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-50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Shape 1"/>
          <p:cNvSpPr/>
          <p:nvPr/>
        </p:nvSpPr>
        <p:spPr>
          <a:xfrm>
            <a:off x="9262872" y="-1371600"/>
            <a:ext cx="4572000" cy="4572000"/>
          </a:xfrm>
          <a:prstGeom prst="ellipse">
            <a:avLst/>
          </a:prstGeom>
          <a:solidFill>
            <a:srgbClr val="26317A"/>
          </a:solidFill>
          <a:ln/>
        </p:spPr>
      </p:sp>
      <p:sp>
        <p:nvSpPr>
          <p:cNvPr id="4" name="Shape 2"/>
          <p:cNvSpPr/>
          <p:nvPr/>
        </p:nvSpPr>
        <p:spPr>
          <a:xfrm>
            <a:off x="-1645920" y="4846320"/>
            <a:ext cx="3657600" cy="3657600"/>
          </a:xfrm>
          <a:prstGeom prst="ellipse">
            <a:avLst/>
          </a:prstGeom>
          <a:solidFill>
            <a:srgbClr val="26317A"/>
          </a:solidFill>
          <a:ln/>
        </p:spPr>
      </p:sp>
      <p:sp>
        <p:nvSpPr>
          <p:cNvPr id="5" name="Shape 3"/>
          <p:cNvSpPr/>
          <p:nvPr/>
        </p:nvSpPr>
        <p:spPr>
          <a:xfrm>
            <a:off x="5545836" y="1051560"/>
            <a:ext cx="1097280" cy="1097280"/>
          </a:xfrm>
          <a:prstGeom prst="ellipse">
            <a:avLst/>
          </a:prstGeom>
          <a:solidFill>
            <a:srgbClr val="3A4590"/>
          </a:solidFill>
          <a:ln/>
        </p:spPr>
      </p:sp>
      <p:pic>
        <p:nvPicPr>
          <p:cNvPr id="6" name="Image 0" descr="icon_balanc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183" y="1314907"/>
            <a:ext cx="570586" cy="57058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2468880"/>
            <a:ext cx="107259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الجرائم الماسة بالملكية العقارية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731520" y="3429000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في التشريع الجزائري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731520" y="4206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مقياس القانون العقاري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الإطار الإجرائي للحماية الجزائية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9902952" y="155448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6" name="Text 3"/>
          <p:cNvSpPr/>
          <p:nvPr/>
        </p:nvSpPr>
        <p:spPr>
          <a:xfrm>
            <a:off x="9902952" y="15544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9079992" y="2331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المعاينة والتحري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9079992" y="2788920"/>
            <a:ext cx="22860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تدخّل الضبطية القضائية لمعاينة الاعتداء وتحرير محضر إثبات الحالة.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7296912" y="155448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0" name="Text 7"/>
          <p:cNvSpPr/>
          <p:nvPr/>
        </p:nvSpPr>
        <p:spPr>
          <a:xfrm>
            <a:off x="7296912" y="15544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6473952" y="2331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الشكوى أو الإخطار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473952" y="2788920"/>
            <a:ext cx="22860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تحريك الدعوى بناءً على شكوى المتضرر أو إخطار النيابة العامة، وقد تستلزم بعض الجرائم شكوى مسبقة.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690872" y="155448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4" name="Text 11"/>
          <p:cNvSpPr/>
          <p:nvPr/>
        </p:nvSpPr>
        <p:spPr>
          <a:xfrm>
            <a:off x="4690872" y="15544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3867912" y="2331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التحقيق والمتابعة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867912" y="2788920"/>
            <a:ext cx="22860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إجراء التحقيق (إن اقتضى الأمر) ثم إحالة الملف على الجهة القضائية المختصة.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2084832" y="155448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8" name="Text 15"/>
          <p:cNvSpPr/>
          <p:nvPr/>
        </p:nvSpPr>
        <p:spPr>
          <a:xfrm>
            <a:off x="2084832" y="15544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1261872" y="2331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الحكم والتنفيذ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261872" y="2788920"/>
            <a:ext cx="22860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صدور الحكم بالإدانة أو البراءة، مع إمكانية الحكم بالتعويض المدني وإعادة الحال إلى ما كان عليه.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الجرائم الماسة بالملكية العقارية في التشريع الجزائري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ملخص عام للعقوبات المقررة</a:t>
            </a:r>
            <a:endParaRPr lang="en-US" sz="28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9011935"/>
              </p:ext>
            </p:extLst>
          </p:nvPr>
        </p:nvGraphicFramePr>
        <p:xfrm>
          <a:off x="731520" y="1463040"/>
          <a:ext cx="10698480" cy="3566160"/>
        </p:xfrm>
        <a:graphic>
          <a:graphicData uri="http://schemas.openxmlformats.org/drawingml/2006/table">
            <a:tbl>
              <a:tblPr/>
              <a:tblGrid>
                <a:gridCol w="5349240"/>
                <a:gridCol w="5349240"/>
              </a:tblGrid>
              <a:tr h="5943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الجريمة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طبيعة العقوبة العامة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انتزاع حيازة عقار (الغصب)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حبس وغرامة مالية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التخريب / الإتلاف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حبس وغرامة، تُشدَّد في حال الحريق العمدي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التزوير واستعمال المزوَّر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عقوبات جنائية أو جنحية بحسب صفة المحرر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الاحتيال (النصب) العقاري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حبس وغرامة مالية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مخالفات التعمير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غرامة، وقد تصل إلى هدم البناء المخالف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731520" y="5532120"/>
            <a:ext cx="106984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05840" y="5623560"/>
            <a:ext cx="10149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الجرائم الماسة بالملكية العقارية في التشريع الجزائري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26317A"/>
          </a:solidFill>
          <a:ln/>
        </p:spPr>
      </p:sp>
      <p:sp>
        <p:nvSpPr>
          <p:cNvPr id="3" name="Shape 1"/>
          <p:cNvSpPr/>
          <p:nvPr/>
        </p:nvSpPr>
        <p:spPr>
          <a:xfrm>
            <a:off x="9445752" y="4114800"/>
            <a:ext cx="4572000" cy="4572000"/>
          </a:xfrm>
          <a:prstGeom prst="ellipse">
            <a:avLst/>
          </a:prstGeom>
          <a:solidFill>
            <a:srgbClr val="26317A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64008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ar-DZ" sz="3200" b="1" dirty="0" err="1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ال</a:t>
            </a:r>
            <a:r>
              <a:rPr lang="en-US" sz="3200" b="1" dirty="0" err="1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خاتمة</a:t>
            </a:r>
            <a:r>
              <a:rPr lang="en-US" sz="3200" b="1" dirty="0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188720" y="1737360"/>
            <a:ext cx="97840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r"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تكامل الحماية المدنية والإدارية والجزائية شرط ضروري لصون الملكية العقارية.</a:t>
            </a:r>
            <a:endParaRPr lang="en-US" sz="1600" dirty="0"/>
          </a:p>
          <a:p>
            <a:pPr marL="342900" indent="-342900" algn="r"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تفعيل نظام الشهر العقاري وتعميم السجل العقاري الرقمي يقلّص فرص التزوير والاحتيال.</a:t>
            </a:r>
            <a:endParaRPr lang="en-US" sz="1600" dirty="0"/>
          </a:p>
          <a:p>
            <a:pPr marL="342900" indent="-342900" algn="r"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تعزيز التنسيق بين مصالح الضبطية القضائية والمحافظة العقارية والقضاء.</a:t>
            </a:r>
            <a:endParaRPr lang="en-US" sz="1600" dirty="0"/>
          </a:p>
          <a:p>
            <a:pPr marL="342900" indent="-342900" algn="r"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مواكبة النصوص الجزائية للتطورات العملية في صور الاعتداء على العقار (رقمنة السندات، الأنماط الجديدة للاحتيال).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594360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تمهيد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8778240" y="502920"/>
            <a:ext cx="2011680" cy="201168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4" name="Image 0" descr="icon_hom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1043" y="985723"/>
            <a:ext cx="1046074" cy="104607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1554480"/>
            <a:ext cx="768096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r"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يُعد العقار من أهم عناصر الثروة الوطنية، وركيزة أساسية للاستقرار الاجتماعي والاقتصادي.</a:t>
            </a:r>
            <a:endParaRPr lang="en-US" sz="1600" dirty="0"/>
          </a:p>
          <a:p>
            <a:pPr marL="342900" indent="-342900" algn="r"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أدى التوسع العمراني وارتفاع القيمة الاقتصادية للعقار إلى تنامي صور الاعتداء عليه.</a:t>
            </a:r>
            <a:endParaRPr lang="en-US" sz="1600" dirty="0"/>
          </a:p>
          <a:p>
            <a:pPr marL="342900" indent="-342900" algn="r"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لم تعد الحماية المدنية والإدارية وحدها كافية لردع الاعتداءات على الملكية العقارية.</a:t>
            </a:r>
            <a:endParaRPr lang="en-US" sz="1600" dirty="0"/>
          </a:p>
          <a:p>
            <a:pPr marL="342900" indent="-342900" algn="r"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يتدخل المشرّع الجزائري بآليات جزائية رادعة، إلى جانب قانون العقوبات وقوانين خاصة كقانون التوجيه العقاري وقانون التهيئة والتعمير.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الجرائم الماسة بالملكية العقارية في التشريع الجزائري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مفهوم الحماية الجزائية للملكية العقارية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31520" y="1554480"/>
            <a:ext cx="1188720" cy="118872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4" name="Image 0" descr="icon_land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813" y="1839773"/>
            <a:ext cx="618134" cy="61813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103120" y="1600200"/>
            <a:ext cx="6217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الأساس الدستوري والتشريعي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2103120" y="2103120"/>
            <a:ext cx="89611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4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يكرّس الدستور الجزائري حماية الملكية الخاصة، ويترجم القانون المدني هذا المبدأ عبر أحكام الحقوق العينية، فيما يتكفل قانون العقوبات وبعض القوانين الخاصة (كقانون التوجيه العقاري 90-25، وقانون التهيئة والتعمير 90-29) بتجريم صور الاعتداء عليها.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731520" y="3749040"/>
            <a:ext cx="1188720" cy="118872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8" name="Image 1" descr="icon_shie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813" y="4034333"/>
            <a:ext cx="618134" cy="61813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103120" y="3794760"/>
            <a:ext cx="6217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الغاية من التجريم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2103120" y="4297680"/>
            <a:ext cx="89611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4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تكريس وظيفة ردعية إلى جانب الحماية المدنية، وضمان استقرار المعاملات العقارية والشهر العقاري، وحماية الأملاك العامة والخاصة والوقفية من صور الاستيلاء والتزوير والتخريب.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الجرائم الماسة بالملكية العقارية في التشريع الجزائري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1148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تصنيف الجرائم الماسة بالملكية العقارية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8074152" y="1417320"/>
            <a:ext cx="3383280" cy="1965960"/>
          </a:xfrm>
          <a:prstGeom prst="roundRect">
            <a:avLst>
              <a:gd name="adj" fmla="val 5581"/>
            </a:avLst>
          </a:prstGeom>
          <a:solidFill>
            <a:srgbClr val="F7F8FC"/>
          </a:solidFill>
          <a:ln/>
          <a:effectLst>
            <a:outerShdw blurRad="76200" dist="25400" dir="5400000" algn="bl" rotWithShape="0">
              <a:srgbClr val="888888">
                <a:alpha val="2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9400032" y="1645920"/>
            <a:ext cx="731520" cy="73152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5" name="Image 0" descr="icon_hamm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597" y="1821485"/>
            <a:ext cx="380390" cy="38039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57032" y="24688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جرائم الاعتداء المادي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257032" y="283464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التخريب، الإتلاف، الحريق العمدي للعقار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370832" y="1417320"/>
            <a:ext cx="3383280" cy="1965960"/>
          </a:xfrm>
          <a:prstGeom prst="roundRect">
            <a:avLst>
              <a:gd name="adj" fmla="val 5581"/>
            </a:avLst>
          </a:prstGeom>
          <a:solidFill>
            <a:srgbClr val="F7F8FC"/>
          </a:solidFill>
          <a:ln/>
          <a:effectLst>
            <a:outerShdw blurRad="76200" dist="25400" dir="5400000" algn="bl" rotWithShape="0">
              <a:srgbClr val="888888">
                <a:alpha val="25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96712" y="1645920"/>
            <a:ext cx="731520" cy="73152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10" name="Image 1" descr="icon_usersecre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2277" y="1821485"/>
            <a:ext cx="380390" cy="38039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53712" y="24688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جرائم الاعتداء على الحيازة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4553712" y="283464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انتزاع الحيازة والغصب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8074152" y="3703320"/>
            <a:ext cx="3383280" cy="1965960"/>
          </a:xfrm>
          <a:prstGeom prst="roundRect">
            <a:avLst>
              <a:gd name="adj" fmla="val 5581"/>
            </a:avLst>
          </a:prstGeom>
          <a:solidFill>
            <a:srgbClr val="F7F8FC"/>
          </a:solidFill>
          <a:ln/>
          <a:effectLst>
            <a:outerShdw blurRad="76200" dist="25400" dir="5400000" algn="bl" rotWithShape="0">
              <a:srgbClr val="888888">
                <a:alpha val="25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9400032" y="3931920"/>
            <a:ext cx="731520" cy="73152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15" name="Image 2" descr="icon_stam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5597" y="4107485"/>
            <a:ext cx="380390" cy="38039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57032" y="47548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جرائم التزوير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8257032" y="512064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تزوير السندات والعقود العقارية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4370832" y="3703320"/>
            <a:ext cx="3383280" cy="1965960"/>
          </a:xfrm>
          <a:prstGeom prst="roundRect">
            <a:avLst>
              <a:gd name="adj" fmla="val 5581"/>
            </a:avLst>
          </a:prstGeom>
          <a:solidFill>
            <a:srgbClr val="F7F8FC"/>
          </a:solidFill>
          <a:ln/>
          <a:effectLst>
            <a:outerShdw blurRad="76200" dist="25400" dir="5400000" algn="bl" rotWithShape="0">
              <a:srgbClr val="888888">
                <a:alpha val="25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5696712" y="3931920"/>
            <a:ext cx="731520" cy="73152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20" name="Image 3" descr="icon_filesig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2277" y="4107485"/>
            <a:ext cx="380390" cy="38039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4553712" y="47548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جرائم الاحتيال العقاري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4553712" y="512064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النصب، البيع المزدوج للعقار</a:t>
            </a:r>
            <a:endParaRPr lang="en-US" sz="1100" dirty="0"/>
          </a:p>
        </p:txBody>
      </p:sp>
      <p:sp>
        <p:nvSpPr>
          <p:cNvPr id="23" name="Shape 17"/>
          <p:cNvSpPr/>
          <p:nvPr/>
        </p:nvSpPr>
        <p:spPr>
          <a:xfrm>
            <a:off x="6222492" y="5989320"/>
            <a:ext cx="3383280" cy="1965960"/>
          </a:xfrm>
          <a:prstGeom prst="roundRect">
            <a:avLst>
              <a:gd name="adj" fmla="val 5581"/>
            </a:avLst>
          </a:prstGeom>
          <a:solidFill>
            <a:srgbClr val="F7F8FC"/>
          </a:solidFill>
          <a:ln/>
          <a:effectLst>
            <a:outerShdw blurRad="76200" dist="25400" dir="5400000" algn="bl" rotWithShape="0">
              <a:srgbClr val="888888">
                <a:alpha val="25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7548372" y="6217920"/>
            <a:ext cx="731520" cy="73152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25" name="Image 4" descr="icon_warnin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3937" y="6393485"/>
            <a:ext cx="380390" cy="38039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405372" y="70408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مخالفات التعمير</a:t>
            </a:r>
            <a:endParaRPr lang="en-US" sz="1400" dirty="0"/>
          </a:p>
        </p:txBody>
      </p:sp>
      <p:sp>
        <p:nvSpPr>
          <p:cNvPr id="27" name="Text 20"/>
          <p:cNvSpPr/>
          <p:nvPr/>
        </p:nvSpPr>
        <p:spPr>
          <a:xfrm>
            <a:off x="6405372" y="740664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البناء الفوضوي والتعدي على الأملاك العامة</a:t>
            </a:r>
            <a:endParaRPr lang="en-US" sz="1100" dirty="0"/>
          </a:p>
        </p:txBody>
      </p:sp>
      <p:sp>
        <p:nvSpPr>
          <p:cNvPr id="28" name="Text 21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الجرائم الماسة بالملكية العقارية في التشريع الجزائري</a:t>
            </a:r>
            <a:endParaRPr lang="en-US" sz="1000" dirty="0"/>
          </a:p>
        </p:txBody>
      </p:sp>
      <p:sp>
        <p:nvSpPr>
          <p:cNvPr id="29" name="Text 22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جريمة انتزاع حيازة عقار (الغصب)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9692640" y="457200"/>
            <a:ext cx="1463040" cy="146304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4" name="Image 0" descr="icon_usersecr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3770" y="808330"/>
            <a:ext cx="760781" cy="760781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31520" y="1463040"/>
            <a:ext cx="1069848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7F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05840" y="155448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الركن المادي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005840" y="1920240"/>
            <a:ext cx="10149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الاستيلاء على عقار مملوك للغير أو حيازته، عن طريق العنف أو التهديد أو التدليس، بقصد حرمان الحائز الشرعي منه.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731520" y="2651760"/>
            <a:ext cx="1069848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7F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05840" y="27432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الركن المعنوي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005840" y="3108960"/>
            <a:ext cx="10149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توافر القصد الجنائي العام، أي علم الجاني بأن العقار مملوك للغير واتجاه إرادته إلى انتزاع حيازته بغير حق.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731520" y="3840480"/>
            <a:ext cx="1069848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7F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05840" y="39319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صور الجريمة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005840" y="4297680"/>
            <a:ext cx="10149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الغصب المباشر، الاستيلاء أثناء غياب المالك، الاحتلال بالقوة لأرض فلاحية أو سكنية دون سند قانوني.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31520" y="5029200"/>
            <a:ext cx="1069848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7F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51206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العقوبة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5486400"/>
            <a:ext cx="10149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يُعاقب عليها بعقوبات جزائية (حبس وغرامة) بحسب قانون العقوبات، وقد تُشدَّد العقوبة بحسب ظروف الفعل.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الجرائم الماسة بالملكية العقارية في التشريع الجزائري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جرائم التخريب والإتلاف والحريق العمدي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7315200" y="1463040"/>
            <a:ext cx="1737360" cy="173736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4" name="Image 0" descr="icon_hamm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166" y="1880006"/>
            <a:ext cx="903427" cy="90342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1554480"/>
            <a:ext cx="6309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الإتلاف والتخريب البسيط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31520" y="2057400"/>
            <a:ext cx="6309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كل فعل عمدي يستهدف تحطيم أو إتلاف بناء أو منشأة عقارية مملوكة للغير، كليًا أو جزئيًا، بغير رضا صاحبها.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7315200" y="3566160"/>
            <a:ext cx="1737360" cy="173736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8" name="Image 1" descr="icon_fi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2166" y="3983126"/>
            <a:ext cx="903427" cy="90342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31520" y="3657600"/>
            <a:ext cx="6309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الحريق العمدي كظرف مشدد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731520" y="4160520"/>
            <a:ext cx="6309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يُشدَّد المشرّع في العقوبة عندما يتم إتلاف العقار عن طريق الحريق العمدي، نظرًا لخطورة هذا الفعل على الأرواح والممتلكات المجاورة.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731520" y="5486400"/>
            <a:ext cx="10698480" cy="777240"/>
          </a:xfrm>
          <a:prstGeom prst="roundRect">
            <a:avLst>
              <a:gd name="adj" fmla="val 11765"/>
            </a:avLst>
          </a:prstGeom>
          <a:solidFill>
            <a:srgbClr val="F7F8FC"/>
          </a:solidFill>
          <a:ln/>
        </p:spPr>
      </p:sp>
      <p:sp>
        <p:nvSpPr>
          <p:cNvPr id="12" name="Text 8"/>
          <p:cNvSpPr/>
          <p:nvPr/>
        </p:nvSpPr>
        <p:spPr>
          <a:xfrm>
            <a:off x="1005840" y="5577840"/>
            <a:ext cx="10149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تُراعى في التكييف والعقوبة جسامة الضرر، والصفة العامة أو الخاصة للعقار محل الاعتداء.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الجرائم الماسة بالملكية العقارية في التشريع الجزائري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جرائم التزوير في السندات والعقود العقارية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137160" y="182880"/>
            <a:ext cx="1371600" cy="137160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4" name="Image 0" descr="icon_stam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" y="457200"/>
            <a:ext cx="713232" cy="71323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55448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التزوير المادي أو المعنوي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4023360" y="1554480"/>
            <a:ext cx="7406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تغيير الحقيقة في محرر عقاري رسمي أو عرفي (عقد بيع، عقد شهرة) بإحدى الطرق التي يحددها القانون.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822960" y="260604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استعمال المحرر المزوّر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4023360" y="2606040"/>
            <a:ext cx="7406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تقديم السند العقاري المزوَّر أمام الموثق أو المحافظة العقارية أو القضاء لترتيب أثر قانوني.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22960" y="365760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دور الموثق والمحافظ العقاري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4023360" y="3657600"/>
            <a:ext cx="7406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الالتزام بالتحقق من الهوية والسندات قبل التوثيق والشهر، والإبلاغ عند الاشتباه في تزوير.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22960" y="470916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4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الأثر على الشهر العقاري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4023360" y="4709160"/>
            <a:ext cx="7406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قد يؤدي التزوير إلى بطلان القيد العقاري وتحريك دعوى التزييف الفرعي أو الأصلي أمام القضاء.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الجرائم الماسة بالملكية العقارية في التشريع الجزائري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جرائم الاحتيال (النصب) العقاري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1501140" y="457200"/>
            <a:ext cx="1463040" cy="1463040"/>
          </a:xfrm>
          <a:prstGeom prst="ellipse">
            <a:avLst/>
          </a:prstGeom>
          <a:solidFill>
            <a:srgbClr val="CADCFC"/>
          </a:solidFill>
          <a:ln/>
        </p:spPr>
      </p:sp>
      <p:pic>
        <p:nvPicPr>
          <p:cNvPr id="4" name="Image 0" descr="icon_filesig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070" y="885139"/>
            <a:ext cx="760781" cy="76078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r">
              <a:spcAft>
                <a:spcPts val="1800"/>
              </a:spcAft>
              <a:buSzPct val="100000"/>
              <a:buChar char="●"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بيع عقار مملوك للغير مع العلم بذلك، بقصد الحصول على الثمن دون حق.</a:t>
            </a:r>
            <a:endParaRPr lang="en-US" sz="1600" dirty="0"/>
          </a:p>
          <a:p>
            <a:pPr marL="342900" indent="-342900" algn="r">
              <a:spcAft>
                <a:spcPts val="1800"/>
              </a:spcAft>
              <a:buSzPct val="100000"/>
              <a:buChar char="●"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البيع المزدوج لنفس العقار لأكثر من مشترٍ باستعمال طرق احتيالية.</a:t>
            </a:r>
            <a:endParaRPr lang="en-US" sz="1600" dirty="0"/>
          </a:p>
          <a:p>
            <a:pPr marL="342900" indent="-342900" algn="r">
              <a:spcAft>
                <a:spcPts val="1800"/>
              </a:spcAft>
              <a:buSzPct val="100000"/>
              <a:buChar char="●"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التصرف في عقار موعود ببيعه أو مرهون دون الإفصاح عن حقيقة وضعه القانوني.</a:t>
            </a:r>
            <a:endParaRPr lang="en-US" sz="1600" dirty="0"/>
          </a:p>
          <a:p>
            <a:pPr marL="342900" indent="-342900" algn="r">
              <a:spcAft>
                <a:spcPts val="1800"/>
              </a:spcAft>
              <a:buSzPct val="100000"/>
              <a:buChar char="●"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انتحال صفة الوكيل أو الوارث للتصرف في عقار لا يملك التصرف فيه.</a:t>
            </a:r>
            <a:endParaRPr lang="en-US" sz="1600" dirty="0"/>
          </a:p>
          <a:p>
            <a:pPr marL="342900" indent="-342900" algn="r">
              <a:spcAft>
                <a:spcPts val="1800"/>
              </a:spcAft>
              <a:buSzPct val="100000"/>
              <a:buChar char="●"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استعمال مناورات احتيالية (وثائق مزيفة، وعود كاذبة) لإيهام الضحية بوجود حق عيني غير موجود.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الجرائم الماسة بالملكية العقارية في التشريع الجزائري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مخالفات التعمير والبناء الفوضوي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336792" y="1554480"/>
            <a:ext cx="512064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888888">
                <a:alpha val="2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6611112" y="173736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البناء دون رخصة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611112" y="2194560"/>
            <a:ext cx="45720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إقامة بناء أو تعديله دون الحصول على رخصة البناء المطلوبة قانونًا.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758952" y="1554480"/>
            <a:ext cx="512064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888888">
                <a:alpha val="2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1033272" y="173736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مخالفة مطابقة البناء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033272" y="2194560"/>
            <a:ext cx="45720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عدم مطابقة الأشغال المنجزة لمضمون رخصة البناء الممنوحة.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336792" y="3794760"/>
            <a:ext cx="512064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888888">
                <a:alpha val="2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611112" y="397764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التعدي على الأملاك العمومية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611112" y="4434840"/>
            <a:ext cx="45720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الاحتلال غير الشرعي لأملاك الدولة العقارية العامة (طرق، سواحل، أراضٍ فلاحية محمية).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58952" y="3794760"/>
            <a:ext cx="512064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888888">
                <a:alpha val="20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1033272" y="397764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الإطار القانوني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1033272" y="4434840"/>
            <a:ext cx="45720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يخضع لأحكام قانون التهيئة والتعمير رقم 90-29 والنصوص المكمّلة له.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الجرائم الماسة بالملكية العقارية في التشريع الجزائري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865</Words>
  <Application>Microsoft Office PowerPoint</Application>
  <PresentationFormat>Personnalisé</PresentationFormat>
  <Paragraphs>126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Windows User</cp:lastModifiedBy>
  <cp:revision>4</cp:revision>
  <dcterms:created xsi:type="dcterms:W3CDTF">2026-07-25T18:03:25Z</dcterms:created>
  <dcterms:modified xsi:type="dcterms:W3CDTF">2026-07-25T19:06:41Z</dcterms:modified>
</cp:coreProperties>
</file>