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0" r:id="rId7"/>
    <p:sldId id="262" r:id="rId8"/>
    <p:sldId id="263" r:id="rId9"/>
    <p:sldId id="264" r:id="rId10"/>
    <p:sldId id="268" r:id="rId11"/>
    <p:sldId id="265" r:id="rId12"/>
    <p:sldId id="266" r:id="rId13"/>
    <p:sldId id="267"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fld id="{CF6DA2CB-995F-454B-904B-7D054DA00E29}" type="datetimeFigureOut">
              <a:rPr lang="fr-FR" smtClean="0"/>
              <a:t>02/12/2025</a:t>
            </a:fld>
            <a:endParaRPr lang="fr-FR"/>
          </a:p>
        </p:txBody>
      </p:sp>
      <p:sp>
        <p:nvSpPr>
          <p:cNvPr id="20" name="Espace réservé du pied de page 19"/>
          <p:cNvSpPr>
            <a:spLocks noGrp="1"/>
          </p:cNvSpPr>
          <p:nvPr>
            <p:ph type="ftr" sz="quarter" idx="11"/>
          </p:nvPr>
        </p:nvSpPr>
        <p:spPr/>
        <p:txBody>
          <a:bodyPr/>
          <a:lstStyle>
            <a:extLst/>
          </a:lstStyle>
          <a:p>
            <a:endParaRPr lang="fr-FR"/>
          </a:p>
        </p:txBody>
      </p:sp>
      <p:sp>
        <p:nvSpPr>
          <p:cNvPr id="10" name="Espace réservé du numéro de diapositive 9"/>
          <p:cNvSpPr>
            <a:spLocks noGrp="1"/>
          </p:cNvSpPr>
          <p:nvPr>
            <p:ph type="sldNum" sz="quarter" idx="12"/>
          </p:nvPr>
        </p:nvSpPr>
        <p:spPr/>
        <p:txBody>
          <a:bodyPr/>
          <a:lstStyle>
            <a:extLst/>
          </a:lstStyle>
          <a:p>
            <a:fld id="{0B41877F-797F-4DA8-A935-DB2CE4FB6C4C}" type="slidenum">
              <a:rPr lang="fr-FR" smtClean="0"/>
              <a:t>‹N°›</a:t>
            </a:fld>
            <a:endParaRPr lang="fr-FR"/>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F6DA2CB-995F-454B-904B-7D054DA00E29}" type="datetimeFigureOut">
              <a:rPr lang="fr-FR" smtClean="0"/>
              <a:t>02/12/2025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0B41877F-797F-4DA8-A935-DB2CE4FB6C4C}"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F6DA2CB-995F-454B-904B-7D054DA00E29}" type="datetimeFigureOut">
              <a:rPr lang="fr-FR" smtClean="0"/>
              <a:t>02/12/2025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0B41877F-797F-4DA8-A935-DB2CE4FB6C4C}"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F6DA2CB-995F-454B-904B-7D054DA00E29}" type="datetimeFigureOut">
              <a:rPr lang="fr-FR" smtClean="0"/>
              <a:t>02/12/2025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0B41877F-797F-4DA8-A935-DB2CE4FB6C4C}"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CF6DA2CB-995F-454B-904B-7D054DA00E29}" type="datetimeFigureOut">
              <a:rPr lang="fr-FR" smtClean="0"/>
              <a:t>02/12/2025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0B41877F-797F-4DA8-A935-DB2CE4FB6C4C}" type="slidenum">
              <a:rPr lang="fr-FR" smtClean="0"/>
              <a:t>‹N°›</a:t>
            </a:fld>
            <a:endParaRPr lang="fr-F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F6DA2CB-995F-454B-904B-7D054DA00E29}" type="datetimeFigureOut">
              <a:rPr lang="fr-FR" smtClean="0"/>
              <a:t>02/12/2025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0B41877F-797F-4DA8-A935-DB2CE4FB6C4C}"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CF6DA2CB-995F-454B-904B-7D054DA00E29}" type="datetimeFigureOut">
              <a:rPr lang="fr-FR" smtClean="0"/>
              <a:t>02/12/2025</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0B41877F-797F-4DA8-A935-DB2CE4FB6C4C}"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CF6DA2CB-995F-454B-904B-7D054DA00E29}" type="datetimeFigureOut">
              <a:rPr lang="fr-FR" smtClean="0"/>
              <a:t>02/12/2025</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0B41877F-797F-4DA8-A935-DB2CE4FB6C4C}"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CF6DA2CB-995F-454B-904B-7D054DA00E29}" type="datetimeFigureOut">
              <a:rPr lang="fr-FR" smtClean="0"/>
              <a:t>02/12/2025</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0B41877F-797F-4DA8-A935-DB2CE4FB6C4C}" type="slidenum">
              <a:rPr lang="fr-FR" smtClean="0"/>
              <a:t>‹N°›</a:t>
            </a:fld>
            <a:endParaRPr lang="fr-F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F6DA2CB-995F-454B-904B-7D054DA00E29}" type="datetimeFigureOut">
              <a:rPr lang="fr-FR" smtClean="0"/>
              <a:t>02/12/2025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0B41877F-797F-4DA8-A935-DB2CE4FB6C4C}"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fld id="{CF6DA2CB-995F-454B-904B-7D054DA00E29}" type="datetimeFigureOut">
              <a:rPr lang="fr-FR" smtClean="0"/>
              <a:t>02/12/2025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0B41877F-797F-4DA8-A935-DB2CE4FB6C4C}" type="slidenum">
              <a:rPr lang="fr-FR" smtClean="0"/>
              <a:t>‹N°›</a:t>
            </a:fld>
            <a:endParaRPr lang="fr-F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CF6DA2CB-995F-454B-904B-7D054DA00E29}" type="datetimeFigureOut">
              <a:rPr lang="fr-FR" smtClean="0"/>
              <a:t>02/12/2025</a:t>
            </a:fld>
            <a:endParaRPr lang="fr-FR"/>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FR"/>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B41877F-797F-4DA8-A935-DB2CE4FB6C4C}" type="slidenum">
              <a:rPr lang="fr-FR" smtClean="0"/>
              <a:t>‹N°›</a:t>
            </a:fld>
            <a:endParaRPr lang="fr-F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ctr" rtl="1"/>
            <a:r>
              <a:rPr lang="ar-DZ" dirty="0" smtClean="0"/>
              <a:t>مقياس: البيئة والتنمية المستدامة</a:t>
            </a:r>
            <a:endParaRPr lang="fr-FR" dirty="0"/>
          </a:p>
        </p:txBody>
      </p:sp>
      <p:sp>
        <p:nvSpPr>
          <p:cNvPr id="3" name="Sous-titre 2"/>
          <p:cNvSpPr>
            <a:spLocks noGrp="1"/>
          </p:cNvSpPr>
          <p:nvPr>
            <p:ph type="subTitle" idx="1"/>
          </p:nvPr>
        </p:nvSpPr>
        <p:spPr>
          <a:xfrm>
            <a:off x="1428728" y="2500306"/>
            <a:ext cx="7406640" cy="1752600"/>
          </a:xfrm>
        </p:spPr>
        <p:txBody>
          <a:bodyPr>
            <a:normAutofit/>
          </a:bodyPr>
          <a:lstStyle/>
          <a:p>
            <a:pPr algn="ctr"/>
            <a:r>
              <a:rPr lang="ar-DZ" sz="3600" b="1" dirty="0" smtClean="0"/>
              <a:t>محاضرة بعنوان: التجارب </a:t>
            </a:r>
            <a:r>
              <a:rPr lang="ar-DZ" sz="3600" b="1" dirty="0" smtClean="0"/>
              <a:t>الدولية في التنمية المستدامة</a:t>
            </a:r>
            <a:endParaRPr lang="fr-FR" sz="3600" b="1" dirty="0" smtClean="0"/>
          </a:p>
          <a:p>
            <a:pPr algn="ctr"/>
            <a:endParaRPr lang="fr-FR" sz="3600" b="1" dirty="0"/>
          </a:p>
        </p:txBody>
      </p:sp>
      <p:sp>
        <p:nvSpPr>
          <p:cNvPr id="6" name="ZoneTexte 5"/>
          <p:cNvSpPr txBox="1"/>
          <p:nvPr/>
        </p:nvSpPr>
        <p:spPr>
          <a:xfrm>
            <a:off x="2428860" y="5072074"/>
            <a:ext cx="5072098" cy="584775"/>
          </a:xfrm>
          <a:prstGeom prst="rect">
            <a:avLst/>
          </a:prstGeom>
          <a:noFill/>
        </p:spPr>
        <p:txBody>
          <a:bodyPr wrap="square" rtlCol="0">
            <a:spAutoFit/>
          </a:bodyPr>
          <a:lstStyle/>
          <a:p>
            <a:pPr algn="ctr" rtl="1"/>
            <a:r>
              <a:rPr lang="ar-DZ" sz="3200" dirty="0" smtClean="0"/>
              <a:t>من إعداد: </a:t>
            </a:r>
            <a:r>
              <a:rPr lang="ar-DZ" sz="3200" dirty="0" err="1" smtClean="0"/>
              <a:t>د</a:t>
            </a:r>
            <a:r>
              <a:rPr lang="ar-DZ" sz="3200" dirty="0" smtClean="0"/>
              <a:t> نهاري سلمى</a:t>
            </a:r>
            <a:endParaRPr lang="fr-FR"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ages (15).jpg"/>
          <p:cNvPicPr>
            <a:picLocks noGrp="1" noChangeAspect="1"/>
          </p:cNvPicPr>
          <p:nvPr>
            <p:ph idx="1"/>
          </p:nvPr>
        </p:nvPicPr>
        <p:blipFill>
          <a:blip r:embed="rId2"/>
          <a:stretch>
            <a:fillRect/>
          </a:stretch>
        </p:blipFill>
        <p:spPr>
          <a:xfrm>
            <a:off x="1785918" y="642918"/>
            <a:ext cx="6143668" cy="2000264"/>
          </a:xfrm>
        </p:spPr>
      </p:pic>
      <p:pic>
        <p:nvPicPr>
          <p:cNvPr id="5" name="Image 4" descr="images (13).jpg"/>
          <p:cNvPicPr>
            <a:picLocks noChangeAspect="1"/>
          </p:cNvPicPr>
          <p:nvPr/>
        </p:nvPicPr>
        <p:blipFill>
          <a:blip r:embed="rId3"/>
          <a:stretch>
            <a:fillRect/>
          </a:stretch>
        </p:blipFill>
        <p:spPr>
          <a:xfrm>
            <a:off x="1357290" y="2857496"/>
            <a:ext cx="2857500" cy="2357454"/>
          </a:xfrm>
          <a:prstGeom prst="rect">
            <a:avLst/>
          </a:prstGeom>
        </p:spPr>
      </p:pic>
      <p:pic>
        <p:nvPicPr>
          <p:cNvPr id="6" name="Image 5" descr="images (14).jpg"/>
          <p:cNvPicPr>
            <a:picLocks noChangeAspect="1"/>
          </p:cNvPicPr>
          <p:nvPr/>
        </p:nvPicPr>
        <p:blipFill>
          <a:blip r:embed="rId4"/>
          <a:stretch>
            <a:fillRect/>
          </a:stretch>
        </p:blipFill>
        <p:spPr>
          <a:xfrm>
            <a:off x="5143504" y="2928934"/>
            <a:ext cx="3429004" cy="221457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تجربة </a:t>
            </a:r>
            <a:r>
              <a:rPr lang="ar-DZ" dirty="0" err="1" smtClean="0"/>
              <a:t>الامارات</a:t>
            </a:r>
            <a:r>
              <a:rPr lang="ar-DZ" dirty="0" smtClean="0"/>
              <a:t> العربية المتحدة</a:t>
            </a:r>
            <a:endParaRPr lang="fr-FR" dirty="0"/>
          </a:p>
        </p:txBody>
      </p:sp>
      <p:sp>
        <p:nvSpPr>
          <p:cNvPr id="3" name="Espace réservé du contenu 2"/>
          <p:cNvSpPr>
            <a:spLocks noGrp="1"/>
          </p:cNvSpPr>
          <p:nvPr>
            <p:ph idx="1"/>
          </p:nvPr>
        </p:nvSpPr>
        <p:spPr/>
        <p:txBody>
          <a:bodyPr>
            <a:normAutofit fontScale="92500" lnSpcReduction="20000"/>
          </a:bodyPr>
          <a:lstStyle/>
          <a:p>
            <a:pPr algn="r" rtl="1"/>
            <a:endParaRPr lang="ar-DZ" dirty="0" smtClean="0"/>
          </a:p>
          <a:p>
            <a:pPr algn="r" rtl="1"/>
            <a:r>
              <a:rPr lang="ar-DZ" dirty="0" smtClean="0"/>
              <a:t>تسعى </a:t>
            </a:r>
            <a:r>
              <a:rPr lang="ar-DZ" dirty="0" smtClean="0"/>
              <a:t>دولة الإمارات العربية المتحدة إلى تعزيز التنمية المستدامة من خلال سياسات طموحة تجمع بين النمو الاقتصادي والحفاظ على البيئة. وقد أطلقت الإمارات مشاريع كبيرة في مجال الطاقة المتجددة، أبرزها </a:t>
            </a:r>
            <a:r>
              <a:rPr lang="ar-DZ" dirty="0" smtClean="0"/>
              <a:t>مدينة مصدر </a:t>
            </a:r>
            <a:r>
              <a:rPr lang="ar-DZ" dirty="0" smtClean="0"/>
              <a:t>للطاقة النظيفة في </a:t>
            </a:r>
            <a:r>
              <a:rPr lang="ar-DZ" dirty="0" err="1" smtClean="0"/>
              <a:t>أبوظبي</a:t>
            </a:r>
            <a:r>
              <a:rPr lang="ar-DZ" dirty="0" smtClean="0"/>
              <a:t>، التي تُعتبر نموذجًا للمدن المستدامة. كما تبنت الدولة استراتيجيات وطنية لتقليل </a:t>
            </a:r>
            <a:r>
              <a:rPr lang="ar-DZ" dirty="0" err="1" smtClean="0"/>
              <a:t>الانبعاثات</a:t>
            </a:r>
            <a:r>
              <a:rPr lang="ar-DZ" dirty="0" smtClean="0"/>
              <a:t> الكربونية، وتشجيع كفاءة استخدام الموارد، وإدارة النفايات بطرق صديقة للبيئة. وتمثل تجربة الإمارات نموذجًا إقليميًا رائدًا في دمج الابتكار التكنولوجي مع التنمية المستدامة، مع التركيز على تحسين جودة الحياة والحد من آثار التغيرات البيئية</a:t>
            </a:r>
            <a:r>
              <a:rPr lang="ar-DZ" dirty="0" smtClean="0"/>
              <a:t>.</a:t>
            </a:r>
            <a:endParaRPr lang="ar-DZ" dirty="0" smtClean="0"/>
          </a:p>
          <a:p>
            <a:pPr algn="r" rtl="1"/>
            <a:endParaRPr lang="ar-DZ" dirty="0" smtClean="0"/>
          </a:p>
          <a:p>
            <a:pPr algn="r" rtl="1"/>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ages (12).jpg"/>
          <p:cNvPicPr>
            <a:picLocks noGrp="1" noChangeAspect="1"/>
          </p:cNvPicPr>
          <p:nvPr>
            <p:ph idx="1"/>
          </p:nvPr>
        </p:nvPicPr>
        <p:blipFill>
          <a:blip r:embed="rId2"/>
          <a:stretch>
            <a:fillRect/>
          </a:stretch>
        </p:blipFill>
        <p:spPr>
          <a:xfrm>
            <a:off x="1500166" y="642918"/>
            <a:ext cx="2847975" cy="2357454"/>
          </a:xfrm>
        </p:spPr>
      </p:pic>
      <p:pic>
        <p:nvPicPr>
          <p:cNvPr id="5" name="Image 4" descr="3940108.jpg"/>
          <p:cNvPicPr>
            <a:picLocks noChangeAspect="1"/>
          </p:cNvPicPr>
          <p:nvPr/>
        </p:nvPicPr>
        <p:blipFill>
          <a:blip r:embed="rId3"/>
          <a:stretch>
            <a:fillRect/>
          </a:stretch>
        </p:blipFill>
        <p:spPr>
          <a:xfrm>
            <a:off x="5229512" y="571480"/>
            <a:ext cx="3914488" cy="2795189"/>
          </a:xfrm>
          <a:prstGeom prst="rect">
            <a:avLst/>
          </a:prstGeom>
        </p:spPr>
      </p:pic>
      <p:pic>
        <p:nvPicPr>
          <p:cNvPr id="6" name="Image 5" descr="images (11).jpg"/>
          <p:cNvPicPr>
            <a:picLocks noChangeAspect="1"/>
          </p:cNvPicPr>
          <p:nvPr/>
        </p:nvPicPr>
        <p:blipFill>
          <a:blip r:embed="rId4"/>
          <a:stretch>
            <a:fillRect/>
          </a:stretch>
        </p:blipFill>
        <p:spPr>
          <a:xfrm>
            <a:off x="1285852" y="3143248"/>
            <a:ext cx="3071834" cy="2643206"/>
          </a:xfrm>
          <a:prstGeom prst="rect">
            <a:avLst/>
          </a:prstGeom>
        </p:spPr>
      </p:pic>
      <p:pic>
        <p:nvPicPr>
          <p:cNvPr id="7" name="Image 6" descr="0852140e-cfc8-4298-90a0-f48bc846ea87.jpg"/>
          <p:cNvPicPr>
            <a:picLocks noChangeAspect="1"/>
          </p:cNvPicPr>
          <p:nvPr/>
        </p:nvPicPr>
        <p:blipFill>
          <a:blip r:embed="rId5" cstate="print"/>
          <a:stretch>
            <a:fillRect/>
          </a:stretch>
        </p:blipFill>
        <p:spPr>
          <a:xfrm>
            <a:off x="5357818" y="3500439"/>
            <a:ext cx="3500462" cy="242889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الخاتمة</a:t>
            </a:r>
            <a:endParaRPr lang="fr-FR" dirty="0"/>
          </a:p>
        </p:txBody>
      </p:sp>
      <p:sp>
        <p:nvSpPr>
          <p:cNvPr id="3" name="Espace réservé du contenu 2"/>
          <p:cNvSpPr>
            <a:spLocks noGrp="1"/>
          </p:cNvSpPr>
          <p:nvPr>
            <p:ph idx="1"/>
          </p:nvPr>
        </p:nvSpPr>
        <p:spPr/>
        <p:txBody>
          <a:bodyPr>
            <a:normAutofit fontScale="85000" lnSpcReduction="10000"/>
          </a:bodyPr>
          <a:lstStyle/>
          <a:p>
            <a:pPr algn="just" rtl="1"/>
            <a:endParaRPr lang="ar-DZ" dirty="0" smtClean="0"/>
          </a:p>
          <a:p>
            <a:pPr algn="just" rtl="1"/>
            <a:r>
              <a:rPr lang="ar-DZ" dirty="0" smtClean="0"/>
              <a:t>ختامًا</a:t>
            </a:r>
            <a:r>
              <a:rPr lang="ar-DZ" dirty="0" smtClean="0"/>
              <a:t>، تُظهر التجارب الدولية المتنوعة في مجال التنمية المستدامة أن تحقيق التوازن بين النمو الاقتصادي وحماية البيئة أمر ممكن من خلال سياسات واستراتيجيات واضحة وابتكارات مستمرة. فقد برزت دول مثل السويد وألمانيا واليابان </a:t>
            </a:r>
            <a:r>
              <a:rPr lang="ar-DZ" dirty="0" err="1" smtClean="0"/>
              <a:t>والدنمارك</a:t>
            </a:r>
            <a:r>
              <a:rPr lang="ar-DZ" dirty="0" smtClean="0"/>
              <a:t> والصين والإمارات كنماذج ناجحة، حيث نجحت في تعزيز الطاقة المتجددة، تحسين كفاءة الموارد، وتطوير بنية تحتية حضرية مستدامة. وتمثل هذه التجارب مصدر إلهام للدول الأخرى، خاصة النامية، لإعادة التفكير في سياساتها التنموية بما يحقق الاستدامة البيئية والاجتماعية والاقتصادية معًا. ويؤكد ذلك أن التنمية المستدامة ليست خيارًا بل ضرورة لضمان رفاهية الأجيال الحالية والمقبلة</a:t>
            </a:r>
            <a:r>
              <a:rPr lang="ar-DZ" dirty="0" smtClean="0"/>
              <a:t>.</a:t>
            </a:r>
            <a:endParaRPr lang="ar-DZ" dirty="0" smtClean="0"/>
          </a:p>
          <a:p>
            <a:pPr algn="just" rtl="1"/>
            <a:endParaRPr lang="ar-DZ" dirty="0" smtClean="0"/>
          </a:p>
          <a:p>
            <a:pPr algn="just" rtl="1">
              <a:buNone/>
            </a:pP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8728" y="0"/>
            <a:ext cx="7498080" cy="1143000"/>
          </a:xfrm>
        </p:spPr>
        <p:txBody>
          <a:bodyPr/>
          <a:lstStyle/>
          <a:p>
            <a:pPr algn="ctr" rtl="1"/>
            <a:r>
              <a:rPr lang="ar-DZ" dirty="0" smtClean="0"/>
              <a:t>المقدمة:</a:t>
            </a:r>
            <a:endParaRPr lang="fr-FR" dirty="0"/>
          </a:p>
        </p:txBody>
      </p:sp>
      <p:sp>
        <p:nvSpPr>
          <p:cNvPr id="3" name="Espace réservé du contenu 2"/>
          <p:cNvSpPr>
            <a:spLocks noGrp="1"/>
          </p:cNvSpPr>
          <p:nvPr>
            <p:ph idx="1"/>
          </p:nvPr>
        </p:nvSpPr>
        <p:spPr>
          <a:xfrm>
            <a:off x="1428728" y="928670"/>
            <a:ext cx="7498080" cy="4800600"/>
          </a:xfrm>
        </p:spPr>
        <p:txBody>
          <a:bodyPr>
            <a:normAutofit fontScale="85000" lnSpcReduction="20000"/>
          </a:bodyPr>
          <a:lstStyle/>
          <a:p>
            <a:pPr algn="just" rtl="1"/>
            <a:endParaRPr lang="ar-DZ" dirty="0" smtClean="0"/>
          </a:p>
          <a:p>
            <a:pPr algn="just" rtl="1"/>
            <a:r>
              <a:rPr lang="ar-DZ" dirty="0" smtClean="0"/>
              <a:t>تُعدّ </a:t>
            </a:r>
            <a:r>
              <a:rPr lang="ar-DZ" dirty="0" smtClean="0"/>
              <a:t>التنمية المستدامة أحد أهم التوجهات العالمية في القرن الحادي والعشرين، نظرًا لما تواجهه المجتمعات من تحديات بيئية واقتصادية واجتماعية متزايدة. وفي هذا السياق، برزت مجموعة من التجارب الدولية التي اعتمدت سياسات واستراتيجيات مبتكرة بهدف تحقيق التوازن بين النمو الاقتصادي والحفاظ على البيئة وتحسين نوعية الحياة. وتعكس هذه التجارب سعي الدول إلى إيجاد نماذج تنموية أكثر عدالة واستدامة، من خلال تعزيز الطاقات المتجددة، تشجيع الاقتصاد الأخضر، حماية الموارد الطبيعية، وتطوير أنماط إنتاج واستهلاك مسؤولة. وتمثل هذه التجارب مرجعًا مهمًا يمكن للدول النامية الاستفادة منه في صياغة سياساتها المستقبلية، لاسيما في ظل تسارع التغيرات البيئية وارتفاع الحاجة إلى حلول طويلة المدى تضمن رفاهية الأجيال الحالية والمقبلة</a:t>
            </a:r>
            <a:r>
              <a:rPr lang="ar-DZ" dirty="0" smtClean="0"/>
              <a:t>.</a:t>
            </a:r>
            <a:endParaRPr lang="ar-DZ" dirty="0" smtClean="0"/>
          </a:p>
          <a:p>
            <a:pPr algn="just" rtl="1"/>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dirty="0" smtClean="0"/>
              <a:t>تجربة السويد في التنمية المستدامة</a:t>
            </a:r>
            <a:endParaRPr lang="fr-FR" dirty="0"/>
          </a:p>
        </p:txBody>
      </p:sp>
      <p:sp>
        <p:nvSpPr>
          <p:cNvPr id="3" name="Espace réservé du contenu 2"/>
          <p:cNvSpPr>
            <a:spLocks noGrp="1"/>
          </p:cNvSpPr>
          <p:nvPr>
            <p:ph idx="1"/>
          </p:nvPr>
        </p:nvSpPr>
        <p:spPr>
          <a:xfrm>
            <a:off x="1428728" y="1071546"/>
            <a:ext cx="7498080" cy="4800600"/>
          </a:xfrm>
        </p:spPr>
        <p:txBody>
          <a:bodyPr>
            <a:normAutofit fontScale="92500" lnSpcReduction="20000"/>
          </a:bodyPr>
          <a:lstStyle/>
          <a:p>
            <a:pPr algn="just" rtl="1"/>
            <a:endParaRPr lang="ar-DZ" dirty="0" smtClean="0"/>
          </a:p>
          <a:p>
            <a:pPr algn="just" rtl="1"/>
            <a:r>
              <a:rPr lang="ar-DZ" dirty="0" smtClean="0"/>
              <a:t>تُعدّ </a:t>
            </a:r>
            <a:r>
              <a:rPr lang="ar-DZ" dirty="0" smtClean="0"/>
              <a:t>السويد من الدول الرائدة عالميًا في تطبيق سياسات التنمية المستدامة، حيث نجحت في دمج النمو الاقتصادي مع حماية البيئة. فقد ركزت الحكومة السويدية على تعزيز الطاقات المتجددة مثل الطاقة المائية والرياح والكتلة الحيوية، مع اعتماد نظام فعال لإعادة التدوير وإدارة النفايات، يصل إلى مستويات مرتفعة عالميًا. كما طورت السويد برامج للمدن المستدامة تهدف إلى تحسين جودة الحياة من خلال النقل النظيف، المساحات الخضراء، والبنية التحتية البيئية. وتمثل تجربة السويد نموذجًا ناجحًا يمكن للدول الأخرى الاستفادة منه في تبني سياسات تنموية مستدامة تراعي البيئة والمجتمع معًا</a:t>
            </a:r>
            <a:r>
              <a:rPr lang="ar-DZ" dirty="0" smtClean="0"/>
              <a:t>.</a:t>
            </a:r>
            <a:endParaRPr lang="ar-DZ" dirty="0" smtClean="0"/>
          </a:p>
          <a:p>
            <a:pPr algn="just" rtl="1"/>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ages (1).jpg"/>
          <p:cNvPicPr>
            <a:picLocks noGrp="1" noChangeAspect="1"/>
          </p:cNvPicPr>
          <p:nvPr>
            <p:ph idx="1"/>
          </p:nvPr>
        </p:nvPicPr>
        <p:blipFill>
          <a:blip r:embed="rId2"/>
          <a:stretch>
            <a:fillRect/>
          </a:stretch>
        </p:blipFill>
        <p:spPr>
          <a:xfrm>
            <a:off x="5857884" y="285728"/>
            <a:ext cx="3071834" cy="2857500"/>
          </a:xfrm>
        </p:spPr>
      </p:pic>
      <p:pic>
        <p:nvPicPr>
          <p:cNvPr id="5" name="Image 4" descr="AR_Packaging_recycling_2022_siffror_kom_2023.jpg"/>
          <p:cNvPicPr>
            <a:picLocks noChangeAspect="1"/>
          </p:cNvPicPr>
          <p:nvPr/>
        </p:nvPicPr>
        <p:blipFill>
          <a:blip r:embed="rId3" cstate="print"/>
          <a:stretch>
            <a:fillRect/>
          </a:stretch>
        </p:blipFill>
        <p:spPr>
          <a:xfrm>
            <a:off x="1500166" y="285728"/>
            <a:ext cx="4214810" cy="2928958"/>
          </a:xfrm>
          <a:prstGeom prst="rect">
            <a:avLst/>
          </a:prstGeom>
        </p:spPr>
      </p:pic>
      <p:pic>
        <p:nvPicPr>
          <p:cNvPr id="6" name="Image 5" descr="images (2).jpg"/>
          <p:cNvPicPr>
            <a:picLocks noChangeAspect="1"/>
          </p:cNvPicPr>
          <p:nvPr/>
        </p:nvPicPr>
        <p:blipFill>
          <a:blip r:embed="rId4"/>
          <a:stretch>
            <a:fillRect/>
          </a:stretch>
        </p:blipFill>
        <p:spPr>
          <a:xfrm>
            <a:off x="1357290" y="3357562"/>
            <a:ext cx="3571900" cy="2714644"/>
          </a:xfrm>
          <a:prstGeom prst="rect">
            <a:avLst/>
          </a:prstGeom>
        </p:spPr>
      </p:pic>
      <p:pic>
        <p:nvPicPr>
          <p:cNvPr id="7" name="Image 6" descr="images (3).jpg"/>
          <p:cNvPicPr>
            <a:picLocks noChangeAspect="1"/>
          </p:cNvPicPr>
          <p:nvPr/>
        </p:nvPicPr>
        <p:blipFill>
          <a:blip r:embed="rId5"/>
          <a:stretch>
            <a:fillRect/>
          </a:stretch>
        </p:blipFill>
        <p:spPr>
          <a:xfrm>
            <a:off x="5286380" y="3286124"/>
            <a:ext cx="3429024" cy="271464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dirty="0" smtClean="0"/>
              <a:t>التجربة اليابانية في التنمية المستدامة </a:t>
            </a:r>
            <a:endParaRPr lang="fr-FR" dirty="0"/>
          </a:p>
        </p:txBody>
      </p:sp>
      <p:sp>
        <p:nvSpPr>
          <p:cNvPr id="3" name="Espace réservé du contenu 2"/>
          <p:cNvSpPr>
            <a:spLocks noGrp="1"/>
          </p:cNvSpPr>
          <p:nvPr>
            <p:ph idx="1"/>
          </p:nvPr>
        </p:nvSpPr>
        <p:spPr/>
        <p:txBody>
          <a:bodyPr>
            <a:normAutofit fontScale="92500" lnSpcReduction="20000"/>
          </a:bodyPr>
          <a:lstStyle/>
          <a:p>
            <a:pPr algn="just" rtl="1"/>
            <a:endParaRPr lang="ar-DZ" dirty="0" smtClean="0"/>
          </a:p>
          <a:p>
            <a:pPr algn="just" rtl="1"/>
            <a:r>
              <a:rPr lang="ar-DZ" dirty="0" smtClean="0"/>
              <a:t>تُعتبر </a:t>
            </a:r>
            <a:r>
              <a:rPr lang="ar-DZ" dirty="0" smtClean="0"/>
              <a:t>اليابان من الدول الرائدة في تطبيق سياسات التنمية المستدامة، حيث ركزت على الجمع بين التقدم التكنولوجي والحفاظ على البيئة. فقد طوّرت اليابان ما يُعرف بالمدن الذكية التي تعتمد على أنظمة طاقة فعّالة، إدارة متقدمة للموارد، وأنظمة النقل الصديقة للبيئة. كما اعتمدت اليابان على سياسات </a:t>
            </a:r>
            <a:r>
              <a:rPr lang="fr-FR" dirty="0" smtClean="0"/>
              <a:t>3R(</a:t>
            </a:r>
            <a:r>
              <a:rPr lang="ar-DZ" dirty="0" smtClean="0"/>
              <a:t>التقليل، إعادة الاستخدام، إعادة التدوير) للحد من النفايات، بالإضافة إلى برامج قوية لإدارة الكوارث الطبيعية والتكيف مع المخاطر البيئية مثل الزلازل </a:t>
            </a:r>
            <a:r>
              <a:rPr lang="ar-DZ" dirty="0" err="1" smtClean="0"/>
              <a:t>والتسونامي</a:t>
            </a:r>
            <a:r>
              <a:rPr lang="ar-DZ" dirty="0" smtClean="0"/>
              <a:t>. وتمثل تجربة اليابان نموذجًا متقدمًا يربط بين الابتكار التكنولوجي والتنمية المستدامة، مع التركيز على جودة حياة المواطنين واستدامة الموارد</a:t>
            </a:r>
            <a:r>
              <a:rPr lang="ar-DZ" dirty="0" smtClean="0"/>
              <a:t>.</a:t>
            </a:r>
            <a:endParaRPr lang="ar-DZ" dirty="0" smtClean="0"/>
          </a:p>
          <a:p>
            <a:pPr algn="just" rtl="1"/>
            <a:endParaRPr lang="ar-DZ" dirty="0" smtClean="0"/>
          </a:p>
          <a:p>
            <a:pPr algn="just" rtl="1">
              <a:buNone/>
            </a:pP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ages (8).jpg"/>
          <p:cNvPicPr>
            <a:picLocks noGrp="1" noChangeAspect="1"/>
          </p:cNvPicPr>
          <p:nvPr>
            <p:ph idx="1"/>
          </p:nvPr>
        </p:nvPicPr>
        <p:blipFill>
          <a:blip r:embed="rId2"/>
          <a:stretch>
            <a:fillRect/>
          </a:stretch>
        </p:blipFill>
        <p:spPr>
          <a:xfrm>
            <a:off x="3857620" y="357166"/>
            <a:ext cx="4786346" cy="2500330"/>
          </a:xfrm>
        </p:spPr>
      </p:pic>
      <p:pic>
        <p:nvPicPr>
          <p:cNvPr id="5" name="Image 4" descr="8de67752d8bf117651e32b4a4f.jpg"/>
          <p:cNvPicPr>
            <a:picLocks noChangeAspect="1"/>
          </p:cNvPicPr>
          <p:nvPr/>
        </p:nvPicPr>
        <p:blipFill>
          <a:blip r:embed="rId3"/>
          <a:stretch>
            <a:fillRect/>
          </a:stretch>
        </p:blipFill>
        <p:spPr>
          <a:xfrm>
            <a:off x="1357291" y="0"/>
            <a:ext cx="2428892" cy="3357562"/>
          </a:xfrm>
          <a:prstGeom prst="rect">
            <a:avLst/>
          </a:prstGeom>
        </p:spPr>
      </p:pic>
      <p:pic>
        <p:nvPicPr>
          <p:cNvPr id="7" name="Image 6" descr="images (9).jpg"/>
          <p:cNvPicPr>
            <a:picLocks noChangeAspect="1"/>
          </p:cNvPicPr>
          <p:nvPr/>
        </p:nvPicPr>
        <p:blipFill>
          <a:blip r:embed="rId4"/>
          <a:stretch>
            <a:fillRect/>
          </a:stretch>
        </p:blipFill>
        <p:spPr>
          <a:xfrm>
            <a:off x="1071538" y="3500438"/>
            <a:ext cx="4429156" cy="2286016"/>
          </a:xfrm>
          <a:prstGeom prst="rect">
            <a:avLst/>
          </a:prstGeom>
        </p:spPr>
      </p:pic>
      <p:pic>
        <p:nvPicPr>
          <p:cNvPr id="8" name="Image 7" descr="images (7).jpg"/>
          <p:cNvPicPr>
            <a:picLocks noChangeAspect="1"/>
          </p:cNvPicPr>
          <p:nvPr/>
        </p:nvPicPr>
        <p:blipFill>
          <a:blip r:embed="rId5"/>
          <a:stretch>
            <a:fillRect/>
          </a:stretch>
        </p:blipFill>
        <p:spPr>
          <a:xfrm>
            <a:off x="5929322" y="2928934"/>
            <a:ext cx="2743200" cy="307183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التجربة </a:t>
            </a:r>
            <a:r>
              <a:rPr lang="ar-DZ" dirty="0" err="1" smtClean="0"/>
              <a:t>الالمانية</a:t>
            </a:r>
            <a:r>
              <a:rPr lang="ar-DZ" dirty="0" smtClean="0"/>
              <a:t> في التنمية المستدامة</a:t>
            </a:r>
            <a:endParaRPr lang="fr-FR" dirty="0"/>
          </a:p>
        </p:txBody>
      </p:sp>
      <p:sp>
        <p:nvSpPr>
          <p:cNvPr id="3" name="Espace réservé du contenu 2"/>
          <p:cNvSpPr>
            <a:spLocks noGrp="1"/>
          </p:cNvSpPr>
          <p:nvPr>
            <p:ph idx="1"/>
          </p:nvPr>
        </p:nvSpPr>
        <p:spPr/>
        <p:txBody>
          <a:bodyPr>
            <a:normAutofit fontScale="92500" lnSpcReduction="20000"/>
          </a:bodyPr>
          <a:lstStyle/>
          <a:p>
            <a:pPr algn="just" rtl="1"/>
            <a:endParaRPr lang="ar-DZ" dirty="0" smtClean="0"/>
          </a:p>
          <a:p>
            <a:pPr algn="just" rtl="1"/>
            <a:r>
              <a:rPr lang="ar-DZ" dirty="0" smtClean="0"/>
              <a:t>تُعدّ </a:t>
            </a:r>
            <a:r>
              <a:rPr lang="ar-DZ" dirty="0" smtClean="0"/>
              <a:t>ألمانيا من الدول الرائدة عالميًا في التحول نحو التنمية المستدامة، من خلال ما يعرف بسياسة “التحول </a:t>
            </a:r>
            <a:r>
              <a:rPr lang="ar-DZ" dirty="0" err="1" smtClean="0"/>
              <a:t>الطاقوي</a:t>
            </a:r>
            <a:r>
              <a:rPr lang="ar-DZ" dirty="0" smtClean="0"/>
              <a:t>” (</a:t>
            </a:r>
            <a:r>
              <a:rPr lang="fr-FR" dirty="0" err="1" smtClean="0"/>
              <a:t>Energiewende</a:t>
            </a:r>
            <a:r>
              <a:rPr lang="fr-FR" dirty="0" smtClean="0"/>
              <a:t>). </a:t>
            </a:r>
            <a:r>
              <a:rPr lang="ar-DZ" dirty="0" smtClean="0"/>
              <a:t>وقد ركّزت ألمانيا على تقليل الاعتماد على الفحم والطاقة النووية، وزيادة حصة الطاقات المتجددة مثل الطاقة الشمسية وطاقة الرياح. كما دعمت الحكومة الألمانية الابتكار والبحث العلمي في المجالات البيئية، بما يضمن تحسين كفاءة استخدام الموارد وتقليل </a:t>
            </a:r>
            <a:r>
              <a:rPr lang="ar-DZ" dirty="0" err="1" smtClean="0"/>
              <a:t>الانبعاثات</a:t>
            </a:r>
            <a:r>
              <a:rPr lang="ar-DZ" dirty="0" smtClean="0"/>
              <a:t> الضارة. وتُظهر تجربة ألمانيا كيف يمكن الجمع بين النمو الاقتصادي والحفاظ على البيئة، </a:t>
            </a:r>
            <a:r>
              <a:rPr lang="ar-DZ" dirty="0" smtClean="0"/>
              <a:t>عبر سياسات طويلة المدى واستراتيجيات وطنية واضحة لتحقيق التنمية المستدامة.</a:t>
            </a:r>
          </a:p>
          <a:p>
            <a:pPr algn="just" rtl="1"/>
            <a:endParaRPr lang="ar-DZ" dirty="0" smtClean="0"/>
          </a:p>
          <a:p>
            <a:pPr algn="just" rtl="1"/>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2024_Tatsachen_Windenergie Solarenergie_AR.png"/>
          <p:cNvPicPr>
            <a:picLocks noGrp="1" noChangeAspect="1"/>
          </p:cNvPicPr>
          <p:nvPr>
            <p:ph idx="1"/>
          </p:nvPr>
        </p:nvPicPr>
        <p:blipFill>
          <a:blip r:embed="rId2"/>
          <a:stretch>
            <a:fillRect/>
          </a:stretch>
        </p:blipFill>
        <p:spPr>
          <a:xfrm>
            <a:off x="1142976" y="285728"/>
            <a:ext cx="4572032" cy="2643206"/>
          </a:xfrm>
        </p:spPr>
      </p:pic>
      <p:pic>
        <p:nvPicPr>
          <p:cNvPr id="5" name="Image 4" descr="images (4).jpg"/>
          <p:cNvPicPr>
            <a:picLocks noChangeAspect="1"/>
          </p:cNvPicPr>
          <p:nvPr/>
        </p:nvPicPr>
        <p:blipFill>
          <a:blip r:embed="rId3"/>
          <a:stretch>
            <a:fillRect/>
          </a:stretch>
        </p:blipFill>
        <p:spPr>
          <a:xfrm>
            <a:off x="5929322" y="357166"/>
            <a:ext cx="2986095" cy="2571768"/>
          </a:xfrm>
          <a:prstGeom prst="rect">
            <a:avLst/>
          </a:prstGeom>
        </p:spPr>
      </p:pic>
      <p:pic>
        <p:nvPicPr>
          <p:cNvPr id="6" name="Image 5" descr="images (5).jpg"/>
          <p:cNvPicPr>
            <a:picLocks noChangeAspect="1"/>
          </p:cNvPicPr>
          <p:nvPr/>
        </p:nvPicPr>
        <p:blipFill>
          <a:blip r:embed="rId4"/>
          <a:stretch>
            <a:fillRect/>
          </a:stretch>
        </p:blipFill>
        <p:spPr>
          <a:xfrm>
            <a:off x="1214414" y="3143248"/>
            <a:ext cx="4357718" cy="2419354"/>
          </a:xfrm>
          <a:prstGeom prst="rect">
            <a:avLst/>
          </a:prstGeom>
        </p:spPr>
      </p:pic>
      <p:pic>
        <p:nvPicPr>
          <p:cNvPr id="7" name="Image 6" descr="images (6).jpg"/>
          <p:cNvPicPr>
            <a:picLocks noChangeAspect="1"/>
          </p:cNvPicPr>
          <p:nvPr/>
        </p:nvPicPr>
        <p:blipFill>
          <a:blip r:embed="rId5"/>
          <a:stretch>
            <a:fillRect/>
          </a:stretch>
        </p:blipFill>
        <p:spPr>
          <a:xfrm>
            <a:off x="5857884" y="3071810"/>
            <a:ext cx="2867028" cy="264320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dirty="0" smtClean="0"/>
              <a:t>تجربة </a:t>
            </a:r>
            <a:r>
              <a:rPr lang="ar-DZ" dirty="0" err="1" smtClean="0"/>
              <a:t>الدنماركية</a:t>
            </a:r>
            <a:r>
              <a:rPr lang="ar-DZ" dirty="0" smtClean="0"/>
              <a:t> </a:t>
            </a:r>
            <a:endParaRPr lang="fr-FR" dirty="0"/>
          </a:p>
        </p:txBody>
      </p:sp>
      <p:sp>
        <p:nvSpPr>
          <p:cNvPr id="3" name="Espace réservé du contenu 2"/>
          <p:cNvSpPr>
            <a:spLocks noGrp="1"/>
          </p:cNvSpPr>
          <p:nvPr>
            <p:ph idx="1"/>
          </p:nvPr>
        </p:nvSpPr>
        <p:spPr/>
        <p:txBody>
          <a:bodyPr>
            <a:normAutofit fontScale="92500" lnSpcReduction="10000"/>
          </a:bodyPr>
          <a:lstStyle/>
          <a:p>
            <a:pPr algn="just" rtl="1"/>
            <a:endParaRPr lang="ar-DZ" dirty="0" smtClean="0"/>
          </a:p>
          <a:p>
            <a:pPr algn="just" rtl="1"/>
            <a:r>
              <a:rPr lang="ar-DZ" dirty="0" smtClean="0"/>
              <a:t>تُعتبر </a:t>
            </a:r>
            <a:r>
              <a:rPr lang="ar-DZ" dirty="0" err="1" smtClean="0"/>
              <a:t>الدنمارك</a:t>
            </a:r>
            <a:r>
              <a:rPr lang="ar-DZ" dirty="0" smtClean="0"/>
              <a:t> نموذجًا عالميًا في تطبيق سياسات التنمية المستدامة، خاصة في مجال الطاقة النظيفة والنقل المستدام. فقد ركزت الدولة على توسيع الاعتماد على طاقة الرياح لتغطية جزء كبير من احتياجاتها الكهربائية، مع تطوير بنية تحتية تشجع على استخدام الدراجات في المدن بشكل واسع. كما اعتمدت </a:t>
            </a:r>
            <a:r>
              <a:rPr lang="ar-DZ" dirty="0" err="1" smtClean="0"/>
              <a:t>الدنمارك</a:t>
            </a:r>
            <a:r>
              <a:rPr lang="ar-DZ" dirty="0" smtClean="0"/>
              <a:t> سياسات للحد من </a:t>
            </a:r>
            <a:r>
              <a:rPr lang="ar-DZ" dirty="0" err="1" smtClean="0"/>
              <a:t>الانبعاثات</a:t>
            </a:r>
            <a:r>
              <a:rPr lang="ar-DZ" dirty="0" smtClean="0"/>
              <a:t> الكربونية وتعزيز الكفاءة </a:t>
            </a:r>
            <a:r>
              <a:rPr lang="ar-DZ" dirty="0" err="1" smtClean="0"/>
              <a:t>الطاقوية</a:t>
            </a:r>
            <a:r>
              <a:rPr lang="ar-DZ" dirty="0" smtClean="0"/>
              <a:t> في القطاعات الصناعية والخدمية. وتمثل تجربة </a:t>
            </a:r>
            <a:r>
              <a:rPr lang="ar-DZ" dirty="0" err="1" smtClean="0"/>
              <a:t>الدنمارك</a:t>
            </a:r>
            <a:r>
              <a:rPr lang="ar-DZ" dirty="0" smtClean="0"/>
              <a:t> مثالًا ناجحًا على الجمع بين النمو الاقتصادي وحماية البيئة، من خلال استراتيجيات واضحة ومستدامة على المستوى الوطني</a:t>
            </a:r>
            <a:r>
              <a:rPr lang="ar-DZ" dirty="0" smtClean="0"/>
              <a:t>.</a:t>
            </a:r>
            <a:endParaRPr lang="ar-DZ" dirty="0" smtClean="0"/>
          </a:p>
          <a:p>
            <a:pPr algn="just" rtl="1"/>
            <a:endParaRPr lang="ar-DZ" dirty="0" smtClean="0"/>
          </a:p>
          <a:p>
            <a:pPr algn="just" rtl="1"/>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51</TotalTime>
  <Words>716</Words>
  <Application>Microsoft Office PowerPoint</Application>
  <PresentationFormat>Affichage à l'écran (4:3)</PresentationFormat>
  <Paragraphs>24</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Solstice</vt:lpstr>
      <vt:lpstr>مقياس: البيئة والتنمية المستدامة</vt:lpstr>
      <vt:lpstr>المقدمة:</vt:lpstr>
      <vt:lpstr>تجربة السويد في التنمية المستدامة</vt:lpstr>
      <vt:lpstr>Diapositive 4</vt:lpstr>
      <vt:lpstr>التجربة اليابانية في التنمية المستدامة </vt:lpstr>
      <vt:lpstr>Diapositive 6</vt:lpstr>
      <vt:lpstr>التجربة الالمانية في التنمية المستدامة</vt:lpstr>
      <vt:lpstr>Diapositive 8</vt:lpstr>
      <vt:lpstr>تجربة الدنماركية </vt:lpstr>
      <vt:lpstr>Diapositive 10</vt:lpstr>
      <vt:lpstr>تجربة الامارات العربية المتحدة</vt:lpstr>
      <vt:lpstr>Diapositive 12</vt:lpstr>
      <vt:lpstr>الخاتمة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N'TIC</dc:creator>
  <cp:lastModifiedBy>N'TIC</cp:lastModifiedBy>
  <cp:revision>6</cp:revision>
  <dcterms:created xsi:type="dcterms:W3CDTF">2025-12-02T14:11:43Z</dcterms:created>
  <dcterms:modified xsi:type="dcterms:W3CDTF">2025-12-02T15:02:44Z</dcterms:modified>
</cp:coreProperties>
</file>