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76" r:id="rId7"/>
    <p:sldId id="261" r:id="rId8"/>
    <p:sldId id="262" r:id="rId9"/>
    <p:sldId id="263" r:id="rId10"/>
    <p:sldId id="264" r:id="rId11"/>
    <p:sldId id="265" r:id="rId12"/>
    <p:sldId id="266" r:id="rId13"/>
    <p:sldId id="267" r:id="rId14"/>
    <p:sldId id="277" r:id="rId15"/>
    <p:sldId id="268" r:id="rId16"/>
    <p:sldId id="270" r:id="rId17"/>
    <p:sldId id="278" r:id="rId18"/>
    <p:sldId id="271" r:id="rId19"/>
    <p:sldId id="279" r:id="rId20"/>
    <p:sldId id="272" r:id="rId21"/>
    <p:sldId id="273" r:id="rId22"/>
    <p:sldId id="274" r:id="rId23"/>
    <p:sldId id="275" r:id="rId24"/>
    <p:sldId id="269" r:id="rId2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ectangle à coins arrondis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ous-titr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A052A018-34D0-4DC1-B5A4-6E87B8E7A6E9}" type="datetimeFigureOut">
              <a:rPr lang="fr-FR" smtClean="0"/>
              <a:pPr/>
              <a:t>25/11/2025</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lIns="0" tIns="0" rIns="0" bIns="0">
            <a:noAutofit/>
          </a:bodyPr>
          <a:lstStyle>
            <a:lvl1pPr>
              <a:defRPr sz="1400">
                <a:solidFill>
                  <a:srgbClr val="FFFFFF"/>
                </a:solidFill>
              </a:defRPr>
            </a:lvl1pPr>
          </a:lstStyle>
          <a:p>
            <a:fld id="{18D3F661-1305-47B0-817B-AA873826A0B7}" type="slidenum">
              <a:rPr lang="fr-FR" smtClean="0"/>
              <a:pPr/>
              <a:t>‹N°›</a:t>
            </a:fld>
            <a:endParaRPr lang="fr-FR"/>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052A018-34D0-4DC1-B5A4-6E87B8E7A6E9}" type="datetimeFigureOut">
              <a:rPr lang="fr-FR" smtClean="0"/>
              <a:pPr/>
              <a:t>25/11/2025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8D3F661-1305-47B0-817B-AA873826A0B7}"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41"/>
            <a:ext cx="201168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914400" y="274640"/>
            <a:ext cx="55626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052A018-34D0-4DC1-B5A4-6E87B8E7A6E9}" type="datetimeFigureOut">
              <a:rPr lang="fr-FR" smtClean="0"/>
              <a:pPr/>
              <a:t>25/11/2025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8D3F661-1305-47B0-817B-AA873826A0B7}"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4" name="Espace réservé de la date 3"/>
          <p:cNvSpPr>
            <a:spLocks noGrp="1"/>
          </p:cNvSpPr>
          <p:nvPr>
            <p:ph type="dt" sz="half" idx="10"/>
          </p:nvPr>
        </p:nvSpPr>
        <p:spPr/>
        <p:txBody>
          <a:bodyPr/>
          <a:lstStyle/>
          <a:p>
            <a:fld id="{A052A018-34D0-4DC1-B5A4-6E87B8E7A6E9}" type="datetimeFigureOut">
              <a:rPr lang="fr-FR" smtClean="0"/>
              <a:pPr/>
              <a:t>25/11/2025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8D3F661-1305-47B0-817B-AA873826A0B7}" type="slidenum">
              <a:rPr lang="fr-FR" smtClean="0"/>
              <a:pPr/>
              <a:t>‹N°›</a:t>
            </a:fld>
            <a:endParaRPr lang="fr-FR"/>
          </a:p>
        </p:txBody>
      </p:sp>
      <p:sp>
        <p:nvSpPr>
          <p:cNvPr id="8" name="Espace réservé du contenu 7"/>
          <p:cNvSpPr>
            <a:spLocks noGrp="1"/>
          </p:cNvSpPr>
          <p:nvPr>
            <p:ph sz="quarter" idx="1"/>
          </p:nvPr>
        </p:nvSpPr>
        <p:spPr>
          <a:xfrm>
            <a:off x="914400" y="1447800"/>
            <a:ext cx="777240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ectangle à coins arrondis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A052A018-34D0-4DC1-B5A4-6E87B8E7A6E9}" type="datetimeFigureOut">
              <a:rPr lang="fr-FR" smtClean="0"/>
              <a:pPr/>
              <a:t>25/11/2025</a:t>
            </a:fld>
            <a:endParaRPr lang="fr-FR"/>
          </a:p>
        </p:txBody>
      </p:sp>
      <p:sp>
        <p:nvSpPr>
          <p:cNvPr id="5" name="Espace réservé du pied de page 4"/>
          <p:cNvSpPr>
            <a:spLocks noGrp="1"/>
          </p:cNvSpPr>
          <p:nvPr>
            <p:ph type="ftr" sz="quarter" idx="11"/>
          </p:nvPr>
        </p:nvSpPr>
        <p:spPr>
          <a:xfrm>
            <a:off x="800100" y="6172200"/>
            <a:ext cx="4000500" cy="457200"/>
          </a:xfrm>
        </p:spPr>
        <p:txBody>
          <a:bodyPr/>
          <a:lstStyle/>
          <a:p>
            <a:endParaRPr lang="fr-FR"/>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146304" y="6208776"/>
            <a:ext cx="457200" cy="457200"/>
          </a:xfrm>
        </p:spPr>
        <p:txBody>
          <a:bodyPr/>
          <a:lstStyle/>
          <a:p>
            <a:fld id="{18D3F661-1305-47B0-817B-AA873826A0B7}"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A052A018-34D0-4DC1-B5A4-6E87B8E7A6E9}" type="datetimeFigureOut">
              <a:rPr lang="fr-FR" smtClean="0"/>
              <a:pPr/>
              <a:t>25/11/2025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8D3F661-1305-47B0-817B-AA873826A0B7}" type="slidenum">
              <a:rPr lang="fr-FR" smtClean="0"/>
              <a:pPr/>
              <a:t>‹N°›</a:t>
            </a:fld>
            <a:endParaRPr lang="fr-FR"/>
          </a:p>
        </p:txBody>
      </p:sp>
      <p:sp>
        <p:nvSpPr>
          <p:cNvPr id="9" name="Espace réservé du contenu 8"/>
          <p:cNvSpPr>
            <a:spLocks noGrp="1"/>
          </p:cNvSpPr>
          <p:nvPr>
            <p:ph sz="quarter" idx="1"/>
          </p:nvPr>
        </p:nvSpPr>
        <p:spPr>
          <a:xfrm>
            <a:off x="914400" y="1447800"/>
            <a:ext cx="374904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933950" y="1447800"/>
            <a:ext cx="374904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914400" y="273050"/>
            <a:ext cx="7772400" cy="1143000"/>
          </a:xfrm>
        </p:spPr>
        <p:txBody>
          <a:bodyPr anchor="b" anchorCtr="0"/>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7" name="Espace réservé de la date 6"/>
          <p:cNvSpPr>
            <a:spLocks noGrp="1"/>
          </p:cNvSpPr>
          <p:nvPr>
            <p:ph type="dt" sz="half" idx="10"/>
          </p:nvPr>
        </p:nvSpPr>
        <p:spPr/>
        <p:txBody>
          <a:bodyPr/>
          <a:lstStyle/>
          <a:p>
            <a:fld id="{A052A018-34D0-4DC1-B5A4-6E87B8E7A6E9}" type="datetimeFigureOut">
              <a:rPr lang="fr-FR" smtClean="0"/>
              <a:pPr/>
              <a:t>25/11/2025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18D3F661-1305-47B0-817B-AA873826A0B7}" type="slidenum">
              <a:rPr lang="fr-FR" smtClean="0"/>
              <a:pPr/>
              <a:t>‹N°›</a:t>
            </a:fld>
            <a:endParaRPr lang="fr-FR"/>
          </a:p>
        </p:txBody>
      </p:sp>
      <p:sp>
        <p:nvSpPr>
          <p:cNvPr id="11" name="Espace réservé du contenu 10"/>
          <p:cNvSpPr>
            <a:spLocks noGrp="1"/>
          </p:cNvSpPr>
          <p:nvPr>
            <p:ph sz="half" idx="2"/>
          </p:nvPr>
        </p:nvSpPr>
        <p:spPr>
          <a:xfrm>
            <a:off x="914400" y="2247900"/>
            <a:ext cx="3733800"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4"/>
          </p:nvPr>
        </p:nvSpPr>
        <p:spPr>
          <a:xfrm>
            <a:off x="4953000" y="2247900"/>
            <a:ext cx="3733800"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A052A018-34D0-4DC1-B5A4-6E87B8E7A6E9}" type="datetimeFigureOut">
              <a:rPr lang="fr-FR" smtClean="0"/>
              <a:pPr/>
              <a:t>25/11/2025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18D3F661-1305-47B0-817B-AA873826A0B7}"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052A018-34D0-4DC1-B5A4-6E87B8E7A6E9}" type="datetimeFigureOut">
              <a:rPr lang="fr-FR" smtClean="0"/>
              <a:pPr/>
              <a:t>25/11/2025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8D3F661-1305-47B0-817B-AA873826A0B7}"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ectangle à coins arrondis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914400" y="273050"/>
            <a:ext cx="7772400" cy="1143000"/>
          </a:xfrm>
        </p:spPr>
        <p:txBody>
          <a:bodyPr anchor="b" anchorCtr="0"/>
          <a:lstStyle>
            <a:lvl1pPr algn="l">
              <a:buNone/>
              <a:defRPr sz="4000" b="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A052A018-34D0-4DC1-B5A4-6E87B8E7A6E9}" type="datetimeFigureOut">
              <a:rPr lang="fr-FR" smtClean="0"/>
              <a:pPr/>
              <a:t>25/11/2025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8D3F661-1305-47B0-817B-AA873826A0B7}" type="slidenum">
              <a:rPr lang="fr-FR" smtClean="0"/>
              <a:pPr/>
              <a:t>‹N°›</a:t>
            </a:fld>
            <a:endParaRPr lang="fr-FR"/>
          </a:p>
        </p:txBody>
      </p:sp>
      <p:sp>
        <p:nvSpPr>
          <p:cNvPr id="11" name="Espace réservé du contenu 10"/>
          <p:cNvSpPr>
            <a:spLocks noGrp="1"/>
          </p:cNvSpPr>
          <p:nvPr>
            <p:ph sz="quarter" idx="1"/>
          </p:nvPr>
        </p:nvSpPr>
        <p:spPr>
          <a:xfrm>
            <a:off x="2971800" y="1600200"/>
            <a:ext cx="5715000" cy="44958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A052A018-34D0-4DC1-B5A4-6E87B8E7A6E9}" type="datetimeFigureOut">
              <a:rPr lang="fr-FR" smtClean="0"/>
              <a:pPr/>
              <a:t>25/11/2025</a:t>
            </a:fld>
            <a:endParaRPr lang="fr-FR"/>
          </a:p>
        </p:txBody>
      </p:sp>
      <p:sp>
        <p:nvSpPr>
          <p:cNvPr id="6" name="Espace réservé du pied de page 5"/>
          <p:cNvSpPr>
            <a:spLocks noGrp="1"/>
          </p:cNvSpPr>
          <p:nvPr>
            <p:ph type="ftr" sz="quarter" idx="11"/>
          </p:nvPr>
        </p:nvSpPr>
        <p:spPr>
          <a:xfrm>
            <a:off x="914400" y="6172200"/>
            <a:ext cx="3886200" cy="457200"/>
          </a:xfrm>
        </p:spPr>
        <p:txBody>
          <a:bodyPr/>
          <a:lstStyle/>
          <a:p>
            <a:endParaRPr lang="fr-FR"/>
          </a:p>
        </p:txBody>
      </p:sp>
      <p:sp>
        <p:nvSpPr>
          <p:cNvPr id="7" name="Espace réservé du numéro de diapositive 6"/>
          <p:cNvSpPr>
            <a:spLocks noGrp="1"/>
          </p:cNvSpPr>
          <p:nvPr>
            <p:ph type="sldNum" sz="quarter" idx="12"/>
          </p:nvPr>
        </p:nvSpPr>
        <p:spPr>
          <a:xfrm>
            <a:off x="146304" y="6208776"/>
            <a:ext cx="457200" cy="457200"/>
          </a:xfrm>
        </p:spPr>
        <p:txBody>
          <a:bodyPr/>
          <a:lstStyle/>
          <a:p>
            <a:fld id="{18D3F661-1305-47B0-817B-AA873826A0B7}" type="slidenum">
              <a:rPr lang="fr-FR" smtClean="0"/>
              <a:pPr/>
              <a:t>‹N°›</a:t>
            </a:fld>
            <a:endParaRPr lang="fr-FR"/>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Espace réservé pour une image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fr-FR" smtClean="0"/>
              <a:t>Cliquez sur l'icône pour ajouter une image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ectangle à coins arrondis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Espace réservé du titre 21"/>
          <p:cNvSpPr>
            <a:spLocks noGrp="1"/>
          </p:cNvSpPr>
          <p:nvPr>
            <p:ph type="title"/>
          </p:nvPr>
        </p:nvSpPr>
        <p:spPr>
          <a:xfrm>
            <a:off x="914400" y="274638"/>
            <a:ext cx="7772400" cy="1143000"/>
          </a:xfrm>
          <a:prstGeom prst="rect">
            <a:avLst/>
          </a:prstGeom>
        </p:spPr>
        <p:txBody>
          <a:bodyPr bIns="91440" anchor="b" anchorCtr="0">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A052A018-34D0-4DC1-B5A4-6E87B8E7A6E9}" type="datetimeFigureOut">
              <a:rPr lang="fr-FR" smtClean="0"/>
              <a:pPr/>
              <a:t>25/11/2025</a:t>
            </a:fld>
            <a:endParaRPr lang="fr-FR"/>
          </a:p>
        </p:txBody>
      </p:sp>
      <p:sp>
        <p:nvSpPr>
          <p:cNvPr id="3" name="Espace réservé du pied de page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fr-FR"/>
          </a:p>
        </p:txBody>
      </p:sp>
      <p:sp>
        <p:nvSpPr>
          <p:cNvPr id="23" name="Espace réservé du numéro de diapositive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18D3F661-1305-47B0-817B-AA873826A0B7}"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295400" y="3643314"/>
            <a:ext cx="6400800" cy="1157286"/>
          </a:xfrm>
        </p:spPr>
        <p:txBody>
          <a:bodyPr>
            <a:normAutofit/>
          </a:bodyPr>
          <a:lstStyle/>
          <a:p>
            <a:r>
              <a:rPr lang="ar-DZ" sz="2800" b="1" dirty="0" smtClean="0">
                <a:solidFill>
                  <a:schemeClr val="tx1"/>
                </a:solidFill>
              </a:rPr>
              <a:t>من </a:t>
            </a:r>
            <a:r>
              <a:rPr lang="ar-DZ" sz="2800" b="1" dirty="0" smtClean="0">
                <a:solidFill>
                  <a:schemeClr val="tx1"/>
                </a:solidFill>
              </a:rPr>
              <a:t>إعداد: </a:t>
            </a:r>
            <a:r>
              <a:rPr lang="ar-DZ" sz="2800" b="1" dirty="0" err="1" smtClean="0">
                <a:solidFill>
                  <a:schemeClr val="tx1"/>
                </a:solidFill>
              </a:rPr>
              <a:t>د</a:t>
            </a:r>
            <a:r>
              <a:rPr lang="ar-DZ" sz="2800" b="1" dirty="0" smtClean="0">
                <a:solidFill>
                  <a:schemeClr val="tx1"/>
                </a:solidFill>
              </a:rPr>
              <a:t>. نهاري سلمى</a:t>
            </a:r>
            <a:endParaRPr lang="fr-FR" sz="2800" b="1" dirty="0">
              <a:solidFill>
                <a:schemeClr val="tx1"/>
              </a:solidFill>
            </a:endParaRPr>
          </a:p>
        </p:txBody>
      </p:sp>
      <p:sp>
        <p:nvSpPr>
          <p:cNvPr id="2" name="Titre 1"/>
          <p:cNvSpPr>
            <a:spLocks noGrp="1"/>
          </p:cNvSpPr>
          <p:nvPr>
            <p:ph type="ctrTitle"/>
          </p:nvPr>
        </p:nvSpPr>
        <p:spPr/>
        <p:txBody>
          <a:bodyPr/>
          <a:lstStyle/>
          <a:p>
            <a:r>
              <a:rPr lang="ar-SA" b="1" dirty="0"/>
              <a:t>الأمن البيئي والتنمية المستدامة</a:t>
            </a:r>
            <a:r>
              <a:rPr lang="fr-FR" dirty="0"/>
              <a:t/>
            </a:r>
            <a:br>
              <a:rPr lang="fr-FR" dirty="0"/>
            </a:br>
            <a:endParaRPr lang="fr-FR" dirty="0"/>
          </a:p>
        </p:txBody>
      </p:sp>
      <p:sp>
        <p:nvSpPr>
          <p:cNvPr id="4" name="ZoneTexte 3"/>
          <p:cNvSpPr txBox="1"/>
          <p:nvPr/>
        </p:nvSpPr>
        <p:spPr>
          <a:xfrm>
            <a:off x="1285852" y="500042"/>
            <a:ext cx="6143668" cy="646331"/>
          </a:xfrm>
          <a:prstGeom prst="rect">
            <a:avLst/>
          </a:prstGeom>
          <a:noFill/>
        </p:spPr>
        <p:txBody>
          <a:bodyPr wrap="square" rtlCol="0">
            <a:spAutoFit/>
          </a:bodyPr>
          <a:lstStyle/>
          <a:p>
            <a:pPr algn="ctr" rtl="1"/>
            <a:r>
              <a:rPr lang="ar-DZ" sz="3600" b="1" dirty="0" smtClean="0"/>
              <a:t>مقياس: البيئة والتنمية المستدامة</a:t>
            </a:r>
            <a:endParaRPr lang="fr-FR" sz="3600" b="1" dirty="0"/>
          </a:p>
        </p:txBody>
      </p:sp>
      <p:sp>
        <p:nvSpPr>
          <p:cNvPr id="5" name="ZoneTexte 4"/>
          <p:cNvSpPr txBox="1"/>
          <p:nvPr/>
        </p:nvSpPr>
        <p:spPr>
          <a:xfrm>
            <a:off x="1571604" y="5715016"/>
            <a:ext cx="6500858" cy="646331"/>
          </a:xfrm>
          <a:prstGeom prst="rect">
            <a:avLst/>
          </a:prstGeom>
          <a:noFill/>
        </p:spPr>
        <p:txBody>
          <a:bodyPr wrap="square" rtlCol="0">
            <a:spAutoFit/>
          </a:bodyPr>
          <a:lstStyle/>
          <a:p>
            <a:pPr algn="ctr" rtl="1"/>
            <a:r>
              <a:rPr lang="ar-DZ" sz="3600" b="1" dirty="0" smtClean="0"/>
              <a:t>السنة الجامعية: 2025/2026</a:t>
            </a:r>
            <a:endParaRPr lang="fr-FR" sz="36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914400" y="285728"/>
            <a:ext cx="7772400" cy="5734072"/>
          </a:xfrm>
        </p:spPr>
        <p:txBody>
          <a:bodyPr>
            <a:normAutofit lnSpcReduction="10000"/>
          </a:bodyPr>
          <a:lstStyle/>
          <a:p>
            <a:pPr algn="just" rtl="1"/>
            <a:r>
              <a:rPr lang="ar-SA" b="1" dirty="0" smtClean="0"/>
              <a:t>. مدرسة </a:t>
            </a:r>
            <a:r>
              <a:rPr lang="ar-SA" b="1" dirty="0" err="1" smtClean="0"/>
              <a:t>كوبنهاغن</a:t>
            </a:r>
            <a:r>
              <a:rPr lang="ar-SA" b="1" dirty="0" smtClean="0"/>
              <a:t>:</a:t>
            </a:r>
            <a:endParaRPr lang="fr-FR" dirty="0" smtClean="0"/>
          </a:p>
          <a:p>
            <a:pPr algn="just" rtl="1"/>
            <a:r>
              <a:rPr lang="ar-SA" dirty="0" smtClean="0"/>
              <a:t>تُعد مدرسة </a:t>
            </a:r>
            <a:r>
              <a:rPr lang="ar-SA" dirty="0" err="1" smtClean="0"/>
              <a:t>كوبنهاغن</a:t>
            </a:r>
            <a:r>
              <a:rPr lang="ar-SA" dirty="0" smtClean="0"/>
              <a:t> من أكثر المدارس تأثيراً في تطوير مفهوم الأمن البيئي، مستلهمةً مقاربتها من البنائية التي تنظر إلى الأمن بوصفه بناءً اجتماعياً.</a:t>
            </a:r>
            <a:endParaRPr lang="fr-FR" dirty="0" smtClean="0"/>
          </a:p>
          <a:p>
            <a:pPr algn="just" rtl="1"/>
            <a:r>
              <a:rPr lang="ar-SA" dirty="0" smtClean="0"/>
              <a:t>وترتبط المدرسة بأعمال باحثين بارزين، مثل:</a:t>
            </a:r>
            <a:endParaRPr lang="fr-FR" dirty="0" smtClean="0"/>
          </a:p>
          <a:p>
            <a:pPr algn="just" rtl="1"/>
            <a:r>
              <a:rPr lang="ar-SA" dirty="0" smtClean="0"/>
              <a:t>باري بوزان، أولي ويفر، جاب دي </a:t>
            </a:r>
            <a:r>
              <a:rPr lang="ar-SA" dirty="0" err="1" smtClean="0"/>
              <a:t>وايلد</a:t>
            </a:r>
            <a:r>
              <a:rPr lang="ar-SA" dirty="0" smtClean="0"/>
              <a:t>، وغيرهم.</a:t>
            </a:r>
            <a:endParaRPr lang="fr-FR" dirty="0" smtClean="0"/>
          </a:p>
          <a:p>
            <a:pPr algn="just" rtl="1"/>
            <a:r>
              <a:rPr lang="ar-SA" dirty="0" smtClean="0"/>
              <a:t>وقد ساهمت المدرسة في توسيع مفهوم الأمن ليشمل خمسة قطاعات رئيسية:</a:t>
            </a:r>
            <a:endParaRPr lang="fr-FR" dirty="0" smtClean="0"/>
          </a:p>
          <a:p>
            <a:pPr algn="just" rtl="1"/>
            <a:r>
              <a:rPr lang="ar-SA" dirty="0" smtClean="0"/>
              <a:t>1. الأمن العسكري</a:t>
            </a:r>
            <a:endParaRPr lang="fr-FR" dirty="0" smtClean="0"/>
          </a:p>
          <a:p>
            <a:pPr algn="just" rtl="1"/>
            <a:r>
              <a:rPr lang="ar-SA" dirty="0" smtClean="0"/>
              <a:t>2. الأمن المجتمعي</a:t>
            </a:r>
            <a:endParaRPr lang="fr-FR" dirty="0" smtClean="0"/>
          </a:p>
          <a:p>
            <a:pPr algn="just" rtl="1"/>
            <a:r>
              <a:rPr lang="ar-SA" dirty="0" smtClean="0"/>
              <a:t>3. الأمن الاقتصادي</a:t>
            </a:r>
            <a:endParaRPr lang="fr-FR" dirty="0" smtClean="0"/>
          </a:p>
          <a:p>
            <a:pPr algn="just" rtl="1"/>
            <a:r>
              <a:rPr lang="ar-SA" dirty="0" smtClean="0"/>
              <a:t>4. الأمن السياسي</a:t>
            </a:r>
            <a:endParaRPr lang="fr-FR" dirty="0" smtClean="0"/>
          </a:p>
          <a:p>
            <a:pPr algn="just" rtl="1"/>
            <a:r>
              <a:rPr lang="ar-SA" dirty="0" smtClean="0"/>
              <a:t>5. الأمن البيئي</a:t>
            </a:r>
            <a:endParaRPr lang="fr-FR" dirty="0" smtClean="0"/>
          </a:p>
          <a:p>
            <a:pPr algn="just" rtl="1"/>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914400" y="357166"/>
            <a:ext cx="7772400" cy="5662634"/>
          </a:xfrm>
        </p:spPr>
        <p:txBody>
          <a:bodyPr>
            <a:normAutofit lnSpcReduction="10000"/>
          </a:bodyPr>
          <a:lstStyle/>
          <a:p>
            <a:pPr algn="just" rtl="1"/>
            <a:r>
              <a:rPr lang="ar-SA" dirty="0" smtClean="0"/>
              <a:t>وترى المدرسة أن التهديدات ليست موضوعية في حد ذاتها، بل تُنشأ عبر عملية تسمّى </a:t>
            </a:r>
            <a:r>
              <a:rPr lang="ar-SA" dirty="0" err="1" smtClean="0"/>
              <a:t>الأمننة</a:t>
            </a:r>
            <a:r>
              <a:rPr lang="ar-SA" dirty="0" smtClean="0"/>
              <a:t> (</a:t>
            </a:r>
            <a:r>
              <a:rPr lang="fr-FR" dirty="0" err="1" smtClean="0"/>
              <a:t>Securitization</a:t>
            </a:r>
            <a:r>
              <a:rPr lang="ar-SA" dirty="0" smtClean="0"/>
              <a:t>)، أي: تحويل قضية ما إلى مسألة أمنية استناداً إلى الخطاب والممارسة.</a:t>
            </a:r>
            <a:endParaRPr lang="fr-FR" dirty="0" smtClean="0"/>
          </a:p>
          <a:p>
            <a:pPr algn="just" rtl="1"/>
            <a:r>
              <a:rPr lang="ar-SA" dirty="0" smtClean="0"/>
              <a:t>وقد ميّز بوزان بين أجندتين في الأمن البيئي:</a:t>
            </a:r>
            <a:endParaRPr lang="fr-FR" dirty="0" smtClean="0"/>
          </a:p>
          <a:p>
            <a:pPr algn="just" rtl="1"/>
            <a:r>
              <a:rPr lang="ar-SA" dirty="0" smtClean="0"/>
              <a:t>1- الأجندة العلمية</a:t>
            </a:r>
            <a:endParaRPr lang="fr-FR" dirty="0" smtClean="0"/>
          </a:p>
          <a:p>
            <a:pPr algn="just" rtl="1"/>
            <a:r>
              <a:rPr lang="ar-SA" dirty="0" smtClean="0"/>
              <a:t>تركز على التحليلات العلمية للتدهور البيئي، وهي منبثقة عن أعمال </a:t>
            </a:r>
            <a:r>
              <a:rPr lang="ar-SA" dirty="0" smtClean="0"/>
              <a:t>العلماء.</a:t>
            </a:r>
            <a:endParaRPr lang="fr-FR" dirty="0" smtClean="0"/>
          </a:p>
          <a:p>
            <a:pPr algn="just" rtl="1"/>
            <a:r>
              <a:rPr lang="ar-SA" dirty="0" smtClean="0"/>
              <a:t>2- الأجندة السياسية</a:t>
            </a:r>
            <a:endParaRPr lang="fr-FR" dirty="0" smtClean="0"/>
          </a:p>
          <a:p>
            <a:pPr algn="just" rtl="1"/>
            <a:r>
              <a:rPr lang="ar-SA" dirty="0" smtClean="0"/>
              <a:t>تركز على كيفية تسييس القضايا البيئية ضمن النظام الدولي.</a:t>
            </a:r>
            <a:endParaRPr lang="fr-FR" dirty="0" smtClean="0"/>
          </a:p>
          <a:p>
            <a:pPr algn="just" rtl="1"/>
            <a:r>
              <a:rPr lang="ar-SA" dirty="0" smtClean="0"/>
              <a:t>وترى المدرسة أن الأمن البيئي يصبح قضية أمنية عندما يُقدَّم على أنه تهديد خطير يستوجب إجراءات استثنائية.</a:t>
            </a:r>
            <a:endParaRPr lang="fr-FR" dirty="0" smtClean="0"/>
          </a:p>
          <a:p>
            <a:pPr algn="just" rtl="1"/>
            <a:r>
              <a:rPr lang="ar-SA" dirty="0" smtClean="0"/>
              <a:t>كما تشير إلى أن نتائج </a:t>
            </a:r>
            <a:r>
              <a:rPr lang="ar-SA" dirty="0" err="1" smtClean="0"/>
              <a:t>الأمننة</a:t>
            </a:r>
            <a:r>
              <a:rPr lang="ar-SA" dirty="0" smtClean="0"/>
              <a:t> تظهر غالباً على المستوى المحلي رغم أن عمليات </a:t>
            </a:r>
            <a:r>
              <a:rPr lang="ar-SA" dirty="0" err="1" smtClean="0"/>
              <a:t>الأمننة</a:t>
            </a:r>
            <a:r>
              <a:rPr lang="ar-SA" dirty="0" smtClean="0"/>
              <a:t> نفسها تتشكل عالمياً.</a:t>
            </a:r>
            <a:endParaRPr lang="fr-FR" dirty="0" smtClean="0"/>
          </a:p>
          <a:p>
            <a:pPr algn="just" rtl="1"/>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t>الخلاصة</a:t>
            </a:r>
            <a:endParaRPr lang="fr-FR" dirty="0"/>
          </a:p>
        </p:txBody>
      </p:sp>
      <p:sp>
        <p:nvSpPr>
          <p:cNvPr id="3" name="Espace réservé du contenu 2"/>
          <p:cNvSpPr>
            <a:spLocks noGrp="1"/>
          </p:cNvSpPr>
          <p:nvPr>
            <p:ph sz="quarter" idx="1"/>
          </p:nvPr>
        </p:nvSpPr>
        <p:spPr/>
        <p:txBody>
          <a:bodyPr>
            <a:normAutofit lnSpcReduction="10000"/>
          </a:bodyPr>
          <a:lstStyle/>
          <a:p>
            <a:pPr algn="just" rtl="1"/>
            <a:r>
              <a:rPr lang="ar-SA" b="1" dirty="0" smtClean="0"/>
              <a:t>خلاصة </a:t>
            </a:r>
            <a:endParaRPr lang="fr-FR" dirty="0" smtClean="0"/>
          </a:p>
          <a:p>
            <a:pPr algn="just" rtl="1"/>
            <a:r>
              <a:rPr lang="ar-SA" dirty="0" smtClean="0"/>
              <a:t>تكشف المقاربات النظرية الثلاث عن اختلافات عميقة في فهم الأمن البيئي:</a:t>
            </a:r>
            <a:endParaRPr lang="fr-FR" dirty="0" smtClean="0"/>
          </a:p>
          <a:p>
            <a:pPr algn="just" rtl="1"/>
            <a:r>
              <a:rPr lang="ar-SA" dirty="0" smtClean="0"/>
              <a:t>الواقعية تركّز على القوة والمصلحة، وتُقلّل من أهمية التهديدات غير العسكرية.</a:t>
            </a:r>
            <a:endParaRPr lang="fr-FR" dirty="0" smtClean="0"/>
          </a:p>
          <a:p>
            <a:pPr algn="just" rtl="1"/>
            <a:r>
              <a:rPr lang="ar-SA" dirty="0" smtClean="0"/>
              <a:t>الليبرالية ترى في التعاون والمؤسسات الدولية أساساً لمعالجة التدهور البيئي.</a:t>
            </a:r>
            <a:endParaRPr lang="fr-FR" dirty="0" smtClean="0"/>
          </a:p>
          <a:p>
            <a:pPr algn="just" rtl="1"/>
            <a:r>
              <a:rPr lang="ar-SA" dirty="0" smtClean="0"/>
              <a:t>مدرسة </a:t>
            </a:r>
            <a:r>
              <a:rPr lang="ar-SA" dirty="0" err="1" smtClean="0"/>
              <a:t>كوبنهاغن</a:t>
            </a:r>
            <a:r>
              <a:rPr lang="ar-SA" dirty="0" smtClean="0"/>
              <a:t> تعطي بعداً بنائياً عبر مفهوم </a:t>
            </a:r>
            <a:r>
              <a:rPr lang="ar-SA" dirty="0" err="1" smtClean="0"/>
              <a:t>الأمننة</a:t>
            </a:r>
            <a:r>
              <a:rPr lang="ar-SA" dirty="0" smtClean="0"/>
              <a:t>، وتعد البيئة أحد القطاعات المركزية للأمن الموسّع.</a:t>
            </a:r>
            <a:endParaRPr lang="fr-FR" dirty="0" smtClean="0"/>
          </a:p>
          <a:p>
            <a:pPr algn="just" rtl="1"/>
            <a:r>
              <a:rPr lang="ar-SA" dirty="0" smtClean="0"/>
              <a:t>وهكذا فإن تعدد هذه المقاربات يعكس تعقيد ظاهرة الأمن البيئي وضرورة دراستها من خلال أكثر من منظور واحد.</a:t>
            </a:r>
            <a:endParaRPr lang="fr-FR" dirty="0" smtClean="0"/>
          </a:p>
          <a:p>
            <a:pPr algn="just" rtl="1"/>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ar-DZ" dirty="0" smtClean="0"/>
              <a:t>علاقة الأمن البيئي بالتنمية المستدامة</a:t>
            </a:r>
            <a:endParaRPr lang="fr-FR" dirty="0"/>
          </a:p>
        </p:txBody>
      </p:sp>
      <p:sp>
        <p:nvSpPr>
          <p:cNvPr id="3" name="Espace réservé du contenu 2"/>
          <p:cNvSpPr>
            <a:spLocks noGrp="1"/>
          </p:cNvSpPr>
          <p:nvPr>
            <p:ph sz="quarter" idx="1"/>
          </p:nvPr>
        </p:nvSpPr>
        <p:spPr/>
        <p:txBody>
          <a:bodyPr>
            <a:normAutofit/>
          </a:bodyPr>
          <a:lstStyle/>
          <a:p>
            <a:pPr algn="just" rtl="1"/>
            <a:r>
              <a:rPr lang="ar-SA" dirty="0" smtClean="0"/>
              <a:t>الترابط بين البيئة والتنمية ترابطاً وثيقاً على المستويات الاقتصادية والاجتماعية والسياسية والثقافية. فمنذ أوائل سبعينيات القرن العشرين، ظهرت شعارات مثل: "تنمية بلا تدمير" </a:t>
            </a:r>
            <a:r>
              <a:rPr lang="ar-SA" dirty="0" err="1" smtClean="0"/>
              <a:t>و</a:t>
            </a:r>
            <a:r>
              <a:rPr lang="ar-SA" dirty="0" smtClean="0"/>
              <a:t>"تنمية إيكولوجية"، والتي عبّرت عن ضرورة تحقيق التوازن بين متطلبات مشاريع التنمية واعتبارات حماية البيئة.</a:t>
            </a:r>
            <a:endParaRPr lang="fr-FR" dirty="0" smtClean="0"/>
          </a:p>
          <a:p>
            <a:pPr algn="just" rtl="1"/>
            <a:r>
              <a:rPr lang="ar-SA" dirty="0" smtClean="0"/>
              <a:t>إن حماية البيئة وتنميتها أصبحت ركناً أساسياً في أي مسار تنموي؛ إذ إن غياب التنمية الكفيلة بالحفاظ على الموارد يؤدي إلى تدهور البيئة، وهذا الارتباط العضوي بين البيئة والتنمية هو ما دفع لجنة </a:t>
            </a:r>
            <a:r>
              <a:rPr lang="ar-SA" dirty="0" err="1" smtClean="0"/>
              <a:t>برونتلاند</a:t>
            </a:r>
            <a:r>
              <a:rPr lang="ar-SA" dirty="0" smtClean="0"/>
              <a:t> إلى صياغة مفهوم التنمية المستدامة، الذي يقوم على تلبية حاجات الحاضر دون المساس بقدرة الأجيال القادمة على تلبية احتياجاتها.</a:t>
            </a:r>
            <a:endParaRPr lang="fr-FR" dirty="0" smtClean="0"/>
          </a:p>
          <a:p>
            <a:pPr algn="just" rtl="1"/>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p:txBody>
          <a:bodyPr>
            <a:normAutofit/>
          </a:bodyPr>
          <a:lstStyle/>
          <a:p>
            <a:pPr algn="r" rtl="1"/>
            <a:r>
              <a:rPr lang="ar-SA" dirty="0" smtClean="0"/>
              <a:t>وفي هذا السياق، عمل اتحاد الحياة البرية القومي الأمريكي – بالتعاون مع مؤسسات صناعية واقتصادية – على إصدار تقرير يربط بين البيئة والتنمية المستدامة من منظور الأمن، حيث ميَّز بين ثلاثة أنواع مترابطة من الأمن البيئي، ترتبط جميعها بالتنمية المستدامة</a:t>
            </a:r>
            <a:r>
              <a:rPr lang="ar-SA" dirty="0" smtClean="0"/>
              <a:t>:</a:t>
            </a:r>
            <a:endParaRPr lang="ar-DZ" dirty="0" smtClean="0"/>
          </a:p>
          <a:p>
            <a:pPr algn="just" rtl="1"/>
            <a:r>
              <a:rPr lang="ar-SA" dirty="0" smtClean="0"/>
              <a:t>. </a:t>
            </a:r>
            <a:r>
              <a:rPr lang="ar-SA" b="1" dirty="0" smtClean="0"/>
              <a:t>الأمن المتصل بالموارد</a:t>
            </a:r>
            <a:r>
              <a:rPr lang="ar-SA" dirty="0" smtClean="0"/>
              <a:t>: ويشير إلى الثقة بوفرة الغذاء والطاقة والمواد الخام وغيرها من مدخلات الحياة الإنسانية، بالكمية والكلفة المناسبتين.</a:t>
            </a:r>
            <a:endParaRPr lang="fr-FR" dirty="0" smtClean="0"/>
          </a:p>
          <a:p>
            <a:pPr algn="just" rtl="1"/>
            <a:r>
              <a:rPr lang="ar-SA" dirty="0" smtClean="0"/>
              <a:t>2.</a:t>
            </a:r>
            <a:r>
              <a:rPr lang="ar-SA" b="1" dirty="0" smtClean="0"/>
              <a:t> الأمن البيئي:</a:t>
            </a:r>
            <a:r>
              <a:rPr lang="ar-SA" dirty="0" smtClean="0"/>
              <a:t> ويعني القدرة على ضمان استمرارية عمل الأنظمة الطبيعية، بما يحفظ التوازن الإيكولوجي.</a:t>
            </a:r>
            <a:endParaRPr lang="fr-FR" dirty="0" smtClean="0"/>
          </a:p>
          <a:p>
            <a:pPr algn="just" rtl="1">
              <a:buNone/>
            </a:pPr>
            <a:endParaRPr lang="fr-FR" dirty="0" smtClean="0"/>
          </a:p>
          <a:p>
            <a:pPr algn="r" rtl="1"/>
            <a:endParaRPr lang="fr-FR" dirty="0" smtClean="0"/>
          </a:p>
          <a:p>
            <a:pPr algn="r" rtl="1"/>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14282" y="357166"/>
            <a:ext cx="8472518" cy="5662634"/>
          </a:xfrm>
        </p:spPr>
        <p:txBody>
          <a:bodyPr>
            <a:normAutofit/>
          </a:bodyPr>
          <a:lstStyle/>
          <a:p>
            <a:pPr algn="just" rtl="1">
              <a:buNone/>
            </a:pPr>
            <a:r>
              <a:rPr lang="ar-DZ" b="1" dirty="0" smtClean="0"/>
              <a:t>3. </a:t>
            </a:r>
            <a:r>
              <a:rPr lang="ar-SA" b="1" dirty="0" smtClean="0"/>
              <a:t>الأمن </a:t>
            </a:r>
            <a:r>
              <a:rPr lang="ar-SA" b="1" dirty="0" smtClean="0"/>
              <a:t>الاجتماعي والاقتصادي:</a:t>
            </a:r>
            <a:r>
              <a:rPr lang="ar-SA" dirty="0" smtClean="0"/>
              <a:t> ويتمثل في توافر الظروف الاجتماعية والاقتصادية التي تمكّن الأفراد من النمو والتطور، من خلال الحد من البطالة، وتقليص </a:t>
            </a:r>
            <a:r>
              <a:rPr lang="ar-SA" dirty="0" err="1" smtClean="0"/>
              <a:t>التفاوتات</a:t>
            </a:r>
            <a:r>
              <a:rPr lang="ar-SA" dirty="0" smtClean="0"/>
              <a:t> الاجتماعية، ومواجهة الجريمة والتهديدات الصحية، بما يضمن تحقيق الأمن البيئي والأمن المتصل بالموارد.</a:t>
            </a:r>
            <a:endParaRPr lang="ar-DZ" dirty="0" smtClean="0"/>
          </a:p>
          <a:p>
            <a:pPr algn="just" rtl="1"/>
            <a:r>
              <a:rPr lang="ar-SA" dirty="0" smtClean="0"/>
              <a:t>ولم </a:t>
            </a:r>
            <a:r>
              <a:rPr lang="ar-SA" dirty="0" smtClean="0"/>
              <a:t>تعد العلاقة المتبادلة بين البيئة والتنمية محلّ شكّ في الوقت الراهن، إذ إن التنمية الاقتصادية والاجتماعية المتكاملة تعتمد، من جهة، على قدرات الإنسان ومعارفه العلمية، ومن جهة أخرى، على الاستخدام السليم للموارد الطبيعية المتجددة وغير المتجددة. فلا يمكن تحقيق تنمية شاملة ومستدامة تلبي احتياجات الإنسان المتنامية بمعزل عن فهم ومراعاة الظروف البيئية المحيطة، التي تشكل الأساس المادي للأنشطة البشرية وتؤثر بشكل مباشر في مستوى التقدم والرفاه.</a:t>
            </a:r>
            <a:endParaRPr lang="fr-FR" dirty="0" smtClean="0"/>
          </a:p>
          <a:p>
            <a:pPr algn="just" rtl="1"/>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914400" y="357166"/>
            <a:ext cx="7772400" cy="5662634"/>
          </a:xfrm>
        </p:spPr>
        <p:txBody>
          <a:bodyPr>
            <a:normAutofit/>
          </a:bodyPr>
          <a:lstStyle/>
          <a:p>
            <a:pPr algn="just" rtl="1"/>
            <a:r>
              <a:rPr lang="ar-SA" dirty="0" smtClean="0"/>
              <a:t>يمثّل البعدُ البيئيّ أحد المكوّنات الأساسية في التنمية المستدامة، إذ يؤدّي دورًا مهمًّا في حماية النظم الطبيعية وتجديد الموارد بما يضمن استمرار الحياة على الكوكب. ويتطلّب تحقيق هذا الهدف تفعيل سياسات بيئية متكاملة تسهم في الحدّ من التدهور البيئي، والمحافظة على التوازن الإيكولوجي، وتنمية الاستخدام الرشيد للموارد الطبيعية. وتقوم السياسات البيئية الحديثة على مجموعة من المبادئ أبرزها: الحدّ من التلوّث، حماية الأنظمة الحيوية، ترشيد استغلال الموارد المتجدّدة وغير المتجدّدة، وتعزيز الوعي البيئي داخل المجتمع.</a:t>
            </a:r>
            <a:endParaRPr lang="fr-FR" dirty="0" smtClean="0"/>
          </a:p>
          <a:p>
            <a:pPr algn="just" rtl="1"/>
            <a:endParaRPr lang="fr-F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p:txBody>
          <a:bodyPr/>
          <a:lstStyle/>
          <a:p>
            <a:pPr algn="r" rtl="1"/>
            <a:r>
              <a:rPr lang="ar-SA" dirty="0" smtClean="0"/>
              <a:t>كما تركّز هذه السياسات على معالجة المشكلات البيئية الدولية في إطار من التعاون بين الدول، خاصة في ظلّ ما يشهده العالم من تحدّيات مستجدة كالتغيّر المناخي، التصحّر، تراجع التنوع الحيوي، وتدهور الأراضي. ويُعدّ استثمار الموارد الطبيعية بشكل عقلاني من ركائز التنمية المستدامة، إذ يساهم في حماية الأراضي الزراعية، المياه، الغابات، الثروات البحرية، والمناطق الرطبة. كما يُعدّ الحفاظ على هذه الموارد أساسًا لضمان حقوق الأجيال المقبلة في بيئة سليمة وفي خدمات النظم البيئية التي توفر الأمن الغذائي والمائي وتحمي الحياة البشرية.</a:t>
            </a:r>
            <a:endParaRPr lang="fr-FR" dirty="0" smtClean="0"/>
          </a:p>
          <a:p>
            <a:pPr algn="r" rtl="1"/>
            <a:endParaRPr lang="fr-F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14282" y="357166"/>
            <a:ext cx="8472518" cy="5662634"/>
          </a:xfrm>
        </p:spPr>
        <p:txBody>
          <a:bodyPr>
            <a:normAutofit/>
          </a:bodyPr>
          <a:lstStyle/>
          <a:p>
            <a:pPr algn="just" rtl="1"/>
            <a:r>
              <a:rPr lang="ar-SA" dirty="0" smtClean="0"/>
              <a:t>إنّ الدور البيئي في التنمية يتطلّب رؤية </a:t>
            </a:r>
            <a:r>
              <a:rPr lang="ar-SA" dirty="0" err="1" smtClean="0"/>
              <a:t>استراتيجية</a:t>
            </a:r>
            <a:r>
              <a:rPr lang="ar-SA" dirty="0" smtClean="0"/>
              <a:t> واضحة تدمج الاعتبارات الإيكولوجية ضمن التخطيط التنموي، وتؤكّد أهمية استخدام الموارد بطريقة تضمن استدامتها. ومن بين هذه الرؤى إنشاء سياسات تحمي الموارد المحدودة وتمنع الاستغلال المفرط لها، إضافة إلى تعزيز قدرة المجتمعات المحلية على المشاركة في حماية بيئتها وإدارة مواردها. وتستند الإدارة البيئية الحديثة إلى مفهوم *النظم </a:t>
            </a:r>
            <a:r>
              <a:rPr lang="ar-SA" dirty="0" smtClean="0"/>
              <a:t>الاجتماعية–البيئية </a:t>
            </a:r>
            <a:r>
              <a:rPr lang="ar-SA" dirty="0" smtClean="0"/>
              <a:t>(</a:t>
            </a:r>
            <a:r>
              <a:rPr lang="fr-FR" dirty="0" err="1" smtClean="0"/>
              <a:t>SELs</a:t>
            </a:r>
            <a:r>
              <a:rPr lang="ar-SA" dirty="0" smtClean="0"/>
              <a:t>)، وهي مقاربة تركّز على الترابط بين الإنسان وبيئته، وتعتبر أن حماية البيئة ليست خيارًا منفصلًا، بل هي جزء لا يتجزّأ من رفاه المجتمع واستقراره، ومن استدامة الأنظمة الاقتصادية والاجتماعية.</a:t>
            </a:r>
            <a:endParaRPr lang="fr-FR" dirty="0" smtClean="0"/>
          </a:p>
          <a:p>
            <a:pPr algn="just" rtl="1"/>
            <a:endParaRPr lang="fr-F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p:txBody>
          <a:bodyPr/>
          <a:lstStyle/>
          <a:p>
            <a:pPr algn="r" rtl="1"/>
            <a:r>
              <a:rPr lang="ar-SA" dirty="0" smtClean="0"/>
              <a:t>ويزداد الاهتمام بالأمن البيئي في ظل التهديدات الحديثة التي تواجه البيئة على المستوى العالمي. فقد أصبحت الضغوط الإيكولوجية مسألة حساسة تُهدّد الاستقرار الاجتماعي والاقتصادي، بسبب تراجع خدمات الأنظمة البيئية وتدهور عناصر البيئة الطبيعية. وتمثّل حماية البيئة ركيزة أساسية للأمن الإنساني والتنمية المستدامة، إذ ترتبط بالحاجات المادية والبيولوجية للحياة مثل الغذاء والماء والهواء، كما ترتبط بالقيم الاجتماعية والثقافية.</a:t>
            </a:r>
            <a:endParaRPr lang="fr-FR" dirty="0" smtClean="0"/>
          </a:p>
          <a:p>
            <a:pPr algn="r" rtl="1"/>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rtl="1"/>
            <a:r>
              <a:rPr lang="ar-SA" b="1" dirty="0" smtClean="0"/>
              <a:t>مفهوم الأمن البيئي</a:t>
            </a:r>
            <a:r>
              <a:rPr lang="ar-DZ" b="1" dirty="0" smtClean="0"/>
              <a:t>:</a:t>
            </a:r>
            <a:r>
              <a:rPr lang="fr-FR" dirty="0" smtClean="0"/>
              <a:t/>
            </a:r>
            <a:br>
              <a:rPr lang="fr-FR" dirty="0" smtClean="0"/>
            </a:br>
            <a:endParaRPr lang="fr-FR" dirty="0"/>
          </a:p>
        </p:txBody>
      </p:sp>
      <p:sp>
        <p:nvSpPr>
          <p:cNvPr id="3" name="Espace réservé du contenu 2"/>
          <p:cNvSpPr>
            <a:spLocks noGrp="1"/>
          </p:cNvSpPr>
          <p:nvPr>
            <p:ph sz="quarter" idx="1"/>
          </p:nvPr>
        </p:nvSpPr>
        <p:spPr>
          <a:xfrm>
            <a:off x="914400" y="1000108"/>
            <a:ext cx="7772400" cy="5019692"/>
          </a:xfrm>
        </p:spPr>
        <p:txBody>
          <a:bodyPr>
            <a:normAutofit fontScale="92500" lnSpcReduction="10000"/>
          </a:bodyPr>
          <a:lstStyle/>
          <a:p>
            <a:pPr algn="just" rtl="1"/>
            <a:r>
              <a:rPr lang="ar-SA" dirty="0" smtClean="0"/>
              <a:t>تعددت التعريفات المقدَّمة لمفهوم الأمن البيئي، وذلك تبعاً لاختلاف المنطلقات والمقاربات المستخدمة في دراسته. فقد عُرِّف الأمن البيئي على أنه «صيانة البيئة الفيزيائية (المحيط الطبيعي) بما يضمن تلبية الاحتياجات المجتمعية، دون المساس بالمخزون الطبيعي»؛ وهو تعريف يركز على حماية المنظومة البيئية والحفاظ على استدامة مواردها الطبيعية.</a:t>
            </a:r>
            <a:endParaRPr lang="fr-FR" dirty="0" smtClean="0"/>
          </a:p>
          <a:p>
            <a:pPr algn="just" rtl="1"/>
            <a:r>
              <a:rPr lang="ar-SA" dirty="0" smtClean="0"/>
              <a:t>كما يُنظر إلى الأمن البيئي بوصفه مفهوماً مرتبطاً بـ«الأمان العام للأفراد من الأخطار الناجمة عن عمليات طبيعية، أو عن ممارسات بشرية ناتجة عن الإهمال أو الحوادث أو سوء الإدارة». ويُلاحظ أن هذا التعريف يركّز على حماية الإنسان من التهديدات البيئية، في حين يُغفل البعد المتعلق بحماية البيئة ذاتها بوصفها قيمة مستقلة.</a:t>
            </a:r>
            <a:endParaRPr lang="fr-FR" dirty="0" smtClean="0"/>
          </a:p>
          <a:p>
            <a:pPr algn="just" rtl="1"/>
            <a:r>
              <a:rPr lang="ar-SA" dirty="0" smtClean="0"/>
              <a:t>ويعرّف قاموس </a:t>
            </a:r>
            <a:r>
              <a:rPr lang="ar-SA" dirty="0" err="1" smtClean="0"/>
              <a:t>الحوكمة</a:t>
            </a:r>
            <a:r>
              <a:rPr lang="ar-SA" dirty="0" smtClean="0"/>
              <a:t> البيئية الراشدة العالمي الأمن البيئي بأنه «قضية معقّدة تتضمن جهوداً مجتمعية تهدف إلى حماية وصون إنتاجية النظم الإيكولوجية، بما يضمن مستقبلاً آمناً لهذه المجتمعات، ويحافظ على استقرارها من حيث السلع والخدمات التي توفرها البيئة».</a:t>
            </a:r>
            <a:endParaRPr lang="fr-FR" dirty="0" smtClean="0"/>
          </a:p>
          <a:p>
            <a:pPr algn="just" rtl="1"/>
            <a:endParaRPr lang="fr-F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357158" y="357166"/>
            <a:ext cx="8329642" cy="5662634"/>
          </a:xfrm>
        </p:spPr>
        <p:txBody>
          <a:bodyPr/>
          <a:lstStyle/>
          <a:p>
            <a:pPr algn="just" rtl="1"/>
            <a:r>
              <a:rPr lang="ar-SA" dirty="0" smtClean="0"/>
              <a:t>إنّ الأمن البيئي ضرورة لبقاء الأوطان ورفاه الشعوب لما يوفره من خدمات طبيعية واقتصادية وثقافية. وقد أصبحت المخاوف البيئية جزءًا من اهتمامات المجتمعات كافة، إذ لا يمكن تحقيق الرفاه الوطني دون توفير مستوى مقبول من الأمن البيئي والخدمات البيئية الأساسية. كما تساهم السياسات البيئية الرشيدة في تعزيز سيادة المجتمعات على مواردها الطبيعية وتمكينها من إدارتها وفق أولويات تراعي المصالح البيئية والاقتصادية والاجتماعية.</a:t>
            </a:r>
            <a:endParaRPr lang="fr-FR" dirty="0" smtClean="0"/>
          </a:p>
          <a:p>
            <a:pPr algn="just" rtl="1"/>
            <a:r>
              <a:rPr lang="ar-SA" dirty="0" smtClean="0"/>
              <a:t>وفي هذا السياق، تبرز أهمية إعادة تأهيل النظم البيئية المتدهورة بوصفها خطوة ضرورية في مواجهة التدهور البيئي. فقد أصبحت عمليات الإصلاح البيئي أولوية عالمية، خاصة في المناطق التي تعرضت للتصحّر، وتدهور الغطاء النباتي، وتلوّث المياه، وانجراف التربة. وتعتمد هذه العمليات على دمج المعرفة العلمية بالخبرات المحلية لضمان استدامة حلول الإصلاح البيئي ورفع قدرة المجتمعات على التكيّف.</a:t>
            </a:r>
            <a:endParaRPr lang="fr-FR" dirty="0" smtClean="0"/>
          </a:p>
          <a:p>
            <a:pPr algn="just" rtl="1"/>
            <a:endParaRPr lang="fr-F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r" rtl="1"/>
            <a:r>
              <a:rPr lang="ar-SA" sz="3100" b="1" dirty="0" smtClean="0"/>
              <a:t>التداخل بين الأمن البيئي والتنمية المستدامة:</a:t>
            </a:r>
            <a:r>
              <a:rPr lang="fr-FR" dirty="0" smtClean="0"/>
              <a:t/>
            </a:r>
            <a:br>
              <a:rPr lang="fr-FR" dirty="0" smtClean="0"/>
            </a:br>
            <a:endParaRPr lang="fr-FR" dirty="0"/>
          </a:p>
        </p:txBody>
      </p:sp>
      <p:sp>
        <p:nvSpPr>
          <p:cNvPr id="3" name="Espace réservé du contenu 2"/>
          <p:cNvSpPr>
            <a:spLocks noGrp="1"/>
          </p:cNvSpPr>
          <p:nvPr>
            <p:ph sz="quarter" idx="1"/>
          </p:nvPr>
        </p:nvSpPr>
        <p:spPr>
          <a:xfrm>
            <a:off x="285720" y="1000108"/>
            <a:ext cx="8401080" cy="5019692"/>
          </a:xfrm>
        </p:spPr>
        <p:txBody>
          <a:bodyPr>
            <a:normAutofit/>
          </a:bodyPr>
          <a:lstStyle/>
          <a:p>
            <a:pPr algn="just" rtl="1"/>
            <a:r>
              <a:rPr lang="ar-SA" dirty="0" smtClean="0"/>
              <a:t>يتطلب تحقيق الأمن البيئي دمج الجوانب الاجتماعية والاقتصادية والبيئية في إطار واحد، يقوم على مشاركة المجتمعات المحلية ودورها في حماية بيئتها. ويعتمد الأمن البيئي على قدرة الإنسان على الحفاظ على البيئة التي يعيش فيها وضمان استمرار العمليات الطبيعية دون الإضرار بالمصالح الحيوية. ويُعد الأمن البيئي أساسًا للتنمية المستدامة، وهو ما يجعل السياسات البيئية عنصرًا محوريًا في مواجهة تهديدات الفقر البيئي والتلوث والاستغلال المفرط للموارد.</a:t>
            </a:r>
            <a:endParaRPr lang="fr-FR" dirty="0" smtClean="0"/>
          </a:p>
          <a:p>
            <a:pPr algn="just" rtl="1"/>
            <a:r>
              <a:rPr lang="ar-SA" dirty="0" smtClean="0"/>
              <a:t>وتؤكّد الأدبيات البيئية الحديثة أنّ الأمن البيئي يعني حماية الموارد الأساسية، وصيانة المقومات الطبيعية، والتحكم في المخاطر البيئية بهدف تحقيق الاستدامة. ويتطلب ذلك اعتماد آليات للرصد والتحليل والتقييم المستمر، من أجل اتخاذ قرارات قائمة على بيانات دقيقة </a:t>
            </a:r>
            <a:r>
              <a:rPr lang="ar-SA" dirty="0" err="1" smtClean="0"/>
              <a:t>وموثوقة</a:t>
            </a:r>
            <a:r>
              <a:rPr lang="ar-SA" dirty="0" smtClean="0"/>
              <a:t>. </a:t>
            </a:r>
            <a:endParaRPr lang="fr-F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85720" y="500042"/>
            <a:ext cx="8401080" cy="5519758"/>
          </a:xfrm>
        </p:spPr>
        <p:txBody>
          <a:bodyPr>
            <a:normAutofit lnSpcReduction="10000"/>
          </a:bodyPr>
          <a:lstStyle/>
          <a:p>
            <a:pPr algn="just" rtl="1"/>
            <a:r>
              <a:rPr lang="ar-SA" dirty="0" smtClean="0"/>
              <a:t>كما تلعب النظم البيئية دورًا مهمًا في الأمن الاقتصادي والاجتماعي، إذ تزوّد الإنسان بالخدمات الأساسية مثل الماء والغذاء والمواد الأولية، إضافة إلى دورها في الحفاظ على التوازن المناخي والتنوع </a:t>
            </a:r>
            <a:r>
              <a:rPr lang="ar-SA" smtClean="0"/>
              <a:t>البيولوجي</a:t>
            </a:r>
            <a:r>
              <a:rPr lang="ar-SA" smtClean="0"/>
              <a:t>.</a:t>
            </a:r>
            <a:endParaRPr lang="ar-DZ" dirty="0" smtClean="0"/>
          </a:p>
          <a:p>
            <a:pPr algn="just" rtl="1"/>
            <a:r>
              <a:rPr lang="ar-SA" dirty="0" smtClean="0"/>
              <a:t>فهم </a:t>
            </a:r>
            <a:r>
              <a:rPr lang="ar-SA" dirty="0" smtClean="0"/>
              <a:t>النظم البيئية — من منظور جغرافي ومورفولوجي وهيدرولوجي وكيميائي — يعدّ ضرورة للحدّ من تدهور البيئات الطبيعية وتعزيز قدرة المجتمعات على حماية مواردها. إذ تتكوّن كل منظومة بيئية من عناصر حيوية وغير حيوية مترابطة، وأيّ خلل يصيب أحدها ينعكس سلبًا على بقية العناصر، مما يُبرز أهمية الإدارة المتكاملة للموارد الطبيعية. وفي هذا الإطار، يعتبر الأمن البيئي جزءًا لا يتجزّأ من الأمن الوطني، ويمثل أساسًا لاستقرار المجتمعات.</a:t>
            </a:r>
            <a:endParaRPr lang="fr-FR" dirty="0" smtClean="0"/>
          </a:p>
          <a:p>
            <a:pPr algn="just" rtl="1"/>
            <a:r>
              <a:rPr lang="ar-SA" dirty="0" smtClean="0"/>
              <a:t>كما أنّ ترسيخ مبادئ الحكم الرشيد في إدارة الموارد البيئية يعدّ من أهم الضمانات لتحقيق الاستدامة وحماية الأجيال القادمة. وتُعدّ المشاركة المجتمعية </a:t>
            </a:r>
            <a:r>
              <a:rPr lang="ar-SA" dirty="0" err="1" smtClean="0"/>
              <a:t>والحوكمة</a:t>
            </a:r>
            <a:r>
              <a:rPr lang="ar-SA" dirty="0" smtClean="0"/>
              <a:t> البيئية أدوات فعّالة لتعزيز التوازن بين البيئة والتنمية، بما يضمن المحافظة على النظم الطبيعية وتحقيق رفاه الإنسان.</a:t>
            </a:r>
            <a:endParaRPr lang="fr-FR" dirty="0" smtClean="0"/>
          </a:p>
          <a:p>
            <a:pPr algn="just" rtl="1"/>
            <a:endParaRPr lang="fr-F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74638"/>
            <a:ext cx="7772400" cy="582594"/>
          </a:xfrm>
        </p:spPr>
        <p:txBody>
          <a:bodyPr>
            <a:normAutofit fontScale="90000"/>
          </a:bodyPr>
          <a:lstStyle/>
          <a:p>
            <a:pPr algn="ctr" rtl="1"/>
            <a:r>
              <a:rPr lang="ar-SA" b="1" dirty="0" smtClean="0"/>
              <a:t>الخاتمة:</a:t>
            </a:r>
            <a:endParaRPr lang="fr-FR" dirty="0"/>
          </a:p>
        </p:txBody>
      </p:sp>
      <p:sp>
        <p:nvSpPr>
          <p:cNvPr id="3" name="Espace réservé du contenu 2"/>
          <p:cNvSpPr>
            <a:spLocks noGrp="1"/>
          </p:cNvSpPr>
          <p:nvPr>
            <p:ph sz="quarter" idx="1"/>
          </p:nvPr>
        </p:nvSpPr>
        <p:spPr>
          <a:xfrm>
            <a:off x="357158" y="928670"/>
            <a:ext cx="8329642" cy="5091130"/>
          </a:xfrm>
        </p:spPr>
        <p:txBody>
          <a:bodyPr>
            <a:normAutofit fontScale="85000" lnSpcReduction="20000"/>
          </a:bodyPr>
          <a:lstStyle/>
          <a:p>
            <a:pPr algn="just" rtl="1"/>
            <a:r>
              <a:rPr lang="ar-SA" dirty="0" smtClean="0"/>
              <a:t>يتّضح من خلال تحليل البعد البيئي وتداخله مع قضايا الأمن الإيكولوجي أنّ البيئة لم تعد مجالًا منفصلًا عن التنمية، بل أصبحت عنصرًا جوهريًا في استقرار المجتمعات وقدرتها على مواجهة التحديات الحديثة. فالتدهور البيئي، وتراجع الموارد الطبيعية، واختلال التوازنات الإيكولوجية، ليست مجرد ظواهر طبيعية، بل هي تهديدات مباشرة تمسّ الأمن الغذائي والمائي والصحّي والاجتماعي، وتمتدّ آثارها لتطال الاستقرار الاقتصادي والسياسي للأمم.</a:t>
            </a:r>
            <a:endParaRPr lang="fr-FR" dirty="0" smtClean="0"/>
          </a:p>
          <a:p>
            <a:pPr algn="just" rtl="1"/>
            <a:r>
              <a:rPr lang="ar-SA" dirty="0" smtClean="0"/>
              <a:t>ويكشف التكامل بين الأمن البيئي والتنمية المستدامة أنّ تحقيق التنمية لا يمكن أن يتم بمعزل عن حماية البيئة وصيانة النظم البيئية الحيوية. كما أنّ دمج المعرفة العلمية بالخبرات المحلية، وتبني سياسات رشيدة لإدارة الموارد، يعزّز قدرة المجتمع على التكيف مع المخاطر، ويُسهم في بناء منظومات بيئية واجتماعية أكثر صمودًا واستدامة.</a:t>
            </a:r>
            <a:endParaRPr lang="fr-FR" dirty="0" smtClean="0"/>
          </a:p>
          <a:p>
            <a:pPr algn="just" rtl="1"/>
            <a:r>
              <a:rPr lang="ar-SA" dirty="0" smtClean="0"/>
              <a:t>إنّ الاهتمام بالأمن البيئي اليوم هو استثمار في المستقبل، وضمان لحق الأجيال القادمة في بيئة سليمة وحياة كريمة. وعليه، فإنّ تعزيز </a:t>
            </a:r>
            <a:r>
              <a:rPr lang="ar-SA" dirty="0" err="1" smtClean="0"/>
              <a:t>الحوكمة</a:t>
            </a:r>
            <a:r>
              <a:rPr lang="ar-SA" dirty="0" smtClean="0"/>
              <a:t> البيئية، وتوسيع مشاركة المجتمع، واعتماد التخطيط طويل المدى القائم على مبادئ الاستدامة، تمثل جميعها الطريق الأمثل نحو مواجهة التهديدات الحديثة، وتحويل التحديات البيئية إلى فرص تنموية تعود بالنفع على الإنسان والطبيعة معًا.</a:t>
            </a:r>
            <a:endParaRPr lang="fr-FR" dirty="0" smtClean="0"/>
          </a:p>
          <a:p>
            <a:pPr algn="just" rtl="1"/>
            <a:r>
              <a:rPr lang="ar-SA" dirty="0" smtClean="0"/>
              <a:t>وهكذا يتبيّن أن حماية البيئة ليست خيارًا، بل ضرورة وجودية لضمان استقرار الأوطان ورفاه الشعوب، وترسيخ أسس التنمية المستدامة التي توازن بين الحاضر والمستقبل.</a:t>
            </a:r>
            <a:endParaRPr lang="fr-FR" dirty="0" smtClean="0"/>
          </a:p>
          <a:p>
            <a:pPr algn="just" rtl="1"/>
            <a:endParaRPr lang="fr-F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60512" y="2967335"/>
            <a:ext cx="8008924" cy="923330"/>
          </a:xfrm>
          <a:prstGeom prst="rect">
            <a:avLst/>
          </a:prstGeom>
          <a:noFill/>
        </p:spPr>
        <p:txBody>
          <a:bodyPr wrap="none" lIns="91440" tIns="45720" rIns="91440" bIns="45720">
            <a:spAutoFit/>
          </a:bodyPr>
          <a:lstStyle/>
          <a:p>
            <a:pPr algn="ctr"/>
            <a:r>
              <a:rPr lang="ar-DZ"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شكرا على حسن الإصغاء والمتابعة</a:t>
            </a:r>
            <a:endParaRPr lang="fr-FR"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28596" y="428604"/>
            <a:ext cx="8258204" cy="5591196"/>
          </a:xfrm>
        </p:spPr>
        <p:txBody>
          <a:bodyPr/>
          <a:lstStyle/>
          <a:p>
            <a:pPr algn="just" rtl="1"/>
            <a:r>
              <a:rPr lang="ar-SA" dirty="0" smtClean="0"/>
              <a:t>كذلك يُعرَّف الأمن البيئي باعتباره «حماية البيئة والموارد الطبيعية من النضوب والانقراض والنقص الناتج عن المخاطر، والملوثات، والجرائم المتعمدة المرتكبة بحق الموارد الطبيعية وبما يؤدي إلى الإخلال بالتوازن البيئي». وهذا التعريف يركّز بوضوح على البعد الوقائي </a:t>
            </a:r>
            <a:r>
              <a:rPr lang="ar-SA" dirty="0" smtClean="0"/>
              <a:t>لضمان </a:t>
            </a:r>
            <a:r>
              <a:rPr lang="ar-SA" dirty="0" smtClean="0"/>
              <a:t>سلامة البيئة الطبيعية وصون مواردها.</a:t>
            </a:r>
            <a:endParaRPr lang="fr-FR" dirty="0" smtClean="0"/>
          </a:p>
          <a:p>
            <a:pPr algn="just" rtl="1"/>
            <a:r>
              <a:rPr lang="ar-SA" dirty="0" smtClean="0"/>
              <a:t>وقد أولت المنظمات الدولية اهتماماً متزايداً بتحديد مفهوم دقيق للأمن البيئي، ومن أبرز ما خلصت إليه أنه يتعلق بـ«الأمان العام للناس من الأخطار الناتجة عن العمليات الطبيعية أو عن الأنشطة البشرية التي قد تنتج عن الإهمال أو سوء الإدارة».</a:t>
            </a:r>
            <a:endParaRPr lang="fr-FR" dirty="0" smtClean="0"/>
          </a:p>
          <a:p>
            <a:pPr algn="just" rtl="1"/>
            <a:r>
              <a:rPr lang="ar-SA" dirty="0" smtClean="0"/>
              <a:t>وبناءً على ما سبق، يمكن اعتماد تعريف إجرائي للأمن البيئي بوصفه: مجمل السياسات والآليات الهادفة إلى حماية المحيط الطبيعي وضمان استدامة موارده بما يلبي احتياجات الإنسان في الحاضر دون الإضرار بالبيئة أو المساس بقدرة الأجيال القادمة على تلبية احتياجاتها</a:t>
            </a:r>
            <a:r>
              <a:rPr lang="fr-FR" dirty="0" smtClean="0"/>
              <a:t>.</a:t>
            </a:r>
          </a:p>
          <a:p>
            <a:pPr algn="just" rtl="1"/>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p:txBody>
          <a:bodyPr/>
          <a:lstStyle/>
          <a:p>
            <a:pPr algn="just" rtl="1"/>
            <a:r>
              <a:rPr lang="ar-SA" dirty="0" smtClean="0"/>
              <a:t>تستلزم كل دراسة علمية اعتماد مدخل نظري يفسّر موضوعها ويضبط أبعاده المفاهيمية والمعرفية. وفي هذا الإطار، سعت العديد من النظريات في العلاقات الدولية إلى تقديم تصورات تفسيرية لمفهوم الأمن البيئي، من خلال وضع أطر تحليلية تساعد على فهم تفاعلاته ومكانته ضمن حقل الدراسات الأمنية. وبناءً على ذلك، يتناول هذا المبحث أهم المقاربات النظرية التي فسّرت الأمن البيئي، لاسيما: النظرية الواقعية / الواقعية الجديدة، النظرية الليبرالية، ومدرسة </a:t>
            </a:r>
            <a:r>
              <a:rPr lang="ar-SA" dirty="0" err="1" smtClean="0"/>
              <a:t>كوبنهاغن</a:t>
            </a:r>
            <a:r>
              <a:rPr lang="ar-SA" dirty="0" smtClean="0"/>
              <a:t>.</a:t>
            </a:r>
            <a:endParaRPr lang="fr-FR" dirty="0" smtClean="0"/>
          </a:p>
        </p:txBody>
      </p:sp>
      <p:sp>
        <p:nvSpPr>
          <p:cNvPr id="4" name="Titre 3"/>
          <p:cNvSpPr>
            <a:spLocks noGrp="1"/>
          </p:cNvSpPr>
          <p:nvPr>
            <p:ph type="title"/>
          </p:nvPr>
        </p:nvSpPr>
        <p:spPr/>
        <p:txBody>
          <a:bodyPr>
            <a:noAutofit/>
          </a:bodyPr>
          <a:lstStyle/>
          <a:p>
            <a:pPr algn="ctr"/>
            <a:r>
              <a:rPr lang="ar-DZ" b="1" dirty="0" smtClean="0"/>
              <a:t/>
            </a:r>
            <a:br>
              <a:rPr lang="ar-DZ" b="1" dirty="0" smtClean="0"/>
            </a:br>
            <a:r>
              <a:rPr lang="ar-DZ" b="1" dirty="0" smtClean="0"/>
              <a:t/>
            </a:r>
            <a:br>
              <a:rPr lang="ar-DZ" b="1" dirty="0" smtClean="0"/>
            </a:br>
            <a:r>
              <a:rPr lang="ar-DZ" b="1" dirty="0" smtClean="0"/>
              <a:t/>
            </a:r>
            <a:br>
              <a:rPr lang="ar-DZ" b="1" dirty="0" smtClean="0"/>
            </a:br>
            <a:r>
              <a:rPr lang="ar-DZ" b="1" dirty="0" smtClean="0"/>
              <a:t/>
            </a:r>
            <a:br>
              <a:rPr lang="ar-DZ" b="1" dirty="0" smtClean="0"/>
            </a:br>
            <a:r>
              <a:rPr lang="ar-DZ" b="1" dirty="0" smtClean="0"/>
              <a:t/>
            </a:r>
            <a:br>
              <a:rPr lang="ar-DZ" b="1" dirty="0" smtClean="0"/>
            </a:br>
            <a:r>
              <a:rPr lang="ar-DZ" b="1" dirty="0" smtClean="0"/>
              <a:t/>
            </a:r>
            <a:br>
              <a:rPr lang="ar-DZ" b="1" dirty="0" smtClean="0"/>
            </a:br>
            <a:r>
              <a:rPr lang="ar-DZ" b="1" dirty="0" smtClean="0"/>
              <a:t/>
            </a:r>
            <a:br>
              <a:rPr lang="ar-DZ" b="1" dirty="0" smtClean="0"/>
            </a:br>
            <a:r>
              <a:rPr lang="ar-DZ" b="1" dirty="0" smtClean="0"/>
              <a:t>المضامين النظرية المفسرة للأمن البيئي</a:t>
            </a: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rtl="1"/>
            <a:r>
              <a:rPr lang="ar-SA" dirty="0" smtClean="0"/>
              <a:t>النظرية الواقعية والواقعية الجديدة</a:t>
            </a:r>
            <a:r>
              <a:rPr lang="fr-FR" dirty="0" smtClean="0"/>
              <a:t/>
            </a:r>
            <a:br>
              <a:rPr lang="fr-FR" dirty="0" smtClean="0"/>
            </a:br>
            <a:endParaRPr lang="fr-FR" dirty="0"/>
          </a:p>
        </p:txBody>
      </p:sp>
      <p:sp>
        <p:nvSpPr>
          <p:cNvPr id="3" name="Espace réservé du contenu 2"/>
          <p:cNvSpPr>
            <a:spLocks noGrp="1"/>
          </p:cNvSpPr>
          <p:nvPr>
            <p:ph sz="quarter" idx="1"/>
          </p:nvPr>
        </p:nvSpPr>
        <p:spPr>
          <a:xfrm>
            <a:off x="914400" y="857232"/>
            <a:ext cx="7772400" cy="5162568"/>
          </a:xfrm>
        </p:spPr>
        <p:txBody>
          <a:bodyPr>
            <a:noAutofit/>
          </a:bodyPr>
          <a:lstStyle/>
          <a:p>
            <a:pPr algn="just" rtl="1"/>
            <a:r>
              <a:rPr lang="ar-SA" sz="2000" b="1" dirty="0" smtClean="0"/>
              <a:t>- النظرية الواقعية</a:t>
            </a:r>
            <a:endParaRPr lang="fr-FR" sz="2000" dirty="0" smtClean="0"/>
          </a:p>
          <a:p>
            <a:pPr algn="just" rtl="1"/>
            <a:r>
              <a:rPr lang="ar-SA" sz="2000" dirty="0" smtClean="0"/>
              <a:t>تُعد الواقعية من أبرز النظريات التي ساهمت في تفسير الظواهر الدولية، لاسيما تلك المرتبطة بالأمن. ويعود الأصل الفكري للواقعية إلى عدد من المفكرين الكلاسيكيين على غرار: </a:t>
            </a:r>
            <a:r>
              <a:rPr lang="ar-SA" sz="2000" dirty="0" err="1" smtClean="0"/>
              <a:t>ميكيافيللي</a:t>
            </a:r>
            <a:r>
              <a:rPr lang="ar-SA" sz="2000" dirty="0" smtClean="0"/>
              <a:t>، وتوماس </a:t>
            </a:r>
            <a:r>
              <a:rPr lang="ar-SA" sz="2000" dirty="0" err="1" smtClean="0"/>
              <a:t>هوبز</a:t>
            </a:r>
            <a:r>
              <a:rPr lang="ar-SA" sz="2000" dirty="0" smtClean="0"/>
              <a:t>، الذين انطلقوا من فرضية أساسية مفادها أن القوة هي محرك العلاقات الدولية ودافع طبيعي في السلوك </a:t>
            </a:r>
            <a:r>
              <a:rPr lang="ar-SA" sz="2000" dirty="0" smtClean="0"/>
              <a:t>الإنساني.</a:t>
            </a:r>
            <a:endParaRPr lang="fr-FR" sz="2000" dirty="0" smtClean="0"/>
          </a:p>
          <a:p>
            <a:pPr algn="just" rtl="1"/>
            <a:r>
              <a:rPr lang="ar-SA" sz="2000" dirty="0" smtClean="0"/>
              <a:t>وترتكز الواقعية على مجموعة من الافتراضات الجوهرية، من بينها:</a:t>
            </a:r>
            <a:endParaRPr lang="fr-FR" sz="2000" dirty="0" smtClean="0"/>
          </a:p>
          <a:p>
            <a:pPr lvl="0" algn="just" rtl="1"/>
            <a:r>
              <a:rPr lang="ar-SA" sz="2000" dirty="0" smtClean="0"/>
              <a:t>الدولة هي الفاعل الأساسي في النظام الدولي ولا سلطة تعلو سيادتها.</a:t>
            </a:r>
            <a:endParaRPr lang="fr-FR" sz="2000" dirty="0" smtClean="0"/>
          </a:p>
          <a:p>
            <a:pPr lvl="0" algn="just" rtl="1"/>
            <a:r>
              <a:rPr lang="ar-SA" sz="2000" dirty="0" smtClean="0"/>
              <a:t>غياب سلطة مركزية يؤدي إلى فوضوية النظام الدولي.</a:t>
            </a:r>
            <a:endParaRPr lang="fr-FR" sz="2000" dirty="0" smtClean="0"/>
          </a:p>
          <a:p>
            <a:pPr lvl="0" algn="just" rtl="1"/>
            <a:r>
              <a:rPr lang="ar-SA" sz="2000" dirty="0" smtClean="0"/>
              <a:t>تفكير الدول محكوم بمنطق القوة والمصلحة، والحرب أداة مشروعة للحفاظ على البقاء.</a:t>
            </a:r>
            <a:endParaRPr lang="fr-FR" sz="2000" dirty="0" smtClean="0"/>
          </a:p>
          <a:p>
            <a:pPr lvl="0" algn="just" rtl="1"/>
            <a:r>
              <a:rPr lang="ar-SA" sz="2000" dirty="0" smtClean="0"/>
              <a:t>العلاقات الدولية تقوم على الصراع بسبب تضارب المصالح.</a:t>
            </a:r>
            <a:endParaRPr lang="fr-FR" sz="2000" dirty="0" smtClean="0"/>
          </a:p>
          <a:p>
            <a:pPr lvl="0" algn="just" rtl="1"/>
            <a:r>
              <a:rPr lang="ar-SA" sz="2000" dirty="0" smtClean="0"/>
              <a:t>تحقيق السلم مرتبط بتوازن القوى بوصفه الضامن الوحيد للاستقرار.</a:t>
            </a:r>
            <a:endParaRPr lang="fr-FR" sz="2000" dirty="0" smtClean="0"/>
          </a:p>
          <a:p>
            <a:pPr algn="just" rtl="1"/>
            <a:endParaRPr lang="fr-FR" sz="2000" dirty="0" smtClean="0"/>
          </a:p>
          <a:p>
            <a:pPr algn="just" rtl="1"/>
            <a:endParaRPr lang="fr-FR" sz="2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p:txBody>
          <a:bodyPr/>
          <a:lstStyle/>
          <a:p>
            <a:pPr algn="r" rtl="1"/>
            <a:r>
              <a:rPr lang="ar-SA" sz="2800" dirty="0" smtClean="0"/>
              <a:t>ومع نهاية الحرب الباردة، لفتت الواقعية الانتباه إلى بعض القضايا البيئية التي بدأت تُطرح كتهديدات غير تقليدية، لاسيما فيما يتعلق بخطر الاحتباس الحراري وتداعيات أسلحة الدمار الشامل على النظم الإيكولوجية. ففي تقرير “</a:t>
            </a:r>
            <a:r>
              <a:rPr lang="ar-SA" sz="2800" dirty="0" err="1" smtClean="0"/>
              <a:t>برونتلاند</a:t>
            </a:r>
            <a:r>
              <a:rPr lang="ar-SA" sz="2800" dirty="0" smtClean="0"/>
              <a:t>” لسنة 1987، تمت الإشارة إلى أن الاستعمال الواسع للسلاح النووي يهدد التوازن البيئي ومستقبل الإنسانية.²</a:t>
            </a:r>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914400" y="357166"/>
            <a:ext cx="7772400" cy="5662634"/>
          </a:xfrm>
        </p:spPr>
        <p:txBody>
          <a:bodyPr>
            <a:normAutofit fontScale="92500" lnSpcReduction="20000"/>
          </a:bodyPr>
          <a:lstStyle/>
          <a:p>
            <a:pPr algn="just" rtl="1"/>
            <a:r>
              <a:rPr lang="ar-SA" dirty="0" smtClean="0"/>
              <a:t>ومع ذلك، تبقى المقاربة الواقعية محدودة في فهم التهديدات البيئية لأنها تحصر الأمن في التهديد العسكري، ولا تعتبر القضايا البيئية تهديداً أمنياً إلا إذا مست المصلحة الوطنية أو ميزان القوة، كما تفترض أن الدول جميعها تتأثر بالقدر ذاته بالتهديدات البيئية، وهو افتراض غير واقعي.</a:t>
            </a:r>
            <a:endParaRPr lang="fr-FR" dirty="0" smtClean="0"/>
          </a:p>
          <a:p>
            <a:pPr algn="just" rtl="1"/>
            <a:r>
              <a:rPr lang="ar-SA" dirty="0" smtClean="0"/>
              <a:t>ولهذا يُنظر إلى الواقعية باعتبارها عاجزة عن تفسير الأمن البيئي وفق مفهومه الواسع، لأنها تستبعد التهديدات غير العسكرية.</a:t>
            </a:r>
            <a:endParaRPr lang="ar-DZ" dirty="0" smtClean="0"/>
          </a:p>
          <a:p>
            <a:pPr algn="just" rtl="1"/>
            <a:r>
              <a:rPr lang="ar-SA" b="1" dirty="0" smtClean="0"/>
              <a:t>- الواقعية الجديدة (</a:t>
            </a:r>
            <a:r>
              <a:rPr lang="ar-SA" b="1" dirty="0" err="1" smtClean="0"/>
              <a:t>النيورواقعية</a:t>
            </a:r>
            <a:r>
              <a:rPr lang="ar-SA" b="1" dirty="0" smtClean="0"/>
              <a:t>)</a:t>
            </a:r>
            <a:endParaRPr lang="fr-FR" dirty="0" smtClean="0"/>
          </a:p>
          <a:p>
            <a:pPr algn="just" rtl="1"/>
            <a:r>
              <a:rPr lang="ar-SA" dirty="0" smtClean="0"/>
              <a:t>ظهرت الواقعية الجديدة في سبعينيات القرن العشرين، خصوصاً مع وصول الرئيس الأمريكي جيمي كارتر إلى الحكم، وبروز نقد لسياسة القوة بعد فشلها في حرب فيتنام.</a:t>
            </a:r>
            <a:endParaRPr lang="fr-FR" dirty="0" smtClean="0"/>
          </a:p>
          <a:p>
            <a:pPr algn="just" rtl="1"/>
            <a:r>
              <a:rPr lang="ar-SA" dirty="0" smtClean="0"/>
              <a:t>وترتكز الواقعية الجديدة على عدة افتراضات:</a:t>
            </a:r>
            <a:endParaRPr lang="fr-FR" dirty="0" smtClean="0"/>
          </a:p>
          <a:p>
            <a:pPr algn="just" rtl="1"/>
            <a:r>
              <a:rPr lang="ar-SA" dirty="0" smtClean="0"/>
              <a:t>1. الفوضوية خاصية بنيوية للنظام الدولي.</a:t>
            </a:r>
            <a:endParaRPr lang="fr-FR" dirty="0" smtClean="0"/>
          </a:p>
          <a:p>
            <a:pPr algn="just" rtl="1"/>
            <a:r>
              <a:rPr lang="ar-SA" dirty="0" smtClean="0"/>
              <a:t>2. القوة تُختزل في القدرات العسكرية.</a:t>
            </a:r>
            <a:endParaRPr lang="fr-FR" dirty="0" smtClean="0"/>
          </a:p>
          <a:p>
            <a:pPr algn="just" rtl="1"/>
            <a:r>
              <a:rPr lang="ar-SA" dirty="0" smtClean="0"/>
              <a:t>3. انعدام الثقة بين الدول يجعل الحليف اليوم ممكناً أن يصبح عدواً غداً.</a:t>
            </a:r>
            <a:endParaRPr lang="fr-FR" dirty="0" smtClean="0"/>
          </a:p>
          <a:p>
            <a:pPr algn="just" rtl="1"/>
            <a:r>
              <a:rPr lang="ar-SA" dirty="0" smtClean="0"/>
              <a:t>4. الدول تتحرك وفق منطق الصراع على البقاء.</a:t>
            </a:r>
            <a:endParaRPr lang="fr-FR" dirty="0" smtClean="0"/>
          </a:p>
          <a:p>
            <a:pPr algn="just" rtl="1"/>
            <a:r>
              <a:rPr lang="ar-SA" dirty="0" smtClean="0"/>
              <a:t>5. الدول فواعل عقلانية.</a:t>
            </a:r>
            <a:endParaRPr lang="fr-FR" dirty="0" smtClean="0"/>
          </a:p>
          <a:p>
            <a:pPr algn="just" rtl="1"/>
            <a:endParaRPr lang="fr-FR" dirty="0" smtClean="0"/>
          </a:p>
          <a:p>
            <a:pPr algn="just" rtl="1"/>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914400" y="357166"/>
            <a:ext cx="7772400" cy="5662634"/>
          </a:xfrm>
        </p:spPr>
        <p:txBody>
          <a:bodyPr/>
          <a:lstStyle/>
          <a:p>
            <a:pPr algn="just" rtl="1"/>
            <a:r>
              <a:rPr lang="ar-SA" dirty="0" smtClean="0"/>
              <a:t>. مفاهيم مركزية مثل: النظام الدولي – توازن القوى – الأمن </a:t>
            </a:r>
            <a:r>
              <a:rPr lang="ar-DZ" dirty="0" smtClean="0"/>
              <a:t>ي</a:t>
            </a:r>
            <a:r>
              <a:rPr lang="ar-SA" dirty="0" smtClean="0"/>
              <a:t>بقى </a:t>
            </a:r>
            <a:r>
              <a:rPr lang="ar-SA" dirty="0" smtClean="0"/>
              <a:t>الركيزة الأساسية للتحليل.</a:t>
            </a:r>
            <a:endParaRPr lang="fr-FR" dirty="0" smtClean="0"/>
          </a:p>
          <a:p>
            <a:pPr algn="just" rtl="1"/>
            <a:r>
              <a:rPr lang="ar-SA" dirty="0" smtClean="0"/>
              <a:t>وقد انخرطت الواقعية الجديدة في مناقشة القضايا البيئية في سياق نهاية الحرب الباردة، خصوصاً مع ارتفاع التحذيرات من خطر الأسلحة النووية على البيئة وصحة الإنسان. غير أنها، مثل الواقعية التقليدية، تحصر التهديدات في بعدها العسكري، ولا تعطي القضايا البيئية أهمية أمنية إلا إذا ارتبطت بمصالح </a:t>
            </a:r>
            <a:r>
              <a:rPr lang="ar-SA" dirty="0" err="1" smtClean="0"/>
              <a:t>استراتيجية</a:t>
            </a:r>
            <a:r>
              <a:rPr lang="ar-SA" dirty="0" smtClean="0"/>
              <a:t> مباشرة.</a:t>
            </a:r>
            <a:endParaRPr lang="fr-FR" dirty="0" smtClean="0"/>
          </a:p>
          <a:p>
            <a:pPr algn="just" rtl="1"/>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914400" y="285728"/>
            <a:ext cx="7772400" cy="5734072"/>
          </a:xfrm>
        </p:spPr>
        <p:txBody>
          <a:bodyPr>
            <a:normAutofit fontScale="92500" lnSpcReduction="20000"/>
          </a:bodyPr>
          <a:lstStyle/>
          <a:p>
            <a:pPr algn="just" rtl="1"/>
            <a:r>
              <a:rPr lang="ar-SA" b="1" dirty="0" smtClean="0"/>
              <a:t>. النظرية الليبرالية</a:t>
            </a:r>
            <a:endParaRPr lang="fr-FR" dirty="0" smtClean="0"/>
          </a:p>
          <a:p>
            <a:pPr algn="just" rtl="1"/>
            <a:r>
              <a:rPr lang="ar-SA" dirty="0" smtClean="0"/>
              <a:t>تُعد الليبرالية من أكثر المقاربات النظرية إسهاماً في دراسة الأمن البيئي. وقد نشأت الليبرالية في القرن السابع عشر في إنجلترا كفكر مناهض للملكية المطلقة، وداعم لحرية الفرد وتقييد السلطة.</a:t>
            </a:r>
            <a:endParaRPr lang="fr-FR" dirty="0" smtClean="0"/>
          </a:p>
          <a:p>
            <a:pPr algn="just" rtl="1"/>
            <a:r>
              <a:rPr lang="ar-SA" dirty="0" smtClean="0"/>
              <a:t>ومن أهم افتراضاتها:</a:t>
            </a:r>
            <a:endParaRPr lang="fr-FR" dirty="0" smtClean="0"/>
          </a:p>
          <a:p>
            <a:pPr algn="just" rtl="1"/>
            <a:r>
              <a:rPr lang="ar-SA" dirty="0" smtClean="0"/>
              <a:t>1. بروز فواعل من غير الدول في صنع السياسات الدولية (منظمات، جماعات مصالح، فواعل اقتصادية...).</a:t>
            </a:r>
            <a:endParaRPr lang="fr-FR" dirty="0" smtClean="0"/>
          </a:p>
          <a:p>
            <a:pPr algn="just" rtl="1"/>
            <a:r>
              <a:rPr lang="ar-SA" dirty="0" smtClean="0"/>
              <a:t>2. الدولة ليست وحدة صلبة، بل تتكون من شبكة معقدة من الفاعلين الداخليين.</a:t>
            </a:r>
            <a:endParaRPr lang="fr-FR" dirty="0" smtClean="0"/>
          </a:p>
          <a:p>
            <a:pPr algn="just" rtl="1"/>
            <a:r>
              <a:rPr lang="ar-SA" dirty="0" smtClean="0"/>
              <a:t>3. توسّع الأجندة الدولية لتشمل القضايا الاقتصادية والاجتماعية والبيئية، بفعل زيادة الاعتماد المتبادل.</a:t>
            </a:r>
            <a:endParaRPr lang="fr-FR" dirty="0" smtClean="0"/>
          </a:p>
          <a:p>
            <a:pPr algn="just" rtl="1"/>
            <a:r>
              <a:rPr lang="ar-SA" dirty="0" smtClean="0"/>
              <a:t>وفي إطار تفسير الأمن البيئي، ركّزت الليبرالية على:</a:t>
            </a:r>
            <a:endParaRPr lang="fr-FR" dirty="0" smtClean="0"/>
          </a:p>
          <a:p>
            <a:pPr algn="just" rtl="1"/>
            <a:r>
              <a:rPr lang="ar-SA" dirty="0" smtClean="0"/>
              <a:t>إعادة تعريف العلاقة بين الإنسان والبيئة.</a:t>
            </a:r>
            <a:endParaRPr lang="fr-FR" dirty="0" smtClean="0"/>
          </a:p>
          <a:p>
            <a:pPr algn="just" rtl="1"/>
            <a:r>
              <a:rPr lang="ar-SA" dirty="0" smtClean="0"/>
              <a:t>تعزيز دور الأمم المتحدة عبر برنامج الأمم المتحدة للبيئة (</a:t>
            </a:r>
            <a:r>
              <a:rPr lang="fr-FR" dirty="0" smtClean="0"/>
              <a:t>PNUE</a:t>
            </a:r>
            <a:r>
              <a:rPr lang="ar-SA" dirty="0" smtClean="0"/>
              <a:t>).</a:t>
            </a:r>
            <a:endParaRPr lang="fr-FR" dirty="0" smtClean="0"/>
          </a:p>
          <a:p>
            <a:pPr algn="just" rtl="1"/>
            <a:r>
              <a:rPr lang="ar-SA" dirty="0" smtClean="0"/>
              <a:t>اعتبار التعاون الدولي شرطاً ضرورياً لمعالجة التدهور البيئي.</a:t>
            </a:r>
            <a:endParaRPr lang="fr-FR" dirty="0" smtClean="0"/>
          </a:p>
          <a:p>
            <a:pPr algn="just" rtl="1"/>
            <a:r>
              <a:rPr lang="ar-SA" dirty="0" smtClean="0"/>
              <a:t>التأكيد على أن بناء منظومات بيئية قائمة على التنسيق وتبادل المعلومات يقلل من الشك ويعزز الفعالية.</a:t>
            </a:r>
            <a:endParaRPr lang="fr-F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pitaux">
  <a:themeElements>
    <a:clrScheme name="Capitaux">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apitaux">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apitaux">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266</TotalTime>
  <Words>2460</Words>
  <Application>Microsoft Office PowerPoint</Application>
  <PresentationFormat>Affichage à l'écran (4:3)</PresentationFormat>
  <Paragraphs>98</Paragraphs>
  <Slides>24</Slides>
  <Notes>0</Notes>
  <HiddenSlides>0</HiddenSlides>
  <MMClips>0</MMClips>
  <ScaleCrop>false</ScaleCrop>
  <HeadingPairs>
    <vt:vector size="4" baseType="variant">
      <vt:variant>
        <vt:lpstr>Thème</vt:lpstr>
      </vt:variant>
      <vt:variant>
        <vt:i4>1</vt:i4>
      </vt:variant>
      <vt:variant>
        <vt:lpstr>Titres des diapositives</vt:lpstr>
      </vt:variant>
      <vt:variant>
        <vt:i4>24</vt:i4>
      </vt:variant>
    </vt:vector>
  </HeadingPairs>
  <TitlesOfParts>
    <vt:vector size="25" baseType="lpstr">
      <vt:lpstr>Capitaux</vt:lpstr>
      <vt:lpstr>الأمن البيئي والتنمية المستدامة </vt:lpstr>
      <vt:lpstr>مفهوم الأمن البيئي: </vt:lpstr>
      <vt:lpstr>Diapositive 3</vt:lpstr>
      <vt:lpstr>       المضامين النظرية المفسرة للأمن البيئي</vt:lpstr>
      <vt:lpstr>النظرية الواقعية والواقعية الجديدة </vt:lpstr>
      <vt:lpstr>Diapositive 6</vt:lpstr>
      <vt:lpstr>Diapositive 7</vt:lpstr>
      <vt:lpstr>Diapositive 8</vt:lpstr>
      <vt:lpstr>Diapositive 9</vt:lpstr>
      <vt:lpstr>Diapositive 10</vt:lpstr>
      <vt:lpstr>Diapositive 11</vt:lpstr>
      <vt:lpstr>الخلاصة</vt:lpstr>
      <vt:lpstr>علاقة الأمن البيئي بالتنمية المستدامة</vt:lpstr>
      <vt:lpstr>Diapositive 14</vt:lpstr>
      <vt:lpstr>Diapositive 15</vt:lpstr>
      <vt:lpstr>Diapositive 16</vt:lpstr>
      <vt:lpstr>Diapositive 17</vt:lpstr>
      <vt:lpstr>Diapositive 18</vt:lpstr>
      <vt:lpstr>Diapositive 19</vt:lpstr>
      <vt:lpstr>Diapositive 20</vt:lpstr>
      <vt:lpstr>التداخل بين الأمن البيئي والتنمية المستدامة: </vt:lpstr>
      <vt:lpstr>Diapositive 22</vt:lpstr>
      <vt:lpstr>الخاتمة:</vt:lpstr>
      <vt:lpstr>Diapositive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N'TIC</dc:creator>
  <cp:lastModifiedBy>N'TIC</cp:lastModifiedBy>
  <cp:revision>24</cp:revision>
  <dcterms:created xsi:type="dcterms:W3CDTF">2025-11-24T09:52:20Z</dcterms:created>
  <dcterms:modified xsi:type="dcterms:W3CDTF">2025-11-25T15:33:16Z</dcterms:modified>
</cp:coreProperties>
</file>