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sldIdLst>
    <p:sldId id="256" r:id="rId2"/>
    <p:sldId id="257" r:id="rId3"/>
    <p:sldId id="258" r:id="rId4"/>
    <p:sldId id="259" r:id="rId5"/>
    <p:sldId id="260" r:id="rId6"/>
    <p:sldId id="261" r:id="rId7"/>
    <p:sldId id="281" r:id="rId8"/>
    <p:sldId id="262" r:id="rId9"/>
    <p:sldId id="280" r:id="rId10"/>
    <p:sldId id="263" r:id="rId11"/>
    <p:sldId id="264" r:id="rId12"/>
    <p:sldId id="278" r:id="rId13"/>
    <p:sldId id="265" r:id="rId14"/>
    <p:sldId id="279" r:id="rId15"/>
    <p:sldId id="266" r:id="rId16"/>
    <p:sldId id="275" r:id="rId17"/>
    <p:sldId id="276" r:id="rId18"/>
    <p:sldId id="277" r:id="rId1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99269BDB-C08B-471F-B26E-601A44434E15}" type="datetimeFigureOut">
              <a:rPr lang="ar-IQ" smtClean="0"/>
              <a:pPr/>
              <a:t>28/05/1447</a:t>
            </a:fld>
            <a:endParaRPr lang="ar-IQ"/>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ar-IQ"/>
          </a:p>
        </p:txBody>
      </p:sp>
      <p:sp>
        <p:nvSpPr>
          <p:cNvPr id="29"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fld id="{0B1C311F-1BEA-47E1-A1F5-FACC3678BBD7}" type="slidenum">
              <a:rPr lang="ar-IQ" smtClean="0"/>
              <a:pPr/>
              <a:t>‹N°›</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9269BDB-C08B-471F-B26E-601A44434E15}" type="datetimeFigureOut">
              <a:rPr lang="ar-IQ" smtClean="0"/>
              <a:pPr/>
              <a:t>28/05/1447</a:t>
            </a:fld>
            <a:endParaRPr lang="ar-IQ"/>
          </a:p>
        </p:txBody>
      </p:sp>
      <p:sp>
        <p:nvSpPr>
          <p:cNvPr id="5" name="Espace réservé du pied de page 4"/>
          <p:cNvSpPr>
            <a:spLocks noGrp="1"/>
          </p:cNvSpPr>
          <p:nvPr>
            <p:ph type="ftr" sz="quarter" idx="11"/>
          </p:nvPr>
        </p:nvSpPr>
        <p:spPr/>
        <p:txBody>
          <a:bodyPr/>
          <a:lstStyle/>
          <a:p>
            <a:endParaRPr lang="ar-IQ"/>
          </a:p>
        </p:txBody>
      </p:sp>
      <p:sp>
        <p:nvSpPr>
          <p:cNvPr id="6" name="Espace réservé du numéro de diapositive 5"/>
          <p:cNvSpPr>
            <a:spLocks noGrp="1"/>
          </p:cNvSpPr>
          <p:nvPr>
            <p:ph type="sldNum" sz="quarter" idx="12"/>
          </p:nvPr>
        </p:nvSpPr>
        <p:spPr/>
        <p:txBody>
          <a:bodyPr/>
          <a:lstStyle/>
          <a:p>
            <a:fld id="{0B1C311F-1BEA-47E1-A1F5-FACC3678BBD7}" type="slidenum">
              <a:rPr lang="ar-IQ" smtClean="0"/>
              <a:pPr/>
              <a:t>‹N°›</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99269BDB-C08B-471F-B26E-601A44434E15}" type="datetimeFigureOut">
              <a:rPr lang="ar-IQ" smtClean="0"/>
              <a:pPr/>
              <a:t>28/05/1447</a:t>
            </a:fld>
            <a:endParaRPr lang="ar-IQ"/>
          </a:p>
        </p:txBody>
      </p:sp>
      <p:sp>
        <p:nvSpPr>
          <p:cNvPr id="5" name="Espace réservé du pied de page 4"/>
          <p:cNvSpPr>
            <a:spLocks noGrp="1"/>
          </p:cNvSpPr>
          <p:nvPr>
            <p:ph type="ftr" sz="quarter" idx="11"/>
          </p:nvPr>
        </p:nvSpPr>
        <p:spPr>
          <a:xfrm>
            <a:off x="457201" y="6248207"/>
            <a:ext cx="5573483" cy="365125"/>
          </a:xfrm>
        </p:spPr>
        <p:txBody>
          <a:bodyPr/>
          <a:lstStyle/>
          <a:p>
            <a:endParaRPr lang="ar-IQ"/>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5989638" y="144462"/>
            <a:ext cx="533400" cy="244476"/>
          </a:xfrm>
        </p:spPr>
        <p:txBody>
          <a:bodyPr/>
          <a:lstStyle/>
          <a:p>
            <a:fld id="{0B1C311F-1BEA-47E1-A1F5-FACC3678BBD7}" type="slidenum">
              <a:rPr lang="ar-IQ" smtClean="0"/>
              <a:pPr/>
              <a:t>‹N°›</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99269BDB-C08B-471F-B26E-601A44434E15}" type="datetimeFigureOut">
              <a:rPr lang="ar-IQ" smtClean="0"/>
              <a:pPr/>
              <a:t>28/05/1447</a:t>
            </a:fld>
            <a:endParaRPr lang="ar-IQ"/>
          </a:p>
        </p:txBody>
      </p:sp>
      <p:sp>
        <p:nvSpPr>
          <p:cNvPr id="5" name="Espace réservé du pied de page 4"/>
          <p:cNvSpPr>
            <a:spLocks noGrp="1"/>
          </p:cNvSpPr>
          <p:nvPr>
            <p:ph type="ftr" sz="quarter" idx="11"/>
          </p:nvPr>
        </p:nvSpPr>
        <p:spPr/>
        <p:txBody>
          <a:bodyPr/>
          <a:lstStyle/>
          <a:p>
            <a:endParaRPr lang="ar-IQ"/>
          </a:p>
        </p:txBody>
      </p:sp>
      <p:sp>
        <p:nvSpPr>
          <p:cNvPr id="6" name="Espace réservé du numéro de diapositive 5"/>
          <p:cNvSpPr>
            <a:spLocks noGrp="1"/>
          </p:cNvSpPr>
          <p:nvPr>
            <p:ph type="sldNum" sz="quarter" idx="12"/>
          </p:nvPr>
        </p:nvSpPr>
        <p:spPr/>
        <p:txBody>
          <a:bodyPr/>
          <a:lstStyle>
            <a:lvl1pPr>
              <a:defRPr>
                <a:solidFill>
                  <a:srgbClr val="FFFFFF"/>
                </a:solidFill>
              </a:defRPr>
            </a:lvl1pPr>
          </a:lstStyle>
          <a:p>
            <a:fld id="{0B1C311F-1BEA-47E1-A1F5-FACC3678BBD7}" type="slidenum">
              <a:rPr lang="ar-IQ" smtClean="0"/>
              <a:pPr/>
              <a:t>‹N°›</a:t>
            </a:fld>
            <a:endParaRPr lang="ar-IQ"/>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99269BDB-C08B-471F-B26E-601A44434E15}" type="datetimeFigureOut">
              <a:rPr lang="ar-IQ" smtClean="0"/>
              <a:pPr/>
              <a:t>28/05/1447</a:t>
            </a:fld>
            <a:endParaRPr lang="ar-IQ"/>
          </a:p>
        </p:txBody>
      </p:sp>
      <p:sp>
        <p:nvSpPr>
          <p:cNvPr id="13" name="Espace réservé du numéro de diapositiv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B1C311F-1BEA-47E1-A1F5-FACC3678BBD7}" type="slidenum">
              <a:rPr lang="ar-IQ" smtClean="0"/>
              <a:pPr/>
              <a:t>‹N°›</a:t>
            </a:fld>
            <a:endParaRPr lang="ar-IQ"/>
          </a:p>
        </p:txBody>
      </p:sp>
      <p:sp>
        <p:nvSpPr>
          <p:cNvPr id="14" name="Espace réservé du pied de page 13"/>
          <p:cNvSpPr>
            <a:spLocks noGrp="1"/>
          </p:cNvSpPr>
          <p:nvPr>
            <p:ph type="ftr" sz="quarter" idx="12"/>
          </p:nvPr>
        </p:nvSpPr>
        <p:spPr/>
        <p:txBody>
          <a:bodyPr/>
          <a:lstStyle/>
          <a:p>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Espace réservé de la date 7"/>
          <p:cNvSpPr>
            <a:spLocks noGrp="1"/>
          </p:cNvSpPr>
          <p:nvPr>
            <p:ph type="dt" sz="half" idx="15"/>
          </p:nvPr>
        </p:nvSpPr>
        <p:spPr/>
        <p:txBody>
          <a:bodyPr rtlCol="0"/>
          <a:lstStyle/>
          <a:p>
            <a:fld id="{99269BDB-C08B-471F-B26E-601A44434E15}" type="datetimeFigureOut">
              <a:rPr lang="ar-IQ" smtClean="0"/>
              <a:pPr/>
              <a:t>28/05/1447</a:t>
            </a:fld>
            <a:endParaRPr lang="ar-IQ"/>
          </a:p>
        </p:txBody>
      </p:sp>
      <p:sp>
        <p:nvSpPr>
          <p:cNvPr id="10" name="Espace réservé du numéro de diapositive 9"/>
          <p:cNvSpPr>
            <a:spLocks noGrp="1"/>
          </p:cNvSpPr>
          <p:nvPr>
            <p:ph type="sldNum" sz="quarter" idx="16"/>
          </p:nvPr>
        </p:nvSpPr>
        <p:spPr/>
        <p:txBody>
          <a:bodyPr rtlCol="0"/>
          <a:lstStyle/>
          <a:p>
            <a:fld id="{0B1C311F-1BEA-47E1-A1F5-FACC3678BBD7}" type="slidenum">
              <a:rPr lang="ar-IQ" smtClean="0"/>
              <a:pPr/>
              <a:t>‹N°›</a:t>
            </a:fld>
            <a:endParaRPr lang="ar-IQ"/>
          </a:p>
        </p:txBody>
      </p:sp>
      <p:sp>
        <p:nvSpPr>
          <p:cNvPr id="12" name="Espace réservé du pied de page 11"/>
          <p:cNvSpPr>
            <a:spLocks noGrp="1"/>
          </p:cNvSpPr>
          <p:nvPr>
            <p:ph type="ftr" sz="quarter" idx="17"/>
          </p:nvPr>
        </p:nvSpPr>
        <p:spPr/>
        <p:txBody>
          <a:bodyPr rtlCol="0"/>
          <a:lstStyle/>
          <a:p>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smtClean="0"/>
              <a:t>Cliquez pour modifier le style du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5"/>
          </p:nvPr>
        </p:nvSpPr>
        <p:spPr/>
        <p:txBody>
          <a:bodyPr rtlCol="0"/>
          <a:lstStyle/>
          <a:p>
            <a:fld id="{99269BDB-C08B-471F-B26E-601A44434E15}" type="datetimeFigureOut">
              <a:rPr lang="ar-IQ" smtClean="0"/>
              <a:pPr/>
              <a:t>28/05/1447</a:t>
            </a:fld>
            <a:endParaRPr lang="ar-IQ"/>
          </a:p>
        </p:txBody>
      </p:sp>
      <p:sp>
        <p:nvSpPr>
          <p:cNvPr id="12" name="Espace réservé du numéro de diapositive 11"/>
          <p:cNvSpPr>
            <a:spLocks noGrp="1"/>
          </p:cNvSpPr>
          <p:nvPr>
            <p:ph type="sldNum" sz="quarter" idx="16"/>
          </p:nvPr>
        </p:nvSpPr>
        <p:spPr/>
        <p:txBody>
          <a:bodyPr rtlCol="0"/>
          <a:lstStyle/>
          <a:p>
            <a:fld id="{0B1C311F-1BEA-47E1-A1F5-FACC3678BBD7}" type="slidenum">
              <a:rPr lang="ar-IQ" smtClean="0"/>
              <a:pPr/>
              <a:t>‹N°›</a:t>
            </a:fld>
            <a:endParaRPr lang="ar-IQ"/>
          </a:p>
        </p:txBody>
      </p:sp>
      <p:sp>
        <p:nvSpPr>
          <p:cNvPr id="14" name="Espace réservé du pied de page 13"/>
          <p:cNvSpPr>
            <a:spLocks noGrp="1"/>
          </p:cNvSpPr>
          <p:nvPr>
            <p:ph type="ftr" sz="quarter" idx="17"/>
          </p:nvPr>
        </p:nvSpPr>
        <p:spPr/>
        <p:txBody>
          <a:bodyPr rtlCol="0"/>
          <a:lstStyle/>
          <a:p>
            <a:endParaRPr lang="ar-IQ"/>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9269BDB-C08B-471F-B26E-601A44434E15}" type="datetimeFigureOut">
              <a:rPr lang="ar-IQ" smtClean="0"/>
              <a:pPr/>
              <a:t>28/05/1447</a:t>
            </a:fld>
            <a:endParaRPr lang="ar-IQ"/>
          </a:p>
        </p:txBody>
      </p:sp>
      <p:sp>
        <p:nvSpPr>
          <p:cNvPr id="4" name="Espace réservé du pied de page 3"/>
          <p:cNvSpPr>
            <a:spLocks noGrp="1"/>
          </p:cNvSpPr>
          <p:nvPr>
            <p:ph type="ftr" sz="quarter" idx="11"/>
          </p:nvPr>
        </p:nvSpPr>
        <p:spPr/>
        <p:txBody>
          <a:bodyPr/>
          <a:lstStyle/>
          <a:p>
            <a:endParaRPr lang="ar-IQ"/>
          </a:p>
        </p:txBody>
      </p:sp>
      <p:sp>
        <p:nvSpPr>
          <p:cNvPr id="5" name="Espace réservé du numéro de diapositive 4"/>
          <p:cNvSpPr>
            <a:spLocks noGrp="1"/>
          </p:cNvSpPr>
          <p:nvPr>
            <p:ph type="sldNum" sz="quarter" idx="12"/>
          </p:nvPr>
        </p:nvSpPr>
        <p:spPr/>
        <p:txBody>
          <a:bodyPr/>
          <a:lstStyle>
            <a:lvl1pPr>
              <a:defRPr>
                <a:solidFill>
                  <a:srgbClr val="FFFFFF"/>
                </a:solidFill>
              </a:defRPr>
            </a:lvl1pPr>
          </a:lstStyle>
          <a:p>
            <a:fld id="{0B1C311F-1BEA-47E1-A1F5-FACC3678BBD7}" type="slidenum">
              <a:rPr lang="ar-IQ" smtClean="0"/>
              <a:pPr/>
              <a:t>‹N°›</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9269BDB-C08B-471F-B26E-601A44434E15}" type="datetimeFigureOut">
              <a:rPr lang="ar-IQ" smtClean="0"/>
              <a:pPr/>
              <a:t>28/05/1447</a:t>
            </a:fld>
            <a:endParaRPr lang="ar-IQ"/>
          </a:p>
        </p:txBody>
      </p:sp>
      <p:sp>
        <p:nvSpPr>
          <p:cNvPr id="3" name="Espace réservé du pied de page 2"/>
          <p:cNvSpPr>
            <a:spLocks noGrp="1"/>
          </p:cNvSpPr>
          <p:nvPr>
            <p:ph type="ftr" sz="quarter" idx="11"/>
          </p:nvPr>
        </p:nvSpPr>
        <p:spPr/>
        <p:txBody>
          <a:bodyPr/>
          <a:lstStyle/>
          <a:p>
            <a:endParaRPr lang="ar-IQ"/>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fld id="{0B1C311F-1BEA-47E1-A1F5-FACC3678BBD7}" type="slidenum">
              <a:rPr lang="ar-IQ" smtClean="0"/>
              <a:pPr/>
              <a:t>‹N°›</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99269BDB-C08B-471F-B26E-601A44434E15}" type="datetimeFigureOut">
              <a:rPr lang="ar-IQ" smtClean="0"/>
              <a:pPr/>
              <a:t>28/05/1447</a:t>
            </a:fld>
            <a:endParaRPr lang="ar-IQ"/>
          </a:p>
        </p:txBody>
      </p:sp>
      <p:sp>
        <p:nvSpPr>
          <p:cNvPr id="6" name="Espace réservé du pied de page 5"/>
          <p:cNvSpPr>
            <a:spLocks noGrp="1"/>
          </p:cNvSpPr>
          <p:nvPr>
            <p:ph type="ftr" sz="quarter" idx="11"/>
          </p:nvPr>
        </p:nvSpPr>
        <p:spPr/>
        <p:txBody>
          <a:bodyPr/>
          <a:lstStyle/>
          <a:p>
            <a:endParaRPr lang="ar-IQ"/>
          </a:p>
        </p:txBody>
      </p:sp>
      <p:sp>
        <p:nvSpPr>
          <p:cNvPr id="7" name="Espace réservé du numéro de diapositive 6"/>
          <p:cNvSpPr>
            <a:spLocks noGrp="1"/>
          </p:cNvSpPr>
          <p:nvPr>
            <p:ph type="sldNum" sz="quarter" idx="12"/>
          </p:nvPr>
        </p:nvSpPr>
        <p:spPr/>
        <p:txBody>
          <a:bodyPr/>
          <a:lstStyle>
            <a:lvl1pPr>
              <a:defRPr>
                <a:solidFill>
                  <a:srgbClr val="FFFFFF"/>
                </a:solidFill>
              </a:defRPr>
            </a:lvl1pPr>
          </a:lstStyle>
          <a:p>
            <a:fld id="{0B1C311F-1BEA-47E1-A1F5-FACC3678BBD7}" type="slidenum">
              <a:rPr lang="ar-IQ" smtClean="0"/>
              <a:pPr/>
              <a:t>‹N°›</a:t>
            </a:fld>
            <a:endParaRPr lang="ar-IQ"/>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smtClean="0"/>
              <a:t>Cliquez pour modifier le style du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99269BDB-C08B-471F-B26E-601A44434E15}" type="datetimeFigureOut">
              <a:rPr lang="ar-IQ" smtClean="0"/>
              <a:pPr/>
              <a:t>28/05/1447</a:t>
            </a:fld>
            <a:endParaRPr lang="ar-IQ"/>
          </a:p>
        </p:txBody>
      </p:sp>
      <p:sp>
        <p:nvSpPr>
          <p:cNvPr id="13" name="Espace réservé du numéro de diapositive 12"/>
          <p:cNvSpPr>
            <a:spLocks noGrp="1"/>
          </p:cNvSpPr>
          <p:nvPr>
            <p:ph type="sldNum" sz="quarter" idx="11"/>
          </p:nvPr>
        </p:nvSpPr>
        <p:spPr>
          <a:xfrm>
            <a:off x="0" y="4667249"/>
            <a:ext cx="1447800" cy="663578"/>
          </a:xfrm>
        </p:spPr>
        <p:txBody>
          <a:bodyPr rtlCol="0"/>
          <a:lstStyle>
            <a:lvl1pPr>
              <a:defRPr sz="2800"/>
            </a:lvl1pPr>
          </a:lstStyle>
          <a:p>
            <a:fld id="{0B1C311F-1BEA-47E1-A1F5-FACC3678BBD7}" type="slidenum">
              <a:rPr lang="ar-IQ" smtClean="0"/>
              <a:pPr/>
              <a:t>‹N°›</a:t>
            </a:fld>
            <a:endParaRPr lang="ar-IQ"/>
          </a:p>
        </p:txBody>
      </p:sp>
      <p:sp>
        <p:nvSpPr>
          <p:cNvPr id="14" name="Espace réservé du pied de page 13"/>
          <p:cNvSpPr>
            <a:spLocks noGrp="1"/>
          </p:cNvSpPr>
          <p:nvPr>
            <p:ph type="ftr" sz="quarter" idx="12"/>
          </p:nvPr>
        </p:nvSpPr>
        <p:spPr>
          <a:xfrm>
            <a:off x="1600200" y="6248206"/>
            <a:ext cx="4572000" cy="365125"/>
          </a:xfrm>
        </p:spPr>
        <p:txBody>
          <a:bodyPr rtlCol="0"/>
          <a:lstStyle/>
          <a:p>
            <a:endParaRPr lang="ar-IQ"/>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smtClean="0"/>
              <a:t>Cliquez sur l'icône pour ajouter une image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9269BDB-C08B-471F-B26E-601A44434E15}" type="datetimeFigureOut">
              <a:rPr lang="ar-IQ" smtClean="0"/>
              <a:pPr/>
              <a:t>28/05/1447</a:t>
            </a:fld>
            <a:endParaRPr lang="ar-IQ"/>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ar-IQ"/>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B1C311F-1BEA-47E1-A1F5-FACC3678BBD7}" type="slidenum">
              <a:rPr lang="ar-IQ" smtClean="0"/>
              <a:pPr/>
              <a:t>‹N°›</a:t>
            </a:fld>
            <a:endParaRPr lang="ar-IQ"/>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DZ" dirty="0" smtClean="0"/>
              <a:t>التغيرات المناخية </a:t>
            </a:r>
            <a:r>
              <a:rPr lang="ar-DZ" dirty="0" err="1" smtClean="0"/>
              <a:t>و</a:t>
            </a:r>
            <a:r>
              <a:rPr lang="ar-IQ" dirty="0" smtClean="0"/>
              <a:t>الاقتصاد </a:t>
            </a:r>
            <a:r>
              <a:rPr lang="ar-IQ" dirty="0" err="1" smtClean="0"/>
              <a:t>الاخضر</a:t>
            </a:r>
            <a:endParaRPr lang="ar-IQ" dirty="0"/>
          </a:p>
        </p:txBody>
      </p:sp>
      <p:sp>
        <p:nvSpPr>
          <p:cNvPr id="3" name="Content Placeholder 2"/>
          <p:cNvSpPr>
            <a:spLocks noGrp="1"/>
          </p:cNvSpPr>
          <p:nvPr>
            <p:ph sz="quarter" idx="1"/>
          </p:nvPr>
        </p:nvSpPr>
        <p:spPr>
          <a:xfrm>
            <a:off x="457200" y="2071678"/>
            <a:ext cx="8329642" cy="4054485"/>
          </a:xfrm>
        </p:spPr>
        <p:txBody>
          <a:bodyPr/>
          <a:lstStyle/>
          <a:p>
            <a:pPr algn="ctr" rtl="1"/>
            <a:r>
              <a:rPr lang="ar-DZ" dirty="0" smtClean="0"/>
              <a:t>مقياس: البيئة والتنمية المستدامة </a:t>
            </a:r>
          </a:p>
          <a:p>
            <a:pPr algn="ctr" rtl="1"/>
            <a:r>
              <a:rPr lang="ar-DZ" dirty="0" smtClean="0"/>
              <a:t>السنة الثالثة علم الاجتماع</a:t>
            </a:r>
          </a:p>
          <a:p>
            <a:pPr algn="ctr" rtl="1"/>
            <a:r>
              <a:rPr lang="ar-DZ" dirty="0" smtClean="0"/>
              <a:t>د. نهاري سلمى</a:t>
            </a:r>
            <a:endParaRPr lang="ar-IQ"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15328" cy="511156"/>
          </a:xfrm>
        </p:spPr>
        <p:txBody>
          <a:bodyPr>
            <a:normAutofit fontScale="90000"/>
          </a:bodyPr>
          <a:lstStyle/>
          <a:p>
            <a:pPr algn="ctr"/>
            <a:r>
              <a:rPr lang="ar-IQ" b="1" dirty="0" smtClean="0"/>
              <a:t>فوائد </a:t>
            </a:r>
            <a:r>
              <a:rPr lang="ar-IQ" b="1" dirty="0"/>
              <a:t>الإ </a:t>
            </a:r>
            <a:r>
              <a:rPr lang="ar-IQ" b="1" dirty="0" smtClean="0"/>
              <a:t>نتقال والتحول الى </a:t>
            </a:r>
            <a:r>
              <a:rPr lang="ar-IQ" b="1" dirty="0"/>
              <a:t>الاقتصاد الاخضر</a:t>
            </a:r>
            <a:endParaRPr lang="ar-IQ" dirty="0"/>
          </a:p>
        </p:txBody>
      </p:sp>
      <p:sp>
        <p:nvSpPr>
          <p:cNvPr id="3" name="Content Placeholder 2"/>
          <p:cNvSpPr>
            <a:spLocks noGrp="1"/>
          </p:cNvSpPr>
          <p:nvPr>
            <p:ph sz="quarter" idx="1"/>
          </p:nvPr>
        </p:nvSpPr>
        <p:spPr>
          <a:xfrm>
            <a:off x="457200" y="1142984"/>
            <a:ext cx="8329642" cy="5500726"/>
          </a:xfrm>
        </p:spPr>
        <p:txBody>
          <a:bodyPr>
            <a:normAutofit fontScale="77500" lnSpcReduction="20000"/>
          </a:bodyPr>
          <a:lstStyle/>
          <a:p>
            <a:pPr algn="just" rtl="1"/>
            <a:r>
              <a:rPr lang="ar-IQ" b="1" dirty="0" smtClean="0"/>
              <a:t> </a:t>
            </a:r>
            <a:r>
              <a:rPr lang="ar-IQ" b="1" dirty="0"/>
              <a:t>تعزيز امكانية التكيف مع المخاطر </a:t>
            </a:r>
            <a:r>
              <a:rPr lang="ar-IQ" b="1" dirty="0" smtClean="0"/>
              <a:t>والضغوط </a:t>
            </a:r>
            <a:r>
              <a:rPr lang="ar-IQ" b="1" dirty="0"/>
              <a:t>البيئية </a:t>
            </a:r>
          </a:p>
          <a:p>
            <a:pPr algn="just" rtl="1"/>
            <a:r>
              <a:rPr lang="ar-IQ" b="1" dirty="0" smtClean="0"/>
              <a:t>تعزيز الأمن البشري من خلال حل النزاعات للحصول على </a:t>
            </a:r>
            <a:r>
              <a:rPr lang="ar-IQ" b="1" dirty="0"/>
              <a:t>الارض </a:t>
            </a:r>
            <a:r>
              <a:rPr lang="ar-IQ" b="1" dirty="0" smtClean="0"/>
              <a:t>والغذاء والماء وغيرها من الموارد </a:t>
            </a:r>
            <a:r>
              <a:rPr lang="ar-IQ" b="1" dirty="0"/>
              <a:t>الطبيعية</a:t>
            </a:r>
          </a:p>
          <a:p>
            <a:pPr algn="just" rtl="1"/>
            <a:r>
              <a:rPr lang="ar-IQ" b="1" dirty="0" smtClean="0"/>
              <a:t>تحسين </a:t>
            </a:r>
            <a:r>
              <a:rPr lang="ar-IQ" b="1" dirty="0"/>
              <a:t>كفاءة </a:t>
            </a:r>
            <a:r>
              <a:rPr lang="ar-IQ" b="1" dirty="0" smtClean="0"/>
              <a:t>الموارد </a:t>
            </a:r>
            <a:r>
              <a:rPr lang="ar-IQ" b="1" dirty="0"/>
              <a:t>الطبيعية </a:t>
            </a:r>
            <a:r>
              <a:rPr lang="ar-IQ" b="1" dirty="0" smtClean="0"/>
              <a:t>والطاقة عن </a:t>
            </a:r>
            <a:r>
              <a:rPr lang="ar-IQ" b="1" dirty="0"/>
              <a:t>طريق الاستثمار فى الطاقة الجديدة </a:t>
            </a:r>
            <a:r>
              <a:rPr lang="ar-IQ" b="1" dirty="0" smtClean="0"/>
              <a:t>والمتجددة لتخفيض </a:t>
            </a:r>
            <a:r>
              <a:rPr lang="ar-IQ" b="1" dirty="0"/>
              <a:t>انبعاثات </a:t>
            </a:r>
            <a:r>
              <a:rPr lang="ar-IQ" b="1" dirty="0" smtClean="0"/>
              <a:t>غازات </a:t>
            </a:r>
            <a:r>
              <a:rPr lang="ar-IQ" b="1" dirty="0"/>
              <a:t>الاحتباس </a:t>
            </a:r>
            <a:r>
              <a:rPr lang="ar-IQ" b="1" dirty="0" smtClean="0"/>
              <a:t>الحراري وبالتالى </a:t>
            </a:r>
            <a:r>
              <a:rPr lang="ar-IQ" b="1" dirty="0"/>
              <a:t>ينخفض </a:t>
            </a:r>
            <a:r>
              <a:rPr lang="ar-IQ" b="1" dirty="0" smtClean="0"/>
              <a:t>الطلب على </a:t>
            </a:r>
            <a:r>
              <a:rPr lang="ar-IQ" b="1" dirty="0"/>
              <a:t>الطاقة </a:t>
            </a:r>
            <a:r>
              <a:rPr lang="ar-IQ" b="1" dirty="0" smtClean="0"/>
              <a:t>الأولية بنسبة 9 % عام 2020 , 40% عام 2050</a:t>
            </a:r>
            <a:endParaRPr lang="ar-IQ" b="1" dirty="0"/>
          </a:p>
          <a:p>
            <a:pPr algn="just" rtl="1"/>
            <a:r>
              <a:rPr lang="ar-IQ" b="1" dirty="0" smtClean="0"/>
              <a:t>الاهتمام </a:t>
            </a:r>
            <a:r>
              <a:rPr lang="ar-IQ" b="1" dirty="0"/>
              <a:t>بالتنمية الريفية </a:t>
            </a:r>
            <a:r>
              <a:rPr lang="ar-IQ" b="1" dirty="0" smtClean="0"/>
              <a:t>بهدف التخفيف من </a:t>
            </a:r>
            <a:r>
              <a:rPr lang="ar-IQ" b="1" dirty="0"/>
              <a:t>حدة الفقر فى المناطق الريفية </a:t>
            </a:r>
            <a:r>
              <a:rPr lang="ar-IQ" b="1" dirty="0" smtClean="0"/>
              <a:t>عن </a:t>
            </a:r>
            <a:r>
              <a:rPr lang="ar-IQ" b="1" dirty="0"/>
              <a:t>طريق </a:t>
            </a:r>
            <a:r>
              <a:rPr lang="ar-IQ" b="1" dirty="0" smtClean="0"/>
              <a:t>الكفاءة </a:t>
            </a:r>
            <a:r>
              <a:rPr lang="ar-IQ" b="1" dirty="0"/>
              <a:t>فى </a:t>
            </a:r>
            <a:r>
              <a:rPr lang="ar-IQ" b="1" dirty="0" smtClean="0"/>
              <a:t>استخدام الموارد </a:t>
            </a:r>
            <a:r>
              <a:rPr lang="ar-IQ" b="1" dirty="0"/>
              <a:t>الطبيعية </a:t>
            </a:r>
            <a:r>
              <a:rPr lang="ar-IQ" b="1" dirty="0" smtClean="0"/>
              <a:t>والأنظمة الإيكولوجية</a:t>
            </a:r>
            <a:endParaRPr lang="ar-IQ" b="1" dirty="0"/>
          </a:p>
          <a:p>
            <a:pPr algn="just" rtl="1"/>
            <a:r>
              <a:rPr lang="ar-IQ" b="1" dirty="0" smtClean="0"/>
              <a:t>التصدى لمشكلة </a:t>
            </a:r>
            <a:r>
              <a:rPr lang="ar-IQ" b="1" dirty="0"/>
              <a:t>النفايات </a:t>
            </a:r>
            <a:r>
              <a:rPr lang="ar-IQ" b="1" dirty="0" smtClean="0"/>
              <a:t>الصلبة ومحاولة </a:t>
            </a:r>
            <a:r>
              <a:rPr lang="ar-IQ" b="1" dirty="0"/>
              <a:t>إعادة </a:t>
            </a:r>
            <a:r>
              <a:rPr lang="ar-IQ" b="1" dirty="0" smtClean="0"/>
              <a:t>تدويرها </a:t>
            </a:r>
            <a:r>
              <a:rPr lang="ar-IQ" b="1" dirty="0"/>
              <a:t>أكثر </a:t>
            </a:r>
            <a:r>
              <a:rPr lang="ar-IQ" b="1" dirty="0" smtClean="0"/>
              <a:t>من 50 % من هذة </a:t>
            </a:r>
            <a:r>
              <a:rPr lang="ar-IQ" b="1" dirty="0"/>
              <a:t>النفايات </a:t>
            </a:r>
            <a:r>
              <a:rPr lang="ar-IQ" b="1" dirty="0" smtClean="0"/>
              <a:t>يتم القائها </a:t>
            </a:r>
            <a:r>
              <a:rPr lang="ar-IQ" b="1" dirty="0"/>
              <a:t>فى المياة فيؤدى الى </a:t>
            </a:r>
            <a:r>
              <a:rPr lang="ar-IQ" b="1" dirty="0" smtClean="0"/>
              <a:t>تلوثها وان التخلص منها أو </a:t>
            </a:r>
            <a:r>
              <a:rPr lang="ar-IQ" b="1" dirty="0"/>
              <a:t>إعادة </a:t>
            </a:r>
            <a:r>
              <a:rPr lang="ar-IQ" b="1" dirty="0" smtClean="0"/>
              <a:t>تدويرها يؤدي الى </a:t>
            </a:r>
            <a:r>
              <a:rPr lang="ar-IQ" b="1" dirty="0"/>
              <a:t>بيئة نظيفة</a:t>
            </a:r>
          </a:p>
          <a:p>
            <a:pPr algn="just" rtl="1"/>
            <a:r>
              <a:rPr lang="ar-IQ" b="1" dirty="0" smtClean="0"/>
              <a:t>تحسين جودة </a:t>
            </a:r>
            <a:r>
              <a:rPr lang="ar-IQ" b="1" dirty="0"/>
              <a:t>التربة </a:t>
            </a:r>
            <a:r>
              <a:rPr lang="ar-IQ" b="1" dirty="0" smtClean="0"/>
              <a:t>الزراعية وزيادة </a:t>
            </a:r>
            <a:r>
              <a:rPr lang="ar-IQ" b="1" dirty="0"/>
              <a:t>المحاصيل </a:t>
            </a:r>
            <a:r>
              <a:rPr lang="ar-IQ" b="1" dirty="0" smtClean="0"/>
              <a:t>الزراعية </a:t>
            </a:r>
            <a:r>
              <a:rPr lang="ar-IQ" b="1" dirty="0"/>
              <a:t>بنسبة </a:t>
            </a:r>
            <a:r>
              <a:rPr lang="ar-IQ" b="1" dirty="0" smtClean="0"/>
              <a:t>10%</a:t>
            </a:r>
            <a:endParaRPr lang="ar-IQ" b="1" dirty="0"/>
          </a:p>
          <a:p>
            <a:pPr algn="just" rtl="1"/>
            <a:r>
              <a:rPr lang="ar-IQ" b="1" dirty="0" smtClean="0"/>
              <a:t>تحسين </a:t>
            </a:r>
            <a:r>
              <a:rPr lang="ar-IQ" b="1" dirty="0"/>
              <a:t>كفاءة </a:t>
            </a:r>
            <a:r>
              <a:rPr lang="ar-IQ" b="1" dirty="0" smtClean="0"/>
              <a:t>إستخدام </a:t>
            </a:r>
            <a:r>
              <a:rPr lang="ar-IQ" b="1" dirty="0"/>
              <a:t>المياة </a:t>
            </a:r>
            <a:r>
              <a:rPr lang="ar-IQ" b="1" dirty="0" smtClean="0"/>
              <a:t>والمحافظة عليها من التلوث وترشيدها </a:t>
            </a:r>
            <a:r>
              <a:rPr lang="ar-IQ" b="1" dirty="0"/>
              <a:t>مما يؤدى الى </a:t>
            </a:r>
            <a:r>
              <a:rPr lang="ar-IQ" b="1" dirty="0" smtClean="0"/>
              <a:t>تقليل الطلب على </a:t>
            </a:r>
            <a:r>
              <a:rPr lang="ar-IQ" b="1" dirty="0"/>
              <a:t>الماء فى </a:t>
            </a:r>
            <a:r>
              <a:rPr lang="ar-IQ" b="1" dirty="0" smtClean="0"/>
              <a:t>الزراعة والصناعة والسكن </a:t>
            </a:r>
            <a:r>
              <a:rPr lang="ar-IQ" b="1" dirty="0"/>
              <a:t>بنسبة </a:t>
            </a:r>
            <a:r>
              <a:rPr lang="ar-IQ" b="1" dirty="0" smtClean="0"/>
              <a:t>20% بحلول 2050مما يخفف الضغوط على </a:t>
            </a:r>
            <a:r>
              <a:rPr lang="ar-IQ" b="1" dirty="0"/>
              <a:t>المياة السطحية </a:t>
            </a:r>
            <a:r>
              <a:rPr lang="ar-IQ" b="1" dirty="0" smtClean="0"/>
              <a:t>والجوفية على المديين </a:t>
            </a:r>
            <a:r>
              <a:rPr lang="ar-IQ" b="1" dirty="0"/>
              <a:t>القصير </a:t>
            </a:r>
            <a:r>
              <a:rPr lang="ar-IQ" b="1" dirty="0" smtClean="0"/>
              <a:t>والطويل</a:t>
            </a:r>
            <a:endParaRPr lang="ar-IQ"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15328" cy="725470"/>
          </a:xfrm>
        </p:spPr>
        <p:txBody>
          <a:bodyPr>
            <a:normAutofit fontScale="90000"/>
          </a:bodyPr>
          <a:lstStyle/>
          <a:p>
            <a:pPr algn="ctr"/>
            <a:r>
              <a:rPr lang="ar-IQ" dirty="0" smtClean="0"/>
              <a:t>متطلبات التحول الى الأقتصاد الاخضر</a:t>
            </a:r>
            <a:endParaRPr lang="ar-IQ" dirty="0"/>
          </a:p>
        </p:txBody>
      </p:sp>
      <p:sp>
        <p:nvSpPr>
          <p:cNvPr id="3" name="Content Placeholder 2"/>
          <p:cNvSpPr>
            <a:spLocks noGrp="1"/>
          </p:cNvSpPr>
          <p:nvPr>
            <p:ph sz="quarter" idx="1"/>
          </p:nvPr>
        </p:nvSpPr>
        <p:spPr>
          <a:xfrm>
            <a:off x="457200" y="1000108"/>
            <a:ext cx="8186766" cy="5500726"/>
          </a:xfrm>
        </p:spPr>
        <p:txBody>
          <a:bodyPr>
            <a:normAutofit fontScale="85000" lnSpcReduction="10000"/>
          </a:bodyPr>
          <a:lstStyle/>
          <a:p>
            <a:pPr algn="just" rtl="1"/>
            <a:r>
              <a:rPr lang="ar-IQ" dirty="0" smtClean="0"/>
              <a:t>ا</a:t>
            </a:r>
            <a:r>
              <a:rPr lang="ar-IQ" u="sng" dirty="0" smtClean="0"/>
              <a:t>ولا </a:t>
            </a:r>
            <a:r>
              <a:rPr lang="ar-IQ" dirty="0" smtClean="0"/>
              <a:t>: يجب أن يقوم </a:t>
            </a:r>
            <a:r>
              <a:rPr lang="ar-IQ" dirty="0"/>
              <a:t>الاقتصاد الأخضر </a:t>
            </a:r>
            <a:r>
              <a:rPr lang="ar-IQ" dirty="0" smtClean="0"/>
              <a:t>على </a:t>
            </a:r>
            <a:r>
              <a:rPr lang="ar-IQ" dirty="0"/>
              <a:t>مبدأ </a:t>
            </a:r>
            <a:r>
              <a:rPr lang="ar-IQ" dirty="0" smtClean="0"/>
              <a:t>الإنتقال التدريجي بطرق  </a:t>
            </a:r>
            <a:r>
              <a:rPr lang="ar-IQ" dirty="0"/>
              <a:t>تتماشى مع الخصائص </a:t>
            </a:r>
            <a:r>
              <a:rPr lang="ar-IQ" dirty="0" smtClean="0"/>
              <a:t>الاقتصادية والاجتماعية </a:t>
            </a:r>
            <a:r>
              <a:rPr lang="ar-IQ" dirty="0"/>
              <a:t>لكل </a:t>
            </a:r>
            <a:r>
              <a:rPr lang="ar-IQ" dirty="0" smtClean="0"/>
              <a:t>دولة عن </a:t>
            </a:r>
            <a:r>
              <a:rPr lang="ar-IQ" dirty="0"/>
              <a:t>طريق إعتماد السياسات </a:t>
            </a:r>
            <a:r>
              <a:rPr lang="ar-IQ" dirty="0" smtClean="0"/>
              <a:t>الحكومية </a:t>
            </a:r>
            <a:r>
              <a:rPr lang="ar-IQ" dirty="0"/>
              <a:t>الملائمة </a:t>
            </a:r>
            <a:r>
              <a:rPr lang="ar-IQ" dirty="0" err="1" smtClean="0"/>
              <a:t>و</a:t>
            </a:r>
            <a:r>
              <a:rPr lang="ar-DZ" dirty="0" smtClean="0"/>
              <a:t>ا</a:t>
            </a:r>
            <a:r>
              <a:rPr lang="ar-IQ" dirty="0" smtClean="0"/>
              <a:t>عادة </a:t>
            </a:r>
            <a:r>
              <a:rPr lang="ar-IQ" dirty="0" smtClean="0"/>
              <a:t>صياغة التشريعات والقوانين </a:t>
            </a:r>
            <a:r>
              <a:rPr lang="ar-IQ" dirty="0"/>
              <a:t>الضريبية </a:t>
            </a:r>
            <a:r>
              <a:rPr lang="ar-IQ" dirty="0" smtClean="0"/>
              <a:t>وألتزام </a:t>
            </a:r>
            <a:r>
              <a:rPr lang="ar-IQ" dirty="0"/>
              <a:t>صانعى السياسات بالتنسيق </a:t>
            </a:r>
            <a:r>
              <a:rPr lang="ar-IQ" dirty="0" smtClean="0"/>
              <a:t>بين الوزارات بوضع السياسات التى من خلالها </a:t>
            </a:r>
            <a:r>
              <a:rPr lang="ar-IQ" dirty="0"/>
              <a:t>يستطيع دمج مبادىء الاقتصاد الأخضر فى خطط التنمية الاقتصادية </a:t>
            </a:r>
            <a:r>
              <a:rPr lang="ar-IQ" dirty="0" smtClean="0"/>
              <a:t>برؤية حديثة </a:t>
            </a:r>
            <a:r>
              <a:rPr lang="ar-IQ" dirty="0"/>
              <a:t>لادارة </a:t>
            </a:r>
            <a:r>
              <a:rPr lang="ar-IQ" dirty="0" smtClean="0"/>
              <a:t>عملية </a:t>
            </a:r>
            <a:r>
              <a:rPr lang="ar-IQ" dirty="0"/>
              <a:t>التنمية الاقتصادية </a:t>
            </a:r>
            <a:r>
              <a:rPr lang="ar-IQ" dirty="0" smtClean="0"/>
              <a:t>وتحقيق </a:t>
            </a:r>
            <a:r>
              <a:rPr lang="ar-IQ" dirty="0"/>
              <a:t>التنمية المستدامة . </a:t>
            </a:r>
          </a:p>
          <a:p>
            <a:pPr algn="just" rtl="1"/>
            <a:r>
              <a:rPr lang="ar-IQ" u="sng" dirty="0" smtClean="0"/>
              <a:t>ثانيا </a:t>
            </a:r>
            <a:r>
              <a:rPr lang="ar-IQ" dirty="0" smtClean="0"/>
              <a:t>: مشاركة </a:t>
            </a:r>
            <a:r>
              <a:rPr lang="ar-IQ" dirty="0"/>
              <a:t>القطاع الخاص </a:t>
            </a:r>
            <a:r>
              <a:rPr lang="ar-IQ" dirty="0" smtClean="0"/>
              <a:t>- يتطلب الانتقال بكفاءة </a:t>
            </a:r>
            <a:r>
              <a:rPr lang="ar-IQ" dirty="0"/>
              <a:t>الى الاقتصاد الاخضر </a:t>
            </a:r>
            <a:r>
              <a:rPr lang="ar-IQ" dirty="0" smtClean="0"/>
              <a:t>ضرورة إشراك </a:t>
            </a:r>
            <a:r>
              <a:rPr lang="ar-IQ" dirty="0"/>
              <a:t>القطاع الخاص فى الإطار </a:t>
            </a:r>
            <a:r>
              <a:rPr lang="ar-IQ" dirty="0" smtClean="0"/>
              <a:t>المؤسسي فلهذا </a:t>
            </a:r>
            <a:r>
              <a:rPr lang="ar-IQ" dirty="0"/>
              <a:t>القطاع مكانة </a:t>
            </a:r>
            <a:r>
              <a:rPr lang="ar-IQ" dirty="0" smtClean="0"/>
              <a:t>هامة </a:t>
            </a:r>
            <a:r>
              <a:rPr lang="ar-IQ" dirty="0"/>
              <a:t>فى </a:t>
            </a:r>
            <a:r>
              <a:rPr lang="ar-IQ" dirty="0" smtClean="0"/>
              <a:t>ضمان </a:t>
            </a:r>
            <a:r>
              <a:rPr lang="ar-IQ" dirty="0"/>
              <a:t>كفاءة </a:t>
            </a:r>
            <a:r>
              <a:rPr lang="ar-IQ" dirty="0" smtClean="0"/>
              <a:t>الإستثمارات والتوفيق بين </a:t>
            </a:r>
            <a:r>
              <a:rPr lang="ar-IQ" dirty="0"/>
              <a:t>ثقافة الشركات فى </a:t>
            </a:r>
            <a:r>
              <a:rPr lang="ar-IQ" dirty="0" smtClean="0"/>
              <a:t>التقيد بمتطلبات </a:t>
            </a:r>
            <a:r>
              <a:rPr lang="ar-IQ" dirty="0"/>
              <a:t>السلامة البيئية ، </a:t>
            </a:r>
            <a:r>
              <a:rPr lang="ar-IQ" dirty="0" smtClean="0"/>
              <a:t>وان </a:t>
            </a:r>
            <a:r>
              <a:rPr lang="ar-IQ" dirty="0"/>
              <a:t>تستفيد الشركات </a:t>
            </a:r>
            <a:r>
              <a:rPr lang="ar-IQ" dirty="0" smtClean="0"/>
              <a:t>من </a:t>
            </a:r>
            <a:r>
              <a:rPr lang="ar-IQ" dirty="0"/>
              <a:t>الرؤية الجديدة </a:t>
            </a:r>
            <a:r>
              <a:rPr lang="ar-IQ" dirty="0" smtClean="0"/>
              <a:t>وفرص </a:t>
            </a:r>
            <a:r>
              <a:rPr lang="ar-IQ" dirty="0"/>
              <a:t>التنمية المستدامة </a:t>
            </a:r>
            <a:r>
              <a:rPr lang="ar-IQ" dirty="0" smtClean="0"/>
              <a:t>.</a:t>
            </a:r>
          </a:p>
          <a:p>
            <a:pPr algn="just" rtl="1"/>
            <a:r>
              <a:rPr lang="ar-IQ" u="sng" dirty="0" smtClean="0"/>
              <a:t>ثالث </a:t>
            </a:r>
            <a:r>
              <a:rPr lang="ar-IQ" dirty="0" smtClean="0"/>
              <a:t>: تعزيز دور </a:t>
            </a:r>
            <a:r>
              <a:rPr lang="ar-IQ" dirty="0"/>
              <a:t>المجتمع المدنى </a:t>
            </a:r>
            <a:r>
              <a:rPr lang="ar-IQ" dirty="0" smtClean="0"/>
              <a:t>وتشجيع الشركات الكفيلة </a:t>
            </a:r>
            <a:r>
              <a:rPr lang="ar-IQ" dirty="0"/>
              <a:t>بتحفيز </a:t>
            </a:r>
            <a:r>
              <a:rPr lang="ar-IQ" dirty="0" smtClean="0"/>
              <a:t>الإنتقال الفعلي </a:t>
            </a:r>
            <a:r>
              <a:rPr lang="ar-IQ" dirty="0"/>
              <a:t>الى </a:t>
            </a:r>
            <a:r>
              <a:rPr lang="ar-IQ" dirty="0" smtClean="0"/>
              <a:t>إقتصاديات </a:t>
            </a:r>
            <a:r>
              <a:rPr lang="ar-IQ" dirty="0"/>
              <a:t>أكثر </a:t>
            </a:r>
            <a:r>
              <a:rPr lang="ar-IQ" dirty="0" smtClean="0"/>
              <a:t>مراعاة للبيئة من خلال </a:t>
            </a:r>
            <a:r>
              <a:rPr lang="ar-IQ" dirty="0"/>
              <a:t>رؤية جماعية </a:t>
            </a:r>
            <a:r>
              <a:rPr lang="ar-IQ" dirty="0" smtClean="0"/>
              <a:t>ودعم الإستثمار </a:t>
            </a:r>
            <a:r>
              <a:rPr lang="ar-IQ" dirty="0"/>
              <a:t>الأخضر فى </a:t>
            </a:r>
            <a:r>
              <a:rPr lang="ar-IQ" dirty="0" smtClean="0"/>
              <a:t>الشركات الصغيرة والمتوسطة لتوليد </a:t>
            </a:r>
            <a:r>
              <a:rPr lang="ar-IQ" dirty="0"/>
              <a:t>فرص عمل </a:t>
            </a:r>
            <a:r>
              <a:rPr lang="ar-IQ" dirty="0" smtClean="0"/>
              <a:t>جديدة وتشجيع </a:t>
            </a:r>
            <a:r>
              <a:rPr lang="ar-IQ" dirty="0"/>
              <a:t>الإبداع </a:t>
            </a:r>
            <a:r>
              <a:rPr lang="ar-IQ" dirty="0" smtClean="0"/>
              <a:t>واستقطاب الدعم من مختلف عناصر </a:t>
            </a:r>
            <a:r>
              <a:rPr lang="ar-IQ" dirty="0"/>
              <a:t>المجتمع </a:t>
            </a:r>
            <a:r>
              <a:rPr lang="ar-IQ" dirty="0" smtClean="0"/>
              <a:t>.</a:t>
            </a:r>
            <a:endParaRPr lang="ar-IQ"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428604"/>
            <a:ext cx="8229600" cy="5697559"/>
          </a:xfrm>
        </p:spPr>
        <p:txBody>
          <a:bodyPr>
            <a:normAutofit fontScale="92500" lnSpcReduction="10000"/>
          </a:bodyPr>
          <a:lstStyle/>
          <a:p>
            <a:pPr algn="just" rtl="1"/>
            <a:r>
              <a:rPr lang="ar-IQ" u="sng" dirty="0" smtClean="0"/>
              <a:t>رابعا </a:t>
            </a:r>
            <a:r>
              <a:rPr lang="ar-IQ" dirty="0" smtClean="0"/>
              <a:t>: تشجيع </a:t>
            </a:r>
            <a:r>
              <a:rPr lang="ar-IQ" dirty="0" smtClean="0"/>
              <a:t>الابتكار وتوجيه </a:t>
            </a:r>
            <a:r>
              <a:rPr lang="ar-IQ" dirty="0" smtClean="0"/>
              <a:t>البحث العلمي والمؤسسات البحثية لخدمة </a:t>
            </a:r>
            <a:r>
              <a:rPr lang="ar-IQ" dirty="0" smtClean="0"/>
              <a:t>التوجه الاقتصادي </a:t>
            </a:r>
            <a:r>
              <a:rPr lang="ar-IQ" dirty="0" smtClean="0"/>
              <a:t>الجديد ولتعظيم الاستفادة من هذا العنصر يتوقف ذلك على ثلاثة </a:t>
            </a:r>
            <a:r>
              <a:rPr lang="ar-IQ" dirty="0" smtClean="0"/>
              <a:t>مبادئ </a:t>
            </a:r>
            <a:r>
              <a:rPr lang="ar-IQ" dirty="0" smtClean="0"/>
              <a:t>أساسية :</a:t>
            </a:r>
          </a:p>
          <a:p>
            <a:pPr algn="just" rtl="1">
              <a:buNone/>
            </a:pPr>
            <a:r>
              <a:rPr lang="ar-IQ" dirty="0" smtClean="0"/>
              <a:t>(أ) ترسيخ العلاقات والتعاون بين المؤسسات البحثية والقطاع الخاص</a:t>
            </a:r>
          </a:p>
          <a:p>
            <a:pPr algn="just" rtl="1">
              <a:buNone/>
            </a:pPr>
            <a:r>
              <a:rPr lang="ar-IQ" dirty="0" smtClean="0"/>
              <a:t>(ب) أهمية التعاون الإقليمي بين الدول العربية </a:t>
            </a:r>
            <a:r>
              <a:rPr lang="ar-IQ" dirty="0" smtClean="0"/>
              <a:t>في </a:t>
            </a:r>
            <a:r>
              <a:rPr lang="ar-IQ" dirty="0" smtClean="0"/>
              <a:t>البحث العلمي يحد من ارتفاع تكلفة البحوث</a:t>
            </a:r>
          </a:p>
          <a:p>
            <a:pPr algn="just" rtl="1">
              <a:buNone/>
            </a:pPr>
            <a:r>
              <a:rPr lang="ar-IQ" dirty="0" smtClean="0"/>
              <a:t>(ج) تهيئة المناخ للجهات الفاعلة لتحسين الأداء ولاسيما الشركات الصغيرة والمتوسطة والشباب والنساء بحسهم الإبداعي والكفاءات العربية المهاجرة .</a:t>
            </a:r>
          </a:p>
          <a:p>
            <a:pPr algn="just" rtl="1"/>
            <a:r>
              <a:rPr lang="ar-IQ" u="sng" dirty="0" smtClean="0"/>
              <a:t>خامسا </a:t>
            </a:r>
            <a:r>
              <a:rPr lang="ar-IQ" dirty="0" smtClean="0"/>
              <a:t>: يتطلب </a:t>
            </a:r>
            <a:r>
              <a:rPr lang="ar-IQ" dirty="0" smtClean="0"/>
              <a:t>التوجه </a:t>
            </a:r>
            <a:r>
              <a:rPr lang="ar-IQ" dirty="0" smtClean="0"/>
              <a:t>الجديد إعادة التدريب </a:t>
            </a:r>
            <a:r>
              <a:rPr lang="ar-IQ" dirty="0" smtClean="0"/>
              <a:t>المهني وإعداد </a:t>
            </a:r>
            <a:r>
              <a:rPr lang="ar-IQ" dirty="0" smtClean="0"/>
              <a:t>برامج لتدريب العمال على التكنولوجيا الحديثة لمعالجة النقص </a:t>
            </a:r>
            <a:r>
              <a:rPr lang="ar-IQ" dirty="0" smtClean="0"/>
              <a:t>في </a:t>
            </a:r>
            <a:r>
              <a:rPr lang="ar-IQ" dirty="0" smtClean="0"/>
              <a:t>احتياجات الصناعات الخضراء من العمالة الماهرة والمدربة ، كما يتطلب تطوير القدرات الإدارية للمدراء الجدد برؤية جديدة تدفع نحو تحقيق التنمية المستدام</a:t>
            </a:r>
            <a:r>
              <a:rPr lang="ar-DZ" dirty="0" smtClean="0"/>
              <a:t>ة.</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01080" cy="654032"/>
          </a:xfrm>
        </p:spPr>
        <p:txBody>
          <a:bodyPr>
            <a:normAutofit fontScale="90000"/>
          </a:bodyPr>
          <a:lstStyle/>
          <a:p>
            <a:pPr algn="ctr"/>
            <a:r>
              <a:rPr lang="ar-IQ" dirty="0" smtClean="0"/>
              <a:t>متطلبات التحول الى الأقتصاد الاخضر</a:t>
            </a:r>
            <a:endParaRPr lang="ar-IQ" dirty="0"/>
          </a:p>
        </p:txBody>
      </p:sp>
      <p:sp>
        <p:nvSpPr>
          <p:cNvPr id="3" name="Content Placeholder 2"/>
          <p:cNvSpPr>
            <a:spLocks noGrp="1"/>
          </p:cNvSpPr>
          <p:nvPr>
            <p:ph sz="quarter" idx="1"/>
          </p:nvPr>
        </p:nvSpPr>
        <p:spPr>
          <a:xfrm>
            <a:off x="571472" y="857232"/>
            <a:ext cx="8072494" cy="5572164"/>
          </a:xfrm>
        </p:spPr>
        <p:txBody>
          <a:bodyPr>
            <a:normAutofit fontScale="92500" lnSpcReduction="10000"/>
          </a:bodyPr>
          <a:lstStyle/>
          <a:p>
            <a:pPr algn="r" rtl="1">
              <a:buNone/>
            </a:pPr>
            <a:endParaRPr lang="ar-IQ" dirty="0"/>
          </a:p>
          <a:p>
            <a:pPr algn="just" rtl="1"/>
            <a:r>
              <a:rPr lang="ar-IQ" u="sng" dirty="0" smtClean="0"/>
              <a:t>سادسا</a:t>
            </a:r>
            <a:r>
              <a:rPr lang="ar-IQ" dirty="0" smtClean="0"/>
              <a:t>: تطوير ونقل التكنولوجيا الخضراء ووضع استراتيجيات </a:t>
            </a:r>
            <a:r>
              <a:rPr lang="ar-IQ" dirty="0"/>
              <a:t>منخفضة </a:t>
            </a:r>
            <a:r>
              <a:rPr lang="ar-IQ" dirty="0" smtClean="0"/>
              <a:t>الكربون للتنمية </a:t>
            </a:r>
            <a:r>
              <a:rPr lang="ar-IQ" dirty="0"/>
              <a:t>الصناعية </a:t>
            </a:r>
            <a:r>
              <a:rPr lang="ar-IQ" dirty="0" smtClean="0"/>
              <a:t>واعتماد تكنولوجيات </a:t>
            </a:r>
            <a:r>
              <a:rPr lang="ar-IQ" dirty="0"/>
              <a:t>الانتاج </a:t>
            </a:r>
            <a:r>
              <a:rPr lang="ar-IQ" dirty="0" smtClean="0"/>
              <a:t>الأكثر </a:t>
            </a:r>
            <a:r>
              <a:rPr lang="ar-IQ" dirty="0"/>
              <a:t>كفاءة فى المصانع الجديدة </a:t>
            </a:r>
            <a:r>
              <a:rPr lang="ar-IQ" dirty="0" smtClean="0"/>
              <a:t>من </a:t>
            </a:r>
            <a:r>
              <a:rPr lang="ar-IQ" dirty="0"/>
              <a:t>القضايا </a:t>
            </a:r>
            <a:r>
              <a:rPr lang="ar-IQ" dirty="0" smtClean="0"/>
              <a:t>المحورية فى الاقتصاد </a:t>
            </a:r>
            <a:r>
              <a:rPr lang="ar-IQ" dirty="0"/>
              <a:t>الأخضر </a:t>
            </a:r>
            <a:r>
              <a:rPr lang="ar-IQ" dirty="0" smtClean="0"/>
              <a:t>ووضع </a:t>
            </a:r>
            <a:r>
              <a:rPr lang="ar-IQ" dirty="0"/>
              <a:t>آليات </a:t>
            </a:r>
            <a:r>
              <a:rPr lang="ar-IQ" dirty="0" smtClean="0"/>
              <a:t>تمويل </a:t>
            </a:r>
            <a:r>
              <a:rPr lang="ar-IQ" dirty="0"/>
              <a:t>جديدة لتسريع انتشار </a:t>
            </a:r>
            <a:r>
              <a:rPr lang="ar-IQ" dirty="0" smtClean="0"/>
              <a:t>التكنولوجيا الخضراء </a:t>
            </a:r>
            <a:r>
              <a:rPr lang="ar-IQ" dirty="0" smtClean="0"/>
              <a:t>وتشجع</a:t>
            </a:r>
            <a:r>
              <a:rPr lang="ar-DZ" dirty="0" smtClean="0"/>
              <a:t> ا</a:t>
            </a:r>
            <a:r>
              <a:rPr lang="ar-IQ" dirty="0" smtClean="0"/>
              <a:t>لشركات </a:t>
            </a:r>
            <a:r>
              <a:rPr lang="ar-IQ" dirty="0" smtClean="0"/>
              <a:t>الموجودة على </a:t>
            </a:r>
            <a:r>
              <a:rPr lang="ar-IQ" dirty="0"/>
              <a:t>اعادة التمركز فى المناطق الصناعية ذات معايير عالية فى الأداء البيئى</a:t>
            </a:r>
          </a:p>
          <a:p>
            <a:pPr algn="just" rtl="1"/>
            <a:r>
              <a:rPr lang="ar-IQ" u="sng" dirty="0" smtClean="0"/>
              <a:t>سابعا </a:t>
            </a:r>
            <a:r>
              <a:rPr lang="ar-IQ" dirty="0" smtClean="0"/>
              <a:t>: الاهتمام </a:t>
            </a:r>
            <a:r>
              <a:rPr lang="ar-IQ" dirty="0"/>
              <a:t>بالتنمية الريفية </a:t>
            </a:r>
            <a:r>
              <a:rPr lang="ar-IQ" dirty="0" smtClean="0"/>
              <a:t>من خلال الإهتمام بالزراعة والمحافظة على </a:t>
            </a:r>
            <a:r>
              <a:rPr lang="ar-IQ" dirty="0"/>
              <a:t>الغابات </a:t>
            </a:r>
            <a:r>
              <a:rPr lang="ar-IQ" dirty="0" smtClean="0"/>
              <a:t>بهدف تحسين مستوى </a:t>
            </a:r>
            <a:r>
              <a:rPr lang="ar-IQ" dirty="0"/>
              <a:t>المعيشة </a:t>
            </a:r>
            <a:r>
              <a:rPr lang="ar-IQ" dirty="0" smtClean="0"/>
              <a:t>والتخفيف من </a:t>
            </a:r>
            <a:r>
              <a:rPr lang="ar-IQ" dirty="0"/>
              <a:t>حدة الفقر فى الريف مع زيادة </a:t>
            </a:r>
            <a:r>
              <a:rPr lang="ar-IQ" dirty="0" smtClean="0"/>
              <a:t>الموارد عن </a:t>
            </a:r>
            <a:r>
              <a:rPr lang="ar-IQ" dirty="0"/>
              <a:t>طريق </a:t>
            </a:r>
            <a:r>
              <a:rPr lang="ar-IQ" dirty="0" smtClean="0"/>
              <a:t>الادارة الحكيمة للموارد </a:t>
            </a:r>
            <a:r>
              <a:rPr lang="ar-IQ" dirty="0"/>
              <a:t>الطبيعية </a:t>
            </a:r>
            <a:r>
              <a:rPr lang="ar-IQ" dirty="0" smtClean="0"/>
              <a:t>والأنظمة الإيكولوجية </a:t>
            </a:r>
            <a:r>
              <a:rPr lang="ar-IQ" dirty="0"/>
              <a:t>مما يزيد </a:t>
            </a:r>
            <a:r>
              <a:rPr lang="ar-IQ" dirty="0" smtClean="0"/>
              <a:t>من </a:t>
            </a:r>
            <a:r>
              <a:rPr lang="ar-IQ" dirty="0"/>
              <a:t>المنافع </a:t>
            </a:r>
            <a:r>
              <a:rPr lang="ar-IQ" dirty="0" smtClean="0"/>
              <a:t>للفقراء </a:t>
            </a:r>
            <a:r>
              <a:rPr lang="ar-IQ" dirty="0"/>
              <a:t>.</a:t>
            </a:r>
          </a:p>
          <a:p>
            <a:pPr algn="just" rtl="1"/>
            <a:r>
              <a:rPr lang="ar-IQ" u="sng" dirty="0" smtClean="0"/>
              <a:t>ثامنا</a:t>
            </a:r>
            <a:r>
              <a:rPr lang="ar-IQ" dirty="0" smtClean="0"/>
              <a:t> :الاهتمام </a:t>
            </a:r>
            <a:r>
              <a:rPr lang="ar-IQ" dirty="0"/>
              <a:t>بقطاع المياه </a:t>
            </a:r>
            <a:r>
              <a:rPr lang="ar-IQ" dirty="0" smtClean="0"/>
              <a:t>وترشيد إستخدامها ومنع تلوثها ومعالجة </a:t>
            </a:r>
            <a:r>
              <a:rPr lang="ar-IQ" dirty="0"/>
              <a:t>المياة غير النظيفة </a:t>
            </a:r>
            <a:r>
              <a:rPr lang="ar-IQ" dirty="0" smtClean="0"/>
              <a:t>يمكن أن يخفض من إستهلاكها ويساهم </a:t>
            </a:r>
            <a:r>
              <a:rPr lang="ar-IQ" dirty="0"/>
              <a:t>فى </a:t>
            </a:r>
            <a:r>
              <a:rPr lang="ar-IQ" dirty="0" smtClean="0"/>
              <a:t>توفير </a:t>
            </a:r>
            <a:r>
              <a:rPr lang="ar-IQ" dirty="0"/>
              <a:t>المياة </a:t>
            </a:r>
            <a:r>
              <a:rPr lang="ar-IQ" dirty="0" smtClean="0"/>
              <a:t>الجوفية والحفاظ على </a:t>
            </a:r>
            <a:r>
              <a:rPr lang="ar-IQ" dirty="0"/>
              <a:t>المياة السطحية</a:t>
            </a:r>
          </a:p>
          <a:p>
            <a:pPr algn="just" rtl="1"/>
            <a:endParaRPr lang="ar-IQ"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428604"/>
            <a:ext cx="8229600" cy="5697559"/>
          </a:xfrm>
        </p:spPr>
        <p:txBody>
          <a:bodyPr>
            <a:normAutofit fontScale="92500" lnSpcReduction="10000"/>
          </a:bodyPr>
          <a:lstStyle/>
          <a:p>
            <a:pPr algn="just" rtl="1"/>
            <a:r>
              <a:rPr lang="ar-IQ" u="sng" dirty="0" smtClean="0"/>
              <a:t>تاسعا</a:t>
            </a:r>
            <a:r>
              <a:rPr lang="ar-IQ" dirty="0" smtClean="0"/>
              <a:t> : </a:t>
            </a:r>
            <a:r>
              <a:rPr lang="ar-IQ" dirty="0" err="1" smtClean="0"/>
              <a:t>التصدى</a:t>
            </a:r>
            <a:r>
              <a:rPr lang="ar-IQ" dirty="0" smtClean="0"/>
              <a:t> لمشكلة النفايات الصلبة واستثمارها </a:t>
            </a:r>
            <a:r>
              <a:rPr lang="ar-IQ" dirty="0" err="1" smtClean="0"/>
              <a:t>باعادة</a:t>
            </a:r>
            <a:r>
              <a:rPr lang="ar-IQ" dirty="0" smtClean="0"/>
              <a:t> تدويرها </a:t>
            </a:r>
            <a:r>
              <a:rPr lang="ar-IQ" dirty="0" smtClean="0"/>
              <a:t>بما</a:t>
            </a:r>
            <a:r>
              <a:rPr lang="ar-DZ" dirty="0" smtClean="0"/>
              <a:t> </a:t>
            </a:r>
            <a:r>
              <a:rPr lang="ar-IQ" dirty="0" smtClean="0"/>
              <a:t>هو </a:t>
            </a:r>
            <a:r>
              <a:rPr lang="ar-IQ" dirty="0" smtClean="0"/>
              <a:t>مفيد وصديق للبيئة فإن إنتاج الحمض الفسفوري المعادن المركزة </a:t>
            </a:r>
            <a:r>
              <a:rPr lang="ar-IQ" dirty="0" err="1" smtClean="0"/>
              <a:t>والإستخدام</a:t>
            </a:r>
            <a:r>
              <a:rPr lang="ar-IQ" dirty="0" smtClean="0"/>
              <a:t> المركز </a:t>
            </a:r>
            <a:r>
              <a:rPr lang="ar-IQ" dirty="0" smtClean="0"/>
              <a:t>للأسمدة في </a:t>
            </a:r>
            <a:r>
              <a:rPr lang="ar-IQ" dirty="0" smtClean="0"/>
              <a:t>الزراعة والصناعة الدوائية والتحويلية أكثر </a:t>
            </a:r>
            <a:r>
              <a:rPr lang="ar-IQ" dirty="0" err="1" smtClean="0"/>
              <a:t>م</a:t>
            </a:r>
            <a:r>
              <a:rPr lang="ar-DZ" dirty="0" smtClean="0"/>
              <a:t>ن</a:t>
            </a:r>
            <a:r>
              <a:rPr lang="ar-IQ" dirty="0" smtClean="0"/>
              <a:t> </a:t>
            </a:r>
            <a:r>
              <a:rPr lang="ar-IQ" dirty="0" smtClean="0"/>
              <a:t>50 % من </a:t>
            </a:r>
            <a:r>
              <a:rPr lang="ar-IQ" dirty="0" smtClean="0"/>
              <a:t>هذه </a:t>
            </a:r>
            <a:r>
              <a:rPr lang="ar-IQ" dirty="0" smtClean="0"/>
              <a:t>النفايات يتم </a:t>
            </a:r>
            <a:r>
              <a:rPr lang="ar-IQ" dirty="0" smtClean="0"/>
              <a:t>إلقائها في المياه </a:t>
            </a:r>
            <a:r>
              <a:rPr lang="ar-IQ" dirty="0" smtClean="0"/>
              <a:t>مما يؤدي إلى تلوثها ولكن </a:t>
            </a:r>
            <a:r>
              <a:rPr lang="ar-IQ" dirty="0" smtClean="0"/>
              <a:t>إذا </a:t>
            </a:r>
            <a:r>
              <a:rPr lang="ar-IQ" dirty="0" smtClean="0"/>
              <a:t>تم التخلص منها أو تدويرها سوف يقلل من </a:t>
            </a:r>
            <a:r>
              <a:rPr lang="ar-IQ" dirty="0" err="1" smtClean="0"/>
              <a:t>الإنبعاثات</a:t>
            </a:r>
            <a:r>
              <a:rPr lang="ar-IQ" dirty="0" smtClean="0"/>
              <a:t> ويحافظ على البيئة. </a:t>
            </a:r>
          </a:p>
          <a:p>
            <a:pPr algn="just" rtl="1"/>
            <a:r>
              <a:rPr lang="ar-IQ" u="sng" dirty="0" smtClean="0"/>
              <a:t>عاشرا</a:t>
            </a:r>
            <a:r>
              <a:rPr lang="ar-IQ" dirty="0" smtClean="0"/>
              <a:t> :دعم قطاع النقل </a:t>
            </a:r>
            <a:r>
              <a:rPr lang="ar-IQ" dirty="0" smtClean="0"/>
              <a:t>الجماعي </a:t>
            </a:r>
            <a:r>
              <a:rPr lang="ar-IQ" dirty="0" smtClean="0"/>
              <a:t>كاستعمال النقل العام والسيارات الهجينة يوفر </a:t>
            </a:r>
            <a:r>
              <a:rPr lang="ar-IQ" dirty="0" smtClean="0"/>
              <a:t>ما</a:t>
            </a:r>
            <a:r>
              <a:rPr lang="ar-DZ" dirty="0" smtClean="0"/>
              <a:t> </a:t>
            </a:r>
            <a:r>
              <a:rPr lang="ar-IQ" dirty="0" smtClean="0"/>
              <a:t>يقرب </a:t>
            </a:r>
            <a:r>
              <a:rPr lang="ar-IQ" dirty="0" smtClean="0"/>
              <a:t>من 23 مليون دولار سنويا  وأن خفض الدعم الموجة الى الطاقة </a:t>
            </a:r>
            <a:r>
              <a:rPr lang="ar-IQ" dirty="0" smtClean="0"/>
              <a:t>في </a:t>
            </a:r>
            <a:r>
              <a:rPr lang="ar-IQ" dirty="0" smtClean="0"/>
              <a:t>الدول العربية بنسبة 25% سوف يوفر أكثر من 100 مليون دولار خلال ثلاث سنوات </a:t>
            </a:r>
            <a:r>
              <a:rPr lang="ar-IQ" dirty="0" smtClean="0"/>
              <a:t>وهذه </a:t>
            </a:r>
            <a:r>
              <a:rPr lang="ar-IQ" dirty="0" smtClean="0"/>
              <a:t>المبالغ المتوفرة سوف يتم استخدامها </a:t>
            </a:r>
            <a:r>
              <a:rPr lang="ar-IQ" dirty="0" smtClean="0"/>
              <a:t>في </a:t>
            </a:r>
            <a:r>
              <a:rPr lang="ar-IQ" dirty="0" smtClean="0"/>
              <a:t>تحويل الطاقة الى طاقة خضراء والانتقال </a:t>
            </a:r>
            <a:r>
              <a:rPr lang="ar-IQ" dirty="0" smtClean="0"/>
              <a:t>إليها في </a:t>
            </a:r>
            <a:r>
              <a:rPr lang="ar-IQ" dirty="0" smtClean="0"/>
              <a:t>مجال النقل</a:t>
            </a:r>
          </a:p>
          <a:p>
            <a:pPr algn="just" rtl="1"/>
            <a:r>
              <a:rPr lang="ar-IQ" u="sng" dirty="0" smtClean="0"/>
              <a:t>حادي عشر </a:t>
            </a:r>
            <a:r>
              <a:rPr lang="ar-IQ" dirty="0" smtClean="0"/>
              <a:t>: تبنى أنظمة تصنيف </a:t>
            </a:r>
            <a:r>
              <a:rPr lang="ar-IQ" dirty="0" smtClean="0"/>
              <a:t>الأراضي </a:t>
            </a:r>
            <a:r>
              <a:rPr lang="ar-IQ" dirty="0" smtClean="0"/>
              <a:t>المختلفة </a:t>
            </a:r>
            <a:r>
              <a:rPr lang="ar-IQ" dirty="0" smtClean="0"/>
              <a:t>الاستعمالات </a:t>
            </a:r>
            <a:r>
              <a:rPr lang="ar-IQ" dirty="0" smtClean="0"/>
              <a:t>واعتماد المعايير البيئية </a:t>
            </a:r>
            <a:r>
              <a:rPr lang="ar-IQ" dirty="0" smtClean="0"/>
              <a:t>في </a:t>
            </a:r>
            <a:r>
              <a:rPr lang="ar-IQ" dirty="0" smtClean="0"/>
              <a:t>البناء</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186766" cy="857256"/>
          </a:xfrm>
        </p:spPr>
        <p:txBody>
          <a:bodyPr>
            <a:noAutofit/>
          </a:bodyPr>
          <a:lstStyle/>
          <a:p>
            <a:pPr algn="ctr"/>
            <a:r>
              <a:rPr lang="ar-IQ" sz="3200" b="1" dirty="0"/>
              <a:t>التحديات </a:t>
            </a:r>
            <a:r>
              <a:rPr lang="ar-IQ" sz="3200" b="1" dirty="0" smtClean="0"/>
              <a:t>التي تواجة الدول </a:t>
            </a:r>
            <a:r>
              <a:rPr lang="ar-IQ" sz="3200" b="1" dirty="0"/>
              <a:t>العربية </a:t>
            </a:r>
            <a:r>
              <a:rPr lang="ar-IQ" sz="3200" b="1" dirty="0" smtClean="0"/>
              <a:t>في التوجه </a:t>
            </a:r>
            <a:r>
              <a:rPr lang="ar-IQ" sz="3200" b="1" dirty="0"/>
              <a:t>للاقتصاد الأخضر </a:t>
            </a:r>
            <a:endParaRPr lang="ar-IQ" sz="3200" dirty="0"/>
          </a:p>
        </p:txBody>
      </p:sp>
      <p:sp>
        <p:nvSpPr>
          <p:cNvPr id="3" name="Content Placeholder 2"/>
          <p:cNvSpPr>
            <a:spLocks noGrp="1"/>
          </p:cNvSpPr>
          <p:nvPr>
            <p:ph sz="quarter" idx="1"/>
          </p:nvPr>
        </p:nvSpPr>
        <p:spPr>
          <a:xfrm>
            <a:off x="357158" y="1357298"/>
            <a:ext cx="8429684" cy="5286411"/>
          </a:xfrm>
        </p:spPr>
        <p:txBody>
          <a:bodyPr>
            <a:noAutofit/>
          </a:bodyPr>
          <a:lstStyle/>
          <a:p>
            <a:pPr algn="just" rtl="1"/>
            <a:r>
              <a:rPr lang="ar-IQ" sz="2000" dirty="0" smtClean="0"/>
              <a:t>الاستخدام </a:t>
            </a:r>
            <a:r>
              <a:rPr lang="ar-IQ" sz="2000" dirty="0"/>
              <a:t>غير </a:t>
            </a:r>
            <a:r>
              <a:rPr lang="ar-IQ" sz="2000" dirty="0" smtClean="0"/>
              <a:t>المستدام  للموارد </a:t>
            </a:r>
            <a:r>
              <a:rPr lang="ar-IQ" sz="2000" dirty="0"/>
              <a:t>الطبيعية </a:t>
            </a:r>
            <a:r>
              <a:rPr lang="ar-IQ" sz="2000" dirty="0" smtClean="0"/>
              <a:t>والطاقة </a:t>
            </a:r>
            <a:r>
              <a:rPr lang="ar-IQ" sz="2000" dirty="0"/>
              <a:t>-</a:t>
            </a:r>
          </a:p>
          <a:p>
            <a:pPr algn="just" rtl="1"/>
            <a:r>
              <a:rPr lang="ar-IQ" sz="2000" dirty="0" smtClean="0"/>
              <a:t>تفشى ظاهرة </a:t>
            </a:r>
            <a:r>
              <a:rPr lang="ar-IQ" sz="2000" dirty="0"/>
              <a:t>البطالة </a:t>
            </a:r>
            <a:r>
              <a:rPr lang="ar-IQ" sz="2000" dirty="0" smtClean="0"/>
              <a:t>بين </a:t>
            </a:r>
            <a:r>
              <a:rPr lang="ar-IQ" sz="2000" dirty="0"/>
              <a:t>الشباب، </a:t>
            </a:r>
            <a:r>
              <a:rPr lang="ar-IQ" sz="2000" dirty="0" smtClean="0"/>
              <a:t>وتحول الوظائف من </a:t>
            </a:r>
            <a:r>
              <a:rPr lang="ar-IQ" sz="2000" dirty="0"/>
              <a:t>قطاعات الى أخرى -</a:t>
            </a:r>
          </a:p>
          <a:p>
            <a:pPr algn="just" rtl="1"/>
            <a:r>
              <a:rPr lang="ar-IQ" sz="2000" dirty="0" smtClean="0"/>
              <a:t>تفاقم ظاهرة </a:t>
            </a:r>
            <a:r>
              <a:rPr lang="ar-IQ" sz="2000" dirty="0"/>
              <a:t>الفقر الذى </a:t>
            </a:r>
            <a:r>
              <a:rPr lang="ar-IQ" sz="2000" dirty="0" smtClean="0"/>
              <a:t>لازال يطال قرابة  السبعين مليون </a:t>
            </a:r>
            <a:r>
              <a:rPr lang="ar-IQ" sz="2000" dirty="0"/>
              <a:t>نسمة فى </a:t>
            </a:r>
            <a:r>
              <a:rPr lang="ar-IQ" sz="2000" dirty="0" smtClean="0"/>
              <a:t>الدول </a:t>
            </a:r>
            <a:r>
              <a:rPr lang="ar-IQ" sz="2000" dirty="0"/>
              <a:t>العربية </a:t>
            </a:r>
            <a:r>
              <a:rPr lang="ar-IQ" sz="2000" dirty="0" smtClean="0"/>
              <a:t>ومنها افتقار </a:t>
            </a:r>
            <a:r>
              <a:rPr lang="ar-IQ" sz="2000" dirty="0"/>
              <a:t>أكثر </a:t>
            </a:r>
            <a:r>
              <a:rPr lang="ar-IQ" sz="2000" dirty="0" smtClean="0"/>
              <a:t>من </a:t>
            </a:r>
            <a:r>
              <a:rPr lang="ar-IQ" sz="2000" dirty="0"/>
              <a:t>خمسة </a:t>
            </a:r>
            <a:r>
              <a:rPr lang="ar-IQ" sz="2000" dirty="0" smtClean="0"/>
              <a:t>وأربعين مليون </a:t>
            </a:r>
            <a:r>
              <a:rPr lang="ar-IQ" sz="2000" dirty="0"/>
              <a:t>عربى الى الخدمات الصحية الدنيا </a:t>
            </a:r>
            <a:r>
              <a:rPr lang="ar-IQ" sz="2000" dirty="0" smtClean="0"/>
              <a:t>والى </a:t>
            </a:r>
            <a:r>
              <a:rPr lang="ar-IQ" sz="2000" dirty="0"/>
              <a:t>المياة النظيفة </a:t>
            </a:r>
          </a:p>
          <a:p>
            <a:pPr algn="just" rtl="1"/>
            <a:r>
              <a:rPr lang="ar-IQ" sz="2000" dirty="0" smtClean="0"/>
              <a:t>عدم إستقرار </a:t>
            </a:r>
            <a:r>
              <a:rPr lang="ar-IQ" sz="2000" dirty="0"/>
              <a:t>البيئة السياسية </a:t>
            </a:r>
            <a:r>
              <a:rPr lang="ar-IQ" sz="2000" dirty="0" smtClean="0"/>
              <a:t>والتى تتفاقم </a:t>
            </a:r>
            <a:r>
              <a:rPr lang="ar-IQ" sz="2000" dirty="0"/>
              <a:t>بفعل </a:t>
            </a:r>
            <a:r>
              <a:rPr lang="ar-IQ" sz="2000" dirty="0" smtClean="0"/>
              <a:t>النزاعات الإقليمية والإضطرابات </a:t>
            </a:r>
            <a:r>
              <a:rPr lang="ar-IQ" sz="2000" dirty="0"/>
              <a:t>الأمنية </a:t>
            </a:r>
          </a:p>
          <a:p>
            <a:pPr algn="just" rtl="1"/>
            <a:r>
              <a:rPr lang="ar-IQ" sz="2000" dirty="0" smtClean="0"/>
              <a:t>التوسع العمراني العشوائي و تردي ظروف السكن وازدحام المدن </a:t>
            </a:r>
            <a:r>
              <a:rPr lang="ar-IQ" sz="2000" dirty="0"/>
              <a:t>نتيجة الزيادة </a:t>
            </a:r>
            <a:r>
              <a:rPr lang="ar-IQ" sz="2000" dirty="0" smtClean="0"/>
              <a:t>السكانية وصعوبة التوفيق بين النمو </a:t>
            </a:r>
            <a:r>
              <a:rPr lang="ar-IQ" sz="2000" dirty="0"/>
              <a:t>الاقتصادي </a:t>
            </a:r>
            <a:r>
              <a:rPr lang="ar-IQ" sz="2000" dirty="0" smtClean="0"/>
              <a:t>والنمو </a:t>
            </a:r>
            <a:r>
              <a:rPr lang="ar-IQ" sz="2000" dirty="0"/>
              <a:t>السكانى .</a:t>
            </a:r>
          </a:p>
          <a:p>
            <a:pPr algn="just" rtl="1"/>
            <a:r>
              <a:rPr lang="ar-IQ" sz="2000" dirty="0" smtClean="0"/>
              <a:t>تدنى نوعية </a:t>
            </a:r>
            <a:r>
              <a:rPr lang="ar-IQ" sz="2000" dirty="0"/>
              <a:t>الأنظمة </a:t>
            </a:r>
            <a:r>
              <a:rPr lang="ar-IQ" sz="2000" dirty="0" smtClean="0"/>
              <a:t>التربوية والبحوث العلمية </a:t>
            </a:r>
            <a:r>
              <a:rPr lang="ar-IQ" sz="2000" dirty="0"/>
              <a:t>التى </a:t>
            </a:r>
            <a:r>
              <a:rPr lang="ar-IQ" sz="2000" dirty="0" smtClean="0"/>
              <a:t>لاتلبى </a:t>
            </a:r>
            <a:r>
              <a:rPr lang="ar-IQ" sz="2000" dirty="0"/>
              <a:t>إحتياجات الاقتصاد </a:t>
            </a:r>
            <a:r>
              <a:rPr lang="ar-IQ" sz="2000" dirty="0" smtClean="0"/>
              <a:t>والمجتمع </a:t>
            </a:r>
            <a:endParaRPr lang="ar-IQ" sz="2000" dirty="0"/>
          </a:p>
          <a:p>
            <a:pPr algn="just" rtl="1"/>
            <a:r>
              <a:rPr lang="ar-IQ" sz="2000" dirty="0" smtClean="0"/>
              <a:t>تواجه </a:t>
            </a:r>
            <a:r>
              <a:rPr lang="ar-IQ" sz="2000" dirty="0"/>
              <a:t>المنطقة العربية تحديات ناتجة </a:t>
            </a:r>
            <a:r>
              <a:rPr lang="ar-IQ" sz="2000" dirty="0" smtClean="0"/>
              <a:t>عن التغيرات </a:t>
            </a:r>
            <a:r>
              <a:rPr lang="ar-IQ" sz="2000" dirty="0"/>
              <a:t>المناخية فى قطاعات الطاقة، </a:t>
            </a:r>
            <a:r>
              <a:rPr lang="ar-IQ" sz="2000" dirty="0" smtClean="0"/>
              <a:t>الأمن الغذائي والمائي و </a:t>
            </a:r>
            <a:r>
              <a:rPr lang="ar-IQ" sz="2000" dirty="0"/>
              <a:t>التصحر </a:t>
            </a:r>
            <a:r>
              <a:rPr lang="ar-IQ" sz="2000" dirty="0" smtClean="0"/>
              <a:t>و تدهور جودة </a:t>
            </a:r>
            <a:r>
              <a:rPr lang="ar-IQ" sz="2000" dirty="0"/>
              <a:t>الأرض </a:t>
            </a:r>
            <a:r>
              <a:rPr lang="ar-IQ" sz="2000" dirty="0" smtClean="0"/>
              <a:t>الزراعية </a:t>
            </a:r>
            <a:r>
              <a:rPr lang="ar-IQ" sz="2000" dirty="0"/>
              <a:t>إذ </a:t>
            </a:r>
            <a:r>
              <a:rPr lang="ar-IQ" sz="2000" dirty="0" smtClean="0"/>
              <a:t>تبلغ </a:t>
            </a:r>
            <a:r>
              <a:rPr lang="ar-IQ" sz="2000" dirty="0"/>
              <a:t>نسبة </a:t>
            </a:r>
            <a:r>
              <a:rPr lang="ar-IQ" sz="2000" dirty="0" smtClean="0"/>
              <a:t>الجفاف </a:t>
            </a:r>
            <a:r>
              <a:rPr lang="ar-IQ" sz="2000" dirty="0"/>
              <a:t>فى </a:t>
            </a:r>
            <a:r>
              <a:rPr lang="ar-IQ" sz="2000" dirty="0" smtClean="0"/>
              <a:t>الأراضى الزراعية </a:t>
            </a:r>
            <a:r>
              <a:rPr lang="ar-IQ" sz="2000" dirty="0"/>
              <a:t>العربية </a:t>
            </a:r>
            <a:r>
              <a:rPr lang="ar-IQ" sz="2000" dirty="0" smtClean="0"/>
              <a:t>نحو 90% من </a:t>
            </a:r>
            <a:r>
              <a:rPr lang="ar-IQ" sz="2000" dirty="0"/>
              <a:t>إجمالى الأرض </a:t>
            </a:r>
            <a:r>
              <a:rPr lang="ar-IQ" sz="2000" dirty="0" smtClean="0"/>
              <a:t>وخسارة </a:t>
            </a:r>
            <a:r>
              <a:rPr lang="ar-IQ" sz="2000" dirty="0"/>
              <a:t>مساحات شاسعة </a:t>
            </a:r>
            <a:r>
              <a:rPr lang="ar-IQ" sz="2000" dirty="0" smtClean="0"/>
              <a:t>من الأراضى الصالحة للز </a:t>
            </a:r>
            <a:r>
              <a:rPr lang="ar-IQ" sz="2000" dirty="0"/>
              <a:t>ا رعة </a:t>
            </a:r>
            <a:r>
              <a:rPr lang="ar-IQ" sz="2000" dirty="0" smtClean="0"/>
              <a:t>وارتفاع </a:t>
            </a:r>
            <a:r>
              <a:rPr lang="ar-IQ" sz="2000" dirty="0"/>
              <a:t>نسبة </a:t>
            </a:r>
            <a:r>
              <a:rPr lang="ar-IQ" sz="2000" dirty="0" smtClean="0"/>
              <a:t>التلوث والتغيير </a:t>
            </a:r>
            <a:r>
              <a:rPr lang="ar-IQ" sz="2000" dirty="0"/>
              <a:t>المناخي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86766" cy="725470"/>
          </a:xfrm>
        </p:spPr>
        <p:txBody>
          <a:bodyPr>
            <a:normAutofit fontScale="90000"/>
          </a:bodyPr>
          <a:lstStyle/>
          <a:p>
            <a:pPr algn="ctr" rtl="1"/>
            <a:r>
              <a:rPr lang="ar-IQ" dirty="0" smtClean="0"/>
              <a:t>الاستنتاجات</a:t>
            </a:r>
            <a:endParaRPr lang="ar-IQ" dirty="0"/>
          </a:p>
        </p:txBody>
      </p:sp>
      <p:sp>
        <p:nvSpPr>
          <p:cNvPr id="3" name="Content Placeholder 2"/>
          <p:cNvSpPr>
            <a:spLocks noGrp="1"/>
          </p:cNvSpPr>
          <p:nvPr>
            <p:ph sz="quarter" idx="1"/>
          </p:nvPr>
        </p:nvSpPr>
        <p:spPr>
          <a:xfrm>
            <a:off x="357158" y="928670"/>
            <a:ext cx="8501122" cy="5643602"/>
          </a:xfrm>
        </p:spPr>
        <p:txBody>
          <a:bodyPr>
            <a:normAutofit fontScale="85000" lnSpcReduction="20000"/>
          </a:bodyPr>
          <a:lstStyle/>
          <a:p>
            <a:pPr algn="r" rtl="1"/>
            <a:r>
              <a:rPr lang="ar-IQ" dirty="0" smtClean="0"/>
              <a:t>إن التوجه نحو الاقتصاد الأخضر يحقق الأبعاد الثلاثة للتنمية المستدامة ( الاقتصادية والاجتماعية والبيئية ) ويقلل من إنبعاثات غازات الاحتباس الحراري (الكربونية) ، ويحافظ على البيئة من التلوث ، مواجهة تحديات تغير المناخ و يوفر المزيد من فرص الوظائف النظيفة (وظائف خضراء)</a:t>
            </a:r>
          </a:p>
          <a:p>
            <a:pPr algn="r" rtl="1"/>
            <a:r>
              <a:rPr lang="ar-IQ" dirty="0" smtClean="0"/>
              <a:t>يحقق الاقتصاد الأخضر التنوع الاقتصادي من خلال إحلاله محل الاقتصاد الأحفوري الذى يعتمد على البترول والغاز الطبيعي والصخري والذى يتعرض للنضوب فى المستقبل وعلى المدى الطويل يؤدي الى استنزاف الموارد وضياع حقوق الاجيال القادمة في المستقبل</a:t>
            </a:r>
          </a:p>
          <a:p>
            <a:pPr algn="r" rtl="1"/>
            <a:r>
              <a:rPr lang="ar-IQ" dirty="0" smtClean="0"/>
              <a:t>يمكن الاقتصاد الاخضر من توفير الاستراتيجيات اللازمة والملائمة لمواجهة الأزمات الحالية والمقبلة</a:t>
            </a:r>
          </a:p>
          <a:p>
            <a:pPr algn="r" rtl="1"/>
            <a:r>
              <a:rPr lang="ar-IQ" dirty="0" smtClean="0"/>
              <a:t>ان الإهتمام بالتوجة الى الاقتصاد الأخضر لم يعد قاصرا على إهتمامات الدول المتقدمة فحسب بل أيضاً نال اهتمام معظم الدول العربية فقد حققوا مستويات متقدمة على مستوى العالم في ذات المؤشرات</a:t>
            </a:r>
          </a:p>
          <a:p>
            <a:pPr algn="r" rtl="1"/>
            <a:r>
              <a:rPr lang="ar-IQ" dirty="0" smtClean="0"/>
              <a:t>أظهر التوجه نحو الاقتصاد الأخضر أن هناك فرق فى نظريات التنمية الاقتصادية بين التنمية التى تراعى الجوانب البيئية وتعرف بالتنمية الخضراء أو المستدامة وبين التنمية الاقتصادية البحتة ( البنية السوداء ) التى لاتراعى البعد البيئي والتى أصبحت محل إنتقاد من كافة الأوساط الاقتصادية العالمية</a:t>
            </a:r>
            <a:endParaRPr lang="ar-IQ"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58204" cy="439718"/>
          </a:xfrm>
        </p:spPr>
        <p:txBody>
          <a:bodyPr>
            <a:normAutofit fontScale="90000"/>
          </a:bodyPr>
          <a:lstStyle/>
          <a:p>
            <a:pPr algn="ctr"/>
            <a:r>
              <a:rPr lang="ar-IQ" dirty="0" smtClean="0"/>
              <a:t>التوصيات</a:t>
            </a:r>
            <a:endParaRPr lang="ar-IQ" dirty="0"/>
          </a:p>
        </p:txBody>
      </p:sp>
      <p:sp>
        <p:nvSpPr>
          <p:cNvPr id="3" name="Content Placeholder 2"/>
          <p:cNvSpPr>
            <a:spLocks noGrp="1"/>
          </p:cNvSpPr>
          <p:nvPr>
            <p:ph sz="quarter" idx="1"/>
          </p:nvPr>
        </p:nvSpPr>
        <p:spPr>
          <a:xfrm>
            <a:off x="357158" y="785794"/>
            <a:ext cx="8501122" cy="5786478"/>
          </a:xfrm>
        </p:spPr>
        <p:txBody>
          <a:bodyPr>
            <a:normAutofit fontScale="92500" lnSpcReduction="20000"/>
          </a:bodyPr>
          <a:lstStyle/>
          <a:p>
            <a:pPr algn="r" rtl="1"/>
            <a:r>
              <a:rPr lang="ar-IQ" dirty="0" smtClean="0"/>
              <a:t>التوسع فى الصناعات قليلة الإنبعاثات القائمة على أبعاد بيئية مثل صناعة تدوير المخلفات الزراعية أو الصناعية وترشيد استهلاك الطاقة ، ومعالجة الصرف الصحي .</a:t>
            </a:r>
          </a:p>
          <a:p>
            <a:pPr algn="r" rtl="1"/>
            <a:r>
              <a:rPr lang="ar-IQ" dirty="0" smtClean="0"/>
              <a:t>تفعيل قوانين بيئية رادعة للمخالفين للحد من العبث والإخلال بتوازن النظم الأيكولوجية </a:t>
            </a:r>
          </a:p>
          <a:p>
            <a:pPr algn="r" rtl="1"/>
            <a:r>
              <a:rPr lang="ar-IQ" dirty="0" smtClean="0"/>
              <a:t>تهيئة المناخ للقطاع الخاص في زيادة إستثماراتة فى الطاقة الجديدة والتكنولوجيا الحديثة وتحقيق التنمية المستدامة</a:t>
            </a:r>
          </a:p>
          <a:p>
            <a:pPr algn="r" rtl="1"/>
            <a:r>
              <a:rPr lang="ar-IQ" dirty="0" smtClean="0"/>
              <a:t>نشر الوعي البيئي  وقيم وتعاليم الثقافة الخضراء بين المواطنين وفي المدارس والجامعات من خلال تضمين الكتب المدرسية فصولاً عن النموالأخضر وتقديم دروس ومقررات وبرامج خاصة لطلاب الجامعات من مؤسسات متخصصة مما سينعكس ذلك ايجابياً على سلوك المواطنين بترشيد الإستهلاك والحفاظ على البيئة .</a:t>
            </a:r>
          </a:p>
          <a:p>
            <a:pPr algn="r" rtl="1"/>
            <a:r>
              <a:rPr lang="ar-IQ" dirty="0" smtClean="0"/>
              <a:t>وضع استراتيجية شاملة للإنتقال الى اقتصاد أخضر تشتراك فيها جميع قطاعات الدولة واعطاء الأولوية للمشاريع الخاصة بتنمية الطاقات المتجددة والطاقة الشمسية وطاقة الرياح وتدوير النفايات .</a:t>
            </a:r>
          </a:p>
          <a:p>
            <a:pPr algn="r" rtl="1"/>
            <a:endParaRPr lang="ar-IQ"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00240"/>
            <a:ext cx="8401080" cy="2857520"/>
          </a:xfrm>
        </p:spPr>
        <p:txBody>
          <a:bodyPr>
            <a:normAutofit/>
          </a:bodyPr>
          <a:lstStyle/>
          <a:p>
            <a:pPr algn="ctr"/>
            <a:r>
              <a:rPr lang="ar-IQ" sz="5400" dirty="0" smtClean="0">
                <a:solidFill>
                  <a:schemeClr val="accent2">
                    <a:lumMod val="75000"/>
                  </a:schemeClr>
                </a:solidFill>
              </a:rPr>
              <a:t>شكرا لحسن اصغائكم</a:t>
            </a:r>
            <a:endParaRPr lang="ar-IQ" sz="5400" dirty="0">
              <a:solidFill>
                <a:schemeClr val="accent2">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58204" cy="511156"/>
          </a:xfrm>
        </p:spPr>
        <p:txBody>
          <a:bodyPr>
            <a:normAutofit fontScale="90000"/>
          </a:bodyPr>
          <a:lstStyle/>
          <a:p>
            <a:pPr algn="ctr" rtl="1"/>
            <a:r>
              <a:rPr lang="ar-IQ" dirty="0" smtClean="0"/>
              <a:t>مقدمة</a:t>
            </a:r>
            <a:endParaRPr lang="ar-IQ" dirty="0"/>
          </a:p>
        </p:txBody>
      </p:sp>
      <p:sp>
        <p:nvSpPr>
          <p:cNvPr id="3" name="Content Placeholder 2"/>
          <p:cNvSpPr>
            <a:spLocks noGrp="1"/>
          </p:cNvSpPr>
          <p:nvPr>
            <p:ph sz="quarter" idx="1"/>
          </p:nvPr>
        </p:nvSpPr>
        <p:spPr>
          <a:xfrm>
            <a:off x="457200" y="857232"/>
            <a:ext cx="8401080" cy="5643602"/>
          </a:xfrm>
        </p:spPr>
        <p:txBody>
          <a:bodyPr>
            <a:normAutofit fontScale="62500" lnSpcReduction="20000"/>
          </a:bodyPr>
          <a:lstStyle/>
          <a:p>
            <a:pPr algn="just" rtl="1">
              <a:lnSpc>
                <a:spcPct val="120000"/>
              </a:lnSpc>
              <a:buNone/>
            </a:pPr>
            <a:r>
              <a:rPr lang="ar-IQ" b="1" dirty="0" smtClean="0"/>
              <a:t> نظرا لمعاناة الكثير من دول العالم من </a:t>
            </a:r>
            <a:r>
              <a:rPr lang="ar-IQ" b="1" dirty="0"/>
              <a:t>مشاكل تغير المناخ </a:t>
            </a:r>
            <a:r>
              <a:rPr lang="ar-IQ" b="1" dirty="0" smtClean="0"/>
              <a:t>والإحتباس الحراري واستخدام الوقود الحيوي </a:t>
            </a:r>
            <a:r>
              <a:rPr lang="ar-IQ" b="1" dirty="0"/>
              <a:t>فى انتاج الطاقة </a:t>
            </a:r>
            <a:r>
              <a:rPr lang="ar-IQ" b="1" dirty="0" smtClean="0"/>
              <a:t>و </a:t>
            </a:r>
            <a:r>
              <a:rPr lang="ar-IQ" b="1" dirty="0"/>
              <a:t>التأثير </a:t>
            </a:r>
            <a:r>
              <a:rPr lang="ar-IQ" b="1" dirty="0" smtClean="0"/>
              <a:t>السلبي على </a:t>
            </a:r>
            <a:r>
              <a:rPr lang="ar-IQ" b="1" dirty="0"/>
              <a:t>انتاج الغذاء بالإضافة الى </a:t>
            </a:r>
            <a:r>
              <a:rPr lang="ar-IQ" b="1" dirty="0" smtClean="0"/>
              <a:t>إهدار الموارد الطبيعية والفجوة بين </a:t>
            </a:r>
            <a:r>
              <a:rPr lang="ar-IQ" b="1" dirty="0"/>
              <a:t>الأغنياء </a:t>
            </a:r>
            <a:r>
              <a:rPr lang="ar-IQ" b="1" dirty="0" smtClean="0"/>
              <a:t>والفقراء والنقص </a:t>
            </a:r>
            <a:r>
              <a:rPr lang="ar-IQ" b="1" dirty="0"/>
              <a:t>الشديد فى </a:t>
            </a:r>
            <a:r>
              <a:rPr lang="ar-IQ" b="1" dirty="0" smtClean="0"/>
              <a:t>المياه بحلول 2050، </a:t>
            </a:r>
            <a:r>
              <a:rPr lang="ar-IQ" b="1" dirty="0"/>
              <a:t>فضلا </a:t>
            </a:r>
            <a:r>
              <a:rPr lang="ar-IQ" b="1" dirty="0" smtClean="0"/>
              <a:t>عن الأزمة المالية العالمية </a:t>
            </a:r>
            <a:r>
              <a:rPr lang="ar-IQ" b="1" dirty="0"/>
              <a:t>التى إجتاحت </a:t>
            </a:r>
            <a:r>
              <a:rPr lang="ar-IQ" b="1" dirty="0" smtClean="0"/>
              <a:t>العالم 2008 ومع تزايد الضغوط على </a:t>
            </a:r>
            <a:r>
              <a:rPr lang="ar-IQ" b="1" dirty="0"/>
              <a:t>البيئة نتيجة </a:t>
            </a:r>
            <a:r>
              <a:rPr lang="ar-IQ" b="1" dirty="0" smtClean="0"/>
              <a:t>الإلتزامات والنشاطات المختلفة </a:t>
            </a:r>
            <a:r>
              <a:rPr lang="ar-IQ" b="1" dirty="0"/>
              <a:t>التى </a:t>
            </a:r>
            <a:r>
              <a:rPr lang="ar-IQ" b="1" dirty="0" smtClean="0"/>
              <a:t>تخدم </a:t>
            </a:r>
            <a:r>
              <a:rPr lang="ar-IQ" b="1" dirty="0"/>
              <a:t>الاقتصاد خاصة فى </a:t>
            </a:r>
            <a:r>
              <a:rPr lang="ar-IQ" b="1" dirty="0" smtClean="0"/>
              <a:t>الدول الصناعية </a:t>
            </a:r>
            <a:r>
              <a:rPr lang="ar-IQ" b="1" dirty="0"/>
              <a:t>الكبرى .</a:t>
            </a:r>
          </a:p>
          <a:p>
            <a:pPr algn="just" rtl="1">
              <a:lnSpc>
                <a:spcPct val="120000"/>
              </a:lnSpc>
              <a:buNone/>
            </a:pPr>
            <a:r>
              <a:rPr lang="ar-IQ" b="1" dirty="0"/>
              <a:t>كل </a:t>
            </a:r>
            <a:r>
              <a:rPr lang="ar-IQ" b="1" dirty="0" smtClean="0"/>
              <a:t>هذة المظاهر جعلت دول العالم </a:t>
            </a:r>
            <a:r>
              <a:rPr lang="ar-IQ" b="1" dirty="0"/>
              <a:t>فى حاجة ماسة إلى تغيير بيئة الاقتصاد </a:t>
            </a:r>
            <a:r>
              <a:rPr lang="ar-IQ" b="1" dirty="0" smtClean="0"/>
              <a:t>( البني او الأسود ) واتخاذ مايلزم من </a:t>
            </a:r>
            <a:r>
              <a:rPr lang="ar-IQ" b="1" dirty="0"/>
              <a:t>تدابير </a:t>
            </a:r>
            <a:r>
              <a:rPr lang="ar-IQ" b="1" dirty="0" smtClean="0"/>
              <a:t>للحد من </a:t>
            </a:r>
            <a:r>
              <a:rPr lang="ar-IQ" b="1" dirty="0"/>
              <a:t>مخاطر الأ زمات </a:t>
            </a:r>
            <a:r>
              <a:rPr lang="ar-IQ" b="1" dirty="0" smtClean="0"/>
              <a:t>والصدمات </a:t>
            </a:r>
            <a:r>
              <a:rPr lang="ar-IQ" b="1" dirty="0"/>
              <a:t>التى تزداد تأصلا فى </a:t>
            </a:r>
            <a:r>
              <a:rPr lang="ar-IQ" b="1" dirty="0" smtClean="0"/>
              <a:t>النموذج التقليدي الحالي </a:t>
            </a:r>
            <a:r>
              <a:rPr lang="ar-IQ" b="1" dirty="0"/>
              <a:t>المتبع فى التنمية </a:t>
            </a:r>
            <a:r>
              <a:rPr lang="ar-IQ" b="1" dirty="0" smtClean="0"/>
              <a:t>والذي أهمل المنظور </a:t>
            </a:r>
            <a:r>
              <a:rPr lang="ar-IQ" b="1" dirty="0"/>
              <a:t>البيئي فى التنمية </a:t>
            </a:r>
            <a:r>
              <a:rPr lang="ar-IQ" b="1" dirty="0" smtClean="0"/>
              <a:t>الاقتصادية</a:t>
            </a:r>
          </a:p>
          <a:p>
            <a:pPr algn="just" rtl="1">
              <a:lnSpc>
                <a:spcPct val="120000"/>
              </a:lnSpc>
              <a:buNone/>
            </a:pPr>
            <a:r>
              <a:rPr lang="ar-IQ" b="1" dirty="0"/>
              <a:t>و</a:t>
            </a:r>
            <a:r>
              <a:rPr lang="ar-IQ" b="1" dirty="0" smtClean="0"/>
              <a:t>قد </a:t>
            </a:r>
            <a:r>
              <a:rPr lang="ar-IQ" b="1" dirty="0"/>
              <a:t>حمل برنامج </a:t>
            </a:r>
            <a:r>
              <a:rPr lang="ar-IQ" b="1" dirty="0" smtClean="0"/>
              <a:t>الأمم المتحدة للبيئة </a:t>
            </a:r>
            <a:r>
              <a:rPr lang="en-US" b="1" dirty="0"/>
              <a:t>United Nations Environment </a:t>
            </a:r>
            <a:r>
              <a:rPr lang="en-US" b="1" dirty="0" err="1"/>
              <a:t>Programed</a:t>
            </a:r>
            <a:r>
              <a:rPr lang="en-US" b="1" dirty="0"/>
              <a:t> </a:t>
            </a:r>
            <a:r>
              <a:rPr lang="ar-IQ" b="1" dirty="0" smtClean="0"/>
              <a:t> لواء التغييرفكانت </a:t>
            </a:r>
            <a:r>
              <a:rPr lang="ar-IQ" b="1" dirty="0"/>
              <a:t>مبادرتة الخاصة </a:t>
            </a:r>
            <a:r>
              <a:rPr lang="ar-IQ" b="1" dirty="0" smtClean="0"/>
              <a:t>عام 2008 بالتوجة نحو </a:t>
            </a:r>
            <a:r>
              <a:rPr lang="ar-IQ" b="1" dirty="0"/>
              <a:t>الاقتصاد الأخضر </a:t>
            </a:r>
            <a:r>
              <a:rPr lang="en-US" b="1" dirty="0" smtClean="0"/>
              <a:t> Green </a:t>
            </a:r>
            <a:r>
              <a:rPr lang="en-US" b="1" dirty="0"/>
              <a:t>Economic </a:t>
            </a:r>
            <a:r>
              <a:rPr lang="ar-IQ" b="1" dirty="0" smtClean="0"/>
              <a:t> الذي يعد نموذجاً </a:t>
            </a:r>
            <a:r>
              <a:rPr lang="ar-IQ" b="1" dirty="0"/>
              <a:t>جديد اً </a:t>
            </a:r>
            <a:r>
              <a:rPr lang="ar-IQ" b="1" dirty="0" smtClean="0"/>
              <a:t>من </a:t>
            </a:r>
            <a:r>
              <a:rPr lang="ar-IQ" b="1" dirty="0"/>
              <a:t>نماذج التنمية الاقتصادية </a:t>
            </a:r>
            <a:r>
              <a:rPr lang="ar-IQ" b="1" dirty="0" smtClean="0"/>
              <a:t>ويمثل محركاً </a:t>
            </a:r>
            <a:r>
              <a:rPr lang="ar-IQ" b="1" dirty="0"/>
              <a:t>جديد اً لتعزيز </a:t>
            </a:r>
            <a:r>
              <a:rPr lang="ar-IQ" b="1" dirty="0" smtClean="0"/>
              <a:t>النمو الاقتصادي والتنمية وخلق </a:t>
            </a:r>
            <a:r>
              <a:rPr lang="ar-IQ" b="1" dirty="0"/>
              <a:t>فرص عمل جديدة </a:t>
            </a:r>
            <a:r>
              <a:rPr lang="ar-IQ" b="1" dirty="0" smtClean="0"/>
              <a:t>وتدعيم المساواة </a:t>
            </a:r>
            <a:r>
              <a:rPr lang="ar-IQ" b="1" dirty="0"/>
              <a:t>الإجتماعية </a:t>
            </a:r>
            <a:r>
              <a:rPr lang="ar-IQ" b="1" dirty="0" smtClean="0"/>
              <a:t>والإعتماد على </a:t>
            </a:r>
            <a:r>
              <a:rPr lang="ar-IQ" b="1" dirty="0"/>
              <a:t>الطاقة </a:t>
            </a:r>
            <a:r>
              <a:rPr lang="ar-IQ" b="1" dirty="0" smtClean="0"/>
              <a:t>المتجددة والنظيفة </a:t>
            </a:r>
            <a:r>
              <a:rPr lang="ar-IQ" b="1" dirty="0"/>
              <a:t>التى </a:t>
            </a:r>
            <a:r>
              <a:rPr lang="ar-IQ" b="1" dirty="0" smtClean="0"/>
              <a:t>تحافظ على </a:t>
            </a:r>
            <a:r>
              <a:rPr lang="ar-IQ" b="1" dirty="0"/>
              <a:t>البيئة </a:t>
            </a:r>
            <a:r>
              <a:rPr lang="ar-IQ" b="1" dirty="0" smtClean="0"/>
              <a:t>من التلوث والمحافظة على </a:t>
            </a:r>
            <a:r>
              <a:rPr lang="ar-IQ" b="1" dirty="0"/>
              <a:t>حق </a:t>
            </a:r>
            <a:r>
              <a:rPr lang="ar-IQ" b="1" dirty="0" smtClean="0"/>
              <a:t>الأجيال القادمة </a:t>
            </a:r>
            <a:r>
              <a:rPr lang="ar-IQ" b="1" dirty="0"/>
              <a:t>فى </a:t>
            </a:r>
            <a:r>
              <a:rPr lang="ar-IQ" b="1" dirty="0" smtClean="0"/>
              <a:t>التنمية وتعزيز كفاءة إستخدام الموارد </a:t>
            </a:r>
            <a:r>
              <a:rPr lang="ar-IQ" b="1" dirty="0"/>
              <a:t>الاقتصادية ، </a:t>
            </a:r>
            <a:r>
              <a:rPr lang="ar-IQ" b="1" dirty="0" smtClean="0"/>
              <a:t>وتوفير </a:t>
            </a:r>
            <a:r>
              <a:rPr lang="ar-IQ" b="1" dirty="0"/>
              <a:t>مناخ </a:t>
            </a:r>
            <a:r>
              <a:rPr lang="ar-IQ" b="1" dirty="0" smtClean="0"/>
              <a:t>آمن </a:t>
            </a:r>
            <a:r>
              <a:rPr lang="ar-IQ" b="1" dirty="0"/>
              <a:t>خالى </a:t>
            </a:r>
            <a:r>
              <a:rPr lang="ar-IQ" b="1" dirty="0" smtClean="0"/>
              <a:t>من الكربون </a:t>
            </a:r>
            <a:r>
              <a:rPr lang="ar-IQ" b="1" dirty="0"/>
              <a:t>يحقق </a:t>
            </a:r>
            <a:r>
              <a:rPr lang="ar-IQ" b="1" dirty="0" smtClean="0"/>
              <a:t>الرفاهية للبشرية وأصبح هذا التوجة </a:t>
            </a:r>
            <a:r>
              <a:rPr lang="ar-IQ" b="1" dirty="0"/>
              <a:t>الجديد الذى يربط </a:t>
            </a:r>
            <a:r>
              <a:rPr lang="ar-IQ" b="1" dirty="0" smtClean="0"/>
              <a:t>بين </a:t>
            </a:r>
            <a:r>
              <a:rPr lang="ar-IQ" b="1" dirty="0"/>
              <a:t>الاقتصاد </a:t>
            </a:r>
            <a:r>
              <a:rPr lang="ar-IQ" b="1" dirty="0" smtClean="0"/>
              <a:t>والبيئة والإنسان مطلب </a:t>
            </a:r>
            <a:r>
              <a:rPr lang="ar-IQ" b="1" dirty="0"/>
              <a:t>أساسي </a:t>
            </a:r>
            <a:r>
              <a:rPr lang="ar-IQ" b="1" dirty="0" smtClean="0"/>
              <a:t>وضروري.</a:t>
            </a:r>
          </a:p>
          <a:p>
            <a:pPr algn="just" rtl="1">
              <a:lnSpc>
                <a:spcPct val="120000"/>
              </a:lnSpc>
              <a:buNone/>
            </a:pPr>
            <a:r>
              <a:rPr lang="ar-IQ" b="1" dirty="0" smtClean="0"/>
              <a:t>وقد </a:t>
            </a:r>
            <a:r>
              <a:rPr lang="ar-SA" b="1" dirty="0" smtClean="0"/>
              <a:t>بدأت </a:t>
            </a:r>
            <a:r>
              <a:rPr lang="ar-SA" b="1" dirty="0"/>
              <a:t>دول العالم في التوجه إلى ما يعرف بـالاقتصاد الأخضر  كاستراتيجية جديدة لتقليل المخاطر البيئية المرتبطة بالاقتصاد، حيث يعمل الاقتصاد الأخضر على تحقيق التنمية المستدامة دون أن تؤدي تلك التنمية إلى حالة من التدهور البيئي.</a:t>
            </a:r>
            <a:endParaRPr lang="ar-IQ" b="1" dirty="0" smtClean="0"/>
          </a:p>
          <a:p>
            <a:pPr algn="r" rtl="1">
              <a:buNone/>
            </a:pPr>
            <a:endParaRPr lang="ar-IQ"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57166"/>
            <a:ext cx="8401080" cy="6357982"/>
          </a:xfrm>
        </p:spPr>
        <p:txBody>
          <a:bodyPr>
            <a:normAutofit fontScale="70000" lnSpcReduction="20000"/>
          </a:bodyPr>
          <a:lstStyle/>
          <a:p>
            <a:pPr algn="just" rtl="1">
              <a:lnSpc>
                <a:spcPct val="120000"/>
              </a:lnSpc>
              <a:buNone/>
            </a:pPr>
            <a:r>
              <a:rPr lang="ar-IQ" dirty="0"/>
              <a:t>إلا </a:t>
            </a:r>
            <a:r>
              <a:rPr lang="ar-IQ" dirty="0" smtClean="0"/>
              <a:t>أن هذا التوجه في </a:t>
            </a:r>
            <a:r>
              <a:rPr lang="ar-IQ" dirty="0"/>
              <a:t>حد ذاتة يشكل </a:t>
            </a:r>
            <a:r>
              <a:rPr lang="ar-IQ" dirty="0" smtClean="0"/>
              <a:t>تحدياً مهماً أمام اقتصاديات دول العالم وخاصة </a:t>
            </a:r>
            <a:r>
              <a:rPr lang="ar-IQ" dirty="0"/>
              <a:t>البلاد </a:t>
            </a:r>
            <a:r>
              <a:rPr lang="ar-IQ" dirty="0" smtClean="0"/>
              <a:t>النامية والعربية </a:t>
            </a:r>
            <a:r>
              <a:rPr lang="ar-IQ" dirty="0"/>
              <a:t>لضعف </a:t>
            </a:r>
            <a:r>
              <a:rPr lang="ar-IQ" dirty="0" smtClean="0"/>
              <a:t>الإستثمارات وعدم توافر متطلبات التحول الى النموذج </a:t>
            </a:r>
            <a:r>
              <a:rPr lang="ar-IQ" dirty="0"/>
              <a:t>الجديد، </a:t>
            </a:r>
            <a:r>
              <a:rPr lang="ar-IQ" dirty="0" smtClean="0"/>
              <a:t>ولدعم هذا التوجه يجب على حكومات الدول إتباع </a:t>
            </a:r>
            <a:r>
              <a:rPr lang="ar-IQ" dirty="0"/>
              <a:t>حزمة </a:t>
            </a:r>
            <a:r>
              <a:rPr lang="ar-IQ" dirty="0" smtClean="0"/>
              <a:t>من </a:t>
            </a:r>
            <a:r>
              <a:rPr lang="ar-IQ" dirty="0"/>
              <a:t>السياسات </a:t>
            </a:r>
            <a:r>
              <a:rPr lang="ar-IQ" dirty="0" smtClean="0"/>
              <a:t>المتكاملة التي تضمن </a:t>
            </a:r>
            <a:r>
              <a:rPr lang="ar-IQ" dirty="0"/>
              <a:t>تطبيقة </a:t>
            </a:r>
            <a:r>
              <a:rPr lang="ar-IQ" dirty="0" smtClean="0"/>
              <a:t>والمشاركة</a:t>
            </a:r>
            <a:endParaRPr lang="ar-IQ" dirty="0"/>
          </a:p>
          <a:p>
            <a:pPr algn="just" rtl="1">
              <a:lnSpc>
                <a:spcPct val="120000"/>
              </a:lnSpc>
              <a:buNone/>
            </a:pPr>
            <a:r>
              <a:rPr lang="ar-IQ" dirty="0" smtClean="0"/>
              <a:t>     المجتمعية و </a:t>
            </a:r>
            <a:r>
              <a:rPr lang="ar-IQ" dirty="0"/>
              <a:t>تفعيل </a:t>
            </a:r>
            <a:r>
              <a:rPr lang="ar-IQ" dirty="0" smtClean="0"/>
              <a:t>دور </a:t>
            </a:r>
            <a:r>
              <a:rPr lang="ar-IQ" dirty="0"/>
              <a:t>الجامعات </a:t>
            </a:r>
            <a:r>
              <a:rPr lang="ar-IQ" dirty="0" smtClean="0"/>
              <a:t>ومراكز البحوث العلمية </a:t>
            </a:r>
            <a:r>
              <a:rPr lang="ar-IQ" dirty="0"/>
              <a:t>فى كافة المجالات </a:t>
            </a:r>
            <a:r>
              <a:rPr lang="ar-IQ" dirty="0" smtClean="0"/>
              <a:t>بالتعاون </a:t>
            </a:r>
            <a:r>
              <a:rPr lang="ar-IQ" dirty="0"/>
              <a:t>مع </a:t>
            </a:r>
            <a:r>
              <a:rPr lang="ar-IQ" dirty="0" smtClean="0"/>
              <a:t>القطاع الخاص </a:t>
            </a:r>
            <a:r>
              <a:rPr lang="ar-IQ" dirty="0"/>
              <a:t>فى </a:t>
            </a:r>
            <a:r>
              <a:rPr lang="ar-IQ" dirty="0" smtClean="0"/>
              <a:t>وضع إستراتيجية </a:t>
            </a:r>
            <a:r>
              <a:rPr lang="ar-IQ" dirty="0"/>
              <a:t>لتعزيز </a:t>
            </a:r>
            <a:r>
              <a:rPr lang="ar-IQ" dirty="0" smtClean="0"/>
              <a:t>هذا التوجه (التحول </a:t>
            </a:r>
            <a:r>
              <a:rPr lang="ar-IQ" dirty="0"/>
              <a:t>الى الاقتصاد </a:t>
            </a:r>
            <a:r>
              <a:rPr lang="ar-IQ" dirty="0" smtClean="0"/>
              <a:t>الأخضر)</a:t>
            </a:r>
          </a:p>
          <a:p>
            <a:pPr algn="just" rtl="1">
              <a:lnSpc>
                <a:spcPct val="120000"/>
              </a:lnSpc>
              <a:buNone/>
            </a:pPr>
            <a:r>
              <a:rPr lang="ar-IQ" dirty="0" smtClean="0"/>
              <a:t>حيث تفتقد الدول العربية وجود </a:t>
            </a:r>
            <a:r>
              <a:rPr lang="ar-IQ" dirty="0"/>
              <a:t>رؤية </a:t>
            </a:r>
            <a:r>
              <a:rPr lang="ar-IQ" dirty="0" smtClean="0"/>
              <a:t>استراتيجية ومستقبلية </a:t>
            </a:r>
            <a:r>
              <a:rPr lang="ar-IQ" dirty="0"/>
              <a:t>لتحقيق التنمية الاقتصادية </a:t>
            </a:r>
            <a:r>
              <a:rPr lang="ar-IQ" dirty="0" smtClean="0"/>
              <a:t>لذلك فإن تبنيها منهج </a:t>
            </a:r>
            <a:r>
              <a:rPr lang="ar-IQ" dirty="0"/>
              <a:t>التنمية المستدامة </a:t>
            </a:r>
            <a:r>
              <a:rPr lang="ar-IQ" dirty="0" smtClean="0"/>
              <a:t>والتحول </a:t>
            </a:r>
            <a:r>
              <a:rPr lang="ar-IQ" dirty="0"/>
              <a:t>إلى الاقتصاد الأخضر كنمط جديد </a:t>
            </a:r>
            <a:r>
              <a:rPr lang="ar-IQ" dirty="0" smtClean="0"/>
              <a:t>للتنمية يمكن أن يساهم </a:t>
            </a:r>
            <a:r>
              <a:rPr lang="ar-IQ" dirty="0"/>
              <a:t>فى إحداث طفرة </a:t>
            </a:r>
            <a:r>
              <a:rPr lang="ar-IQ" dirty="0" smtClean="0"/>
              <a:t>نوعية </a:t>
            </a:r>
            <a:r>
              <a:rPr lang="ar-IQ" dirty="0"/>
              <a:t>غير عادية </a:t>
            </a:r>
            <a:r>
              <a:rPr lang="ar-IQ" dirty="0" smtClean="0"/>
              <a:t>للتنمية إسوة </a:t>
            </a:r>
            <a:r>
              <a:rPr lang="ar-IQ" dirty="0"/>
              <a:t>بالتنمية التي إنتيجتيا </a:t>
            </a:r>
            <a:r>
              <a:rPr lang="ar-IQ" dirty="0" smtClean="0"/>
              <a:t>الدول المتقدمة ، وبالمثل </a:t>
            </a:r>
            <a:r>
              <a:rPr lang="ar-IQ" dirty="0"/>
              <a:t>أخفقت </a:t>
            </a:r>
            <a:r>
              <a:rPr lang="ar-IQ" dirty="0" smtClean="0"/>
              <a:t>الدول </a:t>
            </a:r>
            <a:r>
              <a:rPr lang="ar-IQ" dirty="0"/>
              <a:t>النامية فى تحقيق تنمية مستدامة </a:t>
            </a:r>
            <a:r>
              <a:rPr lang="ar-IQ" dirty="0" smtClean="0"/>
              <a:t>تضمن </a:t>
            </a:r>
            <a:r>
              <a:rPr lang="ar-IQ" dirty="0"/>
              <a:t>اقتصاد </a:t>
            </a:r>
            <a:r>
              <a:rPr lang="ar-IQ" dirty="0" smtClean="0"/>
              <a:t>متوازن وتوزيع عادل للثروة وخلق </a:t>
            </a:r>
            <a:r>
              <a:rPr lang="ar-IQ" dirty="0"/>
              <a:t>فرص عمل </a:t>
            </a:r>
            <a:r>
              <a:rPr lang="ar-IQ" dirty="0" smtClean="0"/>
              <a:t>دون إهدار للموارد </a:t>
            </a:r>
            <a:r>
              <a:rPr lang="ar-IQ" dirty="0"/>
              <a:t>الطبيعية </a:t>
            </a:r>
            <a:r>
              <a:rPr lang="ar-IQ" dirty="0" smtClean="0"/>
              <a:t>والنظم </a:t>
            </a:r>
            <a:r>
              <a:rPr lang="ar-IQ" dirty="0"/>
              <a:t>البيئية </a:t>
            </a:r>
            <a:r>
              <a:rPr lang="ar-IQ" dirty="0" smtClean="0"/>
              <a:t>وكان من مظاهر هذا الإخفاق استمرار </a:t>
            </a:r>
            <a:r>
              <a:rPr lang="ar-IQ" dirty="0"/>
              <a:t>إتساع </a:t>
            </a:r>
            <a:r>
              <a:rPr lang="ar-IQ" dirty="0" smtClean="0"/>
              <a:t>الفجوة بين الفقراء والاغنياء واستمرار التدهور </a:t>
            </a:r>
            <a:r>
              <a:rPr lang="ar-IQ" dirty="0"/>
              <a:t>البيئي </a:t>
            </a:r>
            <a:r>
              <a:rPr lang="ar-IQ" dirty="0" smtClean="0"/>
              <a:t>وندرة </a:t>
            </a:r>
            <a:r>
              <a:rPr lang="ar-IQ" dirty="0"/>
              <a:t>مصادر المياة </a:t>
            </a:r>
            <a:r>
              <a:rPr lang="ar-IQ" dirty="0" smtClean="0"/>
              <a:t>والطاقة الأمر </a:t>
            </a:r>
            <a:r>
              <a:rPr lang="ar-IQ" dirty="0"/>
              <a:t>الذى انعكس </a:t>
            </a:r>
            <a:r>
              <a:rPr lang="ar-IQ" dirty="0" smtClean="0"/>
              <a:t>على </a:t>
            </a:r>
            <a:r>
              <a:rPr lang="ar-IQ" dirty="0"/>
              <a:t>ارتفاع اسعار الغذاء </a:t>
            </a:r>
            <a:r>
              <a:rPr lang="ar-IQ" dirty="0" smtClean="0"/>
              <a:t>والطاقة </a:t>
            </a:r>
            <a:r>
              <a:rPr lang="ar-IQ" dirty="0"/>
              <a:t>.</a:t>
            </a:r>
          </a:p>
          <a:p>
            <a:pPr algn="just" rtl="1">
              <a:lnSpc>
                <a:spcPct val="120000"/>
              </a:lnSpc>
              <a:buNone/>
            </a:pPr>
            <a:r>
              <a:rPr lang="ar-IQ" dirty="0"/>
              <a:t>لقد أثبتت </a:t>
            </a:r>
            <a:r>
              <a:rPr lang="ar-IQ" dirty="0" smtClean="0"/>
              <a:t>الدراسات </a:t>
            </a:r>
            <a:r>
              <a:rPr lang="ar-IQ" dirty="0"/>
              <a:t>التى </a:t>
            </a:r>
            <a:r>
              <a:rPr lang="ar-IQ" dirty="0" smtClean="0"/>
              <a:t>قام بها </a:t>
            </a:r>
            <a:r>
              <a:rPr lang="ar-IQ" dirty="0"/>
              <a:t>برنامج </a:t>
            </a:r>
            <a:r>
              <a:rPr lang="ar-IQ" dirty="0" smtClean="0"/>
              <a:t>الأمم </a:t>
            </a:r>
            <a:r>
              <a:rPr lang="ar-IQ" dirty="0"/>
              <a:t>المتحدة </a:t>
            </a:r>
            <a:r>
              <a:rPr lang="ar-IQ" dirty="0" smtClean="0"/>
              <a:t>أن </a:t>
            </a:r>
            <a:r>
              <a:rPr lang="ar-IQ" dirty="0"/>
              <a:t>تطبيق </a:t>
            </a:r>
            <a:r>
              <a:rPr lang="ar-IQ" dirty="0" smtClean="0"/>
              <a:t>منهج </a:t>
            </a:r>
            <a:r>
              <a:rPr lang="ar-IQ" dirty="0"/>
              <a:t>الاقتصاد الأخضر </a:t>
            </a:r>
            <a:r>
              <a:rPr lang="ar-IQ" dirty="0" smtClean="0"/>
              <a:t>يعود بنتائج </a:t>
            </a:r>
            <a:r>
              <a:rPr lang="ar-IQ" dirty="0"/>
              <a:t>إيجابية فى </a:t>
            </a:r>
            <a:r>
              <a:rPr lang="ar-IQ" dirty="0" smtClean="0"/>
              <a:t>مختلف </a:t>
            </a:r>
            <a:r>
              <a:rPr lang="ar-IQ" dirty="0"/>
              <a:t>القطاعات الاقتصادية كما أثبتت </a:t>
            </a:r>
            <a:r>
              <a:rPr lang="ar-IQ" dirty="0" smtClean="0"/>
              <a:t>أن </a:t>
            </a:r>
            <a:r>
              <a:rPr lang="ar-IQ" dirty="0"/>
              <a:t>الإستثمار فى </a:t>
            </a:r>
            <a:r>
              <a:rPr lang="ar-IQ" dirty="0" smtClean="0"/>
              <a:t>مجال الطاقة المتجددة يخلق </a:t>
            </a:r>
            <a:r>
              <a:rPr lang="ar-IQ" dirty="0"/>
              <a:t>فرص عمل أكثر </a:t>
            </a:r>
            <a:r>
              <a:rPr lang="ar-IQ" dirty="0" smtClean="0"/>
              <a:t>من </a:t>
            </a:r>
            <a:r>
              <a:rPr lang="ar-IQ" dirty="0"/>
              <a:t>الإستثمار فى </a:t>
            </a:r>
            <a:r>
              <a:rPr lang="ar-IQ" dirty="0" smtClean="0"/>
              <a:t>مجال الطاقة التقليدية </a:t>
            </a:r>
            <a:r>
              <a:rPr lang="ar-IQ" dirty="0"/>
              <a:t>.</a:t>
            </a:r>
          </a:p>
          <a:p>
            <a:pPr algn="just" rtl="1">
              <a:lnSpc>
                <a:spcPct val="120000"/>
              </a:lnSpc>
              <a:buNone/>
            </a:pPr>
            <a:r>
              <a:rPr lang="ar-IQ" dirty="0" smtClean="0"/>
              <a:t>ان </a:t>
            </a:r>
            <a:r>
              <a:rPr lang="ar-IQ" dirty="0"/>
              <a:t>الإ </a:t>
            </a:r>
            <a:r>
              <a:rPr lang="ar-IQ" dirty="0" smtClean="0"/>
              <a:t>نتقال الى </a:t>
            </a:r>
            <a:r>
              <a:rPr lang="ar-IQ" dirty="0"/>
              <a:t>الاقتصاد الأخضر باعتباره </a:t>
            </a:r>
            <a:r>
              <a:rPr lang="ar-IQ" dirty="0" smtClean="0"/>
              <a:t>نموذج اقتصادي </a:t>
            </a:r>
            <a:r>
              <a:rPr lang="ar-IQ" dirty="0"/>
              <a:t>جديد ينبغي معرفة </a:t>
            </a:r>
            <a:r>
              <a:rPr lang="ar-IQ" dirty="0" smtClean="0"/>
              <a:t>متطلباتة ومحدداتة </a:t>
            </a:r>
            <a:r>
              <a:rPr lang="ar-IQ" dirty="0"/>
              <a:t>كما </a:t>
            </a:r>
            <a:r>
              <a:rPr lang="ar-IQ" dirty="0" smtClean="0"/>
              <a:t>أنه يتطلب </a:t>
            </a:r>
            <a:r>
              <a:rPr lang="ar-IQ" dirty="0"/>
              <a:t>الكثير </a:t>
            </a:r>
            <a:r>
              <a:rPr lang="ar-IQ" dirty="0" smtClean="0"/>
              <a:t>من المقومات </a:t>
            </a:r>
            <a:r>
              <a:rPr lang="ar-IQ" dirty="0"/>
              <a:t>التى </a:t>
            </a:r>
            <a:r>
              <a:rPr lang="ar-IQ" dirty="0" smtClean="0"/>
              <a:t>لاتتوافر </a:t>
            </a:r>
            <a:r>
              <a:rPr lang="ar-IQ" dirty="0"/>
              <a:t>فى اقتصاديات </a:t>
            </a:r>
            <a:r>
              <a:rPr lang="ar-IQ" dirty="0" smtClean="0"/>
              <a:t>الدول النامية</a:t>
            </a:r>
            <a:r>
              <a:rPr lang="ar-IQ" dirty="0"/>
              <a:t> </a:t>
            </a:r>
            <a:r>
              <a:rPr lang="ar-IQ" dirty="0" smtClean="0"/>
              <a:t>والعربية </a:t>
            </a:r>
            <a:endParaRPr lang="ar-IQ"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15328" cy="582594"/>
          </a:xfrm>
        </p:spPr>
        <p:txBody>
          <a:bodyPr>
            <a:normAutofit fontScale="90000"/>
          </a:bodyPr>
          <a:lstStyle/>
          <a:p>
            <a:pPr algn="ctr"/>
            <a:r>
              <a:rPr lang="ar-IQ" dirty="0" smtClean="0"/>
              <a:t>مفهوم الاقتصاد الاخضر</a:t>
            </a:r>
            <a:endParaRPr lang="ar-IQ" dirty="0"/>
          </a:p>
        </p:txBody>
      </p:sp>
      <p:sp>
        <p:nvSpPr>
          <p:cNvPr id="3" name="Content Placeholder 2"/>
          <p:cNvSpPr>
            <a:spLocks noGrp="1"/>
          </p:cNvSpPr>
          <p:nvPr>
            <p:ph sz="quarter" idx="1"/>
          </p:nvPr>
        </p:nvSpPr>
        <p:spPr>
          <a:xfrm>
            <a:off x="457200" y="1071546"/>
            <a:ext cx="8258204" cy="5054617"/>
          </a:xfrm>
        </p:spPr>
        <p:txBody>
          <a:bodyPr>
            <a:normAutofit/>
          </a:bodyPr>
          <a:lstStyle/>
          <a:p>
            <a:pPr algn="just" rtl="1"/>
            <a:r>
              <a:rPr lang="ar-IQ" dirty="0"/>
              <a:t>تعددت التعريفات </a:t>
            </a:r>
            <a:r>
              <a:rPr lang="ar-IQ" dirty="0" smtClean="0"/>
              <a:t>والمفاهيم </a:t>
            </a:r>
            <a:r>
              <a:rPr lang="ar-IQ" dirty="0"/>
              <a:t>للاقتصاد الأخضر حسب </a:t>
            </a:r>
            <a:r>
              <a:rPr lang="ar-IQ" dirty="0" smtClean="0"/>
              <a:t>الدول والمنظمات الدولية </a:t>
            </a:r>
            <a:r>
              <a:rPr lang="ar-IQ" dirty="0"/>
              <a:t>، </a:t>
            </a:r>
            <a:r>
              <a:rPr lang="ar-IQ" dirty="0" smtClean="0"/>
              <a:t>فقد استحدث برنامج الأمم </a:t>
            </a:r>
            <a:r>
              <a:rPr lang="ar-IQ" dirty="0"/>
              <a:t>المتحدة </a:t>
            </a:r>
            <a:r>
              <a:rPr lang="ar-IQ" dirty="0" smtClean="0"/>
              <a:t>للبيئة </a:t>
            </a:r>
            <a:r>
              <a:rPr lang="ar-IQ" dirty="0"/>
              <a:t>تعريفاً </a:t>
            </a:r>
            <a:r>
              <a:rPr lang="ar-IQ" dirty="0" smtClean="0"/>
              <a:t>عملياً عرف به </a:t>
            </a:r>
            <a:r>
              <a:rPr lang="ar-IQ" dirty="0"/>
              <a:t>الاقتصاد الأخضر" </a:t>
            </a:r>
            <a:r>
              <a:rPr lang="ar-IQ" dirty="0" smtClean="0"/>
              <a:t>أنه </a:t>
            </a:r>
            <a:r>
              <a:rPr lang="ar-IQ" dirty="0"/>
              <a:t>اقتصاد </a:t>
            </a:r>
            <a:r>
              <a:rPr lang="ar-IQ" dirty="0" smtClean="0"/>
              <a:t>يؤدِّي إلى تحسين </a:t>
            </a:r>
            <a:r>
              <a:rPr lang="ar-IQ" dirty="0"/>
              <a:t>حالة الرفاه البشري </a:t>
            </a:r>
            <a:r>
              <a:rPr lang="ar-IQ" dirty="0" smtClean="0"/>
              <a:t>كالإنصاف الاجتماعي</a:t>
            </a:r>
            <a:r>
              <a:rPr lang="ar-IQ" dirty="0"/>
              <a:t>، مع العناية في </a:t>
            </a:r>
            <a:r>
              <a:rPr lang="ar-IQ" dirty="0" smtClean="0"/>
              <a:t>الوقت نفسه بالحد على نحو ملحوظ من </a:t>
            </a:r>
            <a:r>
              <a:rPr lang="ar-IQ" dirty="0"/>
              <a:t>المخاطر البيئية </a:t>
            </a:r>
            <a:r>
              <a:rPr lang="ar-IQ" dirty="0" smtClean="0"/>
              <a:t>وحالات </a:t>
            </a:r>
            <a:r>
              <a:rPr lang="ar-IQ" dirty="0"/>
              <a:t>الشح </a:t>
            </a:r>
            <a:r>
              <a:rPr lang="ar-IQ" dirty="0" smtClean="0"/>
              <a:t>الأيكولوجي</a:t>
            </a:r>
          </a:p>
          <a:p>
            <a:pPr algn="just" rtl="1"/>
            <a:r>
              <a:rPr lang="ar-IQ" dirty="0" smtClean="0"/>
              <a:t>يمكن </a:t>
            </a:r>
            <a:r>
              <a:rPr lang="ar-IQ" dirty="0" smtClean="0"/>
              <a:t>ان يعرف الاقتصاد الاخضر على انه ذلك الاقتصاد </a:t>
            </a:r>
            <a:r>
              <a:rPr lang="ar-IQ" dirty="0"/>
              <a:t>منخفض </a:t>
            </a:r>
            <a:r>
              <a:rPr lang="ar-IQ" dirty="0" smtClean="0"/>
              <a:t>الكربون </a:t>
            </a:r>
            <a:r>
              <a:rPr lang="ar-IQ" dirty="0"/>
              <a:t>، يخفف </a:t>
            </a:r>
            <a:r>
              <a:rPr lang="ar-IQ" dirty="0" smtClean="0"/>
              <a:t>من </a:t>
            </a:r>
            <a:r>
              <a:rPr lang="ar-IQ" dirty="0"/>
              <a:t>حدة </a:t>
            </a:r>
            <a:r>
              <a:rPr lang="ar-IQ" dirty="0" smtClean="0"/>
              <a:t>التلوث البيئى </a:t>
            </a:r>
            <a:r>
              <a:rPr lang="ar-IQ" dirty="0"/>
              <a:t>، يقضى </a:t>
            </a:r>
            <a:r>
              <a:rPr lang="ar-IQ" dirty="0" smtClean="0"/>
              <a:t>على </a:t>
            </a:r>
            <a:r>
              <a:rPr lang="ar-IQ" dirty="0"/>
              <a:t>الفقر </a:t>
            </a:r>
            <a:r>
              <a:rPr lang="ar-IQ" dirty="0" smtClean="0"/>
              <a:t>ويحسن رفاهية </a:t>
            </a:r>
            <a:r>
              <a:rPr lang="ar-IQ" dirty="0"/>
              <a:t>البشر ، </a:t>
            </a:r>
            <a:r>
              <a:rPr lang="ar-IQ" dirty="0" smtClean="0"/>
              <a:t>ويحافظ على حقوق الأجيال المقبلة </a:t>
            </a:r>
            <a:r>
              <a:rPr lang="ar-IQ" dirty="0"/>
              <a:t>، </a:t>
            </a:r>
            <a:r>
              <a:rPr lang="ar-IQ" dirty="0" smtClean="0"/>
              <a:t>ويحقق الكفاءة </a:t>
            </a:r>
            <a:r>
              <a:rPr lang="ar-IQ" dirty="0"/>
              <a:t>فى </a:t>
            </a:r>
            <a:r>
              <a:rPr lang="ar-IQ" dirty="0" smtClean="0"/>
              <a:t>استخدام الموارد </a:t>
            </a:r>
            <a:r>
              <a:rPr lang="ar-IQ" dirty="0"/>
              <a:t>الطبيعية </a:t>
            </a:r>
            <a:r>
              <a:rPr lang="ar-IQ" dirty="0" smtClean="0"/>
              <a:t>وتحقيق </a:t>
            </a:r>
            <a:r>
              <a:rPr lang="ar-IQ" dirty="0"/>
              <a:t>تنمية اقتصادية مستدامة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15328" cy="654032"/>
          </a:xfrm>
        </p:spPr>
        <p:txBody>
          <a:bodyPr>
            <a:normAutofit fontScale="90000"/>
          </a:bodyPr>
          <a:lstStyle/>
          <a:p>
            <a:pPr algn="ctr"/>
            <a:r>
              <a:rPr lang="ar-IQ" dirty="0"/>
              <a:t>أ</a:t>
            </a:r>
            <a:r>
              <a:rPr lang="ar-IQ" dirty="0" smtClean="0"/>
              <a:t>بعاد الأقتصاد الأخضر</a:t>
            </a:r>
            <a:endParaRPr lang="ar-IQ" dirty="0"/>
          </a:p>
        </p:txBody>
      </p:sp>
      <p:sp>
        <p:nvSpPr>
          <p:cNvPr id="3" name="Content Placeholder 2"/>
          <p:cNvSpPr>
            <a:spLocks noGrp="1"/>
          </p:cNvSpPr>
          <p:nvPr>
            <p:ph sz="quarter" idx="1"/>
          </p:nvPr>
        </p:nvSpPr>
        <p:spPr>
          <a:xfrm>
            <a:off x="457200" y="1142984"/>
            <a:ext cx="8329642" cy="4983179"/>
          </a:xfrm>
        </p:spPr>
        <p:txBody>
          <a:bodyPr>
            <a:normAutofit fontScale="92500"/>
          </a:bodyPr>
          <a:lstStyle/>
          <a:p>
            <a:pPr algn="just" rtl="1"/>
            <a:r>
              <a:rPr lang="ar-IQ" dirty="0"/>
              <a:t>البعد البيئي : </a:t>
            </a:r>
            <a:r>
              <a:rPr lang="ar-IQ" dirty="0" smtClean="0"/>
              <a:t>ويتمثل </a:t>
            </a:r>
            <a:r>
              <a:rPr lang="ar-IQ" dirty="0"/>
              <a:t>فى </a:t>
            </a:r>
            <a:r>
              <a:rPr lang="ar-IQ" dirty="0" smtClean="0"/>
              <a:t>إحترام الحدود الإيكولوجية وتقليل </a:t>
            </a:r>
            <a:r>
              <a:rPr lang="ar-IQ" dirty="0"/>
              <a:t>نسبة </a:t>
            </a:r>
            <a:r>
              <a:rPr lang="ar-IQ" dirty="0" smtClean="0"/>
              <a:t>الكربون </a:t>
            </a:r>
            <a:r>
              <a:rPr lang="ar-IQ" dirty="0"/>
              <a:t>فى </a:t>
            </a:r>
            <a:r>
              <a:rPr lang="ar-IQ" dirty="0" smtClean="0"/>
              <a:t>الهواء وحماية التنوع البيولوجى والنظم الإيكولوجية وتحقيق الإستخدام </a:t>
            </a:r>
            <a:r>
              <a:rPr lang="ar-IQ" dirty="0"/>
              <a:t>الأمثل </a:t>
            </a:r>
            <a:r>
              <a:rPr lang="ar-IQ" dirty="0" smtClean="0"/>
              <a:t>للطاقة والموارد </a:t>
            </a:r>
            <a:r>
              <a:rPr lang="ar-IQ" dirty="0"/>
              <a:t>الطبيعية </a:t>
            </a:r>
            <a:r>
              <a:rPr lang="ar-IQ" dirty="0" smtClean="0"/>
              <a:t>والحفاظ على </a:t>
            </a:r>
            <a:r>
              <a:rPr lang="ar-IQ" dirty="0"/>
              <a:t>البيئة </a:t>
            </a:r>
            <a:r>
              <a:rPr lang="ar-IQ" dirty="0" smtClean="0"/>
              <a:t>من التلوث وتغيير سلوكيات الأفراد من خلال دورالتعليم والإعلام</a:t>
            </a:r>
          </a:p>
          <a:p>
            <a:pPr algn="just" rtl="1"/>
            <a:r>
              <a:rPr lang="ar-IQ" dirty="0"/>
              <a:t>البعد الإقتصادي : يسعى الى تحقيق </a:t>
            </a:r>
            <a:r>
              <a:rPr lang="ar-IQ" dirty="0" smtClean="0"/>
              <a:t>التوازن بين النمو </a:t>
            </a:r>
            <a:r>
              <a:rPr lang="ar-IQ" dirty="0"/>
              <a:t>الاقتصادى </a:t>
            </a:r>
            <a:r>
              <a:rPr lang="ar-IQ" dirty="0" smtClean="0"/>
              <a:t>والإستغلال </a:t>
            </a:r>
            <a:r>
              <a:rPr lang="ar-IQ" dirty="0"/>
              <a:t>الأمثل </a:t>
            </a:r>
            <a:r>
              <a:rPr lang="ar-IQ" dirty="0" smtClean="0"/>
              <a:t>للموارد دون الإضرار </a:t>
            </a:r>
            <a:r>
              <a:rPr lang="ar-IQ" dirty="0"/>
              <a:t>بالبيئة </a:t>
            </a:r>
            <a:r>
              <a:rPr lang="ar-IQ" dirty="0" smtClean="0"/>
              <a:t>ويدفع </a:t>
            </a:r>
            <a:r>
              <a:rPr lang="ar-IQ" dirty="0"/>
              <a:t>للإبتكار </a:t>
            </a:r>
            <a:r>
              <a:rPr lang="ar-IQ" dirty="0" smtClean="0"/>
              <a:t>ويشجع على </a:t>
            </a:r>
            <a:r>
              <a:rPr lang="ar-IQ" dirty="0"/>
              <a:t>نقل </a:t>
            </a:r>
            <a:r>
              <a:rPr lang="ar-IQ" dirty="0" smtClean="0"/>
              <a:t>التكنولوجيا </a:t>
            </a:r>
            <a:r>
              <a:rPr lang="ar-IQ" dirty="0"/>
              <a:t>النظيفة </a:t>
            </a:r>
            <a:r>
              <a:rPr lang="ar-IQ" dirty="0" smtClean="0"/>
              <a:t>.</a:t>
            </a:r>
          </a:p>
          <a:p>
            <a:pPr algn="just" rtl="1"/>
            <a:r>
              <a:rPr lang="ar-IQ" dirty="0"/>
              <a:t>البعد الإجتماعى : </a:t>
            </a:r>
            <a:r>
              <a:rPr lang="ar-IQ" dirty="0" smtClean="0"/>
              <a:t>يهتم </a:t>
            </a:r>
            <a:r>
              <a:rPr lang="ar-IQ" dirty="0"/>
              <a:t>بالتنمية البشرية </a:t>
            </a:r>
            <a:r>
              <a:rPr lang="ar-IQ" dirty="0" smtClean="0"/>
              <a:t>وتحقيق </a:t>
            </a:r>
            <a:r>
              <a:rPr lang="ar-IQ" dirty="0"/>
              <a:t>العدالة فى </a:t>
            </a:r>
            <a:r>
              <a:rPr lang="ar-IQ" dirty="0" smtClean="0"/>
              <a:t>التوزيع كالإهتمام </a:t>
            </a:r>
            <a:r>
              <a:rPr lang="ar-IQ" dirty="0"/>
              <a:t>بقضايا </a:t>
            </a:r>
          </a:p>
          <a:p>
            <a:pPr algn="just" rtl="1"/>
            <a:r>
              <a:rPr lang="ar-IQ" dirty="0" smtClean="0"/>
              <a:t>المرأة والبرامج </a:t>
            </a:r>
            <a:r>
              <a:rPr lang="ar-IQ" dirty="0"/>
              <a:t>التدريبية لرفع </a:t>
            </a:r>
            <a:r>
              <a:rPr lang="ar-IQ" dirty="0" smtClean="0"/>
              <a:t>مهارة وقدرات الأفراد وتنمية قدراتهم على </a:t>
            </a:r>
            <a:r>
              <a:rPr lang="ar-IQ" dirty="0"/>
              <a:t>الإبداع </a:t>
            </a:r>
            <a:r>
              <a:rPr lang="ar-IQ" dirty="0" smtClean="0"/>
              <a:t>وخلق </a:t>
            </a:r>
            <a:r>
              <a:rPr lang="ar-IQ" dirty="0"/>
              <a:t>فرص عمل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86766" cy="582594"/>
          </a:xfrm>
        </p:spPr>
        <p:txBody>
          <a:bodyPr>
            <a:normAutofit fontScale="90000"/>
          </a:bodyPr>
          <a:lstStyle/>
          <a:p>
            <a:pPr algn="ctr"/>
            <a:r>
              <a:rPr lang="ar-IQ" dirty="0" smtClean="0"/>
              <a:t>الجهات المعنية بالاقتصاد الاخضر</a:t>
            </a:r>
            <a:endParaRPr lang="ar-IQ" dirty="0"/>
          </a:p>
        </p:txBody>
      </p:sp>
      <p:sp>
        <p:nvSpPr>
          <p:cNvPr id="3" name="Content Placeholder 2"/>
          <p:cNvSpPr>
            <a:spLocks noGrp="1"/>
          </p:cNvSpPr>
          <p:nvPr>
            <p:ph sz="quarter" idx="1"/>
          </p:nvPr>
        </p:nvSpPr>
        <p:spPr>
          <a:xfrm>
            <a:off x="457200" y="1142984"/>
            <a:ext cx="8329642" cy="5357850"/>
          </a:xfrm>
        </p:spPr>
        <p:txBody>
          <a:bodyPr>
            <a:normAutofit fontScale="85000" lnSpcReduction="20000"/>
          </a:bodyPr>
          <a:lstStyle/>
          <a:p>
            <a:pPr algn="just" rtl="1"/>
            <a:r>
              <a:rPr lang="ar-IQ" dirty="0"/>
              <a:t>الطاقة المتجددة: تتمثل فى الطاقة الشمسية ، </a:t>
            </a:r>
            <a:r>
              <a:rPr lang="ar-IQ" dirty="0" smtClean="0"/>
              <a:t>وطاقة </a:t>
            </a:r>
            <a:r>
              <a:rPr lang="ar-IQ" dirty="0"/>
              <a:t>الرياح ، </a:t>
            </a:r>
            <a:r>
              <a:rPr lang="ar-IQ" dirty="0" smtClean="0"/>
              <a:t>والطاقة </a:t>
            </a:r>
            <a:r>
              <a:rPr lang="ar-IQ" dirty="0"/>
              <a:t>المائية فزيادة </a:t>
            </a:r>
            <a:r>
              <a:rPr lang="ar-IQ" dirty="0" smtClean="0"/>
              <a:t>اللمعروض من </a:t>
            </a:r>
            <a:r>
              <a:rPr lang="ar-IQ" dirty="0"/>
              <a:t>الطاقة المتجددة </a:t>
            </a:r>
            <a:r>
              <a:rPr lang="ar-IQ" dirty="0" smtClean="0"/>
              <a:t>يقلل من </a:t>
            </a:r>
            <a:r>
              <a:rPr lang="ar-IQ" dirty="0"/>
              <a:t>مخاطر </a:t>
            </a:r>
            <a:r>
              <a:rPr lang="ar-IQ" dirty="0" smtClean="0"/>
              <a:t>الوقود الأحفوري وتخفيف </a:t>
            </a:r>
            <a:r>
              <a:rPr lang="ar-IQ" dirty="0"/>
              <a:t>آثار تغير المناخ .</a:t>
            </a:r>
          </a:p>
          <a:p>
            <a:pPr algn="just" rtl="1"/>
            <a:r>
              <a:rPr lang="ar-IQ" dirty="0" smtClean="0"/>
              <a:t>الأبنية الخضراء </a:t>
            </a:r>
            <a:r>
              <a:rPr lang="ar-IQ" dirty="0"/>
              <a:t>: تتمثل فى </a:t>
            </a:r>
            <a:r>
              <a:rPr lang="ar-IQ" dirty="0" smtClean="0"/>
              <a:t>إستخدام مواد </a:t>
            </a:r>
            <a:r>
              <a:rPr lang="ar-IQ" dirty="0"/>
              <a:t>صديقة </a:t>
            </a:r>
            <a:r>
              <a:rPr lang="ar-IQ" dirty="0" smtClean="0"/>
              <a:t>للبيئة </a:t>
            </a:r>
            <a:r>
              <a:rPr lang="ar-IQ" dirty="0"/>
              <a:t>فى قطاع البناء حيث </a:t>
            </a:r>
            <a:r>
              <a:rPr lang="ar-IQ" dirty="0" smtClean="0"/>
              <a:t>يتم </a:t>
            </a:r>
            <a:r>
              <a:rPr lang="ar-IQ" dirty="0"/>
              <a:t>إنشاء </a:t>
            </a:r>
            <a:r>
              <a:rPr lang="ar-IQ" dirty="0" smtClean="0"/>
              <a:t>وظائف وصناعات </a:t>
            </a:r>
            <a:r>
              <a:rPr lang="ar-IQ" dirty="0"/>
              <a:t>جديدة </a:t>
            </a:r>
            <a:r>
              <a:rPr lang="ar-IQ" dirty="0" smtClean="0"/>
              <a:t>وهذا </a:t>
            </a:r>
            <a:r>
              <a:rPr lang="ar-IQ" dirty="0"/>
              <a:t>البناء </a:t>
            </a:r>
            <a:r>
              <a:rPr lang="ar-IQ" dirty="0" smtClean="0"/>
              <a:t>له </a:t>
            </a:r>
            <a:r>
              <a:rPr lang="ar-IQ" dirty="0"/>
              <a:t>تأثير بعيد المدى يشجع </a:t>
            </a:r>
            <a:r>
              <a:rPr lang="ar-IQ" dirty="0" smtClean="0"/>
              <a:t>على التحول اليه لتحقيق النمو الاقتصادى والتنمية </a:t>
            </a:r>
            <a:r>
              <a:rPr lang="ar-IQ" dirty="0"/>
              <a:t>المستدامة.</a:t>
            </a:r>
          </a:p>
          <a:p>
            <a:pPr algn="just" rtl="1"/>
            <a:r>
              <a:rPr lang="ar-IQ" dirty="0" smtClean="0"/>
              <a:t>النقل المستدام </a:t>
            </a:r>
            <a:r>
              <a:rPr lang="ar-IQ" dirty="0"/>
              <a:t>: يتمثل فى </a:t>
            </a:r>
            <a:r>
              <a:rPr lang="ar-IQ" dirty="0" smtClean="0"/>
              <a:t>السيارات والنقل العام التي </a:t>
            </a:r>
            <a:r>
              <a:rPr lang="ar-IQ" dirty="0"/>
              <a:t>تعمل جزئيا </a:t>
            </a:r>
            <a:r>
              <a:rPr lang="ar-IQ" dirty="0" smtClean="0"/>
              <a:t>على الكهرباء </a:t>
            </a:r>
            <a:r>
              <a:rPr lang="ar-IQ" dirty="0"/>
              <a:t>، </a:t>
            </a:r>
            <a:r>
              <a:rPr lang="ar-IQ" dirty="0" smtClean="0"/>
              <a:t>ويوفر النقل المستدام </a:t>
            </a:r>
            <a:r>
              <a:rPr lang="ar-IQ" dirty="0"/>
              <a:t>الحاجات الأساسية </a:t>
            </a:r>
            <a:r>
              <a:rPr lang="ar-IQ" dirty="0" smtClean="0"/>
              <a:t>للأفراد والمجتمعات </a:t>
            </a:r>
            <a:r>
              <a:rPr lang="ar-IQ" dirty="0"/>
              <a:t>بشكل </a:t>
            </a:r>
            <a:r>
              <a:rPr lang="ar-IQ" dirty="0" smtClean="0"/>
              <a:t>آمن فهو </a:t>
            </a:r>
            <a:r>
              <a:rPr lang="ar-IQ" dirty="0"/>
              <a:t>أقل </a:t>
            </a:r>
            <a:r>
              <a:rPr lang="ar-IQ" dirty="0" smtClean="0"/>
              <a:t>تلوثاً وأقل اصدارًا للضجيج ولا </a:t>
            </a:r>
            <a:r>
              <a:rPr lang="ar-IQ" dirty="0"/>
              <a:t>يحدث أى </a:t>
            </a:r>
            <a:r>
              <a:rPr lang="ar-IQ" dirty="0" smtClean="0"/>
              <a:t>أضرار </a:t>
            </a:r>
            <a:r>
              <a:rPr lang="ar-IQ" dirty="0"/>
              <a:t>بالصحة </a:t>
            </a:r>
            <a:r>
              <a:rPr lang="ar-IQ" dirty="0" smtClean="0"/>
              <a:t>أو النظام البيئي ومصالح الأجيال القادمة </a:t>
            </a:r>
            <a:endParaRPr lang="ar-IQ" dirty="0"/>
          </a:p>
          <a:p>
            <a:pPr algn="just" rtl="1"/>
            <a:r>
              <a:rPr lang="ar-IQ" dirty="0" smtClean="0"/>
              <a:t>إدارة </a:t>
            </a:r>
            <a:r>
              <a:rPr lang="ar-IQ" dirty="0" err="1" smtClean="0"/>
              <a:t>الميا</a:t>
            </a:r>
            <a:r>
              <a:rPr lang="ar-DZ" dirty="0" smtClean="0"/>
              <a:t>ه</a:t>
            </a:r>
            <a:r>
              <a:rPr lang="ar-IQ" dirty="0" smtClean="0"/>
              <a:t> </a:t>
            </a:r>
            <a:r>
              <a:rPr lang="ar-IQ" dirty="0"/>
              <a:t>: تتمثل فى جمع </a:t>
            </a:r>
            <a:r>
              <a:rPr lang="ar-IQ" dirty="0" err="1" smtClean="0"/>
              <a:t>ميا</a:t>
            </a:r>
            <a:r>
              <a:rPr lang="ar-DZ" dirty="0" smtClean="0"/>
              <a:t>ه</a:t>
            </a:r>
            <a:r>
              <a:rPr lang="ar-IQ" dirty="0" smtClean="0"/>
              <a:t> </a:t>
            </a:r>
            <a:r>
              <a:rPr lang="ar-IQ" dirty="0"/>
              <a:t>الأمطار </a:t>
            </a:r>
            <a:r>
              <a:rPr lang="ar-IQ" dirty="0" smtClean="0"/>
              <a:t>و </a:t>
            </a:r>
            <a:r>
              <a:rPr lang="ar-IQ" dirty="0"/>
              <a:t>اعادة </a:t>
            </a:r>
            <a:r>
              <a:rPr lang="ar-IQ" dirty="0" smtClean="0"/>
              <a:t>استخدامها </a:t>
            </a:r>
            <a:r>
              <a:rPr lang="ar-IQ" dirty="0"/>
              <a:t>، </a:t>
            </a:r>
            <a:r>
              <a:rPr lang="ar-IQ" dirty="0" err="1" smtClean="0"/>
              <a:t>وتحلية</a:t>
            </a:r>
            <a:r>
              <a:rPr lang="ar-IQ" dirty="0" smtClean="0"/>
              <a:t> </a:t>
            </a:r>
            <a:r>
              <a:rPr lang="ar-IQ" dirty="0" err="1" smtClean="0"/>
              <a:t>ميا</a:t>
            </a:r>
            <a:r>
              <a:rPr lang="ar-DZ" dirty="0" smtClean="0"/>
              <a:t>ه</a:t>
            </a:r>
            <a:r>
              <a:rPr lang="ar-IQ" dirty="0" smtClean="0"/>
              <a:t> </a:t>
            </a:r>
            <a:r>
              <a:rPr lang="ar-IQ" dirty="0"/>
              <a:t>البحار </a:t>
            </a:r>
            <a:r>
              <a:rPr lang="ar-IQ" dirty="0" smtClean="0"/>
              <a:t>وتوليد الطاقة من </a:t>
            </a:r>
            <a:r>
              <a:rPr lang="ar-IQ" dirty="0" err="1" smtClean="0"/>
              <a:t>الميا</a:t>
            </a:r>
            <a:r>
              <a:rPr lang="ar-DZ" dirty="0" smtClean="0"/>
              <a:t>ه</a:t>
            </a:r>
            <a:r>
              <a:rPr lang="ar-IQ" dirty="0" smtClean="0"/>
              <a:t> </a:t>
            </a:r>
            <a:r>
              <a:rPr lang="ar-IQ" dirty="0"/>
              <a:t>، </a:t>
            </a:r>
            <a:r>
              <a:rPr lang="ar-IQ" dirty="0" smtClean="0"/>
              <a:t>وأيضا </a:t>
            </a:r>
            <a:r>
              <a:rPr lang="ar-IQ" dirty="0"/>
              <a:t>إعادة </a:t>
            </a:r>
            <a:r>
              <a:rPr lang="ar-IQ" dirty="0" smtClean="0"/>
              <a:t>استخدام </a:t>
            </a:r>
            <a:r>
              <a:rPr lang="ar-IQ" dirty="0" err="1" smtClean="0"/>
              <a:t>الميا</a:t>
            </a:r>
            <a:r>
              <a:rPr lang="ar-DZ" dirty="0" smtClean="0"/>
              <a:t>ه</a:t>
            </a:r>
            <a:r>
              <a:rPr lang="ar-IQ" dirty="0" smtClean="0"/>
              <a:t> </a:t>
            </a:r>
            <a:r>
              <a:rPr lang="ar-IQ" dirty="0"/>
              <a:t>المستخدمة </a:t>
            </a:r>
            <a:r>
              <a:rPr lang="ar-IQ" dirty="0" smtClean="0"/>
              <a:t>حفاظاً على المخزون </a:t>
            </a:r>
            <a:r>
              <a:rPr lang="ar-IQ" dirty="0"/>
              <a:t>المائي ، </a:t>
            </a:r>
            <a:r>
              <a:rPr lang="ar-IQ" dirty="0" smtClean="0"/>
              <a:t>وأن إدارة </a:t>
            </a:r>
            <a:r>
              <a:rPr lang="ar-IQ" dirty="0"/>
              <a:t>المياة ترتبط بالرى </a:t>
            </a:r>
            <a:r>
              <a:rPr lang="ar-IQ" dirty="0" smtClean="0"/>
              <a:t>وتوفير </a:t>
            </a:r>
            <a:r>
              <a:rPr lang="ar-IQ" dirty="0" err="1" smtClean="0"/>
              <a:t>ميا</a:t>
            </a:r>
            <a:r>
              <a:rPr lang="ar-DZ" dirty="0" smtClean="0"/>
              <a:t>ه</a:t>
            </a:r>
            <a:r>
              <a:rPr lang="ar-IQ" dirty="0" smtClean="0"/>
              <a:t> </a:t>
            </a:r>
            <a:r>
              <a:rPr lang="ar-IQ" dirty="0"/>
              <a:t>الشرب </a:t>
            </a:r>
            <a:r>
              <a:rPr lang="ar-IQ" dirty="0" smtClean="0"/>
              <a:t>والمرافق </a:t>
            </a:r>
            <a:r>
              <a:rPr lang="ar-IQ" dirty="0"/>
              <a:t>الصحية </a:t>
            </a:r>
            <a:r>
              <a:rPr lang="ar-IQ" dirty="0" smtClean="0"/>
              <a:t>وان </a:t>
            </a:r>
            <a:r>
              <a:rPr lang="ar-IQ" dirty="0"/>
              <a:t>إستثمار </a:t>
            </a:r>
            <a:r>
              <a:rPr lang="ar-IQ" dirty="0" smtClean="0"/>
              <a:t>رأس المال العام والخاص </a:t>
            </a:r>
            <a:r>
              <a:rPr lang="ar-IQ" dirty="0"/>
              <a:t>فى شبكات إمداد </a:t>
            </a:r>
            <a:r>
              <a:rPr lang="ar-IQ" dirty="0" err="1" smtClean="0"/>
              <a:t>الميا</a:t>
            </a:r>
            <a:r>
              <a:rPr lang="ar-DZ" dirty="0" smtClean="0"/>
              <a:t>ه </a:t>
            </a:r>
            <a:r>
              <a:rPr lang="ar-IQ" dirty="0" smtClean="0"/>
              <a:t>سوف </a:t>
            </a:r>
            <a:r>
              <a:rPr lang="ar-IQ" dirty="0"/>
              <a:t>يؤدى الى </a:t>
            </a:r>
            <a:r>
              <a:rPr lang="ar-IQ" dirty="0" smtClean="0"/>
              <a:t>تقليل </a:t>
            </a:r>
            <a:r>
              <a:rPr lang="ar-DZ" dirty="0" smtClean="0"/>
              <a:t>من </a:t>
            </a:r>
            <a:r>
              <a:rPr lang="ar-DZ" dirty="0" smtClean="0"/>
              <a:t>نقص في المياه الصالحة للشرب.</a:t>
            </a:r>
          </a:p>
          <a:p>
            <a:pPr algn="just" rtl="1"/>
            <a:endParaRPr lang="ar-IQ"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428604"/>
            <a:ext cx="8229600" cy="5697559"/>
          </a:xfrm>
        </p:spPr>
        <p:txBody>
          <a:bodyPr/>
          <a:lstStyle/>
          <a:p>
            <a:pPr algn="just" rtl="1"/>
            <a:r>
              <a:rPr lang="ar-IQ" dirty="0" smtClean="0"/>
              <a:t>إدارة المخلفات : عبارة عن إعادة تدوير المخلفات </a:t>
            </a:r>
            <a:r>
              <a:rPr lang="ar-IQ" dirty="0" smtClean="0"/>
              <a:t>لإنتاج </a:t>
            </a:r>
            <a:r>
              <a:rPr lang="ar-IQ" dirty="0" smtClean="0"/>
              <a:t>منتجات أخرى أقل جودة من المنتج الأصلي مثل تدوير الورق والزجاج والبلاستيك حيث أن الإدارة الخضراء للمخلفات تعمل على توفير فرص للعمالة وفرص </a:t>
            </a:r>
            <a:r>
              <a:rPr lang="ar-IQ" dirty="0" smtClean="0"/>
              <a:t>استثمارية </a:t>
            </a:r>
            <a:r>
              <a:rPr lang="ar-IQ" dirty="0" smtClean="0"/>
              <a:t>فريدة </a:t>
            </a:r>
            <a:r>
              <a:rPr lang="ar-IQ" dirty="0" smtClean="0"/>
              <a:t>في </a:t>
            </a:r>
            <a:r>
              <a:rPr lang="ar-IQ" dirty="0" smtClean="0"/>
              <a:t>إعادة التدوير تحمى البيئة من التلوث وتحسن الوضع الاقتصادي وترفع المستوى الصحي والاجتماعي والريفي</a:t>
            </a:r>
          </a:p>
          <a:p>
            <a:pPr algn="just" rtl="1"/>
            <a:r>
              <a:rPr lang="ar-IQ" dirty="0" smtClean="0"/>
              <a:t>إدارة </a:t>
            </a:r>
            <a:r>
              <a:rPr lang="ar-IQ" dirty="0" smtClean="0"/>
              <a:t>الأراضي </a:t>
            </a:r>
            <a:r>
              <a:rPr lang="ar-IQ" dirty="0" smtClean="0"/>
              <a:t>( الزراعة المستدامة ) : وتتمثل </a:t>
            </a:r>
            <a:r>
              <a:rPr lang="ar-IQ" dirty="0" smtClean="0"/>
              <a:t>في </a:t>
            </a:r>
            <a:r>
              <a:rPr lang="ar-IQ" dirty="0" smtClean="0"/>
              <a:t>التكيف مع تكنولوجيا الزراعة الجديدة للتخفيف من الآثار الناجمة عن التغير </a:t>
            </a:r>
            <a:r>
              <a:rPr lang="ar-IQ" dirty="0" smtClean="0"/>
              <a:t>في </a:t>
            </a:r>
            <a:r>
              <a:rPr lang="ar-IQ" dirty="0" smtClean="0"/>
              <a:t>المناخ والتحديات البيئية المعاصرة كالتصحر </a:t>
            </a:r>
            <a:r>
              <a:rPr lang="ar-IQ" dirty="0" smtClean="0"/>
              <a:t>واز</a:t>
            </a:r>
            <a:r>
              <a:rPr lang="ar-DZ" dirty="0" smtClean="0"/>
              <a:t>ا</a:t>
            </a:r>
            <a:r>
              <a:rPr lang="ar-IQ" dirty="0" err="1" smtClean="0"/>
              <a:t>لة</a:t>
            </a:r>
            <a:r>
              <a:rPr lang="ar-IQ" dirty="0" smtClean="0"/>
              <a:t> </a:t>
            </a:r>
            <a:r>
              <a:rPr lang="ar-IQ" dirty="0" smtClean="0"/>
              <a:t>الغابات والزحف العمراني غير المستدام</a:t>
            </a:r>
          </a:p>
          <a:p>
            <a:pPr algn="r" rtl="1"/>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74638"/>
            <a:ext cx="7072362" cy="725470"/>
          </a:xfrm>
        </p:spPr>
        <p:txBody>
          <a:bodyPr>
            <a:normAutofit fontScale="90000"/>
          </a:bodyPr>
          <a:lstStyle/>
          <a:p>
            <a:pPr algn="ctr"/>
            <a:r>
              <a:rPr lang="ar-IQ" dirty="0" smtClean="0"/>
              <a:t>مبادئ الأقتصاد الأخضر</a:t>
            </a:r>
            <a:endParaRPr lang="ar-IQ" dirty="0"/>
          </a:p>
        </p:txBody>
      </p:sp>
      <p:sp>
        <p:nvSpPr>
          <p:cNvPr id="3" name="Content Placeholder 2"/>
          <p:cNvSpPr>
            <a:spLocks noGrp="1"/>
          </p:cNvSpPr>
          <p:nvPr>
            <p:ph sz="quarter" idx="1"/>
          </p:nvPr>
        </p:nvSpPr>
        <p:spPr>
          <a:xfrm>
            <a:off x="428596" y="1000108"/>
            <a:ext cx="8286808" cy="5643602"/>
          </a:xfrm>
        </p:spPr>
        <p:txBody>
          <a:bodyPr>
            <a:normAutofit fontScale="85000" lnSpcReduction="10000"/>
          </a:bodyPr>
          <a:lstStyle/>
          <a:p>
            <a:pPr algn="just" rtl="1"/>
            <a:r>
              <a:rPr lang="ar-IQ" dirty="0"/>
              <a:t>مبدأ الاستدامة : الاقتصاد الاخضر </a:t>
            </a:r>
            <a:r>
              <a:rPr lang="ar-IQ" dirty="0" smtClean="0"/>
              <a:t>وسيلة </a:t>
            </a:r>
            <a:r>
              <a:rPr lang="ar-IQ" dirty="0"/>
              <a:t>لتحقيق التنمية المستدامة </a:t>
            </a:r>
            <a:r>
              <a:rPr lang="ar-IQ" dirty="0" smtClean="0"/>
              <a:t>ويتناول الأبعاد </a:t>
            </a:r>
            <a:r>
              <a:rPr lang="ar-IQ" dirty="0"/>
              <a:t>الثلاثة </a:t>
            </a:r>
            <a:r>
              <a:rPr lang="ar-IQ" dirty="0" smtClean="0"/>
              <a:t>للاقتصاد </a:t>
            </a:r>
            <a:r>
              <a:rPr lang="ar-IQ" dirty="0"/>
              <a:t>الأخضر البيئية </a:t>
            </a:r>
            <a:r>
              <a:rPr lang="ar-IQ" dirty="0" smtClean="0"/>
              <a:t>والاقتصادية والاجتماعية</a:t>
            </a:r>
            <a:endParaRPr lang="ar-IQ" dirty="0"/>
          </a:p>
          <a:p>
            <a:pPr algn="just" rtl="1"/>
            <a:r>
              <a:rPr lang="ar-IQ" dirty="0" smtClean="0"/>
              <a:t>مبدأ العدل : </a:t>
            </a:r>
            <a:r>
              <a:rPr lang="ar-IQ" dirty="0"/>
              <a:t>الاقتصاد الاخضر يحقق </a:t>
            </a:r>
            <a:r>
              <a:rPr lang="ar-IQ" dirty="0" smtClean="0"/>
              <a:t>العدل والمساواة بين البلدان والاجناس وبين الاجيال الحاضرة والمستقبلة ويحترم حقوق الانسان .</a:t>
            </a:r>
            <a:endParaRPr lang="ar-IQ" dirty="0"/>
          </a:p>
          <a:p>
            <a:pPr algn="just" rtl="1"/>
            <a:r>
              <a:rPr lang="ar-IQ" dirty="0" smtClean="0"/>
              <a:t>مبدأ الكرامة </a:t>
            </a:r>
            <a:r>
              <a:rPr lang="ar-IQ" dirty="0"/>
              <a:t>: يحقق الاقتصاد الأخضر </a:t>
            </a:r>
            <a:r>
              <a:rPr lang="ar-IQ" dirty="0" smtClean="0"/>
              <a:t>الرفاهية </a:t>
            </a:r>
            <a:r>
              <a:rPr lang="ar-IQ" dirty="0"/>
              <a:t>لجميع </a:t>
            </a:r>
            <a:r>
              <a:rPr lang="ar-IQ" dirty="0" smtClean="0"/>
              <a:t>أفراد </a:t>
            </a:r>
            <a:r>
              <a:rPr lang="ar-IQ" dirty="0"/>
              <a:t>المجتمع </a:t>
            </a:r>
            <a:r>
              <a:rPr lang="ar-IQ" dirty="0" smtClean="0"/>
              <a:t>لأنه </a:t>
            </a:r>
            <a:r>
              <a:rPr lang="ar-IQ" dirty="0"/>
              <a:t>يحد </a:t>
            </a:r>
            <a:r>
              <a:rPr lang="ar-IQ" dirty="0" smtClean="0"/>
              <a:t>من </a:t>
            </a:r>
            <a:r>
              <a:rPr lang="ar-IQ" dirty="0"/>
              <a:t>الفقر </a:t>
            </a:r>
            <a:r>
              <a:rPr lang="ar-IQ" dirty="0" smtClean="0"/>
              <a:t>ويوفر الأمن </a:t>
            </a:r>
            <a:r>
              <a:rPr lang="ar-IQ" dirty="0"/>
              <a:t>الغذائى </a:t>
            </a:r>
            <a:r>
              <a:rPr lang="ar-IQ" dirty="0" smtClean="0"/>
              <a:t>والرعاية </a:t>
            </a:r>
            <a:r>
              <a:rPr lang="ar-IQ" dirty="0"/>
              <a:t>الصحية </a:t>
            </a:r>
            <a:r>
              <a:rPr lang="ar-IQ" dirty="0" smtClean="0"/>
              <a:t>والتعليم والخدمات </a:t>
            </a:r>
            <a:r>
              <a:rPr lang="ar-IQ" dirty="0"/>
              <a:t>الأساسية الأخرى ، كما </a:t>
            </a:r>
            <a:r>
              <a:rPr lang="ar-IQ" dirty="0" smtClean="0"/>
              <a:t>يحترم حقوق العمال والعمل ويوفر وظائف </a:t>
            </a:r>
            <a:r>
              <a:rPr lang="ar-IQ" dirty="0"/>
              <a:t>نظيفة بالقطاعات </a:t>
            </a:r>
            <a:r>
              <a:rPr lang="ar-IQ" dirty="0" smtClean="0"/>
              <a:t>الخضراء </a:t>
            </a:r>
            <a:r>
              <a:rPr lang="ar-IQ" dirty="0"/>
              <a:t>.</a:t>
            </a:r>
          </a:p>
          <a:p>
            <a:pPr algn="just" rtl="1"/>
            <a:r>
              <a:rPr lang="ar-IQ" dirty="0" smtClean="0"/>
              <a:t>مبدأ </a:t>
            </a:r>
            <a:r>
              <a:rPr lang="ar-IQ" dirty="0"/>
              <a:t>صحة الأرض : </a:t>
            </a:r>
            <a:r>
              <a:rPr lang="ar-IQ" dirty="0" smtClean="0"/>
              <a:t>يحافظ </a:t>
            </a:r>
            <a:r>
              <a:rPr lang="ar-IQ" dirty="0"/>
              <a:t>الاقتصاد الأخضر </a:t>
            </a:r>
            <a:r>
              <a:rPr lang="ar-IQ" dirty="0" smtClean="0"/>
              <a:t>على خصوبة </a:t>
            </a:r>
            <a:r>
              <a:rPr lang="ar-IQ" dirty="0"/>
              <a:t>الأرض </a:t>
            </a:r>
            <a:r>
              <a:rPr lang="ar-IQ" dirty="0" smtClean="0"/>
              <a:t>وحماية النظم الأيكولوجية وسلامة التنوع البيولوجى والموارد </a:t>
            </a:r>
            <a:r>
              <a:rPr lang="ar-IQ" dirty="0"/>
              <a:t>الطبيعية كما انة </a:t>
            </a:r>
            <a:r>
              <a:rPr lang="ar-IQ" dirty="0" smtClean="0"/>
              <a:t>يضمن </a:t>
            </a:r>
            <a:r>
              <a:rPr lang="ar-IQ" dirty="0"/>
              <a:t>الكفاءة فى </a:t>
            </a:r>
            <a:r>
              <a:rPr lang="ar-IQ" dirty="0" smtClean="0"/>
              <a:t>استخدام الموارد دون </a:t>
            </a:r>
            <a:r>
              <a:rPr lang="ar-IQ" dirty="0"/>
              <a:t>المساس </a:t>
            </a:r>
            <a:r>
              <a:rPr lang="ar-IQ" dirty="0" smtClean="0"/>
              <a:t>بحقوق الاجيال المقبلة </a:t>
            </a:r>
            <a:r>
              <a:rPr lang="ar-IQ" dirty="0"/>
              <a:t>.</a:t>
            </a:r>
          </a:p>
          <a:p>
            <a:pPr algn="just" rtl="1"/>
            <a:r>
              <a:rPr lang="ar-IQ" dirty="0" smtClean="0"/>
              <a:t>مبدأ </a:t>
            </a:r>
            <a:r>
              <a:rPr lang="ar-IQ" dirty="0"/>
              <a:t>الدمج : </a:t>
            </a:r>
            <a:r>
              <a:rPr lang="ar-IQ" dirty="0" smtClean="0"/>
              <a:t>يقوم </a:t>
            </a:r>
            <a:r>
              <a:rPr lang="ar-IQ" dirty="0"/>
              <a:t>الاقتصاد الأخضر </a:t>
            </a:r>
            <a:r>
              <a:rPr lang="ar-IQ" dirty="0" smtClean="0"/>
              <a:t>على </a:t>
            </a:r>
            <a:r>
              <a:rPr lang="ar-IQ" dirty="0"/>
              <a:t>الشفافية </a:t>
            </a:r>
            <a:r>
              <a:rPr lang="ar-IQ" dirty="0" smtClean="0"/>
              <a:t>ويدعم الحكم </a:t>
            </a:r>
            <a:r>
              <a:rPr lang="ar-IQ" dirty="0"/>
              <a:t>الرشيد </a:t>
            </a:r>
            <a:r>
              <a:rPr lang="ar-IQ" dirty="0" smtClean="0"/>
              <a:t>على المستوى المحلي والعالمي </a:t>
            </a:r>
            <a:r>
              <a:rPr lang="ar-IQ" dirty="0"/>
              <a:t>كما </a:t>
            </a:r>
            <a:r>
              <a:rPr lang="ar-IQ" dirty="0" smtClean="0"/>
              <a:t>أنه </a:t>
            </a:r>
            <a:r>
              <a:rPr lang="ar-IQ" dirty="0"/>
              <a:t>يعزز المشاركة </a:t>
            </a:r>
            <a:r>
              <a:rPr lang="ar-IQ" dirty="0" smtClean="0"/>
              <a:t>التطوعية </a:t>
            </a:r>
            <a:r>
              <a:rPr lang="ar-IQ" dirty="0"/>
              <a:t>الفعالة </a:t>
            </a:r>
            <a:r>
              <a:rPr lang="ar-IQ" dirty="0" smtClean="0"/>
              <a:t>على </a:t>
            </a:r>
            <a:r>
              <a:rPr lang="ar-IQ" dirty="0"/>
              <a:t>جميع </a:t>
            </a:r>
            <a:r>
              <a:rPr lang="ar-IQ" dirty="0" smtClean="0"/>
              <a:t>المستويات واتاحة الفرص المتكافئة </a:t>
            </a:r>
            <a:r>
              <a:rPr lang="ar-IQ" dirty="0"/>
              <a:t>لجميع فئات </a:t>
            </a:r>
            <a:r>
              <a:rPr lang="ar-IQ" dirty="0" smtClean="0"/>
              <a:t>وطبقات </a:t>
            </a:r>
            <a:r>
              <a:rPr lang="ar-IQ" dirty="0"/>
              <a:t>المجتمع </a:t>
            </a:r>
            <a:r>
              <a:rPr lang="ar-IQ" dirty="0" smtClean="0"/>
              <a:t>المختلفة .</a:t>
            </a:r>
            <a:endParaRPr lang="ar-IQ"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642918"/>
            <a:ext cx="8229600" cy="5483245"/>
          </a:xfrm>
        </p:spPr>
        <p:txBody>
          <a:bodyPr>
            <a:normAutofit lnSpcReduction="10000"/>
          </a:bodyPr>
          <a:lstStyle/>
          <a:p>
            <a:pPr algn="just" rtl="1"/>
            <a:r>
              <a:rPr lang="ar-IQ" dirty="0" smtClean="0"/>
              <a:t>مبدأ المرونة : يساهم الاقتصاد الأخضر </a:t>
            </a:r>
            <a:r>
              <a:rPr lang="ar-IQ" dirty="0" smtClean="0"/>
              <a:t>في </a:t>
            </a:r>
            <a:r>
              <a:rPr lang="ar-IQ" dirty="0" smtClean="0"/>
              <a:t>المرونة للأبعاد الثلاثة الاقتصادية والاجتماعية والاقتصادية ويدعم تطوير نظم الحماية الاجتماعية والبيئية والتكيف مع المتغيرات المناخية كالكوارث ويعتمد على المهارات والقدرات المحلية .</a:t>
            </a:r>
          </a:p>
          <a:p>
            <a:pPr algn="just" rtl="1"/>
            <a:r>
              <a:rPr lang="ar-IQ" dirty="0" smtClean="0"/>
              <a:t>مبدأ حماية حقوق </a:t>
            </a:r>
            <a:r>
              <a:rPr lang="ar-IQ" dirty="0" smtClean="0"/>
              <a:t>الأجيال </a:t>
            </a:r>
            <a:r>
              <a:rPr lang="ar-IQ" dirty="0" smtClean="0"/>
              <a:t>القادمة : يحقق الاقتصاد الأخضر الرفاهية </a:t>
            </a:r>
            <a:r>
              <a:rPr lang="ar-IQ" dirty="0" smtClean="0"/>
              <a:t>للأجيال </a:t>
            </a:r>
            <a:r>
              <a:rPr lang="ar-IQ" dirty="0" smtClean="0"/>
              <a:t>الحالية  ويحافظ على حقوق الأجيال القادمة لأنه يحافظ على الموارد الطبيعية وتحسين نوعية الحياة على المدى الطويل ويعطى الأولوية للعمل واتخاذ القرارات بشكل علمي </a:t>
            </a:r>
            <a:r>
              <a:rPr lang="ar-IQ" dirty="0" smtClean="0"/>
              <a:t>سليم، </a:t>
            </a:r>
            <a:r>
              <a:rPr lang="ar-IQ" dirty="0" smtClean="0"/>
              <a:t>كما يشجع على التعليم العادل على جميع المستويات .</a:t>
            </a:r>
          </a:p>
          <a:p>
            <a:pPr algn="just" rtl="1"/>
            <a:r>
              <a:rPr lang="ar-IQ" dirty="0" smtClean="0"/>
              <a:t>مبدأ الكفاية والكفاءة : يعطي الاقتصاد الأخضر الأولوية للطاقة المتجددة والموارد الطبيعية المتجددة ، ويسعى الى تحسين كفاءة استخدام الموارد والمياه الإستخدام الأمثل ، كما يشجع على الابتكار الاجتماعي والاقتصادي والبيئي</a:t>
            </a:r>
          </a:p>
          <a:p>
            <a:pPr algn="r" rtl="1"/>
            <a:endParaRPr lang="fr-F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12830</TotalTime>
  <Words>2277</Words>
  <Application>Microsoft Office PowerPoint</Application>
  <PresentationFormat>Affichage à l'écran (4:3)</PresentationFormat>
  <Paragraphs>84</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Médian</vt:lpstr>
      <vt:lpstr>التغيرات المناخية والاقتصاد الاخضر</vt:lpstr>
      <vt:lpstr>مقدمة</vt:lpstr>
      <vt:lpstr>Diapositive 3</vt:lpstr>
      <vt:lpstr>مفهوم الاقتصاد الاخضر</vt:lpstr>
      <vt:lpstr>أبعاد الأقتصاد الأخضر</vt:lpstr>
      <vt:lpstr>الجهات المعنية بالاقتصاد الاخضر</vt:lpstr>
      <vt:lpstr>Diapositive 7</vt:lpstr>
      <vt:lpstr>مبادئ الأقتصاد الأخضر</vt:lpstr>
      <vt:lpstr>Diapositive 9</vt:lpstr>
      <vt:lpstr>فوائد الإ نتقال والتحول الى الاقتصاد الاخضر</vt:lpstr>
      <vt:lpstr>متطلبات التحول الى الأقتصاد الاخضر</vt:lpstr>
      <vt:lpstr>Diapositive 12</vt:lpstr>
      <vt:lpstr>متطلبات التحول الى الأقتصاد الاخضر</vt:lpstr>
      <vt:lpstr>Diapositive 14</vt:lpstr>
      <vt:lpstr>التحديات التي تواجة الدول العربية في التوجه للاقتصاد الأخضر </vt:lpstr>
      <vt:lpstr>الاستنتاجات</vt:lpstr>
      <vt:lpstr>التوصيات</vt:lpstr>
      <vt:lpstr>شكرا لحسن اصغائكم</vt:lpstr>
    </vt:vector>
  </TitlesOfParts>
  <Company>CtrlSoft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الاقتصاد الاخضر والتنمية المستدامة</dc:title>
  <dc:creator>lenovo</dc:creator>
  <cp:lastModifiedBy>N'TIC</cp:lastModifiedBy>
  <cp:revision>131</cp:revision>
  <dcterms:created xsi:type="dcterms:W3CDTF">2021-12-03T18:22:32Z</dcterms:created>
  <dcterms:modified xsi:type="dcterms:W3CDTF">2025-11-18T16:50:19Z</dcterms:modified>
</cp:coreProperties>
</file>