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DC46C465-CE93-4946-9602-FDB6DEA18017}" type="datetimeFigureOut">
              <a:rPr lang="fr-FR" smtClean="0"/>
              <a:pPr/>
              <a:t>11/11/2025</a:t>
            </a:fld>
            <a:endParaRPr lang="fr-F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F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893C0948-FD8D-466D-A059-8EED7E0E9B17}"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DC46C465-CE93-4946-9602-FDB6DEA18017}" type="datetimeFigureOut">
              <a:rPr lang="fr-FR" smtClean="0"/>
              <a:pPr/>
              <a:t>11/11/2025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893C0948-FD8D-466D-A059-8EED7E0E9B1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DC46C465-CE93-4946-9602-FDB6DEA18017}" type="datetimeFigureOut">
              <a:rPr lang="fr-FR" smtClean="0"/>
              <a:pPr/>
              <a:t>11/11/2025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893C0948-FD8D-466D-A059-8EED7E0E9B1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DC46C465-CE93-4946-9602-FDB6DEA18017}" type="datetimeFigureOut">
              <a:rPr lang="fr-FR" smtClean="0"/>
              <a:pPr/>
              <a:t>11/11/2025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893C0948-FD8D-466D-A059-8EED7E0E9B17}" type="slidenum">
              <a:rPr lang="fr-FR" smtClean="0"/>
              <a:pPr/>
              <a:t>‹N°›</a:t>
            </a:fld>
            <a:endParaRPr lang="fr-FR"/>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DC46C465-CE93-4946-9602-FDB6DEA18017}" type="datetimeFigureOut">
              <a:rPr lang="fr-FR" smtClean="0"/>
              <a:pPr/>
              <a:t>11/11/2025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893C0948-FD8D-466D-A059-8EED7E0E9B17}" type="slidenum">
              <a:rPr lang="fr-FR" smtClean="0"/>
              <a:pPr/>
              <a:t>‹N°›</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DC46C465-CE93-4946-9602-FDB6DEA18017}" type="datetimeFigureOut">
              <a:rPr lang="fr-FR" smtClean="0"/>
              <a:pPr/>
              <a:t>11/11/2025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893C0948-FD8D-466D-A059-8EED7E0E9B17}" type="slidenum">
              <a:rPr lang="fr-FR" smtClean="0"/>
              <a:pPr/>
              <a:t>‹N°›</a:t>
            </a:fld>
            <a:endParaRPr lang="fr-FR"/>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DC46C465-CE93-4946-9602-FDB6DEA18017}" type="datetimeFigureOut">
              <a:rPr lang="fr-FR" smtClean="0"/>
              <a:pPr/>
              <a:t>11/11/2025</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893C0948-FD8D-466D-A059-8EED7E0E9B17}"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DC46C465-CE93-4946-9602-FDB6DEA18017}" type="datetimeFigureOut">
              <a:rPr lang="fr-FR" smtClean="0"/>
              <a:pPr/>
              <a:t>11/11/2025</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893C0948-FD8D-466D-A059-8EED7E0E9B17}" type="slidenum">
              <a:rPr lang="fr-FR" smtClean="0"/>
              <a:pPr/>
              <a:t>‹N°›</a:t>
            </a:fld>
            <a:endParaRPr lang="fr-FR"/>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DC46C465-CE93-4946-9602-FDB6DEA18017}" type="datetimeFigureOut">
              <a:rPr lang="fr-FR" smtClean="0"/>
              <a:pPr/>
              <a:t>11/11/2025</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893C0948-FD8D-466D-A059-8EED7E0E9B1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fld id="{DC46C465-CE93-4946-9602-FDB6DEA18017}" type="datetimeFigureOut">
              <a:rPr lang="fr-FR" smtClean="0"/>
              <a:pPr/>
              <a:t>11/11/2025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893C0948-FD8D-466D-A059-8EED7E0E9B17}"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DC46C465-CE93-4946-9602-FDB6DEA18017}" type="datetimeFigureOut">
              <a:rPr lang="fr-FR" smtClean="0"/>
              <a:pPr/>
              <a:t>11/11/2025</a:t>
            </a:fld>
            <a:endParaRPr lang="fr-F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F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893C0948-FD8D-466D-A059-8EED7E0E9B17}" type="slidenum">
              <a:rPr lang="fr-FR" smtClean="0"/>
              <a:pPr/>
              <a:t>‹N°›</a:t>
            </a:fld>
            <a:endParaRPr lang="fr-F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C46C465-CE93-4946-9602-FDB6DEA18017}" type="datetimeFigureOut">
              <a:rPr lang="fr-FR" smtClean="0"/>
              <a:pPr/>
              <a:t>11/11/2025</a:t>
            </a:fld>
            <a:endParaRPr lang="fr-F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F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93C0948-FD8D-466D-A059-8EED7E0E9B17}"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1000108"/>
            <a:ext cx="7772400" cy="1829761"/>
          </a:xfrm>
        </p:spPr>
        <p:txBody>
          <a:bodyPr/>
          <a:lstStyle/>
          <a:p>
            <a:pPr algn="ctr" rtl="1"/>
            <a:r>
              <a:rPr lang="ar-DZ" dirty="0" smtClean="0"/>
              <a:t>محاضرة بعنوان: المقاربة </a:t>
            </a:r>
            <a:r>
              <a:rPr lang="ar-DZ" dirty="0" err="1" smtClean="0"/>
              <a:t>الجيلية</a:t>
            </a:r>
            <a:r>
              <a:rPr lang="ar-DZ" dirty="0" smtClean="0"/>
              <a:t> للبيئة </a:t>
            </a:r>
            <a:endParaRPr lang="fr-FR" dirty="0"/>
          </a:p>
        </p:txBody>
      </p:sp>
      <p:sp>
        <p:nvSpPr>
          <p:cNvPr id="3" name="Sous-titre 2"/>
          <p:cNvSpPr>
            <a:spLocks noGrp="1"/>
          </p:cNvSpPr>
          <p:nvPr>
            <p:ph type="subTitle" idx="1"/>
          </p:nvPr>
        </p:nvSpPr>
        <p:spPr/>
        <p:txBody>
          <a:bodyPr/>
          <a:lstStyle/>
          <a:p>
            <a:pPr algn="ctr" rtl="1"/>
            <a:r>
              <a:rPr lang="ar-DZ" b="1" dirty="0" smtClean="0"/>
              <a:t>من إعداد: </a:t>
            </a:r>
            <a:r>
              <a:rPr lang="ar-DZ" b="1" dirty="0" err="1" smtClean="0"/>
              <a:t>د</a:t>
            </a:r>
            <a:r>
              <a:rPr lang="ar-DZ" b="1" dirty="0" smtClean="0"/>
              <a:t>. نهاري سلمى</a:t>
            </a:r>
            <a:endParaRPr lang="fr-FR"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857916"/>
          </a:xfrm>
        </p:spPr>
        <p:txBody>
          <a:bodyPr>
            <a:normAutofit fontScale="92500" lnSpcReduction="10000"/>
          </a:bodyPr>
          <a:lstStyle/>
          <a:p>
            <a:pPr lvl="0" algn="just" rtl="1"/>
            <a:r>
              <a:rPr lang="ar-SA" dirty="0" smtClean="0"/>
              <a:t>حماية الثروات الطبيعية: بما يشمل المياه والغابات والتربة والتنوع البيولوجي، وضمان استدامتها للأجيال الحالية والمقبلة</a:t>
            </a:r>
            <a:r>
              <a:rPr lang="fr-FR" dirty="0" smtClean="0"/>
              <a:t>.</a:t>
            </a:r>
          </a:p>
          <a:p>
            <a:pPr lvl="0" algn="just" rtl="1"/>
            <a:r>
              <a:rPr lang="ar-SA" dirty="0" smtClean="0"/>
              <a:t>الحد من التلوث والاستنزاف غير العادل: ومنع أي نشاط بشري يضر بالبيئة ويؤثر على جودة الحياة للمجتمعات المختلفة</a:t>
            </a:r>
            <a:r>
              <a:rPr lang="fr-FR" dirty="0" smtClean="0"/>
              <a:t>.</a:t>
            </a:r>
          </a:p>
          <a:p>
            <a:pPr lvl="0" algn="just" rtl="1"/>
            <a:r>
              <a:rPr lang="ar-SA" dirty="0" smtClean="0"/>
              <a:t>تمكين المجتمعات من المشاركة في صنع القرار البيئي: لضمان مراقبة الموارد الطبيعية وإدارتها وفق معايير العدالة والشفافية</a:t>
            </a:r>
            <a:r>
              <a:rPr lang="fr-FR" dirty="0" smtClean="0"/>
              <a:t>.</a:t>
            </a:r>
          </a:p>
          <a:p>
            <a:pPr algn="just" rtl="1"/>
            <a:r>
              <a:rPr lang="ar-SA" b="1" dirty="0" smtClean="0"/>
              <a:t>الحقوق البيئية للإنسان</a:t>
            </a:r>
            <a:endParaRPr lang="fr-FR" dirty="0" smtClean="0"/>
          </a:p>
          <a:p>
            <a:pPr algn="just" rtl="1"/>
            <a:r>
              <a:rPr lang="ar-SA" dirty="0" smtClean="0"/>
              <a:t>تؤكد المقاربة </a:t>
            </a:r>
            <a:r>
              <a:rPr lang="ar-SA" dirty="0" err="1" smtClean="0"/>
              <a:t>الجيلية</a:t>
            </a:r>
            <a:r>
              <a:rPr lang="ar-SA" dirty="0" smtClean="0"/>
              <a:t> أن الحقوق البيئية متصلة مباشرة بمبادئ العدالة البيئية، وتشمل</a:t>
            </a:r>
            <a:r>
              <a:rPr lang="fr-FR" dirty="0" smtClean="0"/>
              <a:t>:</a:t>
            </a:r>
          </a:p>
          <a:p>
            <a:pPr lvl="0" algn="just" rtl="1"/>
            <a:r>
              <a:rPr lang="ar-SA" dirty="0" smtClean="0"/>
              <a:t>الحق في بيئة نظيفة وصحية: يشمل الوصول إلى هواء نقي، ومياه صالحة للشرب، وتربة خصبة، وحماية التنوع البيولوجي</a:t>
            </a:r>
            <a:r>
              <a:rPr lang="fr-FR" dirty="0" smtClean="0"/>
              <a:t>.</a:t>
            </a:r>
          </a:p>
          <a:p>
            <a:pPr lvl="0" algn="just" rtl="1"/>
            <a:r>
              <a:rPr lang="ar-SA" dirty="0" smtClean="0"/>
              <a:t>الحق في المشاركة واتخاذ القرار: إعطاء الأفراد والمجتمعات القدرة على التأثير في القرارات البيئية التي تمس حياتهم ومواردهم</a:t>
            </a:r>
            <a:r>
              <a:rPr lang="fr-FR" dirty="0" smtClean="0"/>
              <a:t>.</a:t>
            </a:r>
          </a:p>
          <a:p>
            <a:pPr lvl="0" algn="just" rtl="1"/>
            <a:r>
              <a:rPr lang="ar-SA" dirty="0" smtClean="0"/>
              <a:t>الحق في استدامة الموارد للأجيال القادمة: أي أن حماية البيئة لا تقتصر على الحاضر، بل تمتد لضمان استمرارية الحقوق البيئية للأجيال المستقبلية</a:t>
            </a:r>
            <a:r>
              <a:rPr lang="fr-FR" dirty="0" smtClean="0"/>
              <a:t>.</a:t>
            </a:r>
          </a:p>
          <a:p>
            <a:pPr algn="just" rtl="1"/>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435811"/>
          </a:xfrm>
        </p:spPr>
        <p:txBody>
          <a:bodyPr/>
          <a:lstStyle/>
          <a:p>
            <a:pPr algn="just" rtl="1"/>
            <a:r>
              <a:rPr lang="ar-SA" dirty="0" smtClean="0"/>
              <a:t>ج</a:t>
            </a:r>
            <a:r>
              <a:rPr lang="ar-SA" b="1" dirty="0" smtClean="0"/>
              <a:t>. آليات تطبيق العدالة البيئية</a:t>
            </a:r>
            <a:endParaRPr lang="fr-FR" dirty="0" smtClean="0"/>
          </a:p>
          <a:p>
            <a:pPr algn="just" rtl="1"/>
            <a:r>
              <a:rPr lang="ar-SA" dirty="0" smtClean="0"/>
              <a:t>تشمل الآليات الرئيسة التي تعتمدها المقاربة </a:t>
            </a:r>
            <a:r>
              <a:rPr lang="ar-SA" dirty="0" err="1" smtClean="0"/>
              <a:t>الجيلية</a:t>
            </a:r>
            <a:r>
              <a:rPr lang="ar-SA" dirty="0" smtClean="0"/>
              <a:t> لضمان العدالة البيئية ما يلي</a:t>
            </a:r>
            <a:r>
              <a:rPr lang="fr-FR" dirty="0" smtClean="0"/>
              <a:t>:</a:t>
            </a:r>
          </a:p>
          <a:p>
            <a:pPr lvl="0" algn="just" rtl="1"/>
            <a:r>
              <a:rPr lang="ar-SA" dirty="0" smtClean="0"/>
              <a:t>مراقبة توزيع الموارد البيئية: لمنع الاحتكار أو الاستغلال غير العادل للموارد</a:t>
            </a:r>
            <a:r>
              <a:rPr lang="fr-FR" dirty="0" smtClean="0"/>
              <a:t>.</a:t>
            </a:r>
          </a:p>
          <a:p>
            <a:pPr lvl="0" algn="just" rtl="1"/>
            <a:r>
              <a:rPr lang="ar-SA" dirty="0" smtClean="0"/>
              <a:t>تقييم الأثر البيئي قبل تنفيذ المشاريع: لضمان أن الأنشطة الاقتصادية والتنموية لا تؤثر سلبًا على البيئة أو الحقوق الأساسية للأفراد</a:t>
            </a:r>
            <a:r>
              <a:rPr lang="fr-FR" dirty="0" smtClean="0"/>
              <a:t>.</a:t>
            </a:r>
          </a:p>
          <a:p>
            <a:pPr lvl="0" algn="just" rtl="1"/>
            <a:r>
              <a:rPr lang="ar-SA" dirty="0" smtClean="0"/>
              <a:t>تعزيز التعاون المؤسسي والمجتمعي: عبر إنشاء أجهزة ومؤسسات مختصة تشرف على حماية الموارد البيئية ومتابعة الالتزام بالمعايير القانونية والفنية</a:t>
            </a:r>
            <a:r>
              <a:rPr lang="fr-FR" dirty="0" smtClean="0"/>
              <a:t>.</a:t>
            </a:r>
          </a:p>
          <a:p>
            <a:pPr algn="just" rtl="1"/>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357166"/>
            <a:ext cx="8229600" cy="5650125"/>
          </a:xfrm>
        </p:spPr>
        <p:txBody>
          <a:bodyPr/>
          <a:lstStyle/>
          <a:p>
            <a:pPr algn="just" rtl="1"/>
            <a:r>
              <a:rPr lang="ar-SA" dirty="0" smtClean="0"/>
              <a:t>د</a:t>
            </a:r>
            <a:r>
              <a:rPr lang="ar-SA" b="1" dirty="0" smtClean="0"/>
              <a:t>. الربط بين العدالة الاجتماعية والبيئية</a:t>
            </a:r>
            <a:endParaRPr lang="fr-FR" dirty="0" smtClean="0"/>
          </a:p>
          <a:p>
            <a:pPr algn="just" rtl="1"/>
            <a:r>
              <a:rPr lang="ar-SA" dirty="0" smtClean="0"/>
              <a:t>تشدد المقاربة </a:t>
            </a:r>
            <a:r>
              <a:rPr lang="ar-SA" dirty="0" err="1" smtClean="0"/>
              <a:t>الجيلية</a:t>
            </a:r>
            <a:r>
              <a:rPr lang="ar-SA" dirty="0" smtClean="0"/>
              <a:t> على أن العدالة البيئية متصلة بالعدالة الاجتماعية، حيث يساهم حماية البيئة في تحقيق توزيع عادل للموارد وتقليص الفجوة بين الفئات المختلفة. كما أن المشاركة المجتمعية في مراقبة الموارد وتعزيز الاستدامة تعزز من الوعي الجماعي وتدعم السياسات البيئية طويلة المدى</a:t>
            </a:r>
            <a:r>
              <a:rPr lang="fr-FR" dirty="0" smtClean="0"/>
              <a:t>.</a:t>
            </a:r>
          </a:p>
          <a:p>
            <a:pPr algn="just" rtl="1"/>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lgn="r" rtl="1"/>
            <a:r>
              <a:rPr lang="ar-SA" dirty="0" smtClean="0"/>
              <a:t>تؤكد المقاربة </a:t>
            </a:r>
            <a:r>
              <a:rPr lang="ar-SA" dirty="0" err="1" smtClean="0"/>
              <a:t>الجيلية</a:t>
            </a:r>
            <a:r>
              <a:rPr lang="ar-SA" dirty="0" smtClean="0"/>
              <a:t> على أن البيئة والموارد الطبيعية تشكل رأس مال أساسي للحياة البشرية، فهي تعتمد عليها المجتمعات في مختلف الأنشطة الاقتصادية والاجتماعية والثقافية، وتشمل المياه، الهواء، التربة، الغابات، وغيرها من الموارد الحيوية. ومن هذا المنطلق، فإن الحفاظ على البيئة يُعد مسؤولية أساسية تجاه الأجيال القادمة، لضمان استمرارية حقوقها في بيئة صحية ومستدامة</a:t>
            </a:r>
            <a:r>
              <a:rPr lang="fr-FR" dirty="0" smtClean="0"/>
              <a:t>.</a:t>
            </a:r>
          </a:p>
          <a:p>
            <a:pPr algn="r" rtl="1"/>
            <a:endParaRPr lang="fr-FR" dirty="0"/>
          </a:p>
        </p:txBody>
      </p:sp>
      <p:sp>
        <p:nvSpPr>
          <p:cNvPr id="3" name="Titre 2"/>
          <p:cNvSpPr>
            <a:spLocks noGrp="1"/>
          </p:cNvSpPr>
          <p:nvPr>
            <p:ph type="title"/>
          </p:nvPr>
        </p:nvSpPr>
        <p:spPr/>
        <p:txBody>
          <a:bodyPr>
            <a:normAutofit fontScale="90000"/>
          </a:bodyPr>
          <a:lstStyle/>
          <a:p>
            <a:pPr algn="ctr"/>
            <a:r>
              <a:rPr lang="ar-SA" dirty="0" smtClean="0"/>
              <a:t>مستقبل الأجيال المقبلة وأهمية الحماية البيئية</a:t>
            </a:r>
            <a:r>
              <a:rPr lang="fr-FR" dirty="0" smtClean="0"/>
              <a:t/>
            </a:r>
            <a:br>
              <a:rPr lang="fr-FR" dirty="0" smtClean="0"/>
            </a:b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500042"/>
            <a:ext cx="8229600" cy="5507249"/>
          </a:xfrm>
        </p:spPr>
        <p:txBody>
          <a:bodyPr/>
          <a:lstStyle/>
          <a:p>
            <a:pPr algn="just" rtl="1"/>
            <a:r>
              <a:rPr lang="ar-SA" b="1" dirty="0" smtClean="0"/>
              <a:t>أ. المبادئ الأساسية لحماية البيئة للأجيال المقبلة</a:t>
            </a:r>
            <a:endParaRPr lang="fr-FR" dirty="0" smtClean="0"/>
          </a:p>
          <a:p>
            <a:pPr lvl="0" algn="just" rtl="1"/>
            <a:r>
              <a:rPr lang="ar-SA" dirty="0" smtClean="0"/>
              <a:t>الحق في بيئة صحية وآمنة: يجب أن تتمتع الأجيال القادمة بنفس حقوق الأجيال الحالية في الحصول على بيئة سليمة، خالية من التلوث، وتضمن الموارد اللازمة لحياة كريمة ومستدامة</a:t>
            </a:r>
            <a:r>
              <a:rPr lang="fr-FR" dirty="0" smtClean="0"/>
              <a:t>.</a:t>
            </a:r>
          </a:p>
          <a:p>
            <a:pPr lvl="0" algn="just" rtl="1"/>
            <a:r>
              <a:rPr lang="ar-SA" dirty="0" smtClean="0"/>
              <a:t>تجنب الاستغلال المفرط للموارد الطبيعية: يقتضي ذلك إدارة الموارد بشكل مستدام، بما يحافظ على توازن النظام البيئي، ويمنع استنزاف الموارد أو تدهورها قبل أن تصل للأجيال المستقبلية</a:t>
            </a:r>
            <a:r>
              <a:rPr lang="fr-FR" dirty="0" smtClean="0"/>
              <a:t>.</a:t>
            </a:r>
          </a:p>
          <a:p>
            <a:pPr lvl="0" algn="just" rtl="1"/>
            <a:r>
              <a:rPr lang="ar-SA" dirty="0" smtClean="0"/>
              <a:t>تعزيز الوعي والمسؤولية البيئية: على المجتمعات والحكومات والمؤسسات التعليمية أن تعمل على ترسيخ ثقافة حماية البيئة، وإدماج الاعتبارات البيئية في جميع السياسات والخطط التنموية</a:t>
            </a:r>
            <a:r>
              <a:rPr lang="fr-FR" dirty="0" smtClean="0"/>
              <a:t>.</a:t>
            </a:r>
          </a:p>
          <a:p>
            <a:pPr algn="just" rtl="1"/>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500042"/>
            <a:ext cx="8229600" cy="5507249"/>
          </a:xfrm>
        </p:spPr>
        <p:txBody>
          <a:bodyPr/>
          <a:lstStyle/>
          <a:p>
            <a:pPr algn="just" rtl="1"/>
            <a:r>
              <a:rPr lang="ar-SA" b="1" dirty="0" smtClean="0"/>
              <a:t>ب. الالتزامات العملية تجاه الأجيال المقبلة</a:t>
            </a:r>
            <a:endParaRPr lang="fr-FR" dirty="0" smtClean="0"/>
          </a:p>
          <a:p>
            <a:pPr algn="just" rtl="1"/>
            <a:r>
              <a:rPr lang="ar-SA" dirty="0" smtClean="0"/>
              <a:t>يتطلب تحقيق الحماية البيئية إجراءات وقائية شاملة، تشمل: مراقبة الأنشطة البشرية، تقييم الأثر البيئي للمشاريع، وضع القوانين البيئية الصارمة، ومراقبة التزام الأفراد والمؤسسات بها</a:t>
            </a:r>
            <a:r>
              <a:rPr lang="fr-FR" dirty="0" smtClean="0"/>
              <a:t>.</a:t>
            </a:r>
          </a:p>
          <a:p>
            <a:pPr algn="just" rtl="1"/>
            <a:r>
              <a:rPr lang="ar-SA" dirty="0" smtClean="0"/>
              <a:t>يجب أن يتم التخطيط البيئي وفق نهج استراتيجي طويل المدى، بحيث يضمن استدامة الموارد الطبيعية وضمان بيئة صالحة للحياة للأجيال القادمة</a:t>
            </a:r>
            <a:r>
              <a:rPr lang="fr-FR" dirty="0" smtClean="0"/>
              <a:t>.</a:t>
            </a:r>
          </a:p>
          <a:p>
            <a:pPr algn="just" rtl="1"/>
            <a:r>
              <a:rPr lang="ar-SA" dirty="0" smtClean="0"/>
              <a:t>تعتبر العدالة البيئية من الأدوات الأساسية في هذا الإطار، حيث تسعى لضمان توزيع الموارد البيئية بشكل عادل بين الأجيال الحالية والمقبلة، مع مراعاة الحقوق المتساوية لجميع الفئات الاجتماعية</a:t>
            </a:r>
            <a:r>
              <a:rPr lang="fr-FR" dirty="0" smtClean="0"/>
              <a:t>.</a:t>
            </a:r>
          </a:p>
          <a:p>
            <a:pPr algn="just" rtl="1"/>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428604"/>
            <a:ext cx="8229600" cy="5578687"/>
          </a:xfrm>
        </p:spPr>
        <p:txBody>
          <a:bodyPr>
            <a:normAutofit fontScale="92500" lnSpcReduction="10000"/>
          </a:bodyPr>
          <a:lstStyle/>
          <a:p>
            <a:pPr algn="just" rtl="1"/>
            <a:r>
              <a:rPr lang="ar-SA" b="1" dirty="0" smtClean="0"/>
              <a:t>ج. أهمية المشاركة المجتمعية</a:t>
            </a:r>
            <a:endParaRPr lang="fr-FR" dirty="0" smtClean="0"/>
          </a:p>
          <a:p>
            <a:pPr algn="just" rtl="1"/>
            <a:r>
              <a:rPr lang="ar-SA" dirty="0" smtClean="0"/>
              <a:t>تشدد المقاربة </a:t>
            </a:r>
            <a:r>
              <a:rPr lang="ar-SA" dirty="0" err="1" smtClean="0"/>
              <a:t>الجيلية</a:t>
            </a:r>
            <a:r>
              <a:rPr lang="ar-SA" dirty="0" smtClean="0"/>
              <a:t> على أن حماية البيئة ليست مسؤولية الحكومات وحدها، بل تشمل أيضًا المشاركة الفعلية للمجتمعات المحلية والأفراد في مراقبة الموارد، والمساهمة في صنع القرارات البيئية، ونشر المعرفة البيئية، لضمان استدامة الحقوق البيئية للأجيال المقبلة</a:t>
            </a:r>
            <a:r>
              <a:rPr lang="fr-FR" dirty="0" smtClean="0"/>
              <a:t>.</a:t>
            </a:r>
          </a:p>
          <a:p>
            <a:pPr algn="just" rtl="1"/>
            <a:r>
              <a:rPr lang="ar-SA" b="1" dirty="0" smtClean="0"/>
              <a:t>د. التحديات والتهديدات</a:t>
            </a:r>
            <a:endParaRPr lang="fr-FR" dirty="0" smtClean="0"/>
          </a:p>
          <a:p>
            <a:pPr algn="just" rtl="1"/>
            <a:r>
              <a:rPr lang="ar-SA" dirty="0" smtClean="0"/>
              <a:t>التهديدات البيئية: تشمل التلوث، الاستنزاف غير المستدام للموارد، وتغير المناخ، وهي عوامل قد تؤثر سلبًا على جودة البيئة للأجيال القادمة</a:t>
            </a:r>
            <a:r>
              <a:rPr lang="fr-FR" dirty="0" smtClean="0"/>
              <a:t>.</a:t>
            </a:r>
          </a:p>
          <a:p>
            <a:pPr algn="just" rtl="1"/>
            <a:r>
              <a:rPr lang="ar-SA" dirty="0" smtClean="0"/>
              <a:t>نقص الوعي والالتزام: ضعف الوعي البيئي أو عدم احترام القوانين والأنظمة البيئية يؤدي إلى تهديد مستمر للموارد الطبيعية وحقوق الأجيال المقبلة في بيئة صحية وآمنة</a:t>
            </a:r>
            <a:r>
              <a:rPr lang="fr-FR" dirty="0" smtClean="0"/>
              <a:t>.</a:t>
            </a:r>
          </a:p>
          <a:p>
            <a:pPr algn="just" rtl="1"/>
            <a:r>
              <a:rPr lang="ar-SA" dirty="0" smtClean="0"/>
              <a:t>ومن هذا المنطلق، تؤكد المقاربة </a:t>
            </a:r>
            <a:r>
              <a:rPr lang="ar-SA" dirty="0" err="1" smtClean="0"/>
              <a:t>الجيلية</a:t>
            </a:r>
            <a:r>
              <a:rPr lang="ar-SA" dirty="0" smtClean="0"/>
              <a:t> أن حماية البيئة للأجيال القادمة مسؤولية مشتركة بين الحكومات والمجتمعات والأفراد، وتتطلب تكاملاً بين السياسات العامة، والممارسات المحلية، والتخطيط العلمي البيئي لضمان استدامة الموارد الطبيعية وحقوق الإنسان البيئية</a:t>
            </a:r>
            <a:r>
              <a:rPr lang="fr-FR" dirty="0" smtClean="0"/>
              <a:t>.</a:t>
            </a:r>
          </a:p>
          <a:p>
            <a:pPr algn="just" rtl="1"/>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000108"/>
            <a:ext cx="8229600" cy="5007183"/>
          </a:xfrm>
        </p:spPr>
        <p:txBody>
          <a:bodyPr>
            <a:normAutofit fontScale="92500" lnSpcReduction="10000"/>
          </a:bodyPr>
          <a:lstStyle/>
          <a:p>
            <a:pPr algn="just" rtl="1"/>
            <a:r>
              <a:rPr lang="ar-SA" dirty="0" smtClean="0"/>
              <a:t>إن الالتزامات الأخلاقية في حماية البيئة لا تقتصر على الأطر القانونية والإدارية فحسب، بل تشمل جميع المعايير والمبادئ التي أرستها المقاربة </a:t>
            </a:r>
            <a:r>
              <a:rPr lang="ar-SA" dirty="0" err="1" smtClean="0"/>
              <a:t>الجيلية</a:t>
            </a:r>
            <a:r>
              <a:rPr lang="ar-SA" dirty="0" smtClean="0"/>
              <a:t> في مجال الحماية البيئية. وتتمثل هذه الالتزامات فيما يلي</a:t>
            </a:r>
            <a:r>
              <a:rPr lang="fr-FR" dirty="0" smtClean="0"/>
              <a:t>:</a:t>
            </a:r>
          </a:p>
          <a:p>
            <a:pPr lvl="0" algn="just" rtl="1"/>
            <a:r>
              <a:rPr lang="ar-SA" b="1" dirty="0" smtClean="0"/>
              <a:t>تعزيز الالتزام الأخلاقي</a:t>
            </a:r>
            <a:r>
              <a:rPr lang="fr-FR" b="1" dirty="0" smtClean="0"/>
              <a:t>:</a:t>
            </a:r>
          </a:p>
          <a:p>
            <a:pPr algn="just" rtl="1"/>
            <a:r>
              <a:rPr lang="fr-FR" dirty="0" smtClean="0"/>
              <a:t>   </a:t>
            </a:r>
            <a:r>
              <a:rPr lang="ar-SA" dirty="0" smtClean="0"/>
              <a:t>يُعد الالتزام الأخلاقي تجاه البيئة واجباً فردياً وجماعياً، يفرض على كل فرد ومؤسسة احترام المبادئ الأخلاقية في التعامل مع الموارد البيئية. ويشمل ذلك احترام القوانين والمعايير البيئية، والالتزام بالممارسات المسؤولة التي تضمن الحفاظ على التوازن البيئي واستدامة الموارد</a:t>
            </a:r>
            <a:r>
              <a:rPr lang="fr-FR" dirty="0" smtClean="0"/>
              <a:t>.</a:t>
            </a:r>
          </a:p>
          <a:p>
            <a:pPr lvl="0" algn="just" rtl="1"/>
            <a:r>
              <a:rPr lang="fr-FR" b="1" dirty="0" smtClean="0"/>
              <a:t> </a:t>
            </a:r>
            <a:r>
              <a:rPr lang="ar-SA" b="1" dirty="0" smtClean="0"/>
              <a:t>المشاركة المجتمعية في حماية البيئة</a:t>
            </a:r>
            <a:r>
              <a:rPr lang="fr-FR" b="1" dirty="0" smtClean="0"/>
              <a:t>:</a:t>
            </a:r>
          </a:p>
          <a:p>
            <a:pPr algn="just" rtl="1"/>
            <a:r>
              <a:rPr lang="fr-FR" dirty="0" smtClean="0"/>
              <a:t>   </a:t>
            </a:r>
            <a:r>
              <a:rPr lang="ar-SA" dirty="0" smtClean="0"/>
              <a:t>يُعد الحوار والمداولات الجماعية حول القضايا البيئية وسيلة لتأكيد التزام المجتمع بأهداف الحماية البيئية. ويشمل هذا مشاركة جميع الفئات المعنية في اتخاذ القرارات، وتبادل المعرفة، والمساهمة في صياغة السياسات والإجراءات التي تؤدي إلى حماية البيئة والموارد الطبيعية</a:t>
            </a:r>
            <a:r>
              <a:rPr lang="fr-FR" dirty="0" smtClean="0"/>
              <a:t>.</a:t>
            </a:r>
          </a:p>
          <a:p>
            <a:pPr algn="just" rtl="1"/>
            <a:endParaRPr lang="fr-FR" dirty="0"/>
          </a:p>
        </p:txBody>
      </p:sp>
      <p:sp>
        <p:nvSpPr>
          <p:cNvPr id="3" name="Titre 2"/>
          <p:cNvSpPr>
            <a:spLocks noGrp="1"/>
          </p:cNvSpPr>
          <p:nvPr>
            <p:ph type="title"/>
          </p:nvPr>
        </p:nvSpPr>
        <p:spPr/>
        <p:txBody>
          <a:bodyPr>
            <a:normAutofit fontScale="90000"/>
          </a:bodyPr>
          <a:lstStyle/>
          <a:p>
            <a:pPr algn="ctr"/>
            <a:r>
              <a:rPr lang="ar-SA" dirty="0" smtClean="0"/>
              <a:t>الالتزامات الأخلاقية تجاه حماية البيئة</a:t>
            </a:r>
            <a:r>
              <a:rPr lang="fr-FR" dirty="0" smtClean="0"/>
              <a:t/>
            </a:r>
            <a:br>
              <a:rPr lang="fr-FR" dirty="0" smtClean="0"/>
            </a:b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285728"/>
            <a:ext cx="8229600" cy="5929354"/>
          </a:xfrm>
        </p:spPr>
        <p:txBody>
          <a:bodyPr>
            <a:normAutofit fontScale="92500" lnSpcReduction="10000"/>
          </a:bodyPr>
          <a:lstStyle/>
          <a:p>
            <a:pPr lvl="0" algn="just" rtl="1"/>
            <a:r>
              <a:rPr lang="fr-FR" dirty="0" smtClean="0"/>
              <a:t> </a:t>
            </a:r>
            <a:r>
              <a:rPr lang="ar-SA" b="1" dirty="0" smtClean="0"/>
              <a:t>البيئة كمسؤولية مشتركة</a:t>
            </a:r>
            <a:r>
              <a:rPr lang="fr-FR" b="1" dirty="0" smtClean="0"/>
              <a:t>:</a:t>
            </a:r>
          </a:p>
          <a:p>
            <a:pPr algn="just" rtl="1">
              <a:buNone/>
            </a:pPr>
            <a:r>
              <a:rPr lang="fr-FR" dirty="0" smtClean="0"/>
              <a:t>   </a:t>
            </a:r>
            <a:r>
              <a:rPr lang="ar-SA" dirty="0" smtClean="0"/>
              <a:t>البيئة ليست ملكية فردية، بل هي مصلحة عامة مشتركة تتطلب تكاملاً بين مختلف الأطراف: الحكومات، المؤسسات، المجتمعات المحلية، والأفراد. وهذا التكامل يضمن توزيع المسؤوليات بشكل عادل، ويحافظ على الموارد الطبيعية للأجيال الحالية والمقبلة</a:t>
            </a:r>
            <a:r>
              <a:rPr lang="fr-FR" dirty="0" smtClean="0"/>
              <a:t>.</a:t>
            </a:r>
          </a:p>
          <a:p>
            <a:pPr lvl="0" algn="just" rtl="1"/>
            <a:r>
              <a:rPr lang="fr-FR" dirty="0" smtClean="0"/>
              <a:t> </a:t>
            </a:r>
            <a:r>
              <a:rPr lang="ar-SA" b="1" dirty="0" smtClean="0"/>
              <a:t>احترام الحقوق البيئية</a:t>
            </a:r>
            <a:r>
              <a:rPr lang="fr-FR" b="1" dirty="0" smtClean="0"/>
              <a:t>:</a:t>
            </a:r>
          </a:p>
          <a:p>
            <a:pPr algn="just" rtl="1">
              <a:buNone/>
            </a:pPr>
            <a:r>
              <a:rPr lang="fr-FR" dirty="0" smtClean="0"/>
              <a:t>  </a:t>
            </a:r>
            <a:r>
              <a:rPr lang="ar-SA" dirty="0" smtClean="0"/>
              <a:t>يشمل ذلك احترام حق الأجيال الحالية والقادمة في بيئة صحية، وضمان استدامة الموارد الطبيعية دون استنزافها أو تدميرها. ويتطلب هذا الالتزام الامتناع عن أي أعمال من شأنها الإضرار بالنظم البيئية أو استنزاف الموارد الحيوية</a:t>
            </a:r>
            <a:r>
              <a:rPr lang="fr-FR" dirty="0" smtClean="0"/>
              <a:t>.</a:t>
            </a:r>
            <a:endParaRPr lang="ar-DZ" dirty="0" smtClean="0"/>
          </a:p>
          <a:p>
            <a:pPr lvl="0" algn="just" rtl="1"/>
            <a:r>
              <a:rPr lang="ar-SA" b="1" dirty="0" smtClean="0"/>
              <a:t>البيئة كمكون أساسي للهوية الإنسانية</a:t>
            </a:r>
            <a:r>
              <a:rPr lang="fr-FR" b="1" dirty="0" smtClean="0"/>
              <a:t>:</a:t>
            </a:r>
          </a:p>
          <a:p>
            <a:pPr algn="just" rtl="1">
              <a:buNone/>
            </a:pPr>
            <a:r>
              <a:rPr lang="fr-FR" dirty="0" smtClean="0"/>
              <a:t>  </a:t>
            </a:r>
            <a:r>
              <a:rPr lang="ar-SA" dirty="0" smtClean="0"/>
              <a:t>تعتبر البيئة وطن الإنسان، وموئلاً لجميع الكائنات الحية. وهي إطار وجودي أساسي للحياة، وتتجسد فيها حقوق الإنسان في الصحة والحياة الكريمة. ومن هذا المنطلق، فإن حماية البيئة تُعد مسؤولية أخلاقية عالمية، تعبر عن الالتزام بالمعايير الإنسانية المشتركة، ويجب أن تكون محوراً للتشريعات والسياسات الدولية</a:t>
            </a:r>
            <a:r>
              <a:rPr lang="fr-FR" dirty="0" smtClean="0"/>
              <a:t>.</a:t>
            </a:r>
          </a:p>
          <a:p>
            <a:pPr algn="just" rtl="1">
              <a:buNone/>
            </a:pPr>
            <a:endParaRPr lang="fr-FR" dirty="0" smtClean="0"/>
          </a:p>
          <a:p>
            <a:pPr algn="just" rtl="1"/>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142984"/>
            <a:ext cx="8229600" cy="4864307"/>
          </a:xfrm>
        </p:spPr>
        <p:txBody>
          <a:bodyPr>
            <a:normAutofit lnSpcReduction="10000"/>
          </a:bodyPr>
          <a:lstStyle/>
          <a:p>
            <a:pPr algn="just" rtl="1"/>
            <a:r>
              <a:rPr lang="ar-SA" dirty="0" smtClean="0"/>
              <a:t>تؤكد المقاربة </a:t>
            </a:r>
            <a:r>
              <a:rPr lang="ar-SA" dirty="0" err="1" smtClean="0"/>
              <a:t>الجيلية</a:t>
            </a:r>
            <a:r>
              <a:rPr lang="ar-SA" dirty="0" smtClean="0"/>
              <a:t> أن حماية البيئة ليست مجرد التزام إداري أو تنظيمي، بل هي مسؤولية أخلاقية واجتماعية وإنسانية. وتشمل هذه المسؤولية</a:t>
            </a:r>
            <a:r>
              <a:rPr lang="fr-FR" dirty="0" smtClean="0"/>
              <a:t>:</a:t>
            </a:r>
          </a:p>
          <a:p>
            <a:pPr algn="just" rtl="1"/>
            <a:r>
              <a:rPr lang="ar-SA" dirty="0" smtClean="0"/>
              <a:t>الحفاظ على الموارد الطبيعية وحماية التنوع البيولوجي</a:t>
            </a:r>
            <a:r>
              <a:rPr lang="fr-FR" dirty="0" smtClean="0"/>
              <a:t>.</a:t>
            </a:r>
          </a:p>
          <a:p>
            <a:pPr algn="just" rtl="1"/>
            <a:r>
              <a:rPr lang="ar-SA" dirty="0" smtClean="0"/>
              <a:t>تعزيز ثقافة الالتزام الأخلاقي في جميع الممارسات الإنسانية</a:t>
            </a:r>
            <a:r>
              <a:rPr lang="fr-FR" dirty="0" smtClean="0"/>
              <a:t>.</a:t>
            </a:r>
          </a:p>
          <a:p>
            <a:pPr algn="just" rtl="1"/>
            <a:r>
              <a:rPr lang="ar-SA" dirty="0" smtClean="0"/>
              <a:t>مشاركة المجتمع بكافة فئاته في اتخاذ القرارات البيئية</a:t>
            </a:r>
            <a:r>
              <a:rPr lang="fr-FR" dirty="0" smtClean="0"/>
              <a:t>.</a:t>
            </a:r>
          </a:p>
          <a:p>
            <a:pPr algn="just" rtl="1"/>
            <a:r>
              <a:rPr lang="ar-SA" dirty="0" smtClean="0"/>
              <a:t>ضمان استدامة الحقوق البيئية للأجيال الحالية والمقبلة</a:t>
            </a:r>
            <a:r>
              <a:rPr lang="fr-FR" dirty="0" smtClean="0"/>
              <a:t>.</a:t>
            </a:r>
          </a:p>
          <a:p>
            <a:pPr algn="just" rtl="1"/>
            <a:r>
              <a:rPr lang="ar-SA" dirty="0" smtClean="0"/>
              <a:t>ومن هنا، فإن أي سياسة بيئية ناجحة يجب أن تدمج بين البعد الأخلاقي، والبعد الاجتماعي، والبعد القانوني، مع التأكيد على أن البيئة مسؤولية مشتركة بين جميع الأفراد والمؤسسات والدول، وضرورة العمل الجماعي لضمان حمايتها واستدامتها</a:t>
            </a:r>
            <a:r>
              <a:rPr lang="fr-FR" dirty="0" smtClean="0"/>
              <a:t>.</a:t>
            </a:r>
          </a:p>
          <a:p>
            <a:pPr algn="just" rtl="1"/>
            <a:endParaRPr lang="fr-FR" dirty="0"/>
          </a:p>
        </p:txBody>
      </p:sp>
      <p:sp>
        <p:nvSpPr>
          <p:cNvPr id="3" name="Titre 2"/>
          <p:cNvSpPr>
            <a:spLocks noGrp="1"/>
          </p:cNvSpPr>
          <p:nvPr>
            <p:ph type="title"/>
          </p:nvPr>
        </p:nvSpPr>
        <p:spPr/>
        <p:txBody>
          <a:bodyPr>
            <a:normAutofit/>
          </a:bodyPr>
          <a:lstStyle/>
          <a:p>
            <a:pPr lvl="8" algn="ctr" rtl="0">
              <a:spcBef>
                <a:spcPct val="0"/>
              </a:spcBef>
            </a:pPr>
            <a:r>
              <a:rPr lang="ar-SA" sz="3200" dirty="0" smtClean="0">
                <a:latin typeface="Simplified Arabic" pitchFamily="18" charset="-78"/>
                <a:cs typeface="Simplified Arabic" pitchFamily="18" charset="-78"/>
              </a:rPr>
              <a:t>الخاتمة والتوصيات</a:t>
            </a:r>
            <a:r>
              <a:rPr lang="fr-FR" sz="3200" dirty="0" smtClean="0">
                <a:latin typeface="Simplified Arabic" pitchFamily="18" charset="-78"/>
                <a:cs typeface="Simplified Arabic" pitchFamily="18" charset="-78"/>
              </a:rPr>
              <a:t/>
            </a:r>
            <a:br>
              <a:rPr lang="fr-FR" sz="3200" dirty="0" smtClean="0">
                <a:latin typeface="Simplified Arabic" pitchFamily="18" charset="-78"/>
                <a:cs typeface="Simplified Arabic" pitchFamily="18" charset="-78"/>
              </a:rPr>
            </a:br>
            <a:endParaRPr lang="fr-FR" sz="3200" dirty="0">
              <a:latin typeface="Simplified Arabic" pitchFamily="18" charset="-78"/>
              <a:cs typeface="Simplified Arabic" pitchFamily="18"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r>
              <a:rPr lang="ar-SA" dirty="0" smtClean="0"/>
              <a:t>المقاربة هي طريقة لفهم الظواهر والمشكلات البيئية بشكل شامل ودقيق، من خلال التركيز على المبادئ الأساسية للبحث البيئي وأساليب التحليل العلمي. فالمقاربة تهدف إلى تحديد المراحل المختلفة للبحث، والوسائل المستخدمة، والآليات المتبعة في معالجة المشكلات البيئية، كما تسعى إلى توضيح طبيعة العلاقة بين الإنسان والبيئة وتأثير كل منهما على الآخر</a:t>
            </a:r>
            <a:r>
              <a:rPr lang="fr-FR" dirty="0" smtClean="0"/>
              <a:t>.</a:t>
            </a:r>
          </a:p>
          <a:p>
            <a:pPr algn="r" rtl="1">
              <a:buNone/>
            </a:pPr>
            <a:endParaRPr lang="fr-FR" dirty="0"/>
          </a:p>
        </p:txBody>
      </p:sp>
      <p:sp>
        <p:nvSpPr>
          <p:cNvPr id="2" name="Titre 1"/>
          <p:cNvSpPr>
            <a:spLocks noGrp="1"/>
          </p:cNvSpPr>
          <p:nvPr>
            <p:ph type="title"/>
          </p:nvPr>
        </p:nvSpPr>
        <p:spPr/>
        <p:txBody>
          <a:bodyPr/>
          <a:lstStyle/>
          <a:p>
            <a:pPr algn="ctr"/>
            <a:r>
              <a:rPr lang="ar-SA" dirty="0" smtClean="0"/>
              <a:t>مفهوم المقاربة</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rtl="1"/>
            <a:r>
              <a:rPr lang="ar-SA" dirty="0" smtClean="0"/>
              <a:t>المقاربة </a:t>
            </a:r>
            <a:r>
              <a:rPr lang="ar-SA" dirty="0" err="1" smtClean="0"/>
              <a:t>الجيلية</a:t>
            </a:r>
            <a:r>
              <a:rPr lang="ar-SA" dirty="0" smtClean="0"/>
              <a:t> في دراسة القضايا البيئية تعتبر منهجًا يهدف إلى إدماج مفاهيم الاستدامة البيئية في جميع مراحل التفكير والتحليل، مع التركيز على حماية الموارد الطبيعية للأجيال القادمة. هذه المقاربة تعكس رؤية عالمية تتجاوز الحدود الجغرافية والثقافية، حيث تهتم بدراسة التأثيرات البيئية على نطاق عالمي، مع مراعاة الظروف الاجتماعية والاقتصادية المختلفة في المجتمعات البشرية</a:t>
            </a:r>
            <a:r>
              <a:rPr lang="fr-FR" dirty="0" smtClean="0"/>
              <a:t>.</a:t>
            </a:r>
          </a:p>
          <a:p>
            <a:pPr algn="just" rtl="1"/>
            <a:r>
              <a:rPr lang="ar-SA" dirty="0" smtClean="0"/>
              <a:t>وبهذا المعنى، تعتبر المقاربة </a:t>
            </a:r>
            <a:r>
              <a:rPr lang="ar-SA" dirty="0" err="1" smtClean="0"/>
              <a:t>الجيلية</a:t>
            </a:r>
            <a:r>
              <a:rPr lang="ar-SA" dirty="0" smtClean="0"/>
              <a:t> أداة تحليلية تمكن الباحثين من رصد العلاقات بين الإنسان والبيئة عبر الزمن، وتقييم آثار النشاط البشري على الموارد الطبيعية، بحيث يمكن وضع حلول مستدامة تراعي مصالح الأجيال الحالية والمستقبلية</a:t>
            </a:r>
            <a:r>
              <a:rPr lang="fr-FR" dirty="0" smtClean="0"/>
              <a:t>.</a:t>
            </a:r>
          </a:p>
          <a:p>
            <a:pPr algn="just" rtl="1"/>
            <a:endParaRPr lang="fr-FR" dirty="0"/>
          </a:p>
        </p:txBody>
      </p:sp>
      <p:sp>
        <p:nvSpPr>
          <p:cNvPr id="2" name="Titre 1"/>
          <p:cNvSpPr>
            <a:spLocks noGrp="1"/>
          </p:cNvSpPr>
          <p:nvPr>
            <p:ph type="title"/>
          </p:nvPr>
        </p:nvSpPr>
        <p:spPr/>
        <p:txBody>
          <a:bodyPr/>
          <a:lstStyle/>
          <a:p>
            <a:pPr algn="ctr"/>
            <a:r>
              <a:rPr lang="ar-SA" dirty="0" smtClean="0"/>
              <a:t>المقاربة </a:t>
            </a:r>
            <a:r>
              <a:rPr lang="ar-SA" dirty="0" err="1" smtClean="0"/>
              <a:t>الجيلية</a:t>
            </a:r>
            <a:r>
              <a:rPr lang="ar-SA" dirty="0" smtClean="0"/>
              <a:t> كفكر بيئي عابر للقارات</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pPr algn="just" rtl="1"/>
            <a:r>
              <a:rPr lang="ar-SA" dirty="0" smtClean="0"/>
              <a:t>تتمثل أهمية المقاربة </a:t>
            </a:r>
            <a:r>
              <a:rPr lang="ar-SA" dirty="0" err="1" smtClean="0"/>
              <a:t>الجيلية</a:t>
            </a:r>
            <a:r>
              <a:rPr lang="ar-SA" dirty="0" smtClean="0"/>
              <a:t> في كونها منهجًا يهدف إلى حماية البيئة والموارد الطبيعية للأجيال الحالية والمقبلة. فهي تسمح بمراقبة الاستخدام غير المستدام للموارد، مثل المياه والتربة والغابات، وتعمل على وضع استراتيجيات لتقليل الأضرار البيئية، ومنع استنزاف الموارد</a:t>
            </a:r>
            <a:r>
              <a:rPr lang="fr-FR" dirty="0" smtClean="0"/>
              <a:t>.</a:t>
            </a:r>
          </a:p>
          <a:p>
            <a:pPr algn="just" rtl="1"/>
            <a:r>
              <a:rPr lang="ar-SA" dirty="0" smtClean="0"/>
              <a:t>كما تسهم المقاربة </a:t>
            </a:r>
            <a:r>
              <a:rPr lang="ar-SA" dirty="0" err="1" smtClean="0"/>
              <a:t>الجيلية</a:t>
            </a:r>
            <a:r>
              <a:rPr lang="ar-SA" dirty="0" smtClean="0"/>
              <a:t> في فهم المشكلات البيئية المعقدة، وتحديد العلاقات المتشابكة بين العوامل الطبيعية والاجتماعية والاقتصادية التي تؤثر في البيئة. فهي تساعد على تقويم السياسات البيئية، وتوجيه الجهود نحو تحقيق توازن بين التنمية الاقتصادية وحماية البيئة، مع مراعاة حقوق الأجيال القادمة في الاستفادة من الموارد الطبيعية</a:t>
            </a:r>
            <a:r>
              <a:rPr lang="fr-FR" dirty="0" smtClean="0"/>
              <a:t>.</a:t>
            </a:r>
          </a:p>
          <a:p>
            <a:pPr algn="just" rtl="1"/>
            <a:r>
              <a:rPr lang="ar-SA" dirty="0" smtClean="0"/>
              <a:t>باختصار، المقاربة </a:t>
            </a:r>
            <a:r>
              <a:rPr lang="ar-SA" dirty="0" err="1" smtClean="0"/>
              <a:t>الجيلية</a:t>
            </a:r>
            <a:r>
              <a:rPr lang="ar-SA" dirty="0" smtClean="0"/>
              <a:t> ليست مجرد دراسة للمشكلات البيئية الحالية، بل هي رؤية شاملة تراعي استدامة الموارد وحماية البيئة للأجيال المستقبلية، مع وضع استراتيجيات للتخفيف من آثار النشاط البشري على البيئة</a:t>
            </a:r>
            <a:r>
              <a:rPr lang="fr-FR" dirty="0" smtClean="0"/>
              <a:t>.</a:t>
            </a:r>
          </a:p>
          <a:p>
            <a:pPr algn="just" rtl="1"/>
            <a:endParaRPr lang="fr-FR" dirty="0"/>
          </a:p>
        </p:txBody>
      </p:sp>
      <p:sp>
        <p:nvSpPr>
          <p:cNvPr id="2" name="Titre 1"/>
          <p:cNvSpPr>
            <a:spLocks noGrp="1"/>
          </p:cNvSpPr>
          <p:nvPr>
            <p:ph type="title"/>
          </p:nvPr>
        </p:nvSpPr>
        <p:spPr/>
        <p:txBody>
          <a:bodyPr/>
          <a:lstStyle/>
          <a:p>
            <a:pPr algn="ctr"/>
            <a:r>
              <a:rPr lang="ar-SA" dirty="0" smtClean="0"/>
              <a:t>أهمية المقاربة </a:t>
            </a:r>
            <a:r>
              <a:rPr lang="ar-SA" dirty="0" err="1" smtClean="0"/>
              <a:t>الجيلية</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rtl="1"/>
            <a:r>
              <a:rPr lang="ar-SA" dirty="0" smtClean="0"/>
              <a:t>من أهم أهداف المقاربة </a:t>
            </a:r>
            <a:r>
              <a:rPr lang="ar-SA" dirty="0" err="1" smtClean="0"/>
              <a:t>الجيلية</a:t>
            </a:r>
            <a:r>
              <a:rPr lang="fr-FR" dirty="0" smtClean="0"/>
              <a:t>:</a:t>
            </a:r>
          </a:p>
          <a:p>
            <a:pPr lvl="0" algn="just" rtl="1"/>
            <a:r>
              <a:rPr lang="ar-SA" dirty="0" smtClean="0"/>
              <a:t>حماية الموارد الطبيعية للأجيال الحالية والمقبلة، مثل المياه والتربة والغابات</a:t>
            </a:r>
            <a:r>
              <a:rPr lang="fr-FR" dirty="0" smtClean="0"/>
              <a:t>.</a:t>
            </a:r>
          </a:p>
          <a:p>
            <a:pPr lvl="0" algn="just" rtl="1"/>
            <a:r>
              <a:rPr lang="ar-SA" dirty="0" smtClean="0"/>
              <a:t>ضمان الاستخدام المستدام للموارد البيئية دون التأثير على حقوق الأجيال القادمة</a:t>
            </a:r>
            <a:r>
              <a:rPr lang="fr-FR" dirty="0" smtClean="0"/>
              <a:t>.</a:t>
            </a:r>
          </a:p>
          <a:p>
            <a:pPr lvl="0" algn="just" rtl="1"/>
            <a:r>
              <a:rPr lang="ar-SA" dirty="0" smtClean="0"/>
              <a:t>تشجيع البحث والتحليل العلمي لتطوير سياسات بيئية مستدامة</a:t>
            </a:r>
            <a:r>
              <a:rPr lang="fr-FR" dirty="0" smtClean="0"/>
              <a:t>.</a:t>
            </a:r>
          </a:p>
          <a:p>
            <a:pPr lvl="0" algn="just" rtl="1"/>
            <a:r>
              <a:rPr lang="ar-SA" dirty="0" smtClean="0"/>
              <a:t>تعزيز الوعي البيئي لدى المجتمعات، لتبني سلوكيات صديقة للبيئة</a:t>
            </a:r>
            <a:r>
              <a:rPr lang="fr-FR" dirty="0" smtClean="0"/>
              <a:t>.</a:t>
            </a:r>
          </a:p>
          <a:p>
            <a:pPr lvl="0" algn="just" rtl="1"/>
            <a:r>
              <a:rPr lang="ar-SA" dirty="0" smtClean="0"/>
              <a:t>توفير إطار شامل لدراسة المشكلات البيئية من منظور طويل الأمد، يربط بين الماضي والحاضر والمستقبل</a:t>
            </a:r>
            <a:r>
              <a:rPr lang="fr-FR" dirty="0" smtClean="0"/>
              <a:t>.</a:t>
            </a:r>
          </a:p>
          <a:p>
            <a:pPr algn="just" rtl="1"/>
            <a:endParaRPr lang="fr-FR" dirty="0"/>
          </a:p>
        </p:txBody>
      </p:sp>
      <p:sp>
        <p:nvSpPr>
          <p:cNvPr id="2" name="Titre 1"/>
          <p:cNvSpPr>
            <a:spLocks noGrp="1"/>
          </p:cNvSpPr>
          <p:nvPr>
            <p:ph type="title"/>
          </p:nvPr>
        </p:nvSpPr>
        <p:spPr/>
        <p:txBody>
          <a:bodyPr/>
          <a:lstStyle/>
          <a:p>
            <a:pPr algn="ctr"/>
            <a:r>
              <a:rPr lang="ar-SA" dirty="0" smtClean="0"/>
              <a:t>أهداف المقاربة </a:t>
            </a:r>
            <a:r>
              <a:rPr lang="ar-SA" dirty="0" err="1" smtClean="0"/>
              <a:t>الجيلية</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rtl="1"/>
            <a:r>
              <a:rPr lang="ar-SA" dirty="0" smtClean="0"/>
              <a:t>المقاربة </a:t>
            </a:r>
            <a:r>
              <a:rPr lang="ar-SA" dirty="0" err="1" smtClean="0"/>
              <a:t>الجيلية</a:t>
            </a:r>
            <a:r>
              <a:rPr lang="ar-SA" dirty="0" smtClean="0"/>
              <a:t> تساعد على وضع برامج وحلول علمية لمواجهة التحديات البيئية، مثل تلوث المياه والهواء والتدهور البيئي. كما تتيح للمجتمعات والمخططين دراسة آثار التنمية الاقتصادية على الموارد الطبيعية، والعمل على تطوير استراتيجيات لإدارة الموارد بشكل مستدام</a:t>
            </a:r>
            <a:r>
              <a:rPr lang="fr-FR" dirty="0" smtClean="0"/>
              <a:t>.</a:t>
            </a:r>
          </a:p>
          <a:p>
            <a:pPr algn="just" rtl="1"/>
            <a:r>
              <a:rPr lang="ar-SA" dirty="0" smtClean="0"/>
              <a:t>بهذا الشكل، فإن المقاربة </a:t>
            </a:r>
            <a:r>
              <a:rPr lang="ar-SA" dirty="0" err="1" smtClean="0"/>
              <a:t>الجيلية</a:t>
            </a:r>
            <a:r>
              <a:rPr lang="ar-SA" dirty="0" smtClean="0"/>
              <a:t> تعزز التنمية البيئية المستدامة، وتضع الأجيال القادمة في صلب الاهتمام، من خلال حماية الموارد وضمان حقوق الجميع في بيئة سليمة وصحية</a:t>
            </a:r>
            <a:r>
              <a:rPr lang="fr-FR" dirty="0" smtClean="0"/>
              <a:t>.</a:t>
            </a:r>
          </a:p>
          <a:p>
            <a:pPr algn="just" rtl="1"/>
            <a:endParaRPr lang="fr-FR" dirty="0"/>
          </a:p>
        </p:txBody>
      </p:sp>
      <p:sp>
        <p:nvSpPr>
          <p:cNvPr id="2" name="Titre 1"/>
          <p:cNvSpPr>
            <a:spLocks noGrp="1"/>
          </p:cNvSpPr>
          <p:nvPr>
            <p:ph type="title"/>
          </p:nvPr>
        </p:nvSpPr>
        <p:spPr/>
        <p:txBody>
          <a:bodyPr>
            <a:normAutofit fontScale="90000"/>
          </a:bodyPr>
          <a:lstStyle/>
          <a:p>
            <a:pPr algn="ctr"/>
            <a:r>
              <a:rPr lang="ar-SA" dirty="0" smtClean="0"/>
              <a:t>دور المقاربة </a:t>
            </a:r>
            <a:r>
              <a:rPr lang="ar-SA" dirty="0" err="1" smtClean="0"/>
              <a:t>الجيلية</a:t>
            </a:r>
            <a:r>
              <a:rPr lang="ar-SA" dirty="0" smtClean="0"/>
              <a:t> في حماية البيئة</a:t>
            </a:r>
            <a:r>
              <a:rPr lang="fr-FR" dirty="0" smtClean="0"/>
              <a:t/>
            </a:r>
            <a:br>
              <a:rPr lang="fr-FR" dirty="0" smtClean="0"/>
            </a:b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1071546"/>
            <a:ext cx="8229600" cy="4525963"/>
          </a:xfrm>
        </p:spPr>
        <p:txBody>
          <a:bodyPr>
            <a:noAutofit/>
          </a:bodyPr>
          <a:lstStyle/>
          <a:p>
            <a:pPr algn="just" rtl="1"/>
            <a:r>
              <a:rPr lang="ar-SA" sz="2000" dirty="0" smtClean="0"/>
              <a:t>تقوم المقاربة </a:t>
            </a:r>
            <a:r>
              <a:rPr lang="ar-SA" sz="2000" dirty="0" err="1" smtClean="0"/>
              <a:t>الجيلية</a:t>
            </a:r>
            <a:r>
              <a:rPr lang="ar-SA" sz="2000" dirty="0" smtClean="0"/>
              <a:t> في دراسة القضايا البيئية على مجموعة من العناصر الأساسية التي توفر إطارًا شاملاً لفهم المشكلات البيئية ومعالجتها. هذه العناصر تساعد على ربط الإنسان بالبيئة بشكل مستدام، كما تضمن حماية الموارد الطبيعية للأجيال الحالية والمقبلة</a:t>
            </a:r>
            <a:r>
              <a:rPr lang="fr-FR" sz="2000" dirty="0" smtClean="0"/>
              <a:t>.</a:t>
            </a:r>
          </a:p>
          <a:p>
            <a:pPr algn="just" rtl="1"/>
            <a:r>
              <a:rPr lang="ar-SA" sz="2000" dirty="0" smtClean="0"/>
              <a:t>ومن أهم هذه العناصر</a:t>
            </a:r>
            <a:r>
              <a:rPr lang="fr-FR" sz="2000" dirty="0" smtClean="0"/>
              <a:t>:</a:t>
            </a:r>
          </a:p>
          <a:p>
            <a:pPr algn="just" rtl="1"/>
            <a:r>
              <a:rPr lang="ar-SA" sz="2000" b="1" dirty="0" smtClean="0"/>
              <a:t>أ. عنصر الضمان والحماية</a:t>
            </a:r>
            <a:endParaRPr lang="fr-FR" sz="2000" dirty="0" smtClean="0"/>
          </a:p>
          <a:p>
            <a:pPr algn="just" rtl="1"/>
            <a:r>
              <a:rPr lang="ar-SA" sz="2000" dirty="0" smtClean="0"/>
              <a:t>يتمثل هذا العنصر في التأكيد على حماية الموارد البيئية الحيوية، مثل المياه والتربة والغابات، وضمان استدامتها. ويشمل هذا</a:t>
            </a:r>
            <a:r>
              <a:rPr lang="fr-FR" sz="2000" dirty="0" smtClean="0"/>
              <a:t>:</a:t>
            </a:r>
          </a:p>
          <a:p>
            <a:pPr lvl="0" algn="just" rtl="1"/>
            <a:r>
              <a:rPr lang="ar-SA" sz="2000" dirty="0" smtClean="0"/>
              <a:t>ضمان التوفر: أي أن الموارد يجب أن تبقى متاحة لجميع الأجيال، بحيث لا يؤدي استهلاكها في الحاضر إلى حرمان الأجيال المقبلة منها</a:t>
            </a:r>
            <a:r>
              <a:rPr lang="fr-FR" sz="2000" dirty="0" smtClean="0"/>
              <a:t>.</a:t>
            </a:r>
          </a:p>
          <a:p>
            <a:pPr lvl="0" algn="just" rtl="1"/>
            <a:r>
              <a:rPr lang="ar-SA" sz="2000" dirty="0" smtClean="0"/>
              <a:t>حماية الموارد الطبيعية: ويقصد بذلك المحافظة على جودة المياه والتربة والغابات، ومنع تلوثها أو استنزافها بطريقة تهدد استدامتها</a:t>
            </a:r>
            <a:r>
              <a:rPr lang="fr-FR" sz="2000" dirty="0" smtClean="0"/>
              <a:t>.</a:t>
            </a:r>
          </a:p>
          <a:p>
            <a:pPr algn="just" rtl="1"/>
            <a:r>
              <a:rPr lang="ar-SA" sz="2000" b="1" dirty="0" smtClean="0"/>
              <a:t>ب. عنصر العدالة والمساواة البيئية</a:t>
            </a:r>
            <a:endParaRPr lang="fr-FR" sz="2000" dirty="0" smtClean="0"/>
          </a:p>
          <a:p>
            <a:pPr algn="just" rtl="1"/>
            <a:r>
              <a:rPr lang="ar-SA" sz="2000" dirty="0" smtClean="0"/>
              <a:t>يركز هذا العنصر على توزيع الموارد البيئية بشكل عادل بين المجتمعات، وضمان أن تكون جميع الفئات قادرة على الوصول إلى الموارد الحيوية مثل المياه والغذاء والأراضي الزراعية، دون استثناء أو تهميش لأي مجموعة. كما يضمن هذا العنصر مشاركة الجميع في اتخاذ القرارات المتعلقة بالبيئة، بما يحقق العدالة البيئية</a:t>
            </a:r>
            <a:r>
              <a:rPr lang="fr-FR" sz="2000" dirty="0" smtClean="0"/>
              <a:t>.</a:t>
            </a:r>
          </a:p>
          <a:p>
            <a:pPr algn="just" rtl="1"/>
            <a:endParaRPr lang="fr-FR" sz="2000" dirty="0"/>
          </a:p>
        </p:txBody>
      </p:sp>
      <p:sp>
        <p:nvSpPr>
          <p:cNvPr id="2" name="Titre 1"/>
          <p:cNvSpPr>
            <a:spLocks noGrp="1"/>
          </p:cNvSpPr>
          <p:nvPr>
            <p:ph type="title"/>
          </p:nvPr>
        </p:nvSpPr>
        <p:spPr/>
        <p:txBody>
          <a:bodyPr>
            <a:normAutofit fontScale="90000"/>
          </a:bodyPr>
          <a:lstStyle/>
          <a:p>
            <a:pPr algn="ctr"/>
            <a:r>
              <a:rPr lang="ar-SA" dirty="0" smtClean="0"/>
              <a:t>العناصر المؤسسة للمقاربة </a:t>
            </a:r>
            <a:r>
              <a:rPr lang="ar-SA" dirty="0" err="1" smtClean="0"/>
              <a:t>الجيلية</a:t>
            </a:r>
            <a:r>
              <a:rPr lang="ar-SA" dirty="0" smtClean="0"/>
              <a:t> في القضايا البيئية</a:t>
            </a:r>
            <a:r>
              <a:rPr lang="fr-FR" dirty="0" smtClean="0"/>
              <a:t/>
            </a:r>
            <a:br>
              <a:rPr lang="fr-FR" dirty="0" smtClean="0"/>
            </a:b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507249"/>
          </a:xfrm>
        </p:spPr>
        <p:txBody>
          <a:bodyPr>
            <a:normAutofit fontScale="77500" lnSpcReduction="20000"/>
          </a:bodyPr>
          <a:lstStyle/>
          <a:p>
            <a:pPr algn="just" rtl="1"/>
            <a:r>
              <a:rPr lang="ar-SA" dirty="0" smtClean="0"/>
              <a:t>ج. </a:t>
            </a:r>
            <a:r>
              <a:rPr lang="ar-SA" b="1" dirty="0" smtClean="0"/>
              <a:t>عنصر الجيل المستقبلي</a:t>
            </a:r>
            <a:endParaRPr lang="fr-FR" dirty="0" smtClean="0"/>
          </a:p>
          <a:p>
            <a:pPr algn="just" rtl="1"/>
            <a:r>
              <a:rPr lang="ar-SA" dirty="0" smtClean="0"/>
              <a:t>يتمثل هذا العنصر في الأخذ بعين الاعتبار حقوق الأجيال المقبلة في الاستفادة من الموارد الطبيعية والحفاظ على البيئة. فالموارد البيئية يجب أن تدار بطريقة تضمن بقاءها صالحة للاستخدام في المستقبل، مع مراعاة أن أي نشاط بشري في الحاضر لا يجب أن يضر بحقوق الأجيال القادمة</a:t>
            </a:r>
            <a:r>
              <a:rPr lang="fr-FR" dirty="0" smtClean="0"/>
              <a:t>.</a:t>
            </a:r>
          </a:p>
          <a:p>
            <a:pPr algn="just" rtl="1"/>
            <a:r>
              <a:rPr lang="ar-SA" dirty="0" smtClean="0"/>
              <a:t>المقاربة </a:t>
            </a:r>
            <a:r>
              <a:rPr lang="ar-SA" dirty="0" err="1" smtClean="0"/>
              <a:t>الجيلية</a:t>
            </a:r>
            <a:r>
              <a:rPr lang="ar-SA" dirty="0" smtClean="0"/>
              <a:t> هنا تجعل من حماية الموارد الطبيعية والتنوع البيولوجي هدفًا أساسيًا، بحيث يتم التخطيط لإدارة البيئة بطريقة شاملة تراعي الحفاظ على المياه، الأراضي، الغابات، والتنوع </a:t>
            </a:r>
            <a:r>
              <a:rPr lang="ar-SA" dirty="0" smtClean="0"/>
              <a:t>الحيوي، </a:t>
            </a:r>
            <a:r>
              <a:rPr lang="ar-SA" dirty="0" smtClean="0"/>
              <a:t>مع وضع استراتيجيات متكاملة للتنمية المستدامة</a:t>
            </a:r>
            <a:r>
              <a:rPr lang="fr-FR" dirty="0" smtClean="0"/>
              <a:t>.</a:t>
            </a:r>
          </a:p>
          <a:p>
            <a:pPr algn="just" rtl="1"/>
            <a:r>
              <a:rPr lang="ar-SA" dirty="0" smtClean="0"/>
              <a:t>د. </a:t>
            </a:r>
            <a:r>
              <a:rPr lang="ar-SA" b="1" dirty="0" smtClean="0"/>
              <a:t>البيئة كمجتمع متكامل</a:t>
            </a:r>
            <a:endParaRPr lang="fr-FR" dirty="0" smtClean="0"/>
          </a:p>
          <a:p>
            <a:pPr algn="just" rtl="1"/>
            <a:r>
              <a:rPr lang="ar-SA" dirty="0" smtClean="0"/>
              <a:t>تعتبر البيئة في هذه المقاربة نظامًا متكاملًا يضم الإنسان والكائنات الحية والمكونات الطبيعية الأخرى. ويجب النظر إليها كوحدة واحدة، حيث يؤثر كل جزء على الآخر. لذلك، أي سياسات بيئية أو مشروعات تنموية يجب أن تأخذ في الاعتبار هذا الترابط لضمان الاستدامة الشاملة</a:t>
            </a:r>
            <a:r>
              <a:rPr lang="fr-FR" dirty="0" smtClean="0"/>
              <a:t>.</a:t>
            </a:r>
          </a:p>
          <a:p>
            <a:pPr algn="just" rtl="1"/>
            <a:r>
              <a:rPr lang="ar-SA" b="1" dirty="0" smtClean="0"/>
              <a:t>مثال تطبيقي</a:t>
            </a:r>
            <a:endParaRPr lang="fr-FR" dirty="0" smtClean="0"/>
          </a:p>
          <a:p>
            <a:pPr algn="just" rtl="1"/>
            <a:r>
              <a:rPr lang="ar-SA" dirty="0" smtClean="0"/>
              <a:t>في مؤتمر الأمم المتحدة لعام 1997، تم التأكيد على أن أي مشروع تنموي يجب أن يأخذ في الاعتبار جميع هذه العناصر: حماية المياه، الأراضي، الغابات، وضمان حقوق الأجيال القادمة. كما شدد المؤتمر على أهمية دمج العدالة البيئية في السياسات والخطط التنموية لضمان استدامة الموارد</a:t>
            </a:r>
            <a:endParaRPr lang="fr-FR" dirty="0" smtClean="0"/>
          </a:p>
          <a:p>
            <a:pPr algn="just" rtl="1"/>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71546"/>
            <a:ext cx="8229600" cy="4935745"/>
          </a:xfrm>
        </p:spPr>
        <p:txBody>
          <a:bodyPr/>
          <a:lstStyle/>
          <a:p>
            <a:pPr algn="just" rtl="1"/>
            <a:r>
              <a:rPr lang="ar-SA" dirty="0" smtClean="0"/>
              <a:t>تتمحور المقاربة </a:t>
            </a:r>
            <a:r>
              <a:rPr lang="ar-SA" dirty="0" err="1" smtClean="0"/>
              <a:t>الجيلية</a:t>
            </a:r>
            <a:r>
              <a:rPr lang="ar-SA" dirty="0" smtClean="0"/>
              <a:t> حول العدالة البيئية والحقوق البيئية للإنسان، حيث يُنظر إلى البيئة بوصفها حقًا أساسيًا للأفراد والمجتمعات. وتقوم العدالة البيئية على مبدأ أن جميع الناس، في الحاضر والمستقبل، لهم الحق في بيئة صحية ومستدامة، خالية من التلوث والاستنزاف غير المنصف للموارد الطبيعية</a:t>
            </a:r>
            <a:r>
              <a:rPr lang="fr-FR" dirty="0" smtClean="0"/>
              <a:t>.</a:t>
            </a:r>
          </a:p>
          <a:p>
            <a:pPr algn="just" rtl="1"/>
            <a:r>
              <a:rPr lang="ar-SA" dirty="0" smtClean="0"/>
              <a:t>أ. </a:t>
            </a:r>
            <a:r>
              <a:rPr lang="ar-SA" b="1" dirty="0" smtClean="0"/>
              <a:t>مفهوم العدالة البيئية</a:t>
            </a:r>
            <a:endParaRPr lang="fr-FR" dirty="0" smtClean="0"/>
          </a:p>
          <a:p>
            <a:pPr algn="just" rtl="1"/>
            <a:r>
              <a:rPr lang="ar-SA" dirty="0" smtClean="0"/>
              <a:t>تُعرَّف العدالة البيئية على أنها توزيع متوازن وعادل للموارد البيئية بين جميع الأفراد والمجتمعات، بحيث يُستفاد منها دون أن تتعرض فئة من السكان للحرمان أو الضرر البيئي. وتهدف العدالة البيئية إلى</a:t>
            </a:r>
            <a:r>
              <a:rPr lang="fr-FR" dirty="0" smtClean="0"/>
              <a:t>:</a:t>
            </a:r>
          </a:p>
          <a:p>
            <a:pPr algn="just" rtl="1"/>
            <a:endParaRPr lang="fr-FR" dirty="0"/>
          </a:p>
        </p:txBody>
      </p:sp>
      <p:sp>
        <p:nvSpPr>
          <p:cNvPr id="2" name="Titre 1"/>
          <p:cNvSpPr>
            <a:spLocks noGrp="1"/>
          </p:cNvSpPr>
          <p:nvPr>
            <p:ph type="title"/>
          </p:nvPr>
        </p:nvSpPr>
        <p:spPr/>
        <p:txBody>
          <a:bodyPr>
            <a:normAutofit fontScale="90000"/>
          </a:bodyPr>
          <a:lstStyle/>
          <a:p>
            <a:pPr algn="ctr"/>
            <a:r>
              <a:rPr lang="ar-SA" dirty="0" smtClean="0"/>
              <a:t>العدالة البيئية وحقوق الإنسان في القضايا البيئية</a:t>
            </a:r>
            <a:r>
              <a:rPr lang="fr-FR" dirty="0" smtClean="0"/>
              <a:t/>
            </a:r>
            <a:br>
              <a:rPr lang="fr-FR" dirty="0" smtClean="0"/>
            </a:b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94</TotalTime>
  <Words>1978</Words>
  <Application>Microsoft Office PowerPoint</Application>
  <PresentationFormat>Affichage à l'écran (4:3)</PresentationFormat>
  <Paragraphs>91</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Rotonde</vt:lpstr>
      <vt:lpstr>محاضرة بعنوان: المقاربة الجيلية للبيئة </vt:lpstr>
      <vt:lpstr>مفهوم المقاربة</vt:lpstr>
      <vt:lpstr>المقاربة الجيلية كفكر بيئي عابر للقارات</vt:lpstr>
      <vt:lpstr>أهمية المقاربة الجيلية</vt:lpstr>
      <vt:lpstr>أهداف المقاربة الجيلية</vt:lpstr>
      <vt:lpstr>دور المقاربة الجيلية في حماية البيئة </vt:lpstr>
      <vt:lpstr>العناصر المؤسسة للمقاربة الجيلية في القضايا البيئية </vt:lpstr>
      <vt:lpstr>Diapositive 8</vt:lpstr>
      <vt:lpstr>العدالة البيئية وحقوق الإنسان في القضايا البيئية </vt:lpstr>
      <vt:lpstr>Diapositive 10</vt:lpstr>
      <vt:lpstr>Diapositive 11</vt:lpstr>
      <vt:lpstr>Diapositive 12</vt:lpstr>
      <vt:lpstr>مستقبل الأجيال المقبلة وأهمية الحماية البيئية </vt:lpstr>
      <vt:lpstr>Diapositive 14</vt:lpstr>
      <vt:lpstr>Diapositive 15</vt:lpstr>
      <vt:lpstr>Diapositive 16</vt:lpstr>
      <vt:lpstr>الالتزامات الأخلاقية تجاه حماية البيئة </vt:lpstr>
      <vt:lpstr>Diapositive 18</vt:lpstr>
      <vt:lpstr>الخاتمة والتوصيات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محاضرة بعنوان: المقاربة الجيلية للبيئة</dc:title>
  <dc:creator>N'TIC</dc:creator>
  <cp:lastModifiedBy>N'TIC</cp:lastModifiedBy>
  <cp:revision>10</cp:revision>
  <dcterms:created xsi:type="dcterms:W3CDTF">2025-11-09T11:22:58Z</dcterms:created>
  <dcterms:modified xsi:type="dcterms:W3CDTF">2025-11-11T13:15:57Z</dcterms:modified>
</cp:coreProperties>
</file>