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1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852D2EE5-F33D-48B3-B3B5-BA5E4F39381E}" type="datetimeFigureOut">
              <a:rPr lang="fr-FR" smtClean="0"/>
              <a:t>02/11/2025</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B350508B-18C0-4D0B-888F-9223387476BB}"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52D2EE5-F33D-48B3-B3B5-BA5E4F39381E}" type="datetimeFigureOut">
              <a:rPr lang="fr-FR" smtClean="0"/>
              <a:t>02/11/2025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50508B-18C0-4D0B-888F-9223387476BB}"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52D2EE5-F33D-48B3-B3B5-BA5E4F39381E}" type="datetimeFigureOut">
              <a:rPr lang="fr-FR" smtClean="0"/>
              <a:t>02/11/2025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50508B-18C0-4D0B-888F-9223387476BB}"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52D2EE5-F33D-48B3-B3B5-BA5E4F39381E}" type="datetimeFigureOut">
              <a:rPr lang="fr-FR" smtClean="0"/>
              <a:t>02/11/2025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50508B-18C0-4D0B-888F-9223387476BB}"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852D2EE5-F33D-48B3-B3B5-BA5E4F39381E}" type="datetimeFigureOut">
              <a:rPr lang="fr-FR" smtClean="0"/>
              <a:t>02/11/2025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350508B-18C0-4D0B-888F-9223387476BB}"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52D2EE5-F33D-48B3-B3B5-BA5E4F39381E}" type="datetimeFigureOut">
              <a:rPr lang="fr-FR" smtClean="0"/>
              <a:t>02/11/2025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50508B-18C0-4D0B-888F-9223387476BB}"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852D2EE5-F33D-48B3-B3B5-BA5E4F39381E}" type="datetimeFigureOut">
              <a:rPr lang="fr-FR" smtClean="0"/>
              <a:t>02/11/2025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350508B-18C0-4D0B-888F-9223387476BB}"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852D2EE5-F33D-48B3-B3B5-BA5E4F39381E}" type="datetimeFigureOut">
              <a:rPr lang="fr-FR" smtClean="0"/>
              <a:t>02/11/2025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350508B-18C0-4D0B-888F-9223387476BB}"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52D2EE5-F33D-48B3-B3B5-BA5E4F39381E}" type="datetimeFigureOut">
              <a:rPr lang="fr-FR" smtClean="0"/>
              <a:t>02/11/2025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350508B-18C0-4D0B-888F-9223387476BB}"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52D2EE5-F33D-48B3-B3B5-BA5E4F39381E}" type="datetimeFigureOut">
              <a:rPr lang="fr-FR" smtClean="0"/>
              <a:t>02/11/2025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350508B-18C0-4D0B-888F-9223387476BB}"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852D2EE5-F33D-48B3-B3B5-BA5E4F39381E}" type="datetimeFigureOut">
              <a:rPr lang="fr-FR" smtClean="0"/>
              <a:t>02/11/2025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B350508B-18C0-4D0B-888F-9223387476BB}" type="slidenum">
              <a:rPr lang="fr-FR" smtClean="0"/>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52D2EE5-F33D-48B3-B3B5-BA5E4F39381E}" type="datetimeFigureOut">
              <a:rPr lang="fr-FR" smtClean="0"/>
              <a:t>02/11/2025</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350508B-18C0-4D0B-888F-9223387476BB}" type="slidenum">
              <a:rPr lang="fr-FR" smtClean="0"/>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ar-DZ" dirty="0" smtClean="0"/>
              <a:t>المشكلات البيئية في الجزائر</a:t>
            </a:r>
            <a:endParaRPr lang="fr-FR" dirty="0"/>
          </a:p>
        </p:txBody>
      </p:sp>
      <p:sp>
        <p:nvSpPr>
          <p:cNvPr id="3" name="Sous-titre 2"/>
          <p:cNvSpPr>
            <a:spLocks noGrp="1"/>
          </p:cNvSpPr>
          <p:nvPr>
            <p:ph type="subTitle" idx="1"/>
          </p:nvPr>
        </p:nvSpPr>
        <p:spPr/>
        <p:txBody>
          <a:bodyPr/>
          <a:lstStyle/>
          <a:p>
            <a:pPr algn="ctr"/>
            <a:r>
              <a:rPr lang="ar-DZ" dirty="0" smtClean="0">
                <a:solidFill>
                  <a:schemeClr val="tx1"/>
                </a:solidFill>
              </a:rPr>
              <a:t>من إعداد: </a:t>
            </a:r>
            <a:r>
              <a:rPr lang="ar-DZ" dirty="0" err="1" smtClean="0">
                <a:solidFill>
                  <a:schemeClr val="tx1"/>
                </a:solidFill>
              </a:rPr>
              <a:t>د</a:t>
            </a:r>
            <a:r>
              <a:rPr lang="ar-DZ" dirty="0" smtClean="0">
                <a:solidFill>
                  <a:schemeClr val="tx1"/>
                </a:solidFill>
              </a:rPr>
              <a:t>. نهاري سلمى</a:t>
            </a:r>
            <a:endParaRPr lang="fr-FR"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DZ" b="1" dirty="0"/>
              <a:t>سابعًا: نحو </a:t>
            </a:r>
            <a:r>
              <a:rPr lang="ar-DZ" b="1" dirty="0" err="1"/>
              <a:t>استراتيجية</a:t>
            </a:r>
            <a:r>
              <a:rPr lang="ar-DZ" b="1" dirty="0"/>
              <a:t> وطنية لحماية البيئة</a:t>
            </a:r>
            <a:r>
              <a:rPr lang="fr-FR" dirty="0"/>
              <a:t/>
            </a:r>
            <a:br>
              <a:rPr lang="fr-FR" dirty="0"/>
            </a:br>
            <a:endParaRPr lang="fr-FR" dirty="0"/>
          </a:p>
        </p:txBody>
      </p:sp>
      <p:sp>
        <p:nvSpPr>
          <p:cNvPr id="3" name="Espace réservé du contenu 2"/>
          <p:cNvSpPr>
            <a:spLocks noGrp="1"/>
          </p:cNvSpPr>
          <p:nvPr>
            <p:ph idx="1"/>
          </p:nvPr>
        </p:nvSpPr>
        <p:spPr>
          <a:xfrm>
            <a:off x="457200" y="1285860"/>
            <a:ext cx="8229600" cy="4840303"/>
          </a:xfrm>
        </p:spPr>
        <p:txBody>
          <a:bodyPr>
            <a:noAutofit/>
          </a:bodyPr>
          <a:lstStyle/>
          <a:p>
            <a:pPr algn="just" rtl="1"/>
            <a:r>
              <a:rPr lang="ar-DZ" sz="2000" dirty="0"/>
              <a:t>إنّ تدهور البيئة في الجزائر ليس مجرد مسألة بيولوجية أو طبيعية، بل هو قضية تنموية </a:t>
            </a:r>
            <a:r>
              <a:rPr lang="ar-DZ" sz="2000" dirty="0" err="1"/>
              <a:t>وسوسيولوجية</a:t>
            </a:r>
            <a:r>
              <a:rPr lang="ar-DZ" sz="2000" dirty="0"/>
              <a:t> شاملة، ترتبط بأنماط الإنتاج والاستهلاك، وبنظام القيم والوعي الجمعي، وبالسياسات العمومية في مجال التخطيط العمراني والتنمية الاقتصادية</a:t>
            </a:r>
            <a:r>
              <a:rPr lang="fr-FR" sz="2000" dirty="0"/>
              <a:t>.</a:t>
            </a:r>
          </a:p>
          <a:p>
            <a:pPr algn="just" rtl="1"/>
            <a:r>
              <a:rPr lang="ar-DZ" sz="2000" dirty="0"/>
              <a:t>ولذلك، فإنّ مواجهة هذه التحديات تتطلب تبني مقاربة تكاملية تقوم على</a:t>
            </a:r>
            <a:r>
              <a:rPr lang="fr-FR" sz="2000" dirty="0"/>
              <a:t>:</a:t>
            </a:r>
          </a:p>
          <a:p>
            <a:pPr algn="just" rtl="1"/>
            <a:r>
              <a:rPr lang="ar-DZ" sz="2000" dirty="0"/>
              <a:t>إدماج البعد البيئي في برامج التنمية الوطنية</a:t>
            </a:r>
            <a:r>
              <a:rPr lang="fr-FR" sz="2000" dirty="0"/>
              <a:t>.</a:t>
            </a:r>
          </a:p>
          <a:p>
            <a:pPr algn="just" rtl="1"/>
            <a:r>
              <a:rPr lang="ar-DZ" sz="2000" dirty="0"/>
              <a:t>تعزيز التربية البيئية والإعلام الأخضر لرفع الوعي لدى الأفراد والمجتمعات</a:t>
            </a:r>
            <a:r>
              <a:rPr lang="fr-FR" sz="2000" dirty="0"/>
              <a:t>.</a:t>
            </a:r>
          </a:p>
          <a:p>
            <a:pPr algn="just" rtl="1"/>
            <a:r>
              <a:rPr lang="ar-DZ" sz="2000" dirty="0"/>
              <a:t>ضبط النمو </a:t>
            </a:r>
            <a:r>
              <a:rPr lang="ar-DZ" sz="2000" dirty="0" err="1"/>
              <a:t>الديموغرافي</a:t>
            </a:r>
            <a:r>
              <a:rPr lang="ar-DZ" sz="2000" dirty="0"/>
              <a:t> وفق سياسات سكانية متوازنة</a:t>
            </a:r>
            <a:r>
              <a:rPr lang="fr-FR" sz="2000" dirty="0"/>
              <a:t>.</a:t>
            </a:r>
          </a:p>
          <a:p>
            <a:pPr algn="just" rtl="1"/>
            <a:r>
              <a:rPr lang="ar-DZ" sz="2000" dirty="0"/>
              <a:t>تشجيع الطاقات المتجددة والحد من الاعتماد على الوقود </a:t>
            </a:r>
            <a:r>
              <a:rPr lang="ar-DZ" sz="2000" dirty="0" err="1"/>
              <a:t>الأحفوري</a:t>
            </a:r>
            <a:r>
              <a:rPr lang="fr-FR" sz="2000" dirty="0"/>
              <a:t>.</a:t>
            </a:r>
          </a:p>
          <a:p>
            <a:pPr algn="just" rtl="1"/>
            <a:r>
              <a:rPr lang="ar-DZ" sz="2000" dirty="0"/>
              <a:t>تطوير مخططات عمرانية متوازنة تراعي العدالة </a:t>
            </a:r>
            <a:r>
              <a:rPr lang="ar-DZ" sz="2000" dirty="0" err="1"/>
              <a:t>المجالية</a:t>
            </a:r>
            <a:r>
              <a:rPr lang="fr-FR" sz="2000" dirty="0"/>
              <a:t>.</a:t>
            </a:r>
          </a:p>
          <a:p>
            <a:pPr algn="just" rtl="1"/>
            <a:r>
              <a:rPr lang="ar-DZ" sz="2000" dirty="0"/>
              <a:t>تفعيل آليات المشاركة المجتمعية في إدارة الموارد البيئية وحمايتها</a:t>
            </a:r>
            <a:r>
              <a:rPr lang="fr-FR" sz="2000" dirty="0" smtClean="0"/>
              <a:t>.</a:t>
            </a:r>
            <a:endParaRPr lang="ar-DZ" sz="2000" dirty="0" smtClean="0"/>
          </a:p>
          <a:p>
            <a:pPr algn="just" rtl="1"/>
            <a:r>
              <a:rPr lang="ar-DZ" sz="2000" dirty="0"/>
              <a:t>إنّ البيئة في الجزائر ليست مجرد إطار طبيعي للحياة، بل هي مكون أساسي للهوية الوطنية ومصدر للثروة والاستقرار الاجتماعي. ومن ثمّ، فإنّ الحفاظ عليها هو استثمار في المستقبل وضمان لاستدامة التنمية وعدالتها بين الأجيال</a:t>
            </a:r>
            <a:r>
              <a:rPr lang="fr-FR" sz="2000" dirty="0"/>
              <a:t>.</a:t>
            </a:r>
          </a:p>
          <a:p>
            <a:pPr algn="just" rtl="1"/>
            <a:endParaRPr lang="fr-FR" sz="2000" dirty="0"/>
          </a:p>
          <a:p>
            <a:pPr algn="just" rtl="1"/>
            <a:endParaRPr lang="fr-F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dirty="0" smtClean="0">
                <a:cs typeface="Old Antic Outline Shaded" pitchFamily="2" charset="-78"/>
              </a:rPr>
              <a:t>هـــــــــــــــــل تعـــــــــلـــــــــم</a:t>
            </a:r>
            <a:r>
              <a:rPr lang="ar-SA" dirty="0" smtClean="0">
                <a:cs typeface="Old Antic Bold" pitchFamily="2" charset="-78"/>
              </a:rPr>
              <a:t>؟؟؟؟؟؟؟؟</a:t>
            </a:r>
            <a:endParaRPr lang="fr-FR" dirty="0"/>
          </a:p>
        </p:txBody>
      </p:sp>
      <p:sp>
        <p:nvSpPr>
          <p:cNvPr id="3" name="Espace réservé du contenu 2"/>
          <p:cNvSpPr>
            <a:spLocks noGrp="1"/>
          </p:cNvSpPr>
          <p:nvPr>
            <p:ph idx="1"/>
          </p:nvPr>
        </p:nvSpPr>
        <p:spPr/>
        <p:txBody>
          <a:bodyPr>
            <a:normAutofit/>
          </a:bodyPr>
          <a:lstStyle/>
          <a:p>
            <a:pPr algn="just" rtl="1">
              <a:lnSpc>
                <a:spcPct val="90000"/>
              </a:lnSpc>
            </a:pPr>
            <a:r>
              <a:rPr lang="ar-SA" sz="3600" b="1" dirty="0" smtClean="0">
                <a:cs typeface="Akhbar MT" pitchFamily="2" charset="-78"/>
              </a:rPr>
              <a:t>أن المدة الزمنية التي تستغرقها الطبيعة للتخلص من النفايات: .                                              </a:t>
            </a:r>
            <a:endParaRPr lang="ar-DZ" sz="3600" b="1" dirty="0" smtClean="0">
              <a:cs typeface="Akhbar MT" pitchFamily="2" charset="-78"/>
            </a:endParaRPr>
          </a:p>
          <a:p>
            <a:pPr algn="just" rtl="1">
              <a:lnSpc>
                <a:spcPct val="90000"/>
              </a:lnSpc>
            </a:pPr>
            <a:r>
              <a:rPr lang="ar-SA" sz="3600" b="1" dirty="0" smtClean="0">
                <a:cs typeface="Akhbar MT" pitchFamily="2" charset="-78"/>
              </a:rPr>
              <a:t> قشرة كالموز أو برتقال=</a:t>
            </a:r>
            <a:r>
              <a:rPr lang="ar-SA" sz="3600" b="1" dirty="0" err="1" smtClean="0">
                <a:cs typeface="Akhbar MT" pitchFamily="2" charset="-78"/>
              </a:rPr>
              <a:t>مايقارب</a:t>
            </a:r>
            <a:r>
              <a:rPr lang="ar-SA" sz="3600" b="1" dirty="0" smtClean="0">
                <a:cs typeface="Akhbar MT" pitchFamily="2" charset="-78"/>
              </a:rPr>
              <a:t> عامين </a:t>
            </a:r>
          </a:p>
          <a:p>
            <a:pPr algn="just" rtl="1">
              <a:lnSpc>
                <a:spcPct val="90000"/>
              </a:lnSpc>
            </a:pPr>
            <a:r>
              <a:rPr lang="ar-SA" sz="3600" b="1" dirty="0" smtClean="0">
                <a:cs typeface="Akhbar MT" pitchFamily="2" charset="-78"/>
              </a:rPr>
              <a:t>قطعه من القطن =عام. </a:t>
            </a:r>
          </a:p>
          <a:p>
            <a:pPr algn="just" rtl="1">
              <a:lnSpc>
                <a:spcPct val="90000"/>
              </a:lnSpc>
            </a:pPr>
            <a:r>
              <a:rPr lang="ar-SA" sz="3600" b="1" dirty="0" smtClean="0">
                <a:cs typeface="Akhbar MT" pitchFamily="2" charset="-78"/>
              </a:rPr>
              <a:t>علبة </a:t>
            </a:r>
            <a:r>
              <a:rPr lang="ar-SA" sz="3600" b="1" dirty="0" err="1" smtClean="0">
                <a:cs typeface="Akhbar MT" pitchFamily="2" charset="-78"/>
              </a:rPr>
              <a:t>الالمنيوم</a:t>
            </a:r>
            <a:r>
              <a:rPr lang="ar-SA" sz="3600" b="1" dirty="0" smtClean="0">
                <a:cs typeface="Akhbar MT" pitchFamily="2" charset="-78"/>
              </a:rPr>
              <a:t> واحدة =مابين80 إلى 100 عام. .</a:t>
            </a:r>
          </a:p>
          <a:p>
            <a:pPr algn="just" rtl="1">
              <a:lnSpc>
                <a:spcPct val="90000"/>
              </a:lnSpc>
            </a:pPr>
            <a:r>
              <a:rPr lang="ar-SA" sz="3600" b="1" dirty="0" smtClean="0">
                <a:cs typeface="Akhbar MT" pitchFamily="2" charset="-78"/>
              </a:rPr>
              <a:t>أن تدخين شيشة واحدة =55سجارة .</a:t>
            </a:r>
          </a:p>
          <a:p>
            <a:pPr algn="just" rtl="1">
              <a:lnSpc>
                <a:spcPct val="90000"/>
              </a:lnSpc>
            </a:pPr>
            <a:r>
              <a:rPr lang="ar-SA" sz="3600" b="1" dirty="0" err="1" smtClean="0">
                <a:cs typeface="Akhbar MT" pitchFamily="2" charset="-78"/>
              </a:rPr>
              <a:t>ان</a:t>
            </a:r>
            <a:r>
              <a:rPr lang="ar-SA" sz="3600" b="1" dirty="0" smtClean="0">
                <a:cs typeface="Akhbar MT" pitchFamily="2" charset="-78"/>
              </a:rPr>
              <a:t> التعرض للضوضاء فتر </a:t>
            </a:r>
            <a:r>
              <a:rPr lang="ar-SA" sz="3600" b="1" dirty="0" err="1" smtClean="0">
                <a:cs typeface="Akhbar MT" pitchFamily="2" charset="-78"/>
              </a:rPr>
              <a:t>ة</a:t>
            </a:r>
            <a:r>
              <a:rPr lang="ar-SA" sz="3600" b="1" dirty="0" smtClean="0">
                <a:cs typeface="Akhbar MT" pitchFamily="2" charset="-78"/>
              </a:rPr>
              <a:t> طويلة يؤدى إلى الغثيان وأمراض </a:t>
            </a:r>
            <a:r>
              <a:rPr lang="ar-SA" sz="3600" b="1" dirty="0" err="1" smtClean="0">
                <a:cs typeface="Akhbar MT" pitchFamily="2" charset="-78"/>
              </a:rPr>
              <a:t>الاذن</a:t>
            </a:r>
            <a:r>
              <a:rPr lang="ar-SA" sz="3600" b="1" dirty="0" smtClean="0">
                <a:cs typeface="Akhbar MT" pitchFamily="2" charset="-78"/>
              </a:rPr>
              <a:t> والرأس.</a:t>
            </a:r>
            <a:endParaRPr lang="en-US" sz="3600" b="1" dirty="0" smtClean="0">
              <a:cs typeface="Akhbar MT" pitchFamily="2" charset="-78"/>
            </a:endParaRPr>
          </a:p>
          <a:p>
            <a:endParaRPr lang="fr-FR" sz="36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3200" b="1" dirty="0"/>
              <a:t>المشكلات البيئية في الجزائر: قراءة سوسيولوجية في العوامل والأبعاد</a:t>
            </a:r>
            <a:r>
              <a:rPr lang="fr-FR" sz="3200" dirty="0"/>
              <a:t/>
            </a:r>
            <a:br>
              <a:rPr lang="fr-FR" sz="3200" dirty="0"/>
            </a:br>
            <a:endParaRPr lang="fr-FR" sz="3200" dirty="0"/>
          </a:p>
        </p:txBody>
      </p:sp>
      <p:sp>
        <p:nvSpPr>
          <p:cNvPr id="3" name="Espace réservé du contenu 2"/>
          <p:cNvSpPr>
            <a:spLocks noGrp="1"/>
          </p:cNvSpPr>
          <p:nvPr>
            <p:ph idx="1"/>
          </p:nvPr>
        </p:nvSpPr>
        <p:spPr/>
        <p:txBody>
          <a:bodyPr/>
          <a:lstStyle/>
          <a:p>
            <a:pPr algn="r" rtl="1"/>
            <a:r>
              <a:rPr lang="ar-DZ" dirty="0"/>
              <a:t>تُعدّ البيئة الإطار العام الذي يحتضن النشاط الإنساني بمختلف تجلياته، الاقتصادية والاجتماعية والثقافية، وهي في الوقت نفسه مرآة تعكس طبيعة العلاقة بين الإنسان ومحيطه الطبيعي. ومن هذا المنطلق، فإنّ دراسة الوضع البيئي في الجزائر تكشف عن تفاعل معقد بين العوامل الطبيعية والبشرية، التي أدّت في العقود الأخيرة إلى تدهور ملحوظ في النظم الإيكولوجية، وتراجع التنوع البيولوجي، وتفاقم المشكلات السكانية والعمرانية، في ظل ضعف واضح للوعي البيئي</a:t>
            </a:r>
            <a:r>
              <a:rPr lang="fr-FR" dirty="0"/>
              <a:t>.</a:t>
            </a:r>
          </a:p>
          <a:p>
            <a:pPr algn="r" rtl="1"/>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000108"/>
            <a:ext cx="8229600" cy="1143000"/>
          </a:xfrm>
        </p:spPr>
        <p:txBody>
          <a:bodyPr>
            <a:normAutofit fontScale="90000"/>
          </a:bodyPr>
          <a:lstStyle/>
          <a:p>
            <a:pPr algn="ctr"/>
            <a:r>
              <a:rPr lang="ar-DZ" b="1" dirty="0"/>
              <a:t>أولًا: حساسية النظم البيئية الجزائرية والعوامل الطبيعية للتدهور</a:t>
            </a:r>
            <a:endParaRPr lang="fr-FR" dirty="0"/>
          </a:p>
        </p:txBody>
      </p:sp>
      <p:sp>
        <p:nvSpPr>
          <p:cNvPr id="3" name="Espace réservé du contenu 2"/>
          <p:cNvSpPr>
            <a:spLocks noGrp="1"/>
          </p:cNvSpPr>
          <p:nvPr>
            <p:ph idx="1"/>
          </p:nvPr>
        </p:nvSpPr>
        <p:spPr/>
        <p:txBody>
          <a:bodyPr>
            <a:normAutofit/>
          </a:bodyPr>
          <a:lstStyle/>
          <a:p>
            <a:pPr algn="r" rtl="1"/>
            <a:r>
              <a:rPr lang="ar-DZ" dirty="0"/>
              <a:t>تتميّز البيئة الجزائرية بتنوّعها الإيكولوجي الكبير الذي يشمل المناطق الساحلية، </a:t>
            </a:r>
            <a:r>
              <a:rPr lang="ar-DZ" dirty="0" err="1"/>
              <a:t>والسهبية</a:t>
            </a:r>
            <a:r>
              <a:rPr lang="ar-DZ" dirty="0"/>
              <a:t>، والصحراوية، غير أنّ هذا التنوع يجعلها في الوقت ذاته شديدة الحساسية تجاه التغيرات المناخية والعوامل الطبيعية المختلفة. فالجزائر تقع ضمن الحزام شبه الجاف، ما يجعلها عرضة لظواهر </a:t>
            </a:r>
            <a:r>
              <a:rPr lang="ar-DZ" dirty="0" smtClean="0"/>
              <a:t>التصحر </a:t>
            </a:r>
            <a:r>
              <a:rPr lang="ar-DZ" dirty="0"/>
              <a:t>وتدهور </a:t>
            </a:r>
            <a:r>
              <a:rPr lang="ar-DZ" dirty="0" smtClean="0"/>
              <a:t>التربة </a:t>
            </a:r>
            <a:r>
              <a:rPr lang="ar-DZ" dirty="0"/>
              <a:t>نتيجة تقلّب المناخ وشحّ التساقطات. وتُعتبر قابلية النظم البيئية للتدهور السريع من أهم العوامل الطبيعية المفسرة لانتشار التصحر، خاصة في المناطق </a:t>
            </a:r>
            <a:r>
              <a:rPr lang="ar-DZ" dirty="0" err="1"/>
              <a:t>السهبية</a:t>
            </a:r>
            <a:r>
              <a:rPr lang="ar-DZ" dirty="0"/>
              <a:t>، حيث يؤدي الجفاف والتعرية إلى تدهور الغطاء النباتي وانجراف التربة</a:t>
            </a:r>
            <a:r>
              <a:rPr lang="fr-FR" dirty="0"/>
              <a:t>.</a:t>
            </a:r>
          </a:p>
          <a:p>
            <a:pPr algn="r" rtl="1"/>
            <a:endParaRPr lang="ar-DZ" dirty="0" smtClean="0"/>
          </a:p>
          <a:p>
            <a:pPr algn="r" rtl="1"/>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571480"/>
            <a:ext cx="8229600" cy="1143000"/>
          </a:xfrm>
        </p:spPr>
        <p:txBody>
          <a:bodyPr/>
          <a:lstStyle/>
          <a:p>
            <a:r>
              <a:rPr lang="ar-DZ" b="1" dirty="0"/>
              <a:t>ثانيًا: العوامل البشرية وتفاقم أزمة التصحر</a:t>
            </a:r>
            <a:endParaRPr lang="fr-FR" dirty="0"/>
          </a:p>
        </p:txBody>
      </p:sp>
      <p:sp>
        <p:nvSpPr>
          <p:cNvPr id="3" name="Espace réservé du contenu 2"/>
          <p:cNvSpPr>
            <a:spLocks noGrp="1"/>
          </p:cNvSpPr>
          <p:nvPr>
            <p:ph idx="1"/>
          </p:nvPr>
        </p:nvSpPr>
        <p:spPr/>
        <p:txBody>
          <a:bodyPr>
            <a:normAutofit fontScale="92500"/>
          </a:bodyPr>
          <a:lstStyle/>
          <a:p>
            <a:pPr algn="just" rtl="1"/>
            <a:r>
              <a:rPr lang="ar-DZ" dirty="0"/>
              <a:t>تتداخل العوامل البشرية مع الطبيعية لتزيد من حدّة التدهور البيئي. فالنشاط الإنساني غير المنظم ساهم بشكل مباشر في الإضرار بالنظم الإيكولوجية، ومن أبرز هذه الأنشطة</a:t>
            </a:r>
            <a:r>
              <a:rPr lang="fr-FR" dirty="0"/>
              <a:t>:</a:t>
            </a:r>
          </a:p>
          <a:p>
            <a:pPr algn="just" rtl="1"/>
            <a:r>
              <a:rPr lang="ar-DZ" dirty="0" smtClean="0"/>
              <a:t>1. قطع </a:t>
            </a:r>
            <a:r>
              <a:rPr lang="ar-DZ" dirty="0"/>
              <a:t>الأشجار واستغلال الغابات: يلجأ السكان في المناطق الريفية إلى قطع الأشجار بشكل جائر لتلبية حاجاتهم اليومية من الوقود والطاقة، وهو ما يؤدي إلى تقلص الغطاء </a:t>
            </a:r>
            <a:r>
              <a:rPr lang="ar-DZ" dirty="0" err="1"/>
              <a:t>الغابي</a:t>
            </a:r>
            <a:r>
              <a:rPr lang="ar-DZ" dirty="0"/>
              <a:t> وفقدان التربة لحمايتها الطبيعية. وقد تقلصت مساحة الغابات الجزائرية من نحو 9.3 ملايين هكتار قبل قرنين إلى 5 ملايين هكتار فقط اليوم</a:t>
            </a:r>
            <a:r>
              <a:rPr lang="fr-FR" dirty="0"/>
              <a:t>.</a:t>
            </a:r>
          </a:p>
          <a:p>
            <a:pPr algn="just" rtl="1"/>
            <a:r>
              <a:rPr lang="ar-DZ" dirty="0" smtClean="0"/>
              <a:t>2. الرعي </a:t>
            </a:r>
            <a:r>
              <a:rPr lang="ar-DZ" dirty="0"/>
              <a:t>الجائر: تتحمل المراعي في الجزائر ضغطًا يفوق طاقتها الطبيعية، إذ لا يمكن </a:t>
            </a:r>
            <a:r>
              <a:rPr lang="ar-DZ" dirty="0" err="1"/>
              <a:t>للسهوب</a:t>
            </a:r>
            <a:r>
              <a:rPr lang="ar-DZ" dirty="0"/>
              <a:t> أن تستوعب أكثر من أربعة ملايين رأس من الماشية، بينما يفوق العدد الحالي عشرة ملايين، مما أدى إلى تدمير الغطاء النباتي وتعريض التربة للتعرية</a:t>
            </a:r>
            <a:r>
              <a:rPr lang="fr-FR" dirty="0"/>
              <a:t>.</a:t>
            </a:r>
          </a:p>
          <a:p>
            <a:pPr algn="r" rtl="1"/>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472" y="857232"/>
            <a:ext cx="8229600" cy="4525963"/>
          </a:xfrm>
        </p:spPr>
        <p:txBody>
          <a:bodyPr/>
          <a:lstStyle/>
          <a:p>
            <a:pPr algn="r" rtl="1">
              <a:buNone/>
            </a:pPr>
            <a:r>
              <a:rPr lang="ar-DZ" dirty="0" smtClean="0"/>
              <a:t>3. الضغط </a:t>
            </a:r>
            <a:r>
              <a:rPr lang="ar-DZ" dirty="0"/>
              <a:t>الزراعي وسوء استغلال الأراضي: يعتمد العديد من المزارعين على أساليب زراعية مكثفة تفوق قدرة التربة الإنتاجية، بالإضافة إلى استعمال غير علمي لأساليب الري والصرف، مما يؤدي إلى إنهاك التربة وتراجع </a:t>
            </a:r>
            <a:r>
              <a:rPr lang="ar-DZ" dirty="0" err="1"/>
              <a:t>مردودها</a:t>
            </a:r>
            <a:r>
              <a:rPr lang="ar-DZ" dirty="0"/>
              <a:t>. كما تساهم الزحف العمراني العشوائي في تحويل الأراضي الزراعية إلى مناطق سكنية وصناعية</a:t>
            </a:r>
            <a:r>
              <a:rPr lang="fr-FR" dirty="0"/>
              <a:t>.</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85794"/>
            <a:ext cx="8229600" cy="1143000"/>
          </a:xfrm>
        </p:spPr>
        <p:txBody>
          <a:bodyPr>
            <a:normAutofit fontScale="90000"/>
          </a:bodyPr>
          <a:lstStyle/>
          <a:p>
            <a:pPr algn="ctr"/>
            <a:r>
              <a:rPr lang="ar-DZ" b="1" dirty="0" smtClean="0"/>
              <a:t/>
            </a:r>
            <a:br>
              <a:rPr lang="ar-DZ" b="1" dirty="0" smtClean="0"/>
            </a:br>
            <a:r>
              <a:rPr lang="ar-DZ" b="1" dirty="0" smtClean="0"/>
              <a:t/>
            </a:r>
            <a:br>
              <a:rPr lang="ar-DZ" b="1" dirty="0" smtClean="0"/>
            </a:br>
            <a:r>
              <a:rPr lang="ar-DZ" b="1" dirty="0" smtClean="0"/>
              <a:t>ثالثًا</a:t>
            </a:r>
            <a:r>
              <a:rPr lang="ar-DZ" b="1" dirty="0"/>
              <a:t>: تدهور التنوع البيولوجي</a:t>
            </a:r>
            <a:r>
              <a:rPr lang="fr-FR" dirty="0"/>
              <a:t/>
            </a:r>
            <a:br>
              <a:rPr lang="fr-FR" dirty="0"/>
            </a:br>
            <a:endParaRPr lang="fr-FR" dirty="0"/>
          </a:p>
        </p:txBody>
      </p:sp>
      <p:sp>
        <p:nvSpPr>
          <p:cNvPr id="3" name="Espace réservé du contenu 2"/>
          <p:cNvSpPr>
            <a:spLocks noGrp="1"/>
          </p:cNvSpPr>
          <p:nvPr>
            <p:ph idx="1"/>
          </p:nvPr>
        </p:nvSpPr>
        <p:spPr>
          <a:xfrm>
            <a:off x="457200" y="1500174"/>
            <a:ext cx="8229600" cy="4824426"/>
          </a:xfrm>
        </p:spPr>
        <p:txBody>
          <a:bodyPr>
            <a:normAutofit/>
          </a:bodyPr>
          <a:lstStyle/>
          <a:p>
            <a:pPr algn="just" rtl="1"/>
            <a:r>
              <a:rPr lang="ar-DZ" dirty="0"/>
              <a:t>الجزائر من الدول الإفريقية الغنية بالموارد الحيوانية والنباتية، إذ تحتوي على أكثر من 540 نوعًا من الأعشاب، و646 نوعًا من النباتات الطبية، و600 نوع من الطحالب البحرية. غير أنّ هذه الثروة الطبيعية تواجه تدهورًا </a:t>
            </a:r>
            <a:r>
              <a:rPr lang="ar-DZ" dirty="0" err="1"/>
              <a:t>متسارعًا</a:t>
            </a:r>
            <a:r>
              <a:rPr lang="ar-DZ" dirty="0"/>
              <a:t> بسبب الضغوط البشرية وتوسّع النشاط الصناعي والزراعي، مما أدى إلى اختلال السلاسل الغذائية وانقراض العديد من الأنواع الحيوانية مثل الفهد، وأسد الأطلس، </a:t>
            </a:r>
            <a:r>
              <a:rPr lang="ar-DZ" dirty="0" err="1"/>
              <a:t>والمها</a:t>
            </a:r>
            <a:r>
              <a:rPr lang="ar-DZ" dirty="0"/>
              <a:t>، والغزال</a:t>
            </a:r>
            <a:r>
              <a:rPr lang="fr-FR" dirty="0"/>
              <a:t>.</a:t>
            </a:r>
          </a:p>
          <a:p>
            <a:pPr algn="just" rtl="1"/>
            <a:r>
              <a:rPr lang="ar-DZ" dirty="0"/>
              <a:t>كما أدى القطع المفرط للأشجار وحرائق الغابات إلى تقليص الغطاء النباتي، ما ينعكس سلبًا على دورة المياه والمناخ المحلي والتوازن البيئي بصفة عامة. هذا التراجع في التنوع البيولوجي لا يمثل خسارة بيئية فحسب، بل هو تراجع في رأس المال الطبيعي للأمة الذي تعتمد عليه في تحقيق التنمية المستدامة</a:t>
            </a:r>
            <a:r>
              <a:rPr lang="fr-FR" dirty="0"/>
              <a:t>.</a:t>
            </a:r>
          </a:p>
          <a:p>
            <a:pPr algn="just" rtl="1"/>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a:t>رابعًا: المشكلة السكانية وأثرها في التدهور البيئي</a:t>
            </a:r>
            <a:endParaRPr lang="fr-FR" dirty="0"/>
          </a:p>
        </p:txBody>
      </p:sp>
      <p:sp>
        <p:nvSpPr>
          <p:cNvPr id="3" name="Espace réservé du contenu 2"/>
          <p:cNvSpPr>
            <a:spLocks noGrp="1"/>
          </p:cNvSpPr>
          <p:nvPr>
            <p:ph idx="1"/>
          </p:nvPr>
        </p:nvSpPr>
        <p:spPr/>
        <p:txBody>
          <a:bodyPr>
            <a:normAutofit fontScale="55000" lnSpcReduction="20000"/>
          </a:bodyPr>
          <a:lstStyle/>
          <a:p>
            <a:pPr algn="just" rtl="1"/>
            <a:r>
              <a:rPr lang="ar-DZ" sz="4400" dirty="0"/>
              <a:t>تشهد الجزائر نموًا </a:t>
            </a:r>
            <a:r>
              <a:rPr lang="ar-DZ" sz="4400" dirty="0" err="1"/>
              <a:t>ديموغرافيًا</a:t>
            </a:r>
            <a:r>
              <a:rPr lang="ar-DZ" sz="4400" dirty="0"/>
              <a:t> </a:t>
            </a:r>
            <a:r>
              <a:rPr lang="ar-DZ" sz="4400" dirty="0" err="1"/>
              <a:t>متسارعًا</a:t>
            </a:r>
            <a:r>
              <a:rPr lang="ar-DZ" sz="4400" dirty="0"/>
              <a:t>، إذ يُقدّر عدد المواليد الجدد بحوالي 800 ألف سنويًا. هذا النمو السريع يؤدي إلى ضغط كبير على الموارد الطبيعية والخدمات العمومية. فعلى سبيل المثال، يعيش أكثر من ثلثي السكان في المنطقة الشمالية التي لا تتجاوز مساحتها 4٪ من مساحة البلاد، بينما تُغطّي الصحراء الشاسعة 87٪ من المساحة مع نسبة سكانية ضعيفة لا تتعدى 8٪</a:t>
            </a:r>
            <a:r>
              <a:rPr lang="fr-FR" sz="4400" dirty="0"/>
              <a:t>.</a:t>
            </a:r>
          </a:p>
          <a:p>
            <a:pPr algn="just" rtl="1"/>
            <a:r>
              <a:rPr lang="ar-DZ" sz="4400" dirty="0"/>
              <a:t>يؤدي هذا التركز السكاني غير المتوازن إلى اكتظاظ المدن الكبرى، وانتشار الأحياء الهامشية والقصديرية، وتراجع جودة الحياة الحضرية. وقد قدّرت الأمم المتحدة سنة 2007 أن 11.8٪ من المساكن في الجزائر قصديرية، وهي مناطق تفتقر للبنية التحتية والصرف الصحي، مما يجعلها بؤرًا للتلوث البيئي والمائي</a:t>
            </a:r>
            <a:r>
              <a:rPr lang="fr-FR" sz="4400" dirty="0"/>
              <a:t>.</a:t>
            </a:r>
          </a:p>
          <a:p>
            <a:pPr algn="just" rtl="1"/>
            <a:r>
              <a:rPr lang="ar-DZ" sz="4400" dirty="0"/>
              <a:t>كما يرافق هذا التوسع الحضري غير المنظم ارتفاع معدلات البطالة والفقر، مما يخلق علاقة جدلية بين التدهور الاجتماعي والبيئي، إذ يدفع الفقر السكان إلى استغلال الموارد الطبيعية بشكل مفرط بحثًا عن مصادر رزق، دون إدراك للنتائج البيئية طويلة الأمد</a:t>
            </a:r>
            <a:r>
              <a:rPr lang="fr-FR" sz="4400" dirty="0"/>
              <a:t>.</a:t>
            </a:r>
          </a:p>
          <a:p>
            <a:pPr algn="just" rtl="1"/>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b="1" dirty="0"/>
              <a:t>خامسًا: الوعي البيئي وأثره في السلوك الإنساني</a:t>
            </a:r>
            <a:endParaRPr lang="fr-FR" dirty="0"/>
          </a:p>
        </p:txBody>
      </p:sp>
      <p:sp>
        <p:nvSpPr>
          <p:cNvPr id="3" name="Espace réservé du contenu 2"/>
          <p:cNvSpPr>
            <a:spLocks noGrp="1"/>
          </p:cNvSpPr>
          <p:nvPr>
            <p:ph idx="1"/>
          </p:nvPr>
        </p:nvSpPr>
        <p:spPr/>
        <p:txBody>
          <a:bodyPr>
            <a:normAutofit lnSpcReduction="10000"/>
          </a:bodyPr>
          <a:lstStyle/>
          <a:p>
            <a:pPr algn="just" rtl="1"/>
            <a:r>
              <a:rPr lang="ar-DZ" dirty="0"/>
              <a:t>يُعد ضعف الوعي البيئي من أكبر التحديات التي تواجه الجزائر في مجال حماية البيئة. فغياب الثقافة البيئية يؤدي إلى سلوكيات غير مسؤولة، سواء في استهلاك الموارد أو في التعامل مع النفايات والمياه والطاقة. وتزداد المشكلة حدّة في المناطق الريفية والنائية التي تعاني من ضعف التعليم البيئي وانعدام التوعية بالصحة المهنية وظروف العمل</a:t>
            </a:r>
            <a:r>
              <a:rPr lang="fr-FR" dirty="0"/>
              <a:t>.</a:t>
            </a:r>
          </a:p>
          <a:p>
            <a:pPr algn="just" rtl="1"/>
            <a:r>
              <a:rPr lang="ar-DZ" dirty="0"/>
              <a:t>كما ساهمت الهجرة الريفية نحو المدن الكبرى في تفكيك البنى الاجتماعية التقليدية، وإهمال الأراضي الزراعية، وبروز أحياء سكنية عشوائية تفتقر إلى التنظيم والخدمات. وقد كانت العشرية السوداء مثالًا صارخًا على ذلك، حيث أدت الاضطرابات الأمنية إلى موجات نزوح داخلية واسعة، خلّفت آثارًا بيئية واجتماعية خطيرة تمثلت في إهمال المناطق الزراعية وتوسع العمران الفوضوي</a:t>
            </a:r>
            <a:r>
              <a:rPr lang="fr-FR" dirty="0"/>
              <a:t>.</a:t>
            </a:r>
          </a:p>
          <a:p>
            <a:pPr algn="r" rtl="1"/>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b="1" dirty="0"/>
              <a:t>سادسًا: أبعاد المشكلة </a:t>
            </a:r>
            <a:r>
              <a:rPr lang="ar-DZ" b="1" dirty="0" err="1"/>
              <a:t>الطاقوية</a:t>
            </a:r>
            <a:r>
              <a:rPr lang="ar-DZ" b="1" dirty="0"/>
              <a:t> وأثرها في البيئة</a:t>
            </a:r>
            <a:endParaRPr lang="fr-FR" dirty="0"/>
          </a:p>
        </p:txBody>
      </p:sp>
      <p:sp>
        <p:nvSpPr>
          <p:cNvPr id="3" name="Espace réservé du contenu 2"/>
          <p:cNvSpPr>
            <a:spLocks noGrp="1"/>
          </p:cNvSpPr>
          <p:nvPr>
            <p:ph idx="1"/>
          </p:nvPr>
        </p:nvSpPr>
        <p:spPr/>
        <p:txBody>
          <a:bodyPr>
            <a:normAutofit/>
          </a:bodyPr>
          <a:lstStyle/>
          <a:p>
            <a:pPr algn="just" rtl="1"/>
            <a:r>
              <a:rPr lang="ar-DZ" dirty="0"/>
              <a:t>تواجه الجزائر، رغم ثرائها بالموارد </a:t>
            </a:r>
            <a:r>
              <a:rPr lang="ar-DZ" dirty="0" err="1"/>
              <a:t>الطاقوية</a:t>
            </a:r>
            <a:r>
              <a:rPr lang="ar-DZ" dirty="0"/>
              <a:t>، مشكلة مزدوجة في مجال الطاقة تتمثل في الارتفاع المتزايد للاستهلاك من جهة، والاعتماد شبه الكامل على المصادر غير المتجددة من جهة أخرى. فمصادر الطاقة الحالية مثل النفط والغاز والفحم تُعد ملوثة للبيئة، وتُنتج كميات هائلة من الغازات والنفايات الصناعية التي تؤثر على صحة الإنسان والنظم البيئية</a:t>
            </a:r>
            <a:r>
              <a:rPr lang="fr-FR" dirty="0"/>
              <a:t>.</a:t>
            </a:r>
          </a:p>
          <a:p>
            <a:pPr algn="just" rtl="1"/>
            <a:r>
              <a:rPr lang="ar-DZ" dirty="0"/>
              <a:t>كما تشير الإحصائيات إلى أن الجزائر تعتمد بشكل أساسي على الغاز الطبيعي والنفط في توليد الكهرباء، مع ضعف في استغلال الطاقات المتجددة كالشمس والرياح، رغم الإمكانات الكبيرة التي تزخر بها البلاد في هذا المجال</a:t>
            </a:r>
            <a:r>
              <a:rPr lang="fr-FR" dirty="0"/>
              <a:t>.</a:t>
            </a:r>
          </a:p>
          <a:p>
            <a:pPr algn="just" rtl="1"/>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81</TotalTime>
  <Words>1097</Words>
  <Application>Microsoft Office PowerPoint</Application>
  <PresentationFormat>Affichage à l'écran (4:3)</PresentationFormat>
  <Paragraphs>41</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Débit</vt:lpstr>
      <vt:lpstr>المشكلات البيئية في الجزائر</vt:lpstr>
      <vt:lpstr>المشكلات البيئية في الجزائر: قراءة سوسيولوجية في العوامل والأبعاد </vt:lpstr>
      <vt:lpstr>أولًا: حساسية النظم البيئية الجزائرية والعوامل الطبيعية للتدهور</vt:lpstr>
      <vt:lpstr>ثانيًا: العوامل البشرية وتفاقم أزمة التصحر</vt:lpstr>
      <vt:lpstr>Diapositive 5</vt:lpstr>
      <vt:lpstr>  ثالثًا: تدهور التنوع البيولوجي </vt:lpstr>
      <vt:lpstr>رابعًا: المشكلة السكانية وأثرها في التدهور البيئي</vt:lpstr>
      <vt:lpstr>خامسًا: الوعي البيئي وأثره في السلوك الإنساني</vt:lpstr>
      <vt:lpstr>سادسًا: أبعاد المشكلة الطاقوية وأثرها في البيئة</vt:lpstr>
      <vt:lpstr>سابعًا: نحو استراتيجية وطنية لحماية البيئة </vt:lpstr>
      <vt:lpstr>هـــــــــــــــــل تعـــــــــلـــــــــم؟؟؟؟؟؟؟؟</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المشكلات البيئية في الجزائر</dc:title>
  <dc:creator>N'TIC</dc:creator>
  <cp:lastModifiedBy>N'TIC</cp:lastModifiedBy>
  <cp:revision>5</cp:revision>
  <dcterms:created xsi:type="dcterms:W3CDTF">2025-11-02T10:43:04Z</dcterms:created>
  <dcterms:modified xsi:type="dcterms:W3CDTF">2025-11-02T12:05:01Z</dcterms:modified>
</cp:coreProperties>
</file>