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7556500" cy="10693400"/>
  <p:notesSz cx="7556500" cy="106934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618" y="151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10/20/2025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150"/>
              </a:lnSpc>
            </a:pPr>
            <a:fld id="{81D60167-4931-47E6-BA6A-407CBD079E47}" type="slidenum">
              <a:rPr spc="-25" dirty="0"/>
              <a:t>‹N°›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10/20/2025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150"/>
              </a:lnSpc>
            </a:pPr>
            <a:fld id="{81D60167-4931-47E6-BA6A-407CBD079E47}" type="slidenum">
              <a:rPr spc="-25" dirty="0"/>
              <a:t>‹N°›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10/20/2025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150"/>
              </a:lnSpc>
            </a:pPr>
            <a:fld id="{81D60167-4931-47E6-BA6A-407CBD079E47}" type="slidenum">
              <a:rPr spc="-25" dirty="0"/>
              <a:t>‹N°›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10/20/2025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150"/>
              </a:lnSpc>
            </a:pPr>
            <a:fld id="{81D60167-4931-47E6-BA6A-407CBD079E47}" type="slidenum">
              <a:rPr spc="-25" dirty="0"/>
              <a:t>‹N°›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10/20/2025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150"/>
              </a:lnSpc>
            </a:pPr>
            <a:fld id="{81D60167-4931-47E6-BA6A-407CBD079E47}" type="slidenum">
              <a:rPr spc="-25" dirty="0"/>
              <a:t>‹N°›</a:t>
            </a:fld>
            <a:endParaRPr spc="-25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127760" y="744389"/>
            <a:ext cx="126365" cy="117940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127760" y="1270169"/>
            <a:ext cx="126365" cy="11794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8142" y="427736"/>
            <a:ext cx="6806565" cy="1710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10/20/2025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842759" y="9916159"/>
            <a:ext cx="232409" cy="1657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1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150"/>
              </a:lnSpc>
            </a:pPr>
            <a:fld id="{81D60167-4931-47E6-BA6A-407CBD079E47}" type="slidenum">
              <a:rPr spc="-25" dirty="0"/>
              <a:t>‹N°›</a:t>
            </a:fld>
            <a:endParaRPr spc="-25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03172" y="691387"/>
            <a:ext cx="5713730" cy="502284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vert="horz" wrap="square" lIns="0" tIns="28575" rIns="0" bIns="0" rtlCol="0">
            <a:spAutoFit/>
          </a:bodyPr>
          <a:lstStyle/>
          <a:p>
            <a:pPr marL="1687830" marR="5080" indent="-1675764">
              <a:lnSpc>
                <a:spcPts val="1839"/>
              </a:lnSpc>
              <a:spcBef>
                <a:spcPts val="225"/>
              </a:spcBef>
            </a:pPr>
            <a:r>
              <a:rPr sz="1600" b="1" dirty="0">
                <a:latin typeface="Arial"/>
                <a:cs typeface="Arial"/>
              </a:rPr>
              <a:t>Chapitre</a:t>
            </a:r>
            <a:r>
              <a:rPr sz="1600" b="1" spc="-4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II</a:t>
            </a:r>
            <a:r>
              <a:rPr sz="1600" b="1" spc="-4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:</a:t>
            </a:r>
            <a:r>
              <a:rPr sz="1600" b="1" spc="-1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Aspects</a:t>
            </a:r>
            <a:r>
              <a:rPr sz="1600" b="1" spc="-4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juridiques</a:t>
            </a:r>
            <a:r>
              <a:rPr sz="1600" b="1" spc="-3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et</a:t>
            </a:r>
            <a:r>
              <a:rPr sz="1600" b="1" spc="-4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institutionnels</a:t>
            </a:r>
            <a:r>
              <a:rPr sz="1600" b="1" spc="-4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relatifs</a:t>
            </a:r>
            <a:r>
              <a:rPr sz="1600" b="1" spc="-30" dirty="0">
                <a:latin typeface="Arial"/>
                <a:cs typeface="Arial"/>
              </a:rPr>
              <a:t> </a:t>
            </a:r>
            <a:r>
              <a:rPr sz="1600" b="1" spc="-25" dirty="0">
                <a:latin typeface="Arial"/>
                <a:cs typeface="Arial"/>
              </a:rPr>
              <a:t>au </a:t>
            </a:r>
            <a:r>
              <a:rPr sz="1600" b="1" dirty="0">
                <a:latin typeface="Arial"/>
                <a:cs typeface="Arial"/>
              </a:rPr>
              <a:t>secteur</a:t>
            </a:r>
            <a:r>
              <a:rPr sz="1600" b="1" spc="-3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de</a:t>
            </a:r>
            <a:r>
              <a:rPr sz="1600" b="1" spc="-35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l’hydraulique</a:t>
            </a:r>
            <a:endParaRPr sz="1600" dirty="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7760" y="4482676"/>
            <a:ext cx="126365" cy="11853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7760" y="4746795"/>
            <a:ext cx="126365" cy="117939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7760" y="5272575"/>
            <a:ext cx="126365" cy="117939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7760" y="5798355"/>
            <a:ext cx="126365" cy="117939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7760" y="6324134"/>
            <a:ext cx="126365" cy="11794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7760" y="7111579"/>
            <a:ext cx="126365" cy="118530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7760" y="7899568"/>
            <a:ext cx="126365" cy="117940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7760" y="8884453"/>
            <a:ext cx="126365" cy="117940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886764" y="1767585"/>
            <a:ext cx="6150610" cy="7543165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chemeClr val="accent6">
                    <a:lumMod val="75000"/>
                  </a:schemeClr>
                </a:solidFill>
                <a:latin typeface="Arial"/>
                <a:cs typeface="Arial"/>
              </a:rPr>
              <a:t>II.1.</a:t>
            </a:r>
            <a:r>
              <a:rPr sz="1400" b="1" spc="-20" dirty="0">
                <a:solidFill>
                  <a:schemeClr val="accent6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chemeClr val="accent6">
                    <a:lumMod val="75000"/>
                  </a:schemeClr>
                </a:solidFill>
                <a:latin typeface="Arial"/>
                <a:cs typeface="Arial"/>
              </a:rPr>
              <a:t>Aspect</a:t>
            </a:r>
            <a:r>
              <a:rPr sz="1400" b="1" spc="-25" dirty="0">
                <a:solidFill>
                  <a:schemeClr val="accent6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chemeClr val="accent6">
                    <a:lumMod val="75000"/>
                  </a:schemeClr>
                </a:solidFill>
                <a:latin typeface="Arial"/>
                <a:cs typeface="Arial"/>
              </a:rPr>
              <a:t>juridique</a:t>
            </a:r>
            <a:r>
              <a:rPr sz="1400" b="1" spc="-25" dirty="0">
                <a:solidFill>
                  <a:schemeClr val="accent6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chemeClr val="accent6">
                    <a:lumMod val="75000"/>
                  </a:schemeClr>
                </a:solidFill>
                <a:latin typeface="Arial"/>
                <a:cs typeface="Arial"/>
              </a:rPr>
              <a:t>relatifs</a:t>
            </a:r>
            <a:r>
              <a:rPr sz="1400" b="1" spc="-35" dirty="0">
                <a:solidFill>
                  <a:schemeClr val="accent6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chemeClr val="accent6">
                    <a:lumMod val="75000"/>
                  </a:schemeClr>
                </a:solidFill>
                <a:latin typeface="Arial"/>
                <a:cs typeface="Arial"/>
              </a:rPr>
              <a:t>au</a:t>
            </a:r>
            <a:r>
              <a:rPr sz="1400" b="1" spc="-35" dirty="0">
                <a:solidFill>
                  <a:schemeClr val="accent6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chemeClr val="accent6">
                    <a:lumMod val="75000"/>
                  </a:schemeClr>
                </a:solidFill>
                <a:latin typeface="Arial"/>
                <a:cs typeface="Arial"/>
              </a:rPr>
              <a:t>secteur</a:t>
            </a:r>
            <a:r>
              <a:rPr sz="1400" b="1" spc="5" dirty="0">
                <a:solidFill>
                  <a:schemeClr val="accent6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chemeClr val="accent6">
                    <a:lumMod val="75000"/>
                  </a:schemeClr>
                </a:solidFill>
                <a:latin typeface="Arial"/>
                <a:cs typeface="Arial"/>
              </a:rPr>
              <a:t>de</a:t>
            </a:r>
            <a:r>
              <a:rPr sz="1400" b="1" spc="-35" dirty="0">
                <a:solidFill>
                  <a:schemeClr val="accent6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chemeClr val="accent6">
                    <a:lumMod val="75000"/>
                  </a:schemeClr>
                </a:solidFill>
                <a:latin typeface="Arial"/>
                <a:cs typeface="Arial"/>
              </a:rPr>
              <a:t>l’hydraulique</a:t>
            </a:r>
            <a:endParaRPr sz="1400" b="1" dirty="0">
              <a:solidFill>
                <a:schemeClr val="accent6">
                  <a:lumMod val="75000"/>
                </a:schemeClr>
              </a:solidFill>
              <a:latin typeface="Arial"/>
              <a:cs typeface="Arial"/>
            </a:endParaRPr>
          </a:p>
          <a:p>
            <a:pPr marL="12700" marR="7620" indent="448945" algn="just">
              <a:lnSpc>
                <a:spcPct val="143800"/>
              </a:lnSpc>
              <a:spcBef>
                <a:spcPts val="735"/>
              </a:spcBef>
            </a:pPr>
            <a:r>
              <a:rPr sz="1200" dirty="0">
                <a:latin typeface="Arial MT"/>
                <a:cs typeface="Arial MT"/>
              </a:rPr>
              <a:t>Instrument</a:t>
            </a:r>
            <a:r>
              <a:rPr sz="1200" spc="7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juridique</a:t>
            </a:r>
            <a:r>
              <a:rPr sz="1200" spc="7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à</a:t>
            </a:r>
            <a:r>
              <a:rPr sz="1200" spc="6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double</a:t>
            </a:r>
            <a:r>
              <a:rPr sz="1200" spc="5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finalité,</a:t>
            </a:r>
            <a:r>
              <a:rPr sz="1200" spc="7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normative</a:t>
            </a:r>
            <a:r>
              <a:rPr sz="1200" spc="7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et</a:t>
            </a:r>
            <a:r>
              <a:rPr sz="1200" spc="7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</a:t>
            </a:r>
            <a:r>
              <a:rPr sz="1200" spc="7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politique</a:t>
            </a:r>
            <a:r>
              <a:rPr sz="1200" spc="7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sectorielle,</a:t>
            </a:r>
            <a:r>
              <a:rPr sz="1200" spc="7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cette</a:t>
            </a:r>
            <a:r>
              <a:rPr sz="1200" spc="70" dirty="0">
                <a:latin typeface="Arial MT"/>
                <a:cs typeface="Arial MT"/>
              </a:rPr>
              <a:t> </a:t>
            </a:r>
            <a:r>
              <a:rPr sz="1200" spc="-25" dirty="0">
                <a:latin typeface="Arial MT"/>
                <a:cs typeface="Arial MT"/>
              </a:rPr>
              <a:t>loi </a:t>
            </a:r>
            <a:r>
              <a:rPr sz="1200" dirty="0">
                <a:latin typeface="Arial MT"/>
                <a:cs typeface="Arial MT"/>
              </a:rPr>
              <a:t>fondamentale</a:t>
            </a:r>
            <a:r>
              <a:rPr sz="1200" spc="29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est</a:t>
            </a:r>
            <a:r>
              <a:rPr sz="1200" spc="29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issue</a:t>
            </a:r>
            <a:r>
              <a:rPr sz="1200" spc="29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du</a:t>
            </a:r>
            <a:r>
              <a:rPr sz="1200" spc="30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Code</a:t>
            </a:r>
            <a:r>
              <a:rPr sz="1200" spc="29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</a:t>
            </a:r>
            <a:r>
              <a:rPr sz="1200" spc="29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l’eau</a:t>
            </a:r>
            <a:r>
              <a:rPr sz="1200" spc="29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</a:t>
            </a:r>
            <a:r>
              <a:rPr sz="1200" spc="29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1983.</a:t>
            </a:r>
            <a:r>
              <a:rPr sz="1200" spc="29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Celui-ci</a:t>
            </a:r>
            <a:r>
              <a:rPr sz="1200" spc="29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a</a:t>
            </a:r>
            <a:r>
              <a:rPr sz="1200" spc="30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subi</a:t>
            </a:r>
            <a:r>
              <a:rPr sz="1200" spc="29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des</a:t>
            </a:r>
            <a:r>
              <a:rPr sz="1200" spc="290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modifications </a:t>
            </a:r>
            <a:r>
              <a:rPr sz="1200" dirty="0">
                <a:latin typeface="Arial MT"/>
                <a:cs typeface="Arial MT"/>
              </a:rPr>
              <a:t>successives</a:t>
            </a:r>
            <a:r>
              <a:rPr sz="1200" spc="2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pour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prendre</a:t>
            </a:r>
            <a:r>
              <a:rPr sz="1200" spc="2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en</a:t>
            </a:r>
            <a:r>
              <a:rPr sz="1200" spc="2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compte</a:t>
            </a:r>
            <a:r>
              <a:rPr sz="1200" spc="3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les</a:t>
            </a:r>
            <a:r>
              <a:rPr sz="1200" spc="2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évolutions</a:t>
            </a:r>
            <a:r>
              <a:rPr sz="1200" spc="2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économiques</a:t>
            </a:r>
            <a:r>
              <a:rPr sz="1200" spc="2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du</a:t>
            </a:r>
            <a:r>
              <a:rPr sz="1200" spc="3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pays</a:t>
            </a:r>
            <a:r>
              <a:rPr sz="1200" spc="3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et</a:t>
            </a:r>
            <a:r>
              <a:rPr sz="1200" spc="2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pour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adopter </a:t>
            </a:r>
            <a:r>
              <a:rPr sz="1200" dirty="0">
                <a:latin typeface="Arial MT"/>
                <a:cs typeface="Arial MT"/>
              </a:rPr>
              <a:t>les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principes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et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règles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applicables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pour</a:t>
            </a:r>
            <a:r>
              <a:rPr sz="1200" spc="-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l’utilisation,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la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gestion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et</a:t>
            </a:r>
            <a:r>
              <a:rPr sz="1200" spc="2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le développement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durable </a:t>
            </a:r>
            <a:r>
              <a:rPr sz="1200" dirty="0">
                <a:latin typeface="Arial MT"/>
                <a:cs typeface="Arial MT"/>
              </a:rPr>
              <a:t>des</a:t>
            </a:r>
            <a:r>
              <a:rPr sz="1200" spc="-1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ressources</a:t>
            </a:r>
            <a:r>
              <a:rPr sz="1200" spc="-1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en</a:t>
            </a:r>
            <a:r>
              <a:rPr sz="1200" spc="-1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eau</a:t>
            </a:r>
            <a:r>
              <a:rPr sz="1200" spc="-2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en</a:t>
            </a:r>
            <a:r>
              <a:rPr sz="1200" spc="-1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tant</a:t>
            </a:r>
            <a:r>
              <a:rPr sz="1200" spc="-2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que</a:t>
            </a:r>
            <a:r>
              <a:rPr sz="1200" spc="-1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bien</a:t>
            </a:r>
            <a:r>
              <a:rPr sz="1200" spc="-1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</a:t>
            </a:r>
            <a:r>
              <a:rPr sz="1200" spc="-1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la</a:t>
            </a:r>
            <a:r>
              <a:rPr sz="1200" spc="-2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collectivité</a:t>
            </a:r>
            <a:r>
              <a:rPr sz="1200" spc="-10" dirty="0">
                <a:latin typeface="Arial MT"/>
                <a:cs typeface="Arial MT"/>
              </a:rPr>
              <a:t> nationale.</a:t>
            </a:r>
            <a:endParaRPr sz="1200" dirty="0">
              <a:latin typeface="Arial MT"/>
              <a:cs typeface="Arial MT"/>
            </a:endParaRPr>
          </a:p>
          <a:p>
            <a:pPr marL="12700" marR="6985" indent="448945" algn="just">
              <a:lnSpc>
                <a:spcPct val="143700"/>
              </a:lnSpc>
              <a:spcBef>
                <a:spcPts val="10"/>
              </a:spcBef>
            </a:pPr>
            <a:r>
              <a:rPr sz="1200" dirty="0">
                <a:latin typeface="Arial MT"/>
                <a:cs typeface="Arial MT"/>
              </a:rPr>
              <a:t>La</a:t>
            </a:r>
            <a:r>
              <a:rPr sz="1200" spc="3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loi</a:t>
            </a:r>
            <a:r>
              <a:rPr sz="1200" spc="3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sur</a:t>
            </a:r>
            <a:r>
              <a:rPr sz="1200" spc="2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l’eau</a:t>
            </a:r>
            <a:r>
              <a:rPr sz="1200" spc="3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</a:t>
            </a:r>
            <a:r>
              <a:rPr sz="1200" spc="3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2005</a:t>
            </a:r>
            <a:r>
              <a:rPr sz="1200" spc="3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consacre</a:t>
            </a:r>
            <a:r>
              <a:rPr sz="1200" spc="3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le</a:t>
            </a:r>
            <a:r>
              <a:rPr sz="1200" spc="3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droit</a:t>
            </a:r>
            <a:r>
              <a:rPr sz="1200" spc="2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d’accès</a:t>
            </a:r>
            <a:r>
              <a:rPr sz="1200" spc="3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à</a:t>
            </a:r>
            <a:r>
              <a:rPr sz="1200" spc="3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l’eau</a:t>
            </a:r>
            <a:r>
              <a:rPr sz="1200" spc="3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et</a:t>
            </a:r>
            <a:r>
              <a:rPr sz="1200" spc="3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à</a:t>
            </a:r>
            <a:r>
              <a:rPr sz="1200" spc="3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l’assainissement</a:t>
            </a:r>
            <a:r>
              <a:rPr sz="1200" spc="35" dirty="0">
                <a:latin typeface="Arial MT"/>
                <a:cs typeface="Arial MT"/>
              </a:rPr>
              <a:t> </a:t>
            </a:r>
            <a:r>
              <a:rPr sz="1200" spc="-20" dirty="0">
                <a:latin typeface="Arial MT"/>
                <a:cs typeface="Arial MT"/>
              </a:rPr>
              <a:t>pour </a:t>
            </a:r>
            <a:r>
              <a:rPr sz="1200" dirty="0">
                <a:latin typeface="Arial MT"/>
                <a:cs typeface="Arial MT"/>
              </a:rPr>
              <a:t>tous</a:t>
            </a:r>
            <a:r>
              <a:rPr sz="1200" spc="95" dirty="0">
                <a:latin typeface="Arial MT"/>
                <a:cs typeface="Arial MT"/>
              </a:rPr>
              <a:t>  </a:t>
            </a:r>
            <a:r>
              <a:rPr sz="1200" dirty="0">
                <a:latin typeface="Arial MT"/>
                <a:cs typeface="Arial MT"/>
              </a:rPr>
              <a:t>et</a:t>
            </a:r>
            <a:r>
              <a:rPr sz="1200" spc="95" dirty="0">
                <a:latin typeface="Arial MT"/>
                <a:cs typeface="Arial MT"/>
              </a:rPr>
              <a:t>  </a:t>
            </a:r>
            <a:r>
              <a:rPr sz="1200" dirty="0">
                <a:latin typeface="Arial MT"/>
                <a:cs typeface="Arial MT"/>
              </a:rPr>
              <a:t>définit</a:t>
            </a:r>
            <a:r>
              <a:rPr sz="1200" spc="100" dirty="0">
                <a:latin typeface="Arial MT"/>
                <a:cs typeface="Arial MT"/>
              </a:rPr>
              <a:t>  </a:t>
            </a:r>
            <a:r>
              <a:rPr sz="1200" dirty="0">
                <a:latin typeface="Arial MT"/>
                <a:cs typeface="Arial MT"/>
              </a:rPr>
              <a:t>les</a:t>
            </a:r>
            <a:r>
              <a:rPr sz="1200" spc="100" dirty="0">
                <a:latin typeface="Arial MT"/>
                <a:cs typeface="Arial MT"/>
              </a:rPr>
              <a:t>  </a:t>
            </a:r>
            <a:r>
              <a:rPr sz="1200" dirty="0">
                <a:latin typeface="Arial MT"/>
                <a:cs typeface="Arial MT"/>
              </a:rPr>
              <a:t>principes</a:t>
            </a:r>
            <a:r>
              <a:rPr sz="1200" spc="100" dirty="0">
                <a:latin typeface="Arial MT"/>
                <a:cs typeface="Arial MT"/>
              </a:rPr>
              <a:t>  </a:t>
            </a:r>
            <a:r>
              <a:rPr sz="1200" dirty="0">
                <a:latin typeface="Arial MT"/>
                <a:cs typeface="Arial MT"/>
              </a:rPr>
              <a:t>sur</a:t>
            </a:r>
            <a:r>
              <a:rPr sz="1200" spc="95" dirty="0">
                <a:latin typeface="Arial MT"/>
                <a:cs typeface="Arial MT"/>
              </a:rPr>
              <a:t>  </a:t>
            </a:r>
            <a:r>
              <a:rPr sz="1200" dirty="0">
                <a:latin typeface="Arial MT"/>
                <a:cs typeface="Arial MT"/>
              </a:rPr>
              <a:t>lesquels</a:t>
            </a:r>
            <a:r>
              <a:rPr sz="1200" spc="95" dirty="0">
                <a:latin typeface="Arial MT"/>
                <a:cs typeface="Arial MT"/>
              </a:rPr>
              <a:t>  </a:t>
            </a:r>
            <a:r>
              <a:rPr sz="1200" dirty="0">
                <a:latin typeface="Arial MT"/>
                <a:cs typeface="Arial MT"/>
              </a:rPr>
              <a:t>se</a:t>
            </a:r>
            <a:r>
              <a:rPr sz="1200" spc="95" dirty="0">
                <a:latin typeface="Arial MT"/>
                <a:cs typeface="Arial MT"/>
              </a:rPr>
              <a:t>  </a:t>
            </a:r>
            <a:r>
              <a:rPr sz="1200" dirty="0">
                <a:latin typeface="Arial MT"/>
                <a:cs typeface="Arial MT"/>
              </a:rPr>
              <a:t>fondent</a:t>
            </a:r>
            <a:r>
              <a:rPr sz="1200" spc="100" dirty="0">
                <a:latin typeface="Arial MT"/>
                <a:cs typeface="Arial MT"/>
              </a:rPr>
              <a:t>  </a:t>
            </a:r>
            <a:r>
              <a:rPr sz="1200" dirty="0">
                <a:latin typeface="Arial MT"/>
                <a:cs typeface="Arial MT"/>
              </a:rPr>
              <a:t>l’utilisation,</a:t>
            </a:r>
            <a:r>
              <a:rPr sz="1200" spc="95" dirty="0">
                <a:latin typeface="Arial MT"/>
                <a:cs typeface="Arial MT"/>
              </a:rPr>
              <a:t>  </a:t>
            </a:r>
            <a:r>
              <a:rPr sz="1200" dirty="0">
                <a:latin typeface="Arial MT"/>
                <a:cs typeface="Arial MT"/>
              </a:rPr>
              <a:t>la</a:t>
            </a:r>
            <a:r>
              <a:rPr sz="1200" spc="105" dirty="0">
                <a:latin typeface="Arial MT"/>
                <a:cs typeface="Arial MT"/>
              </a:rPr>
              <a:t>  </a:t>
            </a:r>
            <a:r>
              <a:rPr sz="1200" dirty="0">
                <a:latin typeface="Arial MT"/>
                <a:cs typeface="Arial MT"/>
              </a:rPr>
              <a:t>gestion</a:t>
            </a:r>
            <a:r>
              <a:rPr sz="1200" spc="100" dirty="0">
                <a:latin typeface="Arial MT"/>
                <a:cs typeface="Arial MT"/>
              </a:rPr>
              <a:t>  </a:t>
            </a:r>
            <a:r>
              <a:rPr sz="1200" dirty="0">
                <a:latin typeface="Arial MT"/>
                <a:cs typeface="Arial MT"/>
              </a:rPr>
              <a:t>et</a:t>
            </a:r>
            <a:r>
              <a:rPr sz="1200" spc="95" dirty="0">
                <a:latin typeface="Arial MT"/>
                <a:cs typeface="Arial MT"/>
              </a:rPr>
              <a:t>  </a:t>
            </a:r>
            <a:r>
              <a:rPr sz="1200" spc="-25" dirty="0">
                <a:latin typeface="Arial MT"/>
                <a:cs typeface="Arial MT"/>
              </a:rPr>
              <a:t>le </a:t>
            </a:r>
            <a:r>
              <a:rPr sz="1200" dirty="0">
                <a:latin typeface="Arial MT"/>
                <a:cs typeface="Arial MT"/>
              </a:rPr>
              <a:t>développement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durable</a:t>
            </a:r>
            <a:r>
              <a:rPr sz="1200" spc="-1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des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ressources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en</a:t>
            </a:r>
            <a:r>
              <a:rPr sz="1200" spc="-2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eau</a:t>
            </a:r>
            <a:r>
              <a:rPr sz="1200" spc="-15" dirty="0">
                <a:latin typeface="Arial MT"/>
                <a:cs typeface="Arial MT"/>
              </a:rPr>
              <a:t> </a:t>
            </a:r>
            <a:r>
              <a:rPr sz="1200" spc="-50" dirty="0">
                <a:latin typeface="Arial MT"/>
                <a:cs typeface="Arial MT"/>
              </a:rPr>
              <a:t>:</a:t>
            </a:r>
            <a:endParaRPr sz="1200" dirty="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645"/>
              </a:spcBef>
            </a:pPr>
            <a:endParaRPr sz="1200" dirty="0">
              <a:latin typeface="Arial MT"/>
              <a:cs typeface="Arial MT"/>
            </a:endParaRPr>
          </a:p>
          <a:p>
            <a:pPr marL="469265" algn="just">
              <a:lnSpc>
                <a:spcPct val="100000"/>
              </a:lnSpc>
            </a:pPr>
            <a:r>
              <a:rPr sz="1200" dirty="0">
                <a:latin typeface="Arial MT"/>
                <a:cs typeface="Arial MT"/>
              </a:rPr>
              <a:t>le</a:t>
            </a:r>
            <a:r>
              <a:rPr sz="1200" spc="-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droit d’accès à</a:t>
            </a:r>
            <a:r>
              <a:rPr sz="1200" spc="-2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l’eau</a:t>
            </a:r>
            <a:r>
              <a:rPr sz="1200" spc="-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et à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l’assainissement</a:t>
            </a:r>
            <a:r>
              <a:rPr sz="1200" spc="-1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pour</a:t>
            </a:r>
            <a:r>
              <a:rPr sz="1200" spc="-1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tous</a:t>
            </a:r>
            <a:r>
              <a:rPr sz="1200" spc="-15" dirty="0">
                <a:latin typeface="Arial MT"/>
                <a:cs typeface="Arial MT"/>
              </a:rPr>
              <a:t> </a:t>
            </a:r>
            <a:r>
              <a:rPr sz="1200" spc="-50" dirty="0">
                <a:latin typeface="Arial MT"/>
                <a:cs typeface="Arial MT"/>
              </a:rPr>
              <a:t>;</a:t>
            </a:r>
            <a:endParaRPr sz="1200" dirty="0">
              <a:latin typeface="Arial MT"/>
              <a:cs typeface="Arial MT"/>
            </a:endParaRPr>
          </a:p>
          <a:p>
            <a:pPr marL="469265" marR="6350" algn="just">
              <a:lnSpc>
                <a:spcPct val="143500"/>
              </a:lnSpc>
              <a:spcBef>
                <a:spcPts val="10"/>
              </a:spcBef>
            </a:pPr>
            <a:r>
              <a:rPr sz="1200" dirty="0">
                <a:latin typeface="Arial MT"/>
                <a:cs typeface="Arial MT"/>
              </a:rPr>
              <a:t>le</a:t>
            </a:r>
            <a:r>
              <a:rPr sz="1200" spc="19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droit</a:t>
            </a:r>
            <a:r>
              <a:rPr sz="1200" spc="19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d’utilisation</a:t>
            </a:r>
            <a:r>
              <a:rPr sz="1200" spc="19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des</a:t>
            </a:r>
            <a:r>
              <a:rPr sz="1200" spc="19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ressources</a:t>
            </a:r>
            <a:r>
              <a:rPr sz="1200" spc="17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en</a:t>
            </a:r>
            <a:r>
              <a:rPr sz="1200" spc="18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eau</a:t>
            </a:r>
            <a:r>
              <a:rPr sz="1200" spc="17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pour</a:t>
            </a:r>
            <a:r>
              <a:rPr sz="1200" spc="17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tous</a:t>
            </a:r>
            <a:r>
              <a:rPr sz="1200" spc="17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dans</a:t>
            </a:r>
            <a:r>
              <a:rPr sz="1200" spc="18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les</a:t>
            </a:r>
            <a:r>
              <a:rPr sz="1200" spc="18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limites</a:t>
            </a:r>
            <a:r>
              <a:rPr sz="1200" spc="18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</a:t>
            </a:r>
            <a:r>
              <a:rPr sz="1200" spc="200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l’intérêt </a:t>
            </a:r>
            <a:r>
              <a:rPr sz="1200" dirty="0">
                <a:latin typeface="Arial MT"/>
                <a:cs typeface="Arial MT"/>
              </a:rPr>
              <a:t>général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spc="-50" dirty="0">
                <a:latin typeface="Arial MT"/>
                <a:cs typeface="Arial MT"/>
              </a:rPr>
              <a:t>;</a:t>
            </a:r>
            <a:endParaRPr sz="1200" dirty="0">
              <a:latin typeface="Arial MT"/>
              <a:cs typeface="Arial MT"/>
            </a:endParaRPr>
          </a:p>
          <a:p>
            <a:pPr marL="469265" marR="5080" algn="just">
              <a:lnSpc>
                <a:spcPct val="143300"/>
              </a:lnSpc>
              <a:spcBef>
                <a:spcPts val="15"/>
              </a:spcBef>
            </a:pPr>
            <a:r>
              <a:rPr sz="1200" dirty="0">
                <a:latin typeface="Arial MT"/>
                <a:cs typeface="Arial MT"/>
              </a:rPr>
              <a:t>la</a:t>
            </a:r>
            <a:r>
              <a:rPr sz="1200" spc="37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planification</a:t>
            </a:r>
            <a:r>
              <a:rPr sz="1200" spc="35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</a:t>
            </a:r>
            <a:r>
              <a:rPr sz="1200" spc="36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la</a:t>
            </a:r>
            <a:r>
              <a:rPr sz="1200" spc="36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répartition</a:t>
            </a:r>
            <a:r>
              <a:rPr sz="1200" spc="36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et</a:t>
            </a:r>
            <a:r>
              <a:rPr sz="1200" spc="37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des</a:t>
            </a:r>
            <a:r>
              <a:rPr sz="1200" spc="36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aménagements</a:t>
            </a:r>
            <a:r>
              <a:rPr sz="1200" spc="36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dans</a:t>
            </a:r>
            <a:r>
              <a:rPr sz="1200" spc="37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le</a:t>
            </a:r>
            <a:r>
              <a:rPr sz="1200" spc="37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cadre</a:t>
            </a:r>
            <a:r>
              <a:rPr sz="1200" spc="355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d’unités hydrographiques</a:t>
            </a:r>
            <a:r>
              <a:rPr sz="1200" dirty="0">
                <a:latin typeface="Arial MT"/>
                <a:cs typeface="Arial MT"/>
              </a:rPr>
              <a:t> naturelles</a:t>
            </a:r>
            <a:r>
              <a:rPr sz="1200" spc="-5" dirty="0">
                <a:latin typeface="Arial MT"/>
                <a:cs typeface="Arial MT"/>
              </a:rPr>
              <a:t> </a:t>
            </a:r>
            <a:r>
              <a:rPr sz="1200" spc="-50" dirty="0">
                <a:latin typeface="Arial MT"/>
                <a:cs typeface="Arial MT"/>
              </a:rPr>
              <a:t>;</a:t>
            </a:r>
            <a:endParaRPr sz="1200" dirty="0">
              <a:latin typeface="Arial MT"/>
              <a:cs typeface="Arial MT"/>
            </a:endParaRPr>
          </a:p>
          <a:p>
            <a:pPr marL="469265" marR="5080" algn="just">
              <a:lnSpc>
                <a:spcPct val="143300"/>
              </a:lnSpc>
              <a:spcBef>
                <a:spcPts val="10"/>
              </a:spcBef>
            </a:pPr>
            <a:r>
              <a:rPr sz="1200" dirty="0">
                <a:latin typeface="Arial MT"/>
                <a:cs typeface="Arial MT"/>
              </a:rPr>
              <a:t>la</a:t>
            </a:r>
            <a:r>
              <a:rPr sz="1200" spc="23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prise</a:t>
            </a:r>
            <a:r>
              <a:rPr sz="1200" spc="24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en</a:t>
            </a:r>
            <a:r>
              <a:rPr sz="1200" spc="23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compte</a:t>
            </a:r>
            <a:r>
              <a:rPr sz="1200" spc="24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des</a:t>
            </a:r>
            <a:r>
              <a:rPr sz="1200" spc="23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coûts</a:t>
            </a:r>
            <a:r>
              <a:rPr sz="1200" spc="23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réels</a:t>
            </a:r>
            <a:r>
              <a:rPr sz="1200" spc="229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des</a:t>
            </a:r>
            <a:r>
              <a:rPr sz="1200" spc="22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services</a:t>
            </a:r>
            <a:r>
              <a:rPr sz="1200" spc="23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d’approvisionnement</a:t>
            </a:r>
            <a:r>
              <a:rPr sz="1200" spc="229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en</a:t>
            </a:r>
            <a:r>
              <a:rPr sz="1200" spc="24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eau</a:t>
            </a:r>
            <a:r>
              <a:rPr sz="1200" spc="240" dirty="0">
                <a:latin typeface="Arial MT"/>
                <a:cs typeface="Arial MT"/>
              </a:rPr>
              <a:t> </a:t>
            </a:r>
            <a:r>
              <a:rPr sz="1200" spc="-50" dirty="0">
                <a:latin typeface="Arial MT"/>
                <a:cs typeface="Arial MT"/>
              </a:rPr>
              <a:t>à </a:t>
            </a:r>
            <a:r>
              <a:rPr sz="1200" dirty="0">
                <a:latin typeface="Arial MT"/>
                <a:cs typeface="Arial MT"/>
              </a:rPr>
              <a:t>usage</a:t>
            </a:r>
            <a:r>
              <a:rPr sz="1200" spc="19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domestique,</a:t>
            </a:r>
            <a:r>
              <a:rPr sz="1200" spc="19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agricole</a:t>
            </a:r>
            <a:r>
              <a:rPr sz="1200" spc="19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et</a:t>
            </a:r>
            <a:r>
              <a:rPr sz="1200" spc="-1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industriel</a:t>
            </a:r>
            <a:r>
              <a:rPr sz="1200" spc="-1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et</a:t>
            </a:r>
            <a:r>
              <a:rPr sz="1200" spc="-1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des</a:t>
            </a:r>
            <a:r>
              <a:rPr sz="1200" spc="-1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services</a:t>
            </a:r>
            <a:r>
              <a:rPr sz="1200" spc="-15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d’assainissement </a:t>
            </a:r>
            <a:r>
              <a:rPr sz="1200" spc="-50" dirty="0">
                <a:latin typeface="Arial MT"/>
                <a:cs typeface="Arial MT"/>
              </a:rPr>
              <a:t>;</a:t>
            </a:r>
            <a:endParaRPr sz="1200" dirty="0">
              <a:latin typeface="Arial MT"/>
              <a:cs typeface="Arial MT"/>
            </a:endParaRPr>
          </a:p>
          <a:p>
            <a:pPr marL="469265" marR="5715" algn="just">
              <a:lnSpc>
                <a:spcPct val="143900"/>
              </a:lnSpc>
              <a:spcBef>
                <a:spcPts val="5"/>
              </a:spcBef>
            </a:pPr>
            <a:r>
              <a:rPr sz="1200" dirty="0">
                <a:latin typeface="Arial MT"/>
                <a:cs typeface="Arial MT"/>
              </a:rPr>
              <a:t>la</a:t>
            </a:r>
            <a:r>
              <a:rPr sz="1200" spc="8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récupération</a:t>
            </a:r>
            <a:r>
              <a:rPr sz="1200" spc="6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des</a:t>
            </a:r>
            <a:r>
              <a:rPr sz="1200" spc="7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coûts</a:t>
            </a:r>
            <a:r>
              <a:rPr sz="1200" spc="8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d’intervention</a:t>
            </a:r>
            <a:r>
              <a:rPr sz="1200" spc="7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publique</a:t>
            </a:r>
            <a:r>
              <a:rPr sz="1200" spc="8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liés</a:t>
            </a:r>
            <a:r>
              <a:rPr sz="1200" spc="6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à</a:t>
            </a:r>
            <a:r>
              <a:rPr sz="1200" spc="7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la</a:t>
            </a:r>
            <a:r>
              <a:rPr sz="1200" spc="7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protection</a:t>
            </a:r>
            <a:r>
              <a:rPr sz="1200" spc="8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quantitative</a:t>
            </a:r>
            <a:r>
              <a:rPr sz="1200" spc="75" dirty="0">
                <a:latin typeface="Arial MT"/>
                <a:cs typeface="Arial MT"/>
              </a:rPr>
              <a:t> </a:t>
            </a:r>
            <a:r>
              <a:rPr sz="1200" spc="-25" dirty="0">
                <a:latin typeface="Arial MT"/>
                <a:cs typeface="Arial MT"/>
              </a:rPr>
              <a:t>et </a:t>
            </a:r>
            <a:r>
              <a:rPr sz="1200" spc="-10" dirty="0">
                <a:latin typeface="Arial MT"/>
                <a:cs typeface="Arial MT"/>
              </a:rPr>
              <a:t>qualitative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des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ressources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en</a:t>
            </a:r>
            <a:r>
              <a:rPr sz="1200" spc="-60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eau,</a:t>
            </a:r>
            <a:r>
              <a:rPr sz="1200" spc="-7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à</a:t>
            </a:r>
            <a:r>
              <a:rPr sz="1200" spc="-60" dirty="0">
                <a:latin typeface="Arial MT"/>
                <a:cs typeface="Arial MT"/>
              </a:rPr>
              <a:t> </a:t>
            </a:r>
            <a:r>
              <a:rPr sz="1200" spc="-20" dirty="0">
                <a:latin typeface="Arial MT"/>
                <a:cs typeface="Arial MT"/>
              </a:rPr>
              <a:t>travers</a:t>
            </a:r>
            <a:r>
              <a:rPr sz="1200" spc="-65" dirty="0">
                <a:latin typeface="Arial MT"/>
                <a:cs typeface="Arial MT"/>
              </a:rPr>
              <a:t> </a:t>
            </a:r>
            <a:r>
              <a:rPr sz="1200" spc="-20" dirty="0">
                <a:latin typeface="Arial MT"/>
                <a:cs typeface="Arial MT"/>
              </a:rPr>
              <a:t>des</a:t>
            </a:r>
            <a:r>
              <a:rPr sz="1200" spc="-60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systèmes</a:t>
            </a:r>
            <a:r>
              <a:rPr sz="1200" spc="-70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de</a:t>
            </a:r>
            <a:r>
              <a:rPr sz="1200" spc="-60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redevances</a:t>
            </a:r>
            <a:r>
              <a:rPr sz="1200" spc="-75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d’économie </a:t>
            </a:r>
            <a:r>
              <a:rPr sz="1200" dirty="0">
                <a:latin typeface="Arial MT"/>
                <a:cs typeface="Arial MT"/>
              </a:rPr>
              <a:t>d’eau</a:t>
            </a:r>
            <a:r>
              <a:rPr sz="1200" spc="-2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et</a:t>
            </a:r>
            <a:r>
              <a:rPr sz="1200" spc="-2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protection</a:t>
            </a:r>
            <a:r>
              <a:rPr sz="1200" spc="-4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</a:t>
            </a:r>
            <a:r>
              <a:rPr sz="1200" spc="-2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sa</a:t>
            </a:r>
            <a:r>
              <a:rPr sz="1200" spc="-2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qualité</a:t>
            </a:r>
            <a:r>
              <a:rPr sz="1200" spc="-20" dirty="0">
                <a:latin typeface="Arial MT"/>
                <a:cs typeface="Arial MT"/>
              </a:rPr>
              <a:t> </a:t>
            </a:r>
            <a:r>
              <a:rPr sz="1200" spc="-50" dirty="0">
                <a:latin typeface="Arial MT"/>
                <a:cs typeface="Arial MT"/>
              </a:rPr>
              <a:t>;</a:t>
            </a:r>
            <a:endParaRPr sz="1200" dirty="0">
              <a:latin typeface="Arial MT"/>
              <a:cs typeface="Arial MT"/>
            </a:endParaRPr>
          </a:p>
          <a:p>
            <a:pPr marL="469265" marR="5080" algn="just">
              <a:lnSpc>
                <a:spcPct val="143300"/>
              </a:lnSpc>
            </a:pPr>
            <a:r>
              <a:rPr sz="1200" dirty="0">
                <a:latin typeface="Arial MT"/>
                <a:cs typeface="Arial MT"/>
              </a:rPr>
              <a:t>la</a:t>
            </a:r>
            <a:r>
              <a:rPr sz="1200" spc="24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systématisation</a:t>
            </a:r>
            <a:r>
              <a:rPr sz="1200" spc="23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des</a:t>
            </a:r>
            <a:r>
              <a:rPr sz="1200" spc="23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pratiques</a:t>
            </a:r>
            <a:r>
              <a:rPr sz="1200" spc="24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d’économie</a:t>
            </a:r>
            <a:r>
              <a:rPr sz="1200" spc="22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et</a:t>
            </a:r>
            <a:r>
              <a:rPr sz="1200" spc="24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</a:t>
            </a:r>
            <a:r>
              <a:rPr sz="1200" spc="23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valorisation</a:t>
            </a:r>
            <a:r>
              <a:rPr sz="1200" spc="24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</a:t>
            </a:r>
            <a:r>
              <a:rPr sz="1200" spc="23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l’eau</a:t>
            </a:r>
            <a:r>
              <a:rPr sz="1200" spc="24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par</a:t>
            </a:r>
            <a:r>
              <a:rPr sz="1200" spc="229" dirty="0">
                <a:latin typeface="Arial MT"/>
                <a:cs typeface="Arial MT"/>
              </a:rPr>
              <a:t> </a:t>
            </a:r>
            <a:r>
              <a:rPr sz="1200" spc="-25" dirty="0">
                <a:latin typeface="Arial MT"/>
                <a:cs typeface="Arial MT"/>
              </a:rPr>
              <a:t>des </a:t>
            </a:r>
            <a:r>
              <a:rPr sz="1200" dirty="0">
                <a:latin typeface="Arial MT"/>
                <a:cs typeface="Arial MT"/>
              </a:rPr>
              <a:t>procédés</a:t>
            </a:r>
            <a:r>
              <a:rPr sz="1200" spc="27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et</a:t>
            </a:r>
            <a:r>
              <a:rPr sz="1200" spc="28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des</a:t>
            </a:r>
            <a:r>
              <a:rPr sz="1200" spc="-5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équipements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appropriés</a:t>
            </a:r>
            <a:r>
              <a:rPr sz="1200" spc="-4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ainsi</a:t>
            </a:r>
            <a:r>
              <a:rPr sz="1200" spc="-4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que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le</a:t>
            </a:r>
            <a:r>
              <a:rPr sz="1200" spc="-3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comptage</a:t>
            </a:r>
            <a:r>
              <a:rPr sz="1200" spc="-2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des</a:t>
            </a:r>
            <a:r>
              <a:rPr sz="1200" spc="-3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eaux</a:t>
            </a:r>
            <a:r>
              <a:rPr sz="1200" spc="-45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produites</a:t>
            </a:r>
            <a:endParaRPr sz="1200" dirty="0">
              <a:latin typeface="Arial MT"/>
              <a:cs typeface="Arial MT"/>
            </a:endParaRPr>
          </a:p>
          <a:p>
            <a:pPr marL="469265" marR="1471295" algn="just">
              <a:lnSpc>
                <a:spcPct val="143300"/>
              </a:lnSpc>
              <a:spcBef>
                <a:spcPts val="10"/>
              </a:spcBef>
            </a:pPr>
            <a:r>
              <a:rPr sz="1200" dirty="0">
                <a:latin typeface="Arial MT"/>
                <a:cs typeface="Arial MT"/>
              </a:rPr>
              <a:t>et</a:t>
            </a:r>
            <a:r>
              <a:rPr sz="1200" spc="-1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consommées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;</a:t>
            </a:r>
            <a:r>
              <a:rPr sz="1200" spc="-1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pour</a:t>
            </a:r>
            <a:r>
              <a:rPr sz="1200" spc="-3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lutter</a:t>
            </a:r>
            <a:r>
              <a:rPr sz="1200" spc="-2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contre</a:t>
            </a:r>
            <a:r>
              <a:rPr sz="1200" spc="-2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les</a:t>
            </a:r>
            <a:r>
              <a:rPr sz="1200" spc="-2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pertes</a:t>
            </a:r>
            <a:r>
              <a:rPr sz="1200" spc="-2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et</a:t>
            </a:r>
            <a:r>
              <a:rPr sz="1200" spc="-1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le</a:t>
            </a:r>
            <a:r>
              <a:rPr sz="1200" spc="-2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gaspillage</a:t>
            </a:r>
            <a:r>
              <a:rPr sz="1200" spc="-15" dirty="0">
                <a:latin typeface="Arial MT"/>
                <a:cs typeface="Arial MT"/>
              </a:rPr>
              <a:t> </a:t>
            </a:r>
            <a:r>
              <a:rPr sz="1200" spc="-50" dirty="0">
                <a:latin typeface="Arial MT"/>
                <a:cs typeface="Arial MT"/>
              </a:rPr>
              <a:t>; </a:t>
            </a:r>
            <a:r>
              <a:rPr sz="1200" dirty="0">
                <a:latin typeface="Arial MT"/>
                <a:cs typeface="Arial MT"/>
              </a:rPr>
              <a:t>la</a:t>
            </a:r>
            <a:r>
              <a:rPr sz="1200" spc="-2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concertation</a:t>
            </a:r>
            <a:r>
              <a:rPr sz="1200" spc="-2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et</a:t>
            </a:r>
            <a:r>
              <a:rPr sz="1200" spc="-2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la</a:t>
            </a:r>
            <a:r>
              <a:rPr sz="1200" spc="-2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participation</a:t>
            </a:r>
            <a:r>
              <a:rPr sz="1200" spc="-1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</a:t>
            </a:r>
            <a:r>
              <a:rPr sz="1200" spc="-2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tous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les</a:t>
            </a:r>
            <a:r>
              <a:rPr sz="1200" spc="-35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acteurs.</a:t>
            </a:r>
            <a:endParaRPr sz="1200" dirty="0">
              <a:latin typeface="Arial MT"/>
              <a:cs typeface="Arial MT"/>
            </a:endParaRPr>
          </a:p>
          <a:p>
            <a:pPr marL="83820" marR="5715">
              <a:lnSpc>
                <a:spcPct val="102499"/>
              </a:lnSpc>
              <a:spcBef>
                <a:spcPts val="1200"/>
              </a:spcBef>
            </a:pPr>
            <a:r>
              <a:rPr sz="1200" dirty="0">
                <a:latin typeface="Arial MT"/>
                <a:cs typeface="Arial MT"/>
              </a:rPr>
              <a:t>Par</a:t>
            </a:r>
            <a:r>
              <a:rPr sz="1200" spc="11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rapport</a:t>
            </a:r>
            <a:r>
              <a:rPr sz="1200" spc="114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aux</a:t>
            </a:r>
            <a:r>
              <a:rPr sz="1200" spc="10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versions</a:t>
            </a:r>
            <a:r>
              <a:rPr sz="1200" spc="12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précédentes,</a:t>
            </a:r>
            <a:r>
              <a:rPr sz="1200" spc="12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elle</a:t>
            </a:r>
            <a:r>
              <a:rPr sz="1200" spc="12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apporte</a:t>
            </a:r>
            <a:r>
              <a:rPr sz="1200" spc="114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certaines</a:t>
            </a:r>
            <a:r>
              <a:rPr sz="1200" spc="114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dispositions</a:t>
            </a:r>
            <a:r>
              <a:rPr sz="1200" spc="12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innovantes</a:t>
            </a:r>
            <a:r>
              <a:rPr sz="1200" spc="105" dirty="0">
                <a:latin typeface="Arial MT"/>
                <a:cs typeface="Arial MT"/>
              </a:rPr>
              <a:t> </a:t>
            </a:r>
            <a:r>
              <a:rPr sz="1200" spc="-25" dirty="0">
                <a:latin typeface="Arial MT"/>
                <a:cs typeface="Arial MT"/>
              </a:rPr>
              <a:t>et </a:t>
            </a:r>
            <a:r>
              <a:rPr sz="1200" dirty="0">
                <a:latin typeface="Arial MT"/>
                <a:cs typeface="Arial MT"/>
              </a:rPr>
              <a:t>importantes</a:t>
            </a:r>
            <a:r>
              <a:rPr sz="1200" spc="-20" dirty="0">
                <a:latin typeface="Arial MT"/>
                <a:cs typeface="Arial MT"/>
              </a:rPr>
              <a:t> </a:t>
            </a:r>
            <a:r>
              <a:rPr sz="1200" spc="-50" dirty="0">
                <a:latin typeface="Arial MT"/>
                <a:cs typeface="Arial MT"/>
              </a:rPr>
              <a:t>:</a:t>
            </a:r>
            <a:endParaRPr sz="1200" dirty="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145"/>
              </a:spcBef>
            </a:pPr>
            <a:endParaRPr sz="1200" dirty="0">
              <a:latin typeface="Arial MT"/>
              <a:cs typeface="Arial MT"/>
            </a:endParaRPr>
          </a:p>
          <a:p>
            <a:pPr marL="469265" marR="414020">
              <a:lnSpc>
                <a:spcPct val="144200"/>
              </a:lnSpc>
              <a:spcBef>
                <a:spcPts val="5"/>
              </a:spcBef>
            </a:pPr>
            <a:r>
              <a:rPr sz="1200" dirty="0">
                <a:latin typeface="Arial MT"/>
                <a:cs typeface="Arial MT"/>
              </a:rPr>
              <a:t>l’obligation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d’élaborer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un</a:t>
            </a:r>
            <a:r>
              <a:rPr sz="1200" spc="-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Plan</a:t>
            </a:r>
            <a:r>
              <a:rPr sz="1200" spc="-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national de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l’eau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et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la</a:t>
            </a:r>
            <a:r>
              <a:rPr sz="1200" spc="-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planification</a:t>
            </a:r>
            <a:r>
              <a:rPr sz="1200" spc="-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la </a:t>
            </a:r>
            <a:r>
              <a:rPr sz="1200" spc="-10" dirty="0">
                <a:latin typeface="Arial MT"/>
                <a:cs typeface="Arial MT"/>
              </a:rPr>
              <a:t>gestion </a:t>
            </a:r>
            <a:r>
              <a:rPr sz="1200" dirty="0">
                <a:latin typeface="Arial MT"/>
                <a:cs typeface="Arial MT"/>
              </a:rPr>
              <a:t>locale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dans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le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cadre</a:t>
            </a:r>
            <a:r>
              <a:rPr sz="1200" spc="2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des</a:t>
            </a:r>
            <a:r>
              <a:rPr sz="1200" spc="4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bassins</a:t>
            </a:r>
            <a:r>
              <a:rPr sz="1200" spc="-15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hydrographiques</a:t>
            </a:r>
            <a:r>
              <a:rPr sz="1200" spc="-75" dirty="0">
                <a:latin typeface="Arial MT"/>
                <a:cs typeface="Arial MT"/>
              </a:rPr>
              <a:t> </a:t>
            </a:r>
            <a:r>
              <a:rPr sz="1200" spc="-50" dirty="0">
                <a:latin typeface="Arial MT"/>
                <a:cs typeface="Arial MT"/>
              </a:rPr>
              <a:t>;</a:t>
            </a:r>
            <a:endParaRPr sz="12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70305" y="5122756"/>
            <a:ext cx="126365" cy="118533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70305" y="5386875"/>
            <a:ext cx="126365" cy="117939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70305" y="5912655"/>
            <a:ext cx="126365" cy="117939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7760" y="8869214"/>
            <a:ext cx="126365" cy="11794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7760" y="9130879"/>
            <a:ext cx="126365" cy="118530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615187" y="617982"/>
            <a:ext cx="6374130" cy="8676005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vert="horz" wrap="square" lIns="0" tIns="12700" rIns="0" bIns="0" rtlCol="0">
            <a:spAutoFit/>
          </a:bodyPr>
          <a:lstStyle/>
          <a:p>
            <a:pPr marL="741045" marR="243840">
              <a:lnSpc>
                <a:spcPct val="143500"/>
              </a:lnSpc>
              <a:spcBef>
                <a:spcPts val="100"/>
              </a:spcBef>
            </a:pPr>
            <a:r>
              <a:rPr sz="1200" dirty="0">
                <a:latin typeface="Arial MT"/>
                <a:cs typeface="Arial MT"/>
              </a:rPr>
              <a:t>l’établissement</a:t>
            </a:r>
            <a:r>
              <a:rPr sz="1200" spc="3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</a:t>
            </a:r>
            <a:r>
              <a:rPr sz="1200" spc="3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règles</a:t>
            </a:r>
            <a:r>
              <a:rPr sz="1200" spc="2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régissant</a:t>
            </a:r>
            <a:r>
              <a:rPr sz="1200" spc="3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les</a:t>
            </a:r>
            <a:r>
              <a:rPr sz="1200" spc="3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systèmes</a:t>
            </a:r>
            <a:r>
              <a:rPr sz="1200" spc="2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</a:t>
            </a:r>
            <a:r>
              <a:rPr sz="1200" spc="2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tarification</a:t>
            </a:r>
            <a:r>
              <a:rPr sz="1200" spc="3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</a:t>
            </a:r>
            <a:r>
              <a:rPr sz="1200" spc="3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l’eau</a:t>
            </a:r>
            <a:r>
              <a:rPr sz="1200" spc="65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usages </a:t>
            </a:r>
            <a:r>
              <a:rPr sz="1200" dirty="0">
                <a:latin typeface="Arial MT"/>
                <a:cs typeface="Arial MT"/>
              </a:rPr>
              <a:t>appuyées</a:t>
            </a:r>
            <a:r>
              <a:rPr sz="1200" spc="5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sur</a:t>
            </a:r>
            <a:r>
              <a:rPr sz="1200" spc="5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les</a:t>
            </a:r>
            <a:r>
              <a:rPr sz="1200" spc="5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coûts</a:t>
            </a:r>
            <a:r>
              <a:rPr sz="1200" spc="5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réels</a:t>
            </a:r>
            <a:r>
              <a:rPr sz="1200" spc="4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des</a:t>
            </a:r>
            <a:r>
              <a:rPr sz="1200" spc="-1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services</a:t>
            </a:r>
            <a:r>
              <a:rPr sz="1200" spc="-5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d’approvisionnement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50" dirty="0">
                <a:latin typeface="Arial MT"/>
                <a:cs typeface="Arial MT"/>
              </a:rPr>
              <a:t>;</a:t>
            </a:r>
            <a:endParaRPr sz="1200" dirty="0">
              <a:latin typeface="Arial MT"/>
              <a:cs typeface="Arial MT"/>
            </a:endParaRPr>
          </a:p>
          <a:p>
            <a:pPr marL="741045" marR="393700">
              <a:lnSpc>
                <a:spcPct val="143300"/>
              </a:lnSpc>
              <a:spcBef>
                <a:spcPts val="10"/>
              </a:spcBef>
            </a:pPr>
            <a:r>
              <a:rPr sz="1200" dirty="0">
                <a:latin typeface="Arial MT"/>
                <a:cs typeface="Arial MT"/>
              </a:rPr>
              <a:t>la</a:t>
            </a:r>
            <a:r>
              <a:rPr sz="1200" spc="2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possibilité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concession</a:t>
            </a:r>
            <a:r>
              <a:rPr sz="1200" spc="4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ou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délégation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du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service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public</a:t>
            </a:r>
            <a:r>
              <a:rPr sz="1200" spc="2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</a:t>
            </a:r>
            <a:r>
              <a:rPr sz="1200" spc="2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l’eau à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25" dirty="0">
                <a:latin typeface="Arial MT"/>
                <a:cs typeface="Arial MT"/>
              </a:rPr>
              <a:t>des </a:t>
            </a:r>
            <a:r>
              <a:rPr sz="1200" dirty="0">
                <a:latin typeface="Arial MT"/>
                <a:cs typeface="Arial MT"/>
              </a:rPr>
              <a:t>personnes</a:t>
            </a:r>
            <a:r>
              <a:rPr sz="1200" spc="-2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morales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</a:t>
            </a:r>
            <a:r>
              <a:rPr sz="1200" spc="-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droit public</a:t>
            </a:r>
            <a:r>
              <a:rPr sz="1200" spc="-1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ou</a:t>
            </a:r>
            <a:r>
              <a:rPr sz="1200" spc="-15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privé.</a:t>
            </a:r>
            <a:endParaRPr sz="1200" dirty="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520"/>
              </a:spcBef>
            </a:pPr>
            <a:endParaRPr sz="1200" dirty="0">
              <a:latin typeface="Arial MT"/>
              <a:cs typeface="Arial MT"/>
            </a:endParaRPr>
          </a:p>
          <a:p>
            <a:pPr marL="355600" marR="5080" algn="just">
              <a:lnSpc>
                <a:spcPct val="144000"/>
              </a:lnSpc>
            </a:pPr>
            <a:r>
              <a:rPr sz="1200" dirty="0">
                <a:latin typeface="Arial MT"/>
                <a:cs typeface="Arial MT"/>
              </a:rPr>
              <a:t>L’obligation</a:t>
            </a:r>
            <a:r>
              <a:rPr sz="1200" spc="3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d’une</a:t>
            </a:r>
            <a:r>
              <a:rPr sz="1200" spc="4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utilisation</a:t>
            </a:r>
            <a:r>
              <a:rPr sz="1200" spc="3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et</a:t>
            </a:r>
            <a:r>
              <a:rPr sz="1200" spc="2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d’une</a:t>
            </a:r>
            <a:r>
              <a:rPr sz="1200" spc="3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gestion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économe</a:t>
            </a:r>
            <a:r>
              <a:rPr sz="1200" spc="2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des</a:t>
            </a:r>
            <a:r>
              <a:rPr sz="1200" spc="3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ressources</a:t>
            </a:r>
            <a:r>
              <a:rPr sz="1200" spc="3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en</a:t>
            </a:r>
            <a:r>
              <a:rPr sz="1200" spc="2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eau</a:t>
            </a:r>
            <a:r>
              <a:rPr sz="1200" spc="2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et</a:t>
            </a:r>
            <a:r>
              <a:rPr sz="1200" spc="3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la</a:t>
            </a:r>
            <a:r>
              <a:rPr sz="1200" spc="35" dirty="0">
                <a:latin typeface="Arial MT"/>
                <a:cs typeface="Arial MT"/>
              </a:rPr>
              <a:t> </a:t>
            </a:r>
            <a:r>
              <a:rPr sz="1200" spc="-20" dirty="0">
                <a:latin typeface="Arial MT"/>
                <a:cs typeface="Arial MT"/>
              </a:rPr>
              <a:t>mise </a:t>
            </a:r>
            <a:r>
              <a:rPr sz="1200" dirty="0">
                <a:latin typeface="Arial MT"/>
                <a:cs typeface="Arial MT"/>
              </a:rPr>
              <a:t>en</a:t>
            </a:r>
            <a:r>
              <a:rPr sz="1200" spc="-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œuvre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 tous</a:t>
            </a:r>
            <a:r>
              <a:rPr sz="1200" spc="-2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moyens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appropriés pour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lutter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contre les pertes et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les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gaspillages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20" dirty="0">
                <a:latin typeface="Arial MT"/>
                <a:cs typeface="Arial MT"/>
              </a:rPr>
              <a:t>sont </a:t>
            </a:r>
            <a:r>
              <a:rPr sz="1200" dirty="0">
                <a:latin typeface="Arial MT"/>
                <a:cs typeface="Arial MT"/>
              </a:rPr>
              <a:t>désormais</a:t>
            </a:r>
            <a:r>
              <a:rPr sz="1200" spc="16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nettement</a:t>
            </a:r>
            <a:r>
              <a:rPr sz="1200" spc="19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affirmés</a:t>
            </a:r>
            <a:r>
              <a:rPr sz="1200" spc="18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dans</a:t>
            </a:r>
            <a:r>
              <a:rPr sz="1200" spc="17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la</a:t>
            </a:r>
            <a:r>
              <a:rPr sz="1200" spc="17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Loi</a:t>
            </a:r>
            <a:r>
              <a:rPr sz="1200" spc="17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sur</a:t>
            </a:r>
            <a:r>
              <a:rPr sz="1200" spc="16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l’eau</a:t>
            </a:r>
            <a:r>
              <a:rPr sz="1200" spc="16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</a:t>
            </a:r>
            <a:r>
              <a:rPr sz="1200" spc="17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2005,</a:t>
            </a:r>
            <a:r>
              <a:rPr sz="1200" spc="18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et</a:t>
            </a:r>
            <a:r>
              <a:rPr sz="1200" spc="17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en</a:t>
            </a:r>
            <a:r>
              <a:rPr sz="1200" spc="16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tout</a:t>
            </a:r>
            <a:r>
              <a:rPr sz="1200" spc="17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cas</a:t>
            </a:r>
            <a:r>
              <a:rPr sz="1200" spc="16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bien</a:t>
            </a:r>
            <a:r>
              <a:rPr sz="1200" spc="170" dirty="0">
                <a:latin typeface="Arial MT"/>
                <a:cs typeface="Arial MT"/>
              </a:rPr>
              <a:t> </a:t>
            </a:r>
            <a:r>
              <a:rPr sz="1200" spc="-20" dirty="0">
                <a:latin typeface="Arial MT"/>
                <a:cs typeface="Arial MT"/>
              </a:rPr>
              <a:t>plus </a:t>
            </a:r>
            <a:r>
              <a:rPr sz="1200" dirty="0">
                <a:latin typeface="Arial MT"/>
                <a:cs typeface="Arial MT"/>
              </a:rPr>
              <a:t>précisément</a:t>
            </a:r>
            <a:r>
              <a:rPr sz="1200" spc="-3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que</a:t>
            </a:r>
            <a:r>
              <a:rPr sz="1200" spc="-2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dans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les</a:t>
            </a:r>
            <a:r>
              <a:rPr sz="1200" spc="-2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législations</a:t>
            </a:r>
            <a:r>
              <a:rPr sz="1200" spc="-35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précédentes.</a:t>
            </a:r>
            <a:endParaRPr sz="1200" dirty="0">
              <a:latin typeface="Arial MT"/>
              <a:cs typeface="Arial MT"/>
            </a:endParaRPr>
          </a:p>
          <a:p>
            <a:pPr marL="283845" marR="140970" lvl="2" indent="-271780" algn="just">
              <a:lnSpc>
                <a:spcPct val="143900"/>
              </a:lnSpc>
              <a:spcBef>
                <a:spcPts val="1190"/>
              </a:spcBef>
              <a:buSzPct val="91666"/>
              <a:buAutoNum type="arabicPeriod"/>
              <a:tabLst>
                <a:tab pos="283845" algn="l"/>
                <a:tab pos="391795" algn="l"/>
              </a:tabLst>
            </a:pPr>
            <a:r>
              <a:rPr sz="1200" b="1" dirty="0">
                <a:latin typeface="Arial"/>
                <a:cs typeface="Arial"/>
              </a:rPr>
              <a:t>	</a:t>
            </a:r>
            <a:r>
              <a:rPr sz="1200" b="1" dirty="0">
                <a:solidFill>
                  <a:srgbClr val="00B0F0"/>
                </a:solidFill>
                <a:latin typeface="Arial"/>
                <a:cs typeface="Arial"/>
              </a:rPr>
              <a:t>Domaine</a:t>
            </a:r>
            <a:r>
              <a:rPr sz="1200" b="1" spc="65" dirty="0">
                <a:solidFill>
                  <a:srgbClr val="00B0F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B0F0"/>
                </a:solidFill>
                <a:latin typeface="Arial"/>
                <a:cs typeface="Arial"/>
              </a:rPr>
              <a:t>public</a:t>
            </a:r>
            <a:r>
              <a:rPr sz="1200" b="1" spc="55" dirty="0">
                <a:solidFill>
                  <a:srgbClr val="00B0F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B0F0"/>
                </a:solidFill>
                <a:latin typeface="Arial"/>
                <a:cs typeface="Arial"/>
              </a:rPr>
              <a:t>hydraulique</a:t>
            </a:r>
            <a:r>
              <a:rPr sz="1200" b="1" spc="85" dirty="0">
                <a:solidFill>
                  <a:srgbClr val="00B0F0"/>
                </a:solidFill>
                <a:latin typeface="Arial"/>
                <a:cs typeface="Arial"/>
              </a:rPr>
              <a:t> </a:t>
            </a:r>
            <a:r>
              <a:rPr sz="1200" dirty="0">
                <a:latin typeface="Arial MT"/>
                <a:cs typeface="Arial MT"/>
              </a:rPr>
              <a:t>:</a:t>
            </a:r>
            <a:r>
              <a:rPr sz="1200" spc="6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Le</a:t>
            </a:r>
            <a:r>
              <a:rPr sz="1200" spc="6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domaine</a:t>
            </a:r>
            <a:r>
              <a:rPr sz="1200" spc="6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public</a:t>
            </a:r>
            <a:r>
              <a:rPr sz="1200" spc="6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hydraulique</a:t>
            </a:r>
            <a:r>
              <a:rPr sz="1200" spc="6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(DPH)</a:t>
            </a:r>
            <a:r>
              <a:rPr sz="1200" spc="5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est</a:t>
            </a:r>
            <a:r>
              <a:rPr sz="1200" spc="65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l’ensemble </a:t>
            </a:r>
            <a:r>
              <a:rPr sz="1200" dirty="0">
                <a:latin typeface="Arial MT"/>
                <a:cs typeface="Arial MT"/>
              </a:rPr>
              <a:t>des</a:t>
            </a:r>
            <a:r>
              <a:rPr sz="1200" spc="-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biens</a:t>
            </a:r>
            <a:r>
              <a:rPr sz="1200" spc="-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hydrauliques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et ceux liés</a:t>
            </a:r>
            <a:r>
              <a:rPr sz="1200" spc="-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à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l’eau.</a:t>
            </a:r>
            <a:r>
              <a:rPr sz="1200" spc="-1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Ces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biens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se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répartissent, en</a:t>
            </a:r>
            <a:r>
              <a:rPr sz="1200" spc="5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biens</a:t>
            </a:r>
            <a:r>
              <a:rPr sz="1200" spc="-5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naturels </a:t>
            </a:r>
            <a:r>
              <a:rPr sz="1200" dirty="0">
                <a:latin typeface="Arial MT"/>
                <a:cs typeface="Arial MT"/>
              </a:rPr>
              <a:t>constitués</a:t>
            </a:r>
            <a:r>
              <a:rPr sz="1200" spc="20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des</a:t>
            </a:r>
            <a:r>
              <a:rPr sz="1200" spc="20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eaux</a:t>
            </a:r>
            <a:r>
              <a:rPr sz="1200" spc="19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et</a:t>
            </a:r>
            <a:r>
              <a:rPr sz="1200" spc="204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des</a:t>
            </a:r>
            <a:r>
              <a:rPr sz="1200" spc="204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terres</a:t>
            </a:r>
            <a:r>
              <a:rPr sz="1200" spc="20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couvertes</a:t>
            </a:r>
            <a:r>
              <a:rPr sz="1200" spc="19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par</a:t>
            </a:r>
            <a:r>
              <a:rPr sz="1200" spc="20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ces</a:t>
            </a:r>
            <a:r>
              <a:rPr sz="1200" spc="19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eaux</a:t>
            </a:r>
            <a:r>
              <a:rPr sz="1200" spc="19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et</a:t>
            </a:r>
            <a:r>
              <a:rPr sz="1200" spc="21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biens</a:t>
            </a:r>
            <a:r>
              <a:rPr sz="1200" spc="20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publics</a:t>
            </a:r>
            <a:r>
              <a:rPr sz="1200" spc="204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artificiels </a:t>
            </a:r>
            <a:r>
              <a:rPr sz="1200" dirty="0">
                <a:latin typeface="Arial MT"/>
                <a:cs typeface="Arial MT"/>
              </a:rPr>
              <a:t>constitués</a:t>
            </a:r>
            <a:r>
              <a:rPr sz="1200" spc="-2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des</a:t>
            </a:r>
            <a:r>
              <a:rPr sz="1200" spc="-2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ouvrages</a:t>
            </a:r>
            <a:r>
              <a:rPr sz="1200" spc="-20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hydrauliques</a:t>
            </a:r>
            <a:endParaRPr sz="1200" dirty="0">
              <a:latin typeface="Arial MT"/>
              <a:cs typeface="Arial MT"/>
            </a:endParaRPr>
          </a:p>
          <a:p>
            <a:pPr lvl="2">
              <a:lnSpc>
                <a:spcPct val="100000"/>
              </a:lnSpc>
              <a:spcBef>
                <a:spcPts val="445"/>
              </a:spcBef>
              <a:buFont typeface="Arial"/>
              <a:buAutoNum type="arabicPeriod"/>
            </a:pPr>
            <a:endParaRPr sz="1200" dirty="0">
              <a:latin typeface="Arial MT"/>
              <a:cs typeface="Arial MT"/>
            </a:endParaRPr>
          </a:p>
          <a:p>
            <a:pPr marL="12700" lvl="3">
              <a:lnSpc>
                <a:spcPct val="100000"/>
              </a:lnSpc>
              <a:buSzPct val="91666"/>
              <a:tabLst>
                <a:tab pos="520065" algn="l"/>
              </a:tabLst>
            </a:pPr>
            <a:r>
              <a:rPr lang="fr-FR" sz="1200" b="1" dirty="0" smtClean="0">
                <a:solidFill>
                  <a:srgbClr val="00B0F0"/>
                </a:solidFill>
                <a:latin typeface="Arial"/>
                <a:cs typeface="Arial"/>
              </a:rPr>
              <a:t>1.1. </a:t>
            </a:r>
            <a:r>
              <a:rPr sz="1200" b="1" dirty="0" err="1" smtClean="0">
                <a:solidFill>
                  <a:srgbClr val="00B0F0"/>
                </a:solidFill>
                <a:latin typeface="Arial"/>
                <a:cs typeface="Arial"/>
              </a:rPr>
              <a:t>Domaine</a:t>
            </a:r>
            <a:r>
              <a:rPr sz="1200" b="1" spc="-35" dirty="0" smtClean="0">
                <a:solidFill>
                  <a:srgbClr val="00B0F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B0F0"/>
                </a:solidFill>
                <a:latin typeface="Arial"/>
                <a:cs typeface="Arial"/>
              </a:rPr>
              <a:t>public</a:t>
            </a:r>
            <a:r>
              <a:rPr sz="1200" b="1" spc="-35" dirty="0">
                <a:solidFill>
                  <a:srgbClr val="00B0F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B0F0"/>
                </a:solidFill>
                <a:latin typeface="Arial"/>
                <a:cs typeface="Arial"/>
              </a:rPr>
              <a:t>hydraulique</a:t>
            </a:r>
            <a:r>
              <a:rPr sz="1200" b="1" spc="-30" dirty="0">
                <a:solidFill>
                  <a:srgbClr val="00B0F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B0F0"/>
                </a:solidFill>
                <a:latin typeface="Arial"/>
                <a:cs typeface="Arial"/>
              </a:rPr>
              <a:t>(DPH)</a:t>
            </a:r>
            <a:r>
              <a:rPr sz="1200" b="1" spc="-30" dirty="0">
                <a:solidFill>
                  <a:srgbClr val="00B0F0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00B0F0"/>
                </a:solidFill>
                <a:latin typeface="Arial"/>
                <a:cs typeface="Arial"/>
              </a:rPr>
              <a:t>naturel</a:t>
            </a:r>
            <a:endParaRPr sz="1200" dirty="0">
              <a:solidFill>
                <a:srgbClr val="00B0F0"/>
              </a:solidFill>
              <a:latin typeface="Arial"/>
              <a:cs typeface="Arial"/>
            </a:endParaRPr>
          </a:p>
          <a:p>
            <a:pPr marL="824865" marR="1292225" indent="-541020">
              <a:lnSpc>
                <a:spcPct val="185100"/>
              </a:lnSpc>
              <a:spcBef>
                <a:spcPts val="10"/>
              </a:spcBef>
            </a:pPr>
            <a:r>
              <a:rPr sz="1200" dirty="0">
                <a:latin typeface="Arial MT"/>
                <a:cs typeface="Arial MT"/>
              </a:rPr>
              <a:t>Ce</a:t>
            </a:r>
            <a:r>
              <a:rPr sz="1200" spc="-1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sont</a:t>
            </a:r>
            <a:r>
              <a:rPr sz="1200" spc="-2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des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ressources</a:t>
            </a:r>
            <a:r>
              <a:rPr sz="1200" spc="-1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en</a:t>
            </a:r>
            <a:r>
              <a:rPr sz="1200" spc="-2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eau</a:t>
            </a:r>
            <a:r>
              <a:rPr sz="1200" spc="-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naturels,</a:t>
            </a:r>
            <a:r>
              <a:rPr sz="1200" spc="-2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dont</a:t>
            </a:r>
            <a:r>
              <a:rPr sz="1200" spc="-2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leurs</a:t>
            </a:r>
            <a:r>
              <a:rPr sz="1200" spc="-1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consistances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sont</a:t>
            </a:r>
            <a:r>
              <a:rPr sz="1200" spc="-10" dirty="0">
                <a:latin typeface="Arial MT"/>
                <a:cs typeface="Arial MT"/>
              </a:rPr>
              <a:t> </a:t>
            </a:r>
            <a:r>
              <a:rPr sz="1200" spc="-50" dirty="0">
                <a:latin typeface="Arial MT"/>
                <a:cs typeface="Arial MT"/>
              </a:rPr>
              <a:t>: </a:t>
            </a:r>
            <a:r>
              <a:rPr sz="1200" dirty="0">
                <a:latin typeface="Arial MT"/>
                <a:cs typeface="Arial MT"/>
              </a:rPr>
              <a:t>Les</a:t>
            </a:r>
            <a:r>
              <a:rPr sz="1200" spc="-2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eaux</a:t>
            </a:r>
            <a:r>
              <a:rPr sz="1200" spc="-2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souterraines</a:t>
            </a:r>
            <a:r>
              <a:rPr sz="1200" spc="-15" dirty="0">
                <a:latin typeface="Arial MT"/>
                <a:cs typeface="Arial MT"/>
              </a:rPr>
              <a:t> </a:t>
            </a:r>
            <a:r>
              <a:rPr sz="1200" spc="-50" dirty="0">
                <a:latin typeface="Arial MT"/>
                <a:cs typeface="Arial MT"/>
              </a:rPr>
              <a:t>;</a:t>
            </a:r>
            <a:endParaRPr sz="1200" dirty="0">
              <a:latin typeface="Arial MT"/>
              <a:cs typeface="Arial MT"/>
            </a:endParaRPr>
          </a:p>
          <a:p>
            <a:pPr marL="824865" marR="143510">
              <a:lnSpc>
                <a:spcPct val="143300"/>
              </a:lnSpc>
              <a:spcBef>
                <a:spcPts val="15"/>
              </a:spcBef>
            </a:pPr>
            <a:r>
              <a:rPr sz="1200" dirty="0">
                <a:latin typeface="Arial MT"/>
                <a:cs typeface="Arial MT"/>
              </a:rPr>
              <a:t>Les</a:t>
            </a:r>
            <a:r>
              <a:rPr sz="1200" spc="-4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eaux</a:t>
            </a:r>
            <a:r>
              <a:rPr sz="1200" spc="-5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superficielles</a:t>
            </a:r>
            <a:r>
              <a:rPr sz="1200" spc="-5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et</a:t>
            </a:r>
            <a:r>
              <a:rPr sz="1200" spc="-4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les</a:t>
            </a:r>
            <a:r>
              <a:rPr sz="1200" spc="-5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terrains</a:t>
            </a:r>
            <a:r>
              <a:rPr sz="1200" spc="-5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et</a:t>
            </a:r>
            <a:r>
              <a:rPr sz="1200" spc="-4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végétations</a:t>
            </a:r>
            <a:r>
              <a:rPr sz="1200" spc="-4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compris</a:t>
            </a:r>
            <a:r>
              <a:rPr sz="1200" spc="-4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dans</a:t>
            </a:r>
            <a:r>
              <a:rPr sz="1200" spc="-4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les</a:t>
            </a:r>
            <a:r>
              <a:rPr sz="1200" spc="-4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limites</a:t>
            </a:r>
            <a:r>
              <a:rPr sz="1200" spc="-55" dirty="0">
                <a:latin typeface="Arial MT"/>
                <a:cs typeface="Arial MT"/>
              </a:rPr>
              <a:t> </a:t>
            </a:r>
            <a:r>
              <a:rPr sz="1200" spc="-25" dirty="0">
                <a:latin typeface="Arial MT"/>
                <a:cs typeface="Arial MT"/>
              </a:rPr>
              <a:t>des </a:t>
            </a:r>
            <a:r>
              <a:rPr sz="1200" dirty="0">
                <a:latin typeface="Arial MT"/>
                <a:cs typeface="Arial MT"/>
              </a:rPr>
              <a:t>oueds,</a:t>
            </a:r>
            <a:r>
              <a:rPr sz="1200" spc="-2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lacs,</a:t>
            </a:r>
            <a:r>
              <a:rPr sz="1200" spc="-2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étangs,</a:t>
            </a:r>
            <a:r>
              <a:rPr sz="1200" spc="-2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sebkhas</a:t>
            </a:r>
            <a:r>
              <a:rPr sz="1200" spc="-2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et</a:t>
            </a:r>
            <a:r>
              <a:rPr sz="1200" spc="-1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chotts</a:t>
            </a:r>
            <a:r>
              <a:rPr sz="1200" spc="-15" dirty="0">
                <a:latin typeface="Arial MT"/>
                <a:cs typeface="Arial MT"/>
              </a:rPr>
              <a:t> </a:t>
            </a:r>
            <a:r>
              <a:rPr sz="1200" spc="-50" dirty="0">
                <a:latin typeface="Arial MT"/>
                <a:cs typeface="Arial MT"/>
              </a:rPr>
              <a:t>;</a:t>
            </a:r>
            <a:endParaRPr sz="1200" dirty="0">
              <a:latin typeface="Arial MT"/>
              <a:cs typeface="Arial MT"/>
            </a:endParaRPr>
          </a:p>
          <a:p>
            <a:pPr marL="824865">
              <a:lnSpc>
                <a:spcPct val="100000"/>
              </a:lnSpc>
              <a:spcBef>
                <a:spcPts val="635"/>
              </a:spcBef>
            </a:pPr>
            <a:r>
              <a:rPr sz="1200" dirty="0">
                <a:latin typeface="Arial MT"/>
                <a:cs typeface="Arial MT"/>
              </a:rPr>
              <a:t>Les</a:t>
            </a:r>
            <a:r>
              <a:rPr sz="1200" spc="-1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eaux</a:t>
            </a:r>
            <a:r>
              <a:rPr sz="1200" spc="-2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non</a:t>
            </a:r>
            <a:r>
              <a:rPr sz="1200" spc="-2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conventionnelles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0" dirty="0">
                <a:latin typeface="Arial MT"/>
                <a:cs typeface="Arial MT"/>
              </a:rPr>
              <a:t>:</a:t>
            </a:r>
            <a:endParaRPr sz="1200" dirty="0">
              <a:latin typeface="Arial MT"/>
              <a:cs typeface="Arial MT"/>
            </a:endParaRPr>
          </a:p>
          <a:p>
            <a:pPr marL="1155700" marR="145415" lvl="4" indent="-228600">
              <a:lnSpc>
                <a:spcPct val="143300"/>
              </a:lnSpc>
              <a:buFont typeface="Courier New"/>
              <a:buChar char="o"/>
              <a:tabLst>
                <a:tab pos="1155700" algn="l"/>
              </a:tabLst>
            </a:pPr>
            <a:r>
              <a:rPr sz="1200" dirty="0">
                <a:latin typeface="Arial MT"/>
                <a:cs typeface="Arial MT"/>
              </a:rPr>
              <a:t>Les</a:t>
            </a:r>
            <a:r>
              <a:rPr sz="1200" spc="-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eaux</a:t>
            </a:r>
            <a:r>
              <a:rPr sz="1200" spc="-1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 mer</a:t>
            </a:r>
            <a:r>
              <a:rPr sz="1200" spc="-1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dessalées</a:t>
            </a:r>
            <a:r>
              <a:rPr sz="1200" spc="-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et les eaux</a:t>
            </a:r>
            <a:r>
              <a:rPr sz="1200" spc="-1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saumâtres</a:t>
            </a:r>
            <a:r>
              <a:rPr sz="1200" spc="-1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déminéralisées</a:t>
            </a:r>
            <a:r>
              <a:rPr sz="1200" spc="-1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dans</a:t>
            </a:r>
            <a:r>
              <a:rPr sz="1200" spc="-15" dirty="0">
                <a:latin typeface="Arial MT"/>
                <a:cs typeface="Arial MT"/>
              </a:rPr>
              <a:t> </a:t>
            </a:r>
            <a:r>
              <a:rPr sz="1200" spc="-25" dirty="0">
                <a:latin typeface="Arial MT"/>
                <a:cs typeface="Arial MT"/>
              </a:rPr>
              <a:t>un </a:t>
            </a:r>
            <a:r>
              <a:rPr sz="1200" dirty="0">
                <a:latin typeface="Arial MT"/>
                <a:cs typeface="Arial MT"/>
              </a:rPr>
              <a:t>but</a:t>
            </a:r>
            <a:r>
              <a:rPr sz="1200" spc="-2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d’utilité</a:t>
            </a:r>
            <a:r>
              <a:rPr sz="1200" spc="-1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publique </a:t>
            </a:r>
            <a:r>
              <a:rPr sz="1200" spc="-50" dirty="0">
                <a:latin typeface="Arial MT"/>
                <a:cs typeface="Arial MT"/>
              </a:rPr>
              <a:t>;</a:t>
            </a:r>
            <a:endParaRPr sz="1200" dirty="0">
              <a:latin typeface="Arial MT"/>
              <a:cs typeface="Arial MT"/>
            </a:endParaRPr>
          </a:p>
          <a:p>
            <a:pPr marL="1155700" lvl="4" indent="-228600">
              <a:lnSpc>
                <a:spcPct val="100000"/>
              </a:lnSpc>
              <a:spcBef>
                <a:spcPts val="635"/>
              </a:spcBef>
              <a:buFont typeface="Courier New"/>
              <a:buChar char="o"/>
              <a:tabLst>
                <a:tab pos="1155700" algn="l"/>
              </a:tabLst>
            </a:pPr>
            <a:r>
              <a:rPr sz="1200" dirty="0">
                <a:latin typeface="Arial MT"/>
                <a:cs typeface="Arial MT"/>
              </a:rPr>
              <a:t>Les</a:t>
            </a:r>
            <a:r>
              <a:rPr sz="1200" spc="-1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eaux</a:t>
            </a:r>
            <a:r>
              <a:rPr sz="1200" spc="-2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usées</a:t>
            </a:r>
            <a:r>
              <a:rPr sz="1200" spc="-2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épurées</a:t>
            </a:r>
            <a:r>
              <a:rPr sz="1200" spc="-1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et</a:t>
            </a:r>
            <a:r>
              <a:rPr sz="1200" spc="-2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utilisées</a:t>
            </a:r>
            <a:r>
              <a:rPr sz="1200" spc="-2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dans</a:t>
            </a:r>
            <a:r>
              <a:rPr sz="1200" spc="-2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un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but</a:t>
            </a:r>
            <a:r>
              <a:rPr sz="1200" spc="-1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d’utilité</a:t>
            </a:r>
            <a:r>
              <a:rPr sz="1200" spc="-1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publique</a:t>
            </a:r>
            <a:r>
              <a:rPr sz="1200" spc="35" dirty="0">
                <a:latin typeface="Arial MT"/>
                <a:cs typeface="Arial MT"/>
              </a:rPr>
              <a:t> </a:t>
            </a:r>
            <a:r>
              <a:rPr sz="1200" spc="-50" dirty="0">
                <a:latin typeface="Arial MT"/>
                <a:cs typeface="Arial MT"/>
              </a:rPr>
              <a:t>;</a:t>
            </a:r>
            <a:endParaRPr sz="1200" dirty="0">
              <a:latin typeface="Arial MT"/>
              <a:cs typeface="Arial MT"/>
            </a:endParaRPr>
          </a:p>
          <a:p>
            <a:pPr marL="1155700" lvl="4" indent="-228600">
              <a:lnSpc>
                <a:spcPct val="100000"/>
              </a:lnSpc>
              <a:spcBef>
                <a:spcPts val="630"/>
              </a:spcBef>
              <a:buFont typeface="Courier New"/>
              <a:buChar char="o"/>
              <a:tabLst>
                <a:tab pos="1155700" algn="l"/>
              </a:tabLst>
            </a:pPr>
            <a:r>
              <a:rPr sz="1200" dirty="0">
                <a:latin typeface="Arial MT"/>
                <a:cs typeface="Arial MT"/>
              </a:rPr>
              <a:t>Les</a:t>
            </a:r>
            <a:r>
              <a:rPr sz="1200" spc="-1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eaux</a:t>
            </a:r>
            <a:r>
              <a:rPr sz="1200" spc="-2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</a:t>
            </a:r>
            <a:r>
              <a:rPr sz="1200" spc="-2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toute</a:t>
            </a:r>
            <a:r>
              <a:rPr sz="1200" spc="-1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origine</a:t>
            </a:r>
            <a:r>
              <a:rPr sz="1200" spc="-1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injectées</a:t>
            </a:r>
            <a:r>
              <a:rPr sz="1200" spc="-2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dans</a:t>
            </a:r>
            <a:r>
              <a:rPr sz="1200" spc="-1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les</a:t>
            </a:r>
            <a:r>
              <a:rPr sz="1200" spc="-1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systèmes</a:t>
            </a:r>
            <a:r>
              <a:rPr sz="1200" spc="-15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aquifères.</a:t>
            </a:r>
            <a:endParaRPr sz="1200" dirty="0">
              <a:latin typeface="Arial MT"/>
              <a:cs typeface="Arial MT"/>
            </a:endParaRPr>
          </a:p>
          <a:p>
            <a:pPr marL="241300" marR="142875" indent="228600" algn="just">
              <a:lnSpc>
                <a:spcPct val="143800"/>
              </a:lnSpc>
              <a:spcBef>
                <a:spcPts val="605"/>
              </a:spcBef>
            </a:pPr>
            <a:r>
              <a:rPr sz="1200" dirty="0">
                <a:latin typeface="Arial MT"/>
                <a:cs typeface="Arial MT"/>
              </a:rPr>
              <a:t>L’Utilisation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</a:t>
            </a:r>
            <a:r>
              <a:rPr sz="1200" spc="-1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ces</a:t>
            </a:r>
            <a:r>
              <a:rPr sz="1200" spc="-2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ressources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naturelles</a:t>
            </a:r>
            <a:r>
              <a:rPr sz="1200" spc="-1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est</a:t>
            </a:r>
            <a:r>
              <a:rPr sz="1200" spc="-3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accordée</a:t>
            </a:r>
            <a:r>
              <a:rPr sz="1200" spc="-2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par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acte</a:t>
            </a:r>
            <a:r>
              <a:rPr sz="1200" spc="-2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</a:t>
            </a:r>
            <a:r>
              <a:rPr sz="1200" spc="-2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droit</a:t>
            </a:r>
            <a:r>
              <a:rPr sz="1200" spc="-2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public</a:t>
            </a:r>
            <a:r>
              <a:rPr sz="1200" spc="-2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à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toute </a:t>
            </a:r>
            <a:r>
              <a:rPr sz="1200" dirty="0">
                <a:latin typeface="Arial MT"/>
                <a:cs typeface="Arial MT"/>
              </a:rPr>
              <a:t>personne</a:t>
            </a:r>
            <a:r>
              <a:rPr sz="1200" spc="19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physique</a:t>
            </a:r>
            <a:r>
              <a:rPr sz="1200" spc="19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ou</a:t>
            </a:r>
            <a:r>
              <a:rPr sz="1200" spc="19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morale</a:t>
            </a:r>
            <a:r>
              <a:rPr sz="1200" spc="19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qui</a:t>
            </a:r>
            <a:r>
              <a:rPr sz="1200" spc="18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en</a:t>
            </a:r>
            <a:r>
              <a:rPr sz="1200" spc="18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fait</a:t>
            </a:r>
            <a:r>
              <a:rPr sz="1200" spc="19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la</a:t>
            </a:r>
            <a:r>
              <a:rPr sz="1200" spc="18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demande</a:t>
            </a:r>
            <a:r>
              <a:rPr sz="1200" spc="19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pour</a:t>
            </a:r>
            <a:r>
              <a:rPr sz="1200" spc="18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des</a:t>
            </a:r>
            <a:r>
              <a:rPr sz="1200" spc="19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usages</a:t>
            </a:r>
            <a:r>
              <a:rPr sz="1200" spc="190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domestiques, </a:t>
            </a:r>
            <a:r>
              <a:rPr sz="1200" dirty="0">
                <a:latin typeface="Arial MT"/>
                <a:cs typeface="Arial MT"/>
              </a:rPr>
              <a:t>agricoles</a:t>
            </a:r>
            <a:r>
              <a:rPr sz="1200" spc="-2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ou</a:t>
            </a:r>
            <a:r>
              <a:rPr sz="1200" spc="-2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industriels.</a:t>
            </a:r>
            <a:r>
              <a:rPr sz="1200" spc="-2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On</a:t>
            </a:r>
            <a:r>
              <a:rPr sz="1200" spc="-2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distingue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deux</a:t>
            </a:r>
            <a:r>
              <a:rPr sz="1200" spc="-3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modes</a:t>
            </a:r>
            <a:r>
              <a:rPr sz="1200" spc="-5" dirty="0">
                <a:latin typeface="Arial MT"/>
                <a:cs typeface="Arial MT"/>
              </a:rPr>
              <a:t> </a:t>
            </a:r>
            <a:r>
              <a:rPr sz="1200" spc="-50" dirty="0">
                <a:latin typeface="Arial MT"/>
                <a:cs typeface="Arial MT"/>
              </a:rPr>
              <a:t>:</a:t>
            </a:r>
            <a:endParaRPr sz="1200" dirty="0">
              <a:latin typeface="Arial MT"/>
              <a:cs typeface="Arial MT"/>
            </a:endParaRPr>
          </a:p>
          <a:p>
            <a:pPr marL="469900">
              <a:lnSpc>
                <a:spcPct val="100000"/>
              </a:lnSpc>
              <a:spcBef>
                <a:spcPts val="1215"/>
              </a:spcBef>
            </a:pPr>
            <a:r>
              <a:rPr sz="1400" b="1" spc="229" dirty="0" smtClean="0">
                <a:latin typeface="Arial"/>
                <a:cs typeface="Arial"/>
              </a:rPr>
              <a:t> </a:t>
            </a:r>
            <a:r>
              <a:rPr sz="1200" b="1" u="sng" spc="-10" dirty="0">
                <a:solidFill>
                  <a:srgbClr val="7030A0"/>
                </a:solidFill>
                <a:latin typeface="Arial"/>
                <a:cs typeface="Arial"/>
              </a:rPr>
              <a:t>Autorisation</a:t>
            </a:r>
            <a:endParaRPr sz="1200" u="sng" dirty="0">
              <a:solidFill>
                <a:srgbClr val="7030A0"/>
              </a:solidFill>
              <a:latin typeface="Arial"/>
              <a:cs typeface="Arial"/>
            </a:endParaRPr>
          </a:p>
          <a:p>
            <a:pPr marL="741045" marR="2614295" indent="-271780">
              <a:lnSpc>
                <a:spcPts val="2670"/>
              </a:lnSpc>
              <a:spcBef>
                <a:spcPts val="260"/>
              </a:spcBef>
            </a:pPr>
            <a:r>
              <a:rPr sz="1200" dirty="0">
                <a:latin typeface="Arial MT"/>
                <a:cs typeface="Arial MT"/>
              </a:rPr>
              <a:t>L’autorisation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est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accordée</a:t>
            </a:r>
            <a:r>
              <a:rPr sz="1200" spc="-2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par</a:t>
            </a:r>
            <a:r>
              <a:rPr sz="1200" spc="-2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la</a:t>
            </a:r>
            <a:r>
              <a:rPr sz="1200" spc="-2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réalisation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0" dirty="0">
                <a:latin typeface="Arial MT"/>
                <a:cs typeface="Arial MT"/>
              </a:rPr>
              <a:t>: </a:t>
            </a:r>
            <a:r>
              <a:rPr sz="1200" dirty="0">
                <a:latin typeface="Arial MT"/>
                <a:cs typeface="Arial MT"/>
              </a:rPr>
              <a:t>Puits</a:t>
            </a:r>
            <a:r>
              <a:rPr sz="1200" spc="-1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et</a:t>
            </a:r>
            <a:r>
              <a:rPr sz="1200" spc="-2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forges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0" dirty="0">
                <a:latin typeface="Arial MT"/>
                <a:cs typeface="Arial MT"/>
              </a:rPr>
              <a:t>;</a:t>
            </a:r>
            <a:endParaRPr sz="1200" dirty="0">
              <a:latin typeface="Arial MT"/>
              <a:cs typeface="Arial MT"/>
            </a:endParaRPr>
          </a:p>
          <a:p>
            <a:pPr marL="741045">
              <a:lnSpc>
                <a:spcPct val="100000"/>
              </a:lnSpc>
              <a:spcBef>
                <a:spcPts val="325"/>
              </a:spcBef>
            </a:pPr>
            <a:r>
              <a:rPr sz="1200" dirty="0">
                <a:latin typeface="Arial MT"/>
                <a:cs typeface="Arial MT"/>
              </a:rPr>
              <a:t>Ouvrages</a:t>
            </a:r>
            <a:r>
              <a:rPr sz="1200" spc="-1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</a:t>
            </a:r>
            <a:r>
              <a:rPr sz="1200" spc="-1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captage</a:t>
            </a:r>
            <a:r>
              <a:rPr sz="1200" spc="-2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</a:t>
            </a:r>
            <a:r>
              <a:rPr sz="1200" spc="-1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sources</a:t>
            </a:r>
            <a:r>
              <a:rPr sz="1200" spc="-1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(usage</a:t>
            </a:r>
            <a:r>
              <a:rPr sz="1200" spc="-2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non</a:t>
            </a:r>
            <a:r>
              <a:rPr sz="1200" spc="-2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commercial)</a:t>
            </a:r>
            <a:r>
              <a:rPr sz="1200" spc="-10" dirty="0">
                <a:latin typeface="Arial MT"/>
                <a:cs typeface="Arial MT"/>
              </a:rPr>
              <a:t> </a:t>
            </a:r>
            <a:r>
              <a:rPr sz="1200" spc="-50" dirty="0">
                <a:latin typeface="Arial MT"/>
                <a:cs typeface="Arial MT"/>
              </a:rPr>
              <a:t>;</a:t>
            </a:r>
            <a:endParaRPr sz="12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7760" y="2234776"/>
            <a:ext cx="126365" cy="118533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7760" y="2760557"/>
            <a:ext cx="126365" cy="118532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7760" y="3286336"/>
            <a:ext cx="126365" cy="118533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7760" y="3812116"/>
            <a:ext cx="126365" cy="118533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7760" y="4600110"/>
            <a:ext cx="126365" cy="117939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7760" y="5412316"/>
            <a:ext cx="126365" cy="118533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7760" y="5938096"/>
            <a:ext cx="126365" cy="118533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7760" y="6463877"/>
            <a:ext cx="126365" cy="118532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7760" y="6727993"/>
            <a:ext cx="126365" cy="117940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1072692" y="617982"/>
            <a:ext cx="5783580" cy="963885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3845" marR="13335" algn="just">
              <a:lnSpc>
                <a:spcPct val="143500"/>
              </a:lnSpc>
              <a:spcBef>
                <a:spcPts val="100"/>
              </a:spcBef>
            </a:pPr>
            <a:r>
              <a:rPr sz="1200" dirty="0">
                <a:latin typeface="Arial MT"/>
                <a:cs typeface="Arial MT"/>
              </a:rPr>
              <a:t>Ouvrages</a:t>
            </a:r>
            <a:r>
              <a:rPr sz="1200" spc="45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et</a:t>
            </a:r>
            <a:r>
              <a:rPr sz="1200" spc="46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installations</a:t>
            </a:r>
            <a:r>
              <a:rPr sz="1200" spc="45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</a:t>
            </a:r>
            <a:r>
              <a:rPr sz="1200" spc="45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dérivation,</a:t>
            </a:r>
            <a:r>
              <a:rPr sz="1200" spc="44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</a:t>
            </a:r>
            <a:r>
              <a:rPr sz="1200" spc="46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pompage</a:t>
            </a:r>
            <a:r>
              <a:rPr sz="1200" spc="45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ou</a:t>
            </a:r>
            <a:r>
              <a:rPr sz="1200" spc="45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</a:t>
            </a:r>
            <a:r>
              <a:rPr sz="1200" spc="459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retenue</a:t>
            </a:r>
            <a:r>
              <a:rPr sz="1200" spc="455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(sauf </a:t>
            </a:r>
            <a:r>
              <a:rPr sz="1200" dirty="0">
                <a:latin typeface="Arial MT"/>
                <a:cs typeface="Arial MT"/>
              </a:rPr>
              <a:t>barrages)</a:t>
            </a:r>
            <a:r>
              <a:rPr sz="1200" spc="-40" dirty="0">
                <a:latin typeface="Arial MT"/>
                <a:cs typeface="Arial MT"/>
              </a:rPr>
              <a:t> </a:t>
            </a:r>
            <a:r>
              <a:rPr sz="1200" spc="-50" dirty="0">
                <a:latin typeface="Arial MT"/>
                <a:cs typeface="Arial MT"/>
              </a:rPr>
              <a:t>;</a:t>
            </a:r>
            <a:endParaRPr sz="1200" dirty="0">
              <a:latin typeface="Arial MT"/>
              <a:cs typeface="Arial MT"/>
            </a:endParaRPr>
          </a:p>
          <a:p>
            <a:pPr marL="283845">
              <a:lnSpc>
                <a:spcPct val="100000"/>
              </a:lnSpc>
              <a:spcBef>
                <a:spcPts val="635"/>
              </a:spcBef>
            </a:pPr>
            <a:r>
              <a:rPr sz="1200" dirty="0">
                <a:latin typeface="Arial MT"/>
                <a:cs typeface="Arial MT"/>
              </a:rPr>
              <a:t>Tous</a:t>
            </a:r>
            <a:r>
              <a:rPr sz="1200" spc="-2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autres</a:t>
            </a:r>
            <a:r>
              <a:rPr sz="1200" spc="-2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ouvrages</a:t>
            </a:r>
            <a:r>
              <a:rPr sz="1200" spc="-2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ou</a:t>
            </a:r>
            <a:r>
              <a:rPr sz="1200" spc="-2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installations</a:t>
            </a:r>
            <a:r>
              <a:rPr sz="1200" spc="-3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dirty="0" err="1">
                <a:latin typeface="Arial MT"/>
                <a:cs typeface="Arial MT"/>
              </a:rPr>
              <a:t>prélèvement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spc="-10" dirty="0" err="1" smtClean="0">
                <a:latin typeface="Arial MT"/>
                <a:cs typeface="Arial MT"/>
              </a:rPr>
              <a:t>d’eau</a:t>
            </a:r>
            <a:endParaRPr lang="fr-FR" sz="1200" spc="-10" dirty="0" smtClean="0">
              <a:latin typeface="Arial MT"/>
              <a:cs typeface="Arial MT"/>
            </a:endParaRPr>
          </a:p>
          <a:p>
            <a:pPr marL="283845">
              <a:lnSpc>
                <a:spcPct val="100000"/>
              </a:lnSpc>
              <a:spcBef>
                <a:spcPts val="635"/>
              </a:spcBef>
            </a:pPr>
            <a:r>
              <a:rPr sz="1200" b="1" u="sng" spc="-10" dirty="0" smtClean="0">
                <a:solidFill>
                  <a:srgbClr val="7030A0"/>
                </a:solidFill>
                <a:latin typeface="Arial"/>
                <a:cs typeface="Arial"/>
              </a:rPr>
              <a:t>Concession</a:t>
            </a:r>
            <a:endParaRPr sz="1200" u="sng" dirty="0">
              <a:solidFill>
                <a:srgbClr val="7030A0"/>
              </a:solidFill>
              <a:latin typeface="Arial"/>
              <a:cs typeface="Arial"/>
            </a:endParaRPr>
          </a:p>
          <a:p>
            <a:pPr marL="12700" algn="just">
              <a:lnSpc>
                <a:spcPct val="100000"/>
              </a:lnSpc>
              <a:spcBef>
                <a:spcPts val="1185"/>
              </a:spcBef>
            </a:pPr>
            <a:r>
              <a:rPr sz="1200" dirty="0">
                <a:latin typeface="Arial MT"/>
                <a:cs typeface="Arial MT"/>
              </a:rPr>
              <a:t>La</a:t>
            </a:r>
            <a:r>
              <a:rPr sz="1200" spc="-1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concession</a:t>
            </a:r>
            <a:r>
              <a:rPr sz="1200" spc="-1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est</a:t>
            </a:r>
            <a:r>
              <a:rPr sz="1200" spc="-2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accordée</a:t>
            </a:r>
            <a:r>
              <a:rPr sz="1200" spc="-2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avec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un</a:t>
            </a:r>
            <a:r>
              <a:rPr sz="1200" spc="-1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cahier</a:t>
            </a:r>
            <a:r>
              <a:rPr sz="1200" spc="-2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des</a:t>
            </a:r>
            <a:r>
              <a:rPr sz="1200" spc="-1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charges</a:t>
            </a:r>
            <a:r>
              <a:rPr sz="1200" spc="-1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pour</a:t>
            </a:r>
            <a:r>
              <a:rPr sz="1200" spc="-1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la</a:t>
            </a:r>
            <a:r>
              <a:rPr sz="1200" spc="-1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réalisation</a:t>
            </a:r>
            <a:r>
              <a:rPr sz="1200" spc="-2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0" dirty="0">
                <a:latin typeface="Arial MT"/>
                <a:cs typeface="Arial MT"/>
              </a:rPr>
              <a:t>:</a:t>
            </a:r>
            <a:endParaRPr sz="1200" dirty="0">
              <a:latin typeface="Arial MT"/>
              <a:cs typeface="Arial MT"/>
            </a:endParaRPr>
          </a:p>
          <a:p>
            <a:pPr marL="283845" marR="5715" algn="just">
              <a:lnSpc>
                <a:spcPct val="143300"/>
              </a:lnSpc>
              <a:spcBef>
                <a:spcPts val="610"/>
              </a:spcBef>
            </a:pPr>
            <a:r>
              <a:rPr sz="1200" dirty="0">
                <a:latin typeface="Arial MT"/>
                <a:cs typeface="Arial MT"/>
              </a:rPr>
              <a:t>Forages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dans</a:t>
            </a:r>
            <a:r>
              <a:rPr sz="1200" spc="-4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les</a:t>
            </a:r>
            <a:r>
              <a:rPr sz="1200" spc="-4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aquifères</a:t>
            </a:r>
            <a:r>
              <a:rPr sz="1200" spc="-4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fossiles</a:t>
            </a:r>
            <a:r>
              <a:rPr sz="1200" spc="-4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ou</a:t>
            </a:r>
            <a:r>
              <a:rPr sz="1200" spc="-4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faiblement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renouvelables</a:t>
            </a:r>
            <a:r>
              <a:rPr sz="1200" spc="-4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pour</a:t>
            </a:r>
            <a:r>
              <a:rPr sz="1200" spc="-3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des</a:t>
            </a:r>
            <a:r>
              <a:rPr sz="1200" spc="-15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usages </a:t>
            </a:r>
            <a:r>
              <a:rPr sz="1200" dirty="0">
                <a:latin typeface="Arial MT"/>
                <a:cs typeface="Arial MT"/>
              </a:rPr>
              <a:t>agricoles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ou</a:t>
            </a:r>
            <a:r>
              <a:rPr sz="1200" spc="-2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industriels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spc="-60" dirty="0">
                <a:latin typeface="Arial MT"/>
                <a:cs typeface="Arial MT"/>
              </a:rPr>
              <a:t>;</a:t>
            </a:r>
            <a:endParaRPr sz="1200" dirty="0">
              <a:latin typeface="Arial MT"/>
              <a:cs typeface="Arial MT"/>
            </a:endParaRPr>
          </a:p>
          <a:p>
            <a:pPr marL="283845" marR="12065" algn="just">
              <a:lnSpc>
                <a:spcPct val="143500"/>
              </a:lnSpc>
              <a:spcBef>
                <a:spcPts val="10"/>
              </a:spcBef>
            </a:pPr>
            <a:r>
              <a:rPr sz="1200" dirty="0">
                <a:latin typeface="Arial MT"/>
                <a:cs typeface="Arial MT"/>
              </a:rPr>
              <a:t>Installation</a:t>
            </a:r>
            <a:r>
              <a:rPr sz="1200" spc="40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et</a:t>
            </a:r>
            <a:r>
              <a:rPr sz="1200" spc="41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infrastructures</a:t>
            </a:r>
            <a:r>
              <a:rPr sz="1200" spc="40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pour</a:t>
            </a:r>
            <a:r>
              <a:rPr sz="1200" spc="409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l’exploitation</a:t>
            </a:r>
            <a:r>
              <a:rPr sz="1200" spc="40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d’eaux</a:t>
            </a:r>
            <a:r>
              <a:rPr sz="1200" spc="40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non</a:t>
            </a:r>
            <a:r>
              <a:rPr sz="1200" spc="415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conventionnelles </a:t>
            </a:r>
            <a:r>
              <a:rPr sz="1200" dirty="0">
                <a:latin typeface="Arial MT"/>
                <a:cs typeface="Arial MT"/>
              </a:rPr>
              <a:t>(dessalement,</a:t>
            </a:r>
            <a:r>
              <a:rPr sz="1200" spc="-4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déminéralisation,</a:t>
            </a:r>
            <a:r>
              <a:rPr sz="1200" spc="-2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eaux</a:t>
            </a:r>
            <a:r>
              <a:rPr sz="1200" spc="-5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usées</a:t>
            </a:r>
            <a:r>
              <a:rPr sz="1200" spc="-4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épurées)</a:t>
            </a:r>
            <a:r>
              <a:rPr sz="1200" spc="-25" dirty="0">
                <a:latin typeface="Arial MT"/>
                <a:cs typeface="Arial MT"/>
              </a:rPr>
              <a:t> </a:t>
            </a:r>
            <a:r>
              <a:rPr sz="1200" spc="-50" dirty="0">
                <a:latin typeface="Arial MT"/>
                <a:cs typeface="Arial MT"/>
              </a:rPr>
              <a:t>;</a:t>
            </a:r>
            <a:endParaRPr sz="1200" dirty="0">
              <a:latin typeface="Arial MT"/>
              <a:cs typeface="Arial MT"/>
            </a:endParaRPr>
          </a:p>
          <a:p>
            <a:pPr marL="283845" marR="9525" algn="just">
              <a:lnSpc>
                <a:spcPct val="143300"/>
              </a:lnSpc>
              <a:spcBef>
                <a:spcPts val="15"/>
              </a:spcBef>
            </a:pPr>
            <a:r>
              <a:rPr sz="1200" dirty="0">
                <a:latin typeface="Arial MT"/>
                <a:cs typeface="Arial MT"/>
              </a:rPr>
              <a:t>Captage</a:t>
            </a:r>
            <a:r>
              <a:rPr sz="1200" spc="434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d’eaux</a:t>
            </a:r>
            <a:r>
              <a:rPr sz="1200" spc="42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minérales,</a:t>
            </a:r>
            <a:r>
              <a:rPr sz="1200" spc="45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d’eaux</a:t>
            </a:r>
            <a:r>
              <a:rPr sz="1200" spc="42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</a:t>
            </a:r>
            <a:r>
              <a:rPr sz="1200" spc="434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sources,</a:t>
            </a:r>
            <a:r>
              <a:rPr sz="1200" spc="434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d’eaux</a:t>
            </a:r>
            <a:r>
              <a:rPr sz="1200" spc="42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</a:t>
            </a:r>
            <a:r>
              <a:rPr sz="1200" spc="434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table</a:t>
            </a:r>
            <a:r>
              <a:rPr sz="1200" spc="44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ou</a:t>
            </a:r>
            <a:r>
              <a:rPr sz="1200" spc="434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d’eaux </a:t>
            </a:r>
            <a:r>
              <a:rPr sz="1200" dirty="0">
                <a:latin typeface="Arial MT"/>
                <a:cs typeface="Arial MT"/>
              </a:rPr>
              <a:t>thermales</a:t>
            </a:r>
            <a:r>
              <a:rPr sz="1200" spc="-3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en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vue</a:t>
            </a:r>
            <a:r>
              <a:rPr sz="1200" spc="-1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d’une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exploitation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commerciale</a:t>
            </a:r>
            <a:r>
              <a:rPr sz="1200" spc="-15" dirty="0">
                <a:latin typeface="Arial MT"/>
                <a:cs typeface="Arial MT"/>
              </a:rPr>
              <a:t> </a:t>
            </a:r>
            <a:r>
              <a:rPr sz="1200" spc="-50" dirty="0">
                <a:latin typeface="Arial MT"/>
                <a:cs typeface="Arial MT"/>
              </a:rPr>
              <a:t>;</a:t>
            </a:r>
            <a:endParaRPr sz="1200" dirty="0">
              <a:latin typeface="Arial MT"/>
              <a:cs typeface="Arial MT"/>
            </a:endParaRPr>
          </a:p>
          <a:p>
            <a:pPr marL="283845" marR="5080" algn="just">
              <a:lnSpc>
                <a:spcPct val="143800"/>
              </a:lnSpc>
              <a:spcBef>
                <a:spcPts val="5"/>
              </a:spcBef>
            </a:pPr>
            <a:r>
              <a:rPr sz="1200" dirty="0">
                <a:latin typeface="Arial MT"/>
                <a:cs typeface="Arial MT"/>
              </a:rPr>
              <a:t>Installation</a:t>
            </a:r>
            <a:r>
              <a:rPr sz="1200" spc="-6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au</a:t>
            </a:r>
            <a:r>
              <a:rPr sz="1200" spc="-6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niveau</a:t>
            </a:r>
            <a:r>
              <a:rPr sz="1200" spc="-6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des</a:t>
            </a:r>
            <a:r>
              <a:rPr sz="1200" spc="-5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retenues</a:t>
            </a:r>
            <a:r>
              <a:rPr sz="1200" spc="-6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et</a:t>
            </a:r>
            <a:r>
              <a:rPr sz="1200" spc="-6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lacs</a:t>
            </a:r>
            <a:r>
              <a:rPr sz="1200" spc="-6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pour</a:t>
            </a:r>
            <a:r>
              <a:rPr sz="1200" spc="-5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développer</a:t>
            </a:r>
            <a:r>
              <a:rPr sz="1200" spc="-5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diverses</a:t>
            </a:r>
            <a:r>
              <a:rPr sz="1200" spc="-6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activités</a:t>
            </a:r>
            <a:r>
              <a:rPr sz="1200" spc="-50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liées </a:t>
            </a:r>
            <a:r>
              <a:rPr sz="1200" dirty="0">
                <a:latin typeface="Arial MT"/>
                <a:cs typeface="Arial MT"/>
              </a:rPr>
              <a:t>à</a:t>
            </a:r>
            <a:r>
              <a:rPr sz="1200" spc="80" dirty="0">
                <a:latin typeface="Arial MT"/>
                <a:cs typeface="Arial MT"/>
              </a:rPr>
              <a:t>  </a:t>
            </a:r>
            <a:r>
              <a:rPr sz="1200" dirty="0">
                <a:latin typeface="Arial MT"/>
                <a:cs typeface="Arial MT"/>
              </a:rPr>
              <a:t>l’eau</a:t>
            </a:r>
            <a:r>
              <a:rPr sz="1200" spc="85" dirty="0">
                <a:latin typeface="Arial MT"/>
                <a:cs typeface="Arial MT"/>
              </a:rPr>
              <a:t>  </a:t>
            </a:r>
            <a:r>
              <a:rPr sz="1200" dirty="0">
                <a:latin typeface="Arial MT"/>
                <a:cs typeface="Arial MT"/>
              </a:rPr>
              <a:t>(hydroélectricité,</a:t>
            </a:r>
            <a:r>
              <a:rPr sz="1200" spc="85" dirty="0">
                <a:latin typeface="Arial MT"/>
                <a:cs typeface="Arial MT"/>
              </a:rPr>
              <a:t>  </a:t>
            </a:r>
            <a:r>
              <a:rPr sz="1200" dirty="0">
                <a:latin typeface="Arial MT"/>
                <a:cs typeface="Arial MT"/>
              </a:rPr>
              <a:t>aquaculture</a:t>
            </a:r>
            <a:r>
              <a:rPr sz="1200" spc="85" dirty="0">
                <a:latin typeface="Arial MT"/>
                <a:cs typeface="Arial MT"/>
              </a:rPr>
              <a:t>  </a:t>
            </a:r>
            <a:r>
              <a:rPr sz="1200" dirty="0">
                <a:latin typeface="Arial MT"/>
                <a:cs typeface="Arial MT"/>
              </a:rPr>
              <a:t>et</a:t>
            </a:r>
            <a:r>
              <a:rPr sz="1200" spc="85" dirty="0">
                <a:latin typeface="Arial MT"/>
                <a:cs typeface="Arial MT"/>
              </a:rPr>
              <a:t>  </a:t>
            </a:r>
            <a:r>
              <a:rPr sz="1200" dirty="0">
                <a:latin typeface="Arial MT"/>
                <a:cs typeface="Arial MT"/>
              </a:rPr>
              <a:t>pèche</a:t>
            </a:r>
            <a:r>
              <a:rPr sz="1200" spc="85" dirty="0">
                <a:latin typeface="Arial MT"/>
                <a:cs typeface="Arial MT"/>
              </a:rPr>
              <a:t>  </a:t>
            </a:r>
            <a:r>
              <a:rPr sz="1200" dirty="0">
                <a:latin typeface="Arial MT"/>
                <a:cs typeface="Arial MT"/>
              </a:rPr>
              <a:t>continentale,</a:t>
            </a:r>
            <a:r>
              <a:rPr sz="1200" spc="85" dirty="0">
                <a:latin typeface="Arial MT"/>
                <a:cs typeface="Arial MT"/>
              </a:rPr>
              <a:t>  </a:t>
            </a:r>
            <a:r>
              <a:rPr sz="1200" dirty="0">
                <a:latin typeface="Arial MT"/>
                <a:cs typeface="Arial MT"/>
              </a:rPr>
              <a:t>sport</a:t>
            </a:r>
            <a:r>
              <a:rPr sz="1200" spc="80" dirty="0">
                <a:latin typeface="Arial MT"/>
                <a:cs typeface="Arial MT"/>
              </a:rPr>
              <a:t>  </a:t>
            </a:r>
            <a:r>
              <a:rPr sz="1200" dirty="0">
                <a:latin typeface="Arial MT"/>
                <a:cs typeface="Arial MT"/>
              </a:rPr>
              <a:t>et</a:t>
            </a:r>
            <a:r>
              <a:rPr sz="1200" spc="85" dirty="0">
                <a:latin typeface="Arial MT"/>
                <a:cs typeface="Arial MT"/>
              </a:rPr>
              <a:t>  </a:t>
            </a:r>
            <a:r>
              <a:rPr sz="1200" spc="-10" dirty="0">
                <a:latin typeface="Arial MT"/>
                <a:cs typeface="Arial MT"/>
              </a:rPr>
              <a:t>loisir </a:t>
            </a:r>
            <a:r>
              <a:rPr sz="1200" dirty="0">
                <a:latin typeface="Arial MT"/>
                <a:cs typeface="Arial MT"/>
              </a:rPr>
              <a:t>nautique)</a:t>
            </a:r>
            <a:r>
              <a:rPr sz="1200" spc="-20" dirty="0">
                <a:latin typeface="Arial MT"/>
                <a:cs typeface="Arial MT"/>
              </a:rPr>
              <a:t> </a:t>
            </a:r>
            <a:r>
              <a:rPr sz="1200" spc="-50" dirty="0">
                <a:latin typeface="Arial MT"/>
                <a:cs typeface="Arial MT"/>
              </a:rPr>
              <a:t>;</a:t>
            </a:r>
            <a:endParaRPr sz="1200" dirty="0">
              <a:latin typeface="Arial MT"/>
              <a:cs typeface="Arial MT"/>
            </a:endParaRPr>
          </a:p>
          <a:p>
            <a:pPr marL="283845" marR="12700" algn="just">
              <a:lnSpc>
                <a:spcPts val="2080"/>
              </a:lnSpc>
              <a:spcBef>
                <a:spcPts val="160"/>
              </a:spcBef>
            </a:pPr>
            <a:r>
              <a:rPr sz="1200" dirty="0">
                <a:latin typeface="Arial MT"/>
                <a:cs typeface="Arial MT"/>
              </a:rPr>
              <a:t>Installation</a:t>
            </a:r>
            <a:r>
              <a:rPr sz="1200" spc="3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</a:t>
            </a:r>
            <a:r>
              <a:rPr sz="1200" spc="4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prélèvement</a:t>
            </a:r>
            <a:r>
              <a:rPr sz="1200" spc="3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d’eau</a:t>
            </a:r>
            <a:r>
              <a:rPr sz="1200" spc="4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pour</a:t>
            </a:r>
            <a:r>
              <a:rPr sz="1200" spc="3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assurer</a:t>
            </a:r>
            <a:r>
              <a:rPr sz="1200" spc="4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l’approvisionnement</a:t>
            </a:r>
            <a:r>
              <a:rPr sz="1200" spc="3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</a:t>
            </a:r>
            <a:r>
              <a:rPr sz="1200" spc="4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zones</a:t>
            </a:r>
            <a:r>
              <a:rPr sz="1200" spc="35" dirty="0">
                <a:latin typeface="Arial MT"/>
                <a:cs typeface="Arial MT"/>
              </a:rPr>
              <a:t> </a:t>
            </a:r>
            <a:r>
              <a:rPr sz="1200" spc="-25" dirty="0">
                <a:latin typeface="Arial MT"/>
                <a:cs typeface="Arial MT"/>
              </a:rPr>
              <a:t>ou </a:t>
            </a:r>
            <a:r>
              <a:rPr sz="1200" dirty="0" err="1">
                <a:latin typeface="Arial MT"/>
                <a:cs typeface="Arial MT"/>
              </a:rPr>
              <a:t>unités</a:t>
            </a:r>
            <a:r>
              <a:rPr sz="1200" spc="-10" dirty="0">
                <a:latin typeface="Arial MT"/>
                <a:cs typeface="Arial MT"/>
              </a:rPr>
              <a:t> </a:t>
            </a:r>
            <a:r>
              <a:rPr sz="1200" spc="-10" dirty="0" err="1" smtClean="0">
                <a:latin typeface="Arial MT"/>
                <a:cs typeface="Arial MT"/>
              </a:rPr>
              <a:t>industrielles</a:t>
            </a:r>
            <a:r>
              <a:rPr sz="1200" spc="-10" dirty="0" smtClean="0">
                <a:latin typeface="Arial MT"/>
                <a:cs typeface="Arial MT"/>
              </a:rPr>
              <a:t>.</a:t>
            </a:r>
            <a:endParaRPr lang="fr-FR" sz="1200" dirty="0">
              <a:latin typeface="Arial MT"/>
              <a:cs typeface="Arial MT"/>
            </a:endParaRPr>
          </a:p>
          <a:p>
            <a:pPr marL="283845" marR="12700" algn="just">
              <a:lnSpc>
                <a:spcPts val="2080"/>
              </a:lnSpc>
              <a:spcBef>
                <a:spcPts val="160"/>
              </a:spcBef>
            </a:pPr>
            <a:endParaRPr lang="fr-FR" sz="1200" b="1" dirty="0">
              <a:solidFill>
                <a:srgbClr val="7030A0"/>
              </a:solidFill>
              <a:latin typeface="Arial MT"/>
              <a:cs typeface="Arial"/>
            </a:endParaRPr>
          </a:p>
          <a:p>
            <a:pPr marL="283845" marR="12700" algn="just">
              <a:lnSpc>
                <a:spcPts val="2080"/>
              </a:lnSpc>
              <a:spcBef>
                <a:spcPts val="160"/>
              </a:spcBef>
            </a:pPr>
            <a:r>
              <a:rPr sz="1200" b="1" u="sng" dirty="0" err="1" smtClean="0">
                <a:solidFill>
                  <a:srgbClr val="7030A0"/>
                </a:solidFill>
                <a:latin typeface="Arial"/>
                <a:cs typeface="Arial"/>
              </a:rPr>
              <a:t>Règles</a:t>
            </a:r>
            <a:r>
              <a:rPr sz="1200" b="1" u="sng" spc="-30" dirty="0" smtClean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sz="1200" b="1" u="sng" dirty="0">
                <a:solidFill>
                  <a:srgbClr val="7030A0"/>
                </a:solidFill>
                <a:latin typeface="Arial"/>
                <a:cs typeface="Arial"/>
              </a:rPr>
              <a:t>communes</a:t>
            </a:r>
            <a:r>
              <a:rPr sz="1200" b="1" u="sng" spc="-25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sz="1200" b="1" u="sng" dirty="0">
                <a:solidFill>
                  <a:srgbClr val="7030A0"/>
                </a:solidFill>
                <a:latin typeface="Arial"/>
                <a:cs typeface="Arial"/>
              </a:rPr>
              <a:t>à</a:t>
            </a:r>
            <a:r>
              <a:rPr sz="1200" b="1" u="sng" spc="-1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sz="1200" b="1" u="sng" dirty="0">
                <a:solidFill>
                  <a:srgbClr val="7030A0"/>
                </a:solidFill>
                <a:latin typeface="Arial"/>
                <a:cs typeface="Arial"/>
              </a:rPr>
              <a:t>l’autorisation</a:t>
            </a:r>
            <a:r>
              <a:rPr sz="1200" b="1" u="sng" spc="-2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sz="1200" b="1" u="sng" dirty="0">
                <a:solidFill>
                  <a:srgbClr val="7030A0"/>
                </a:solidFill>
                <a:latin typeface="Arial"/>
                <a:cs typeface="Arial"/>
              </a:rPr>
              <a:t>et</a:t>
            </a:r>
            <a:r>
              <a:rPr sz="1200" b="1" u="sng" spc="-3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sz="1200" b="1" u="sng" dirty="0">
                <a:solidFill>
                  <a:srgbClr val="7030A0"/>
                </a:solidFill>
                <a:latin typeface="Arial"/>
                <a:cs typeface="Arial"/>
              </a:rPr>
              <a:t>la</a:t>
            </a:r>
            <a:r>
              <a:rPr sz="1200" b="1" u="sng" spc="-2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sz="1200" b="1" u="sng" spc="-10" dirty="0">
                <a:solidFill>
                  <a:srgbClr val="7030A0"/>
                </a:solidFill>
                <a:latin typeface="Arial"/>
                <a:cs typeface="Arial"/>
              </a:rPr>
              <a:t>concession</a:t>
            </a:r>
            <a:endParaRPr sz="1200" u="sng" dirty="0">
              <a:solidFill>
                <a:srgbClr val="7030A0"/>
              </a:solidFill>
              <a:latin typeface="Arial"/>
              <a:cs typeface="Arial"/>
            </a:endParaRPr>
          </a:p>
          <a:p>
            <a:pPr marL="283845" marR="13335">
              <a:lnSpc>
                <a:spcPts val="2080"/>
              </a:lnSpc>
              <a:spcBef>
                <a:spcPts val="120"/>
              </a:spcBef>
            </a:pPr>
            <a:r>
              <a:rPr sz="1200" dirty="0">
                <a:latin typeface="Arial MT"/>
                <a:cs typeface="Arial MT"/>
              </a:rPr>
              <a:t>Droit</a:t>
            </a:r>
            <a:r>
              <a:rPr sz="1200" spc="8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</a:t>
            </a:r>
            <a:r>
              <a:rPr sz="1200" spc="9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disposer,</a:t>
            </a:r>
            <a:r>
              <a:rPr sz="1200" spc="9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pour</a:t>
            </a:r>
            <a:r>
              <a:rPr sz="1200" spc="9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une</a:t>
            </a:r>
            <a:r>
              <a:rPr sz="1200" spc="9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durée</a:t>
            </a:r>
            <a:r>
              <a:rPr sz="1200" spc="9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déterminée,</a:t>
            </a:r>
            <a:r>
              <a:rPr sz="1200" spc="9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d’un</a:t>
            </a:r>
            <a:r>
              <a:rPr sz="1200" spc="8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débit</a:t>
            </a:r>
            <a:r>
              <a:rPr sz="1200" spc="9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ou</a:t>
            </a:r>
            <a:r>
              <a:rPr sz="1200" spc="9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d’un</a:t>
            </a:r>
            <a:r>
              <a:rPr sz="1200" spc="9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volume</a:t>
            </a:r>
            <a:r>
              <a:rPr sz="1200" spc="95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d’eau </a:t>
            </a:r>
            <a:r>
              <a:rPr sz="1200" dirty="0">
                <a:latin typeface="Arial MT"/>
                <a:cs typeface="Arial MT"/>
              </a:rPr>
              <a:t>fixé</a:t>
            </a:r>
            <a:r>
              <a:rPr sz="1200" spc="-1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en</a:t>
            </a:r>
            <a:r>
              <a:rPr sz="1200" spc="-3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fonction</a:t>
            </a:r>
            <a:r>
              <a:rPr sz="1200" spc="-2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</a:t>
            </a:r>
            <a:r>
              <a:rPr sz="1200" spc="-1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la</a:t>
            </a:r>
            <a:r>
              <a:rPr sz="1200" spc="-1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disponibilité</a:t>
            </a:r>
            <a:r>
              <a:rPr sz="1200" spc="-2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la</a:t>
            </a:r>
            <a:r>
              <a:rPr sz="1200" spc="-1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ressource</a:t>
            </a:r>
            <a:r>
              <a:rPr sz="1200" spc="-1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et</a:t>
            </a:r>
            <a:r>
              <a:rPr sz="1200" spc="-1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besoin</a:t>
            </a:r>
            <a:r>
              <a:rPr sz="1200" spc="-2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exprimés</a:t>
            </a:r>
            <a:r>
              <a:rPr sz="1200" spc="-10" dirty="0">
                <a:latin typeface="Arial MT"/>
                <a:cs typeface="Arial MT"/>
              </a:rPr>
              <a:t> </a:t>
            </a:r>
            <a:r>
              <a:rPr sz="1200" spc="-50" dirty="0">
                <a:latin typeface="Arial MT"/>
                <a:cs typeface="Arial MT"/>
              </a:rPr>
              <a:t>;</a:t>
            </a:r>
            <a:endParaRPr sz="1200" dirty="0">
              <a:latin typeface="Arial MT"/>
              <a:cs typeface="Arial MT"/>
            </a:endParaRPr>
          </a:p>
          <a:p>
            <a:pPr marL="283845">
              <a:lnSpc>
                <a:spcPct val="100000"/>
              </a:lnSpc>
              <a:spcBef>
                <a:spcPts val="445"/>
              </a:spcBef>
            </a:pPr>
            <a:r>
              <a:rPr sz="1200" dirty="0">
                <a:latin typeface="Arial MT"/>
                <a:cs typeface="Arial MT"/>
              </a:rPr>
              <a:t>Obligation</a:t>
            </a:r>
            <a:r>
              <a:rPr sz="1200" spc="33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d’utiliser</a:t>
            </a:r>
            <a:r>
              <a:rPr sz="1200" spc="32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l’eau</a:t>
            </a:r>
            <a:r>
              <a:rPr sz="1200" spc="32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</a:t>
            </a:r>
            <a:r>
              <a:rPr sz="1200" spc="32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façon</a:t>
            </a:r>
            <a:r>
              <a:rPr sz="1200" spc="33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rationnelle</a:t>
            </a:r>
            <a:r>
              <a:rPr sz="1200" spc="33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et</a:t>
            </a:r>
            <a:r>
              <a:rPr sz="1200" spc="33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économique,</a:t>
            </a:r>
            <a:r>
              <a:rPr sz="1200" spc="32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d’installer</a:t>
            </a:r>
            <a:r>
              <a:rPr sz="1200" spc="325" dirty="0">
                <a:latin typeface="Arial MT"/>
                <a:cs typeface="Arial MT"/>
              </a:rPr>
              <a:t> </a:t>
            </a:r>
            <a:r>
              <a:rPr sz="1200" spc="-25" dirty="0">
                <a:latin typeface="Arial MT"/>
                <a:cs typeface="Arial MT"/>
              </a:rPr>
              <a:t>des</a:t>
            </a:r>
            <a:endParaRPr sz="1200" dirty="0">
              <a:latin typeface="Arial MT"/>
              <a:cs typeface="Arial MT"/>
            </a:endParaRPr>
          </a:p>
          <a:p>
            <a:pPr marL="283845" marR="635000">
              <a:lnSpc>
                <a:spcPct val="143300"/>
              </a:lnSpc>
              <a:spcBef>
                <a:spcPts val="15"/>
              </a:spcBef>
            </a:pPr>
            <a:r>
              <a:rPr sz="1200" dirty="0">
                <a:latin typeface="Arial MT"/>
                <a:cs typeface="Arial MT"/>
              </a:rPr>
              <a:t>dispositifs</a:t>
            </a:r>
            <a:r>
              <a:rPr sz="1200" spc="-1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</a:t>
            </a:r>
            <a:r>
              <a:rPr sz="1200" spc="-2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mesure</a:t>
            </a:r>
            <a:r>
              <a:rPr sz="1200" spc="-1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ou</a:t>
            </a:r>
            <a:r>
              <a:rPr sz="1200" spc="-1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</a:t>
            </a:r>
            <a:r>
              <a:rPr sz="1200" spc="-2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comptage,</a:t>
            </a:r>
            <a:r>
              <a:rPr sz="1200" spc="-1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</a:t>
            </a:r>
            <a:r>
              <a:rPr sz="1200" spc="-1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respecter</a:t>
            </a:r>
            <a:r>
              <a:rPr sz="1200" spc="-1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les</a:t>
            </a:r>
            <a:r>
              <a:rPr sz="1200" spc="-2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droits</a:t>
            </a:r>
            <a:r>
              <a:rPr sz="1200" spc="-2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des</a:t>
            </a:r>
            <a:r>
              <a:rPr sz="1200" spc="-1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tiers</a:t>
            </a:r>
            <a:r>
              <a:rPr sz="1200" spc="-10" dirty="0">
                <a:latin typeface="Arial MT"/>
                <a:cs typeface="Arial MT"/>
              </a:rPr>
              <a:t> </a:t>
            </a:r>
            <a:r>
              <a:rPr sz="1200" spc="-50" dirty="0">
                <a:latin typeface="Arial MT"/>
                <a:cs typeface="Arial MT"/>
              </a:rPr>
              <a:t>; </a:t>
            </a:r>
            <a:r>
              <a:rPr sz="1200" dirty="0">
                <a:latin typeface="Arial MT"/>
                <a:cs typeface="Arial MT"/>
              </a:rPr>
              <a:t>Paiement</a:t>
            </a:r>
            <a:r>
              <a:rPr sz="1200" spc="-2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</a:t>
            </a:r>
            <a:r>
              <a:rPr sz="1200" spc="-3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redevances</a:t>
            </a:r>
            <a:r>
              <a:rPr sz="1200" spc="-10" dirty="0">
                <a:latin typeface="Arial MT"/>
                <a:cs typeface="Arial MT"/>
              </a:rPr>
              <a:t> </a:t>
            </a:r>
            <a:r>
              <a:rPr sz="1200" spc="-50" dirty="0">
                <a:latin typeface="Arial MT"/>
                <a:cs typeface="Arial MT"/>
              </a:rPr>
              <a:t>;</a:t>
            </a:r>
            <a:endParaRPr sz="1200" dirty="0">
              <a:latin typeface="Arial MT"/>
              <a:cs typeface="Arial MT"/>
            </a:endParaRPr>
          </a:p>
          <a:p>
            <a:pPr marL="283845">
              <a:lnSpc>
                <a:spcPct val="100000"/>
              </a:lnSpc>
              <a:spcBef>
                <a:spcPts val="635"/>
              </a:spcBef>
            </a:pPr>
            <a:r>
              <a:rPr sz="1200" dirty="0">
                <a:latin typeface="Arial MT"/>
                <a:cs typeface="Arial MT"/>
              </a:rPr>
              <a:t>Limitation</a:t>
            </a:r>
            <a:r>
              <a:rPr sz="1200" spc="-2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du</a:t>
            </a:r>
            <a:r>
              <a:rPr sz="1200" spc="-2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droit</a:t>
            </a:r>
            <a:r>
              <a:rPr sz="1200" spc="-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d’accès</a:t>
            </a:r>
            <a:r>
              <a:rPr sz="1200" spc="-1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à la</a:t>
            </a:r>
            <a:r>
              <a:rPr sz="1200" spc="-2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ressource</a:t>
            </a:r>
            <a:r>
              <a:rPr sz="1200" spc="-5" dirty="0">
                <a:latin typeface="Arial MT"/>
                <a:cs typeface="Arial MT"/>
              </a:rPr>
              <a:t> </a:t>
            </a:r>
            <a:r>
              <a:rPr sz="1200" spc="-50" dirty="0">
                <a:latin typeface="Arial MT"/>
                <a:cs typeface="Arial MT"/>
              </a:rPr>
              <a:t>:</a:t>
            </a:r>
            <a:endParaRPr sz="1200" dirty="0">
              <a:latin typeface="Arial MT"/>
              <a:cs typeface="Arial MT"/>
            </a:endParaRPr>
          </a:p>
          <a:p>
            <a:pPr marL="926465" indent="-228600">
              <a:lnSpc>
                <a:spcPct val="100000"/>
              </a:lnSpc>
              <a:spcBef>
                <a:spcPts val="625"/>
              </a:spcBef>
              <a:buFont typeface="Courier New"/>
              <a:buChar char="o"/>
              <a:tabLst>
                <a:tab pos="926465" algn="l"/>
              </a:tabLst>
            </a:pPr>
            <a:r>
              <a:rPr sz="1200" dirty="0">
                <a:latin typeface="Arial MT"/>
                <a:cs typeface="Arial MT"/>
              </a:rPr>
              <a:t>Pour</a:t>
            </a:r>
            <a:r>
              <a:rPr sz="1200" spc="-2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cause</a:t>
            </a:r>
            <a:r>
              <a:rPr sz="1200" spc="-2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d’intérêt</a:t>
            </a:r>
            <a:r>
              <a:rPr sz="1200" spc="-1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général,</a:t>
            </a:r>
            <a:r>
              <a:rPr sz="1200" spc="-2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avec</a:t>
            </a:r>
            <a:r>
              <a:rPr sz="1200" spc="-1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indemnisation</a:t>
            </a:r>
            <a:r>
              <a:rPr sz="1200" spc="-2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en</a:t>
            </a:r>
            <a:r>
              <a:rPr sz="1200" spc="-1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cas</a:t>
            </a:r>
            <a:r>
              <a:rPr sz="1200" spc="-1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</a:t>
            </a:r>
            <a:r>
              <a:rPr sz="1200" spc="-20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préjudice</a:t>
            </a:r>
            <a:endParaRPr sz="1200" dirty="0">
              <a:latin typeface="Arial MT"/>
              <a:cs typeface="Arial MT"/>
            </a:endParaRPr>
          </a:p>
          <a:p>
            <a:pPr marL="926465" indent="-228600">
              <a:lnSpc>
                <a:spcPct val="100000"/>
              </a:lnSpc>
              <a:spcBef>
                <a:spcPts val="635"/>
              </a:spcBef>
              <a:buFont typeface="Courier New"/>
              <a:buChar char="o"/>
              <a:tabLst>
                <a:tab pos="926465" algn="l"/>
              </a:tabLst>
            </a:pPr>
            <a:r>
              <a:rPr sz="1200" dirty="0">
                <a:latin typeface="Arial MT"/>
                <a:cs typeface="Arial MT"/>
              </a:rPr>
              <a:t>Pour</a:t>
            </a:r>
            <a:r>
              <a:rPr sz="1200" spc="-2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cause</a:t>
            </a:r>
            <a:r>
              <a:rPr sz="1200" spc="-2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</a:t>
            </a:r>
            <a:r>
              <a:rPr sz="1200" spc="-2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sécheresse</a:t>
            </a:r>
            <a:r>
              <a:rPr sz="1200" spc="-1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ou</a:t>
            </a:r>
            <a:r>
              <a:rPr sz="1200" spc="-1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</a:t>
            </a:r>
            <a:r>
              <a:rPr sz="1200" spc="-2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calamités</a:t>
            </a:r>
            <a:r>
              <a:rPr sz="1200" spc="-15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naturelles</a:t>
            </a:r>
            <a:endParaRPr sz="1200" dirty="0">
              <a:latin typeface="Arial MT"/>
              <a:cs typeface="Arial MT"/>
            </a:endParaRPr>
          </a:p>
          <a:p>
            <a:pPr marL="926465" indent="-228600">
              <a:lnSpc>
                <a:spcPct val="100000"/>
              </a:lnSpc>
              <a:spcBef>
                <a:spcPts val="625"/>
              </a:spcBef>
              <a:buFont typeface="Courier New"/>
              <a:buChar char="o"/>
              <a:tabLst>
                <a:tab pos="926465" algn="l"/>
              </a:tabLst>
            </a:pPr>
            <a:r>
              <a:rPr sz="1200" dirty="0">
                <a:latin typeface="Arial MT"/>
                <a:cs typeface="Arial MT"/>
              </a:rPr>
              <a:t>Pour</a:t>
            </a:r>
            <a:r>
              <a:rPr sz="1200" spc="-2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cause</a:t>
            </a:r>
            <a:r>
              <a:rPr sz="1200" spc="-2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</a:t>
            </a:r>
            <a:r>
              <a:rPr sz="1200" spc="-1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gaspillage</a:t>
            </a:r>
            <a:r>
              <a:rPr sz="1200" spc="-1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dument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constaté</a:t>
            </a:r>
            <a:endParaRPr sz="1200" dirty="0">
              <a:latin typeface="Arial MT"/>
              <a:cs typeface="Arial MT"/>
            </a:endParaRPr>
          </a:p>
          <a:p>
            <a:pPr marL="926465" indent="-228600">
              <a:lnSpc>
                <a:spcPct val="100000"/>
              </a:lnSpc>
              <a:spcBef>
                <a:spcPts val="635"/>
              </a:spcBef>
              <a:buFont typeface="Courier New"/>
              <a:buChar char="o"/>
              <a:tabLst>
                <a:tab pos="926465" algn="l"/>
              </a:tabLst>
            </a:pPr>
            <a:r>
              <a:rPr sz="1200" dirty="0">
                <a:latin typeface="Arial MT"/>
                <a:cs typeface="Arial MT"/>
              </a:rPr>
              <a:t>Pour</a:t>
            </a:r>
            <a:r>
              <a:rPr sz="1200" spc="-15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non-</a:t>
            </a:r>
            <a:r>
              <a:rPr sz="1200" dirty="0">
                <a:latin typeface="Arial MT"/>
                <a:cs typeface="Arial MT"/>
              </a:rPr>
              <a:t>respect</a:t>
            </a:r>
            <a:r>
              <a:rPr sz="1200" spc="-1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des</a:t>
            </a:r>
            <a:r>
              <a:rPr sz="1200" spc="-2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conditions</a:t>
            </a:r>
            <a:r>
              <a:rPr sz="1200" spc="-1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et</a:t>
            </a:r>
            <a:r>
              <a:rPr sz="1200" spc="-2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obligations,</a:t>
            </a:r>
            <a:r>
              <a:rPr sz="1200" spc="-1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sans</a:t>
            </a:r>
            <a:r>
              <a:rPr sz="1200" spc="-15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indemnisation.</a:t>
            </a:r>
            <a:endParaRPr sz="1200" dirty="0">
              <a:latin typeface="Arial MT"/>
              <a:cs typeface="Arial MT"/>
            </a:endParaRPr>
          </a:p>
          <a:p>
            <a:pPr marL="240029" indent="-227329">
              <a:lnSpc>
                <a:spcPct val="100000"/>
              </a:lnSpc>
              <a:spcBef>
                <a:spcPts val="605"/>
              </a:spcBef>
              <a:buAutoNum type="arabicPeriod" startAt="2"/>
              <a:tabLst>
                <a:tab pos="240029" algn="l"/>
              </a:tabLst>
            </a:pPr>
            <a:r>
              <a:rPr sz="1400" b="1" dirty="0">
                <a:solidFill>
                  <a:srgbClr val="00B0F0"/>
                </a:solidFill>
                <a:latin typeface="Arial"/>
                <a:cs typeface="Arial"/>
              </a:rPr>
              <a:t>Protection</a:t>
            </a:r>
            <a:r>
              <a:rPr sz="1400" b="1" spc="-35" dirty="0">
                <a:solidFill>
                  <a:srgbClr val="00B0F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00B0F0"/>
                </a:solidFill>
                <a:latin typeface="Arial"/>
                <a:cs typeface="Arial"/>
              </a:rPr>
              <a:t>des</a:t>
            </a:r>
            <a:r>
              <a:rPr sz="1400" b="1" spc="-35" dirty="0">
                <a:solidFill>
                  <a:srgbClr val="00B0F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00B0F0"/>
                </a:solidFill>
                <a:latin typeface="Arial"/>
                <a:cs typeface="Arial"/>
              </a:rPr>
              <a:t>ressources</a:t>
            </a:r>
            <a:r>
              <a:rPr sz="1400" b="1" spc="-25" dirty="0">
                <a:solidFill>
                  <a:srgbClr val="00B0F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00B0F0"/>
                </a:solidFill>
                <a:latin typeface="Arial"/>
                <a:cs typeface="Arial"/>
              </a:rPr>
              <a:t>en</a:t>
            </a:r>
            <a:r>
              <a:rPr sz="1400" b="1" spc="-40" dirty="0">
                <a:solidFill>
                  <a:srgbClr val="00B0F0"/>
                </a:solidFill>
                <a:latin typeface="Arial"/>
                <a:cs typeface="Arial"/>
              </a:rPr>
              <a:t> </a:t>
            </a:r>
            <a:r>
              <a:rPr sz="1400" b="1" spc="-25" dirty="0">
                <a:solidFill>
                  <a:srgbClr val="00B0F0"/>
                </a:solidFill>
                <a:latin typeface="Arial"/>
                <a:cs typeface="Arial"/>
              </a:rPr>
              <a:t>eau</a:t>
            </a:r>
            <a:endParaRPr sz="1400" dirty="0">
              <a:solidFill>
                <a:srgbClr val="00B0F0"/>
              </a:solidFill>
              <a:latin typeface="Arial"/>
              <a:cs typeface="Arial"/>
            </a:endParaRPr>
          </a:p>
          <a:p>
            <a:pPr marL="12700" marR="11430" indent="263525">
              <a:lnSpc>
                <a:spcPct val="143300"/>
              </a:lnSpc>
              <a:spcBef>
                <a:spcPts val="140"/>
              </a:spcBef>
            </a:pPr>
            <a:r>
              <a:rPr sz="1200" dirty="0">
                <a:latin typeface="Arial MT"/>
                <a:cs typeface="Arial MT"/>
              </a:rPr>
              <a:t>Des</a:t>
            </a:r>
            <a:r>
              <a:rPr sz="1200" spc="7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mesures</a:t>
            </a:r>
            <a:r>
              <a:rPr sz="1200" spc="7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et</a:t>
            </a:r>
            <a:r>
              <a:rPr sz="1200" spc="7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des</a:t>
            </a:r>
            <a:r>
              <a:rPr sz="1200" spc="7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plans</a:t>
            </a:r>
            <a:r>
              <a:rPr sz="1200" spc="7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d’intervention</a:t>
            </a:r>
            <a:r>
              <a:rPr sz="1200" spc="7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pour</a:t>
            </a:r>
            <a:r>
              <a:rPr sz="1200" spc="7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la</a:t>
            </a:r>
            <a:r>
              <a:rPr sz="1200" spc="7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prévention</a:t>
            </a:r>
            <a:r>
              <a:rPr sz="1200" spc="7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et</a:t>
            </a:r>
            <a:r>
              <a:rPr sz="1200" spc="8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la</a:t>
            </a:r>
            <a:r>
              <a:rPr sz="1200" spc="7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lutte</a:t>
            </a:r>
            <a:r>
              <a:rPr sz="1200" spc="8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contre</a:t>
            </a:r>
            <a:r>
              <a:rPr sz="1200" spc="70" dirty="0">
                <a:latin typeface="Arial MT"/>
                <a:cs typeface="Arial MT"/>
              </a:rPr>
              <a:t> </a:t>
            </a:r>
            <a:r>
              <a:rPr sz="1200" spc="-25" dirty="0">
                <a:latin typeface="Arial MT"/>
                <a:cs typeface="Arial MT"/>
              </a:rPr>
              <a:t>les </a:t>
            </a:r>
            <a:r>
              <a:rPr sz="1200" dirty="0">
                <a:latin typeface="Arial MT"/>
                <a:cs typeface="Arial MT"/>
              </a:rPr>
              <a:t>phénomènes</a:t>
            </a:r>
            <a:r>
              <a:rPr sz="1200" spc="-2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</a:t>
            </a:r>
            <a:r>
              <a:rPr sz="1200" spc="-2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dégradation</a:t>
            </a:r>
            <a:r>
              <a:rPr sz="1200" spc="-2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ou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tarissement</a:t>
            </a:r>
            <a:r>
              <a:rPr sz="1200" spc="-2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des</a:t>
            </a:r>
            <a:r>
              <a:rPr sz="1200" spc="-2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ressources</a:t>
            </a:r>
            <a:r>
              <a:rPr sz="1200" spc="-2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en</a:t>
            </a:r>
            <a:r>
              <a:rPr sz="1200" spc="-20" dirty="0">
                <a:latin typeface="Arial MT"/>
                <a:cs typeface="Arial MT"/>
              </a:rPr>
              <a:t> </a:t>
            </a:r>
            <a:r>
              <a:rPr sz="1200" spc="-25" dirty="0" smtClean="0">
                <a:latin typeface="Arial MT"/>
                <a:cs typeface="Arial MT"/>
              </a:rPr>
              <a:t>e</a:t>
            </a:r>
            <a:endParaRPr lang="fr-FR" sz="1200" spc="-25" dirty="0" smtClean="0">
              <a:latin typeface="Arial MT"/>
              <a:cs typeface="Arial MT"/>
            </a:endParaRPr>
          </a:p>
          <a:p>
            <a:pPr marL="12700" marR="11430" indent="263525">
              <a:lnSpc>
                <a:spcPct val="143300"/>
              </a:lnSpc>
              <a:spcBef>
                <a:spcPts val="140"/>
              </a:spcBef>
            </a:pPr>
            <a:r>
              <a:rPr lang="fr-FR" sz="1200" b="1" spc="-25" dirty="0" smtClean="0">
                <a:latin typeface="Arial MT"/>
                <a:cs typeface="Arial"/>
              </a:rPr>
              <a:t>2.1. </a:t>
            </a:r>
            <a:r>
              <a:rPr sz="1200" b="1" dirty="0" smtClean="0">
                <a:latin typeface="Arial"/>
                <a:cs typeface="Arial"/>
              </a:rPr>
              <a:t>Protection</a:t>
            </a:r>
            <a:r>
              <a:rPr sz="1200" b="1" spc="-25" dirty="0" smtClean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qualitative</a:t>
            </a:r>
            <a:r>
              <a:rPr sz="1200" b="1" spc="-2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et</a:t>
            </a:r>
            <a:r>
              <a:rPr sz="1200" b="1" spc="-2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quantitative</a:t>
            </a:r>
            <a:r>
              <a:rPr sz="1200" b="1" spc="-2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des</a:t>
            </a:r>
            <a:r>
              <a:rPr sz="1200" b="1" spc="-2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ressources</a:t>
            </a:r>
            <a:r>
              <a:rPr sz="1200" b="1" spc="-3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en</a:t>
            </a:r>
            <a:r>
              <a:rPr sz="1200" b="1" spc="-25" dirty="0">
                <a:latin typeface="Arial"/>
                <a:cs typeface="Arial"/>
              </a:rPr>
              <a:t> </a:t>
            </a:r>
            <a:r>
              <a:rPr sz="1200" b="1" spc="-25" dirty="0" smtClean="0">
                <a:latin typeface="Arial"/>
                <a:cs typeface="Arial"/>
              </a:rPr>
              <a:t>eau</a:t>
            </a:r>
            <a:endParaRPr lang="fr-FR" sz="1200" dirty="0">
              <a:latin typeface="Arial"/>
              <a:cs typeface="Arial"/>
            </a:endParaRPr>
          </a:p>
          <a:p>
            <a:pPr marL="12700" marR="11430" indent="263525">
              <a:lnSpc>
                <a:spcPct val="143300"/>
              </a:lnSpc>
              <a:spcBef>
                <a:spcPts val="140"/>
              </a:spcBef>
            </a:pPr>
            <a:r>
              <a:rPr lang="fr-FR" sz="1200" b="1" dirty="0">
                <a:latin typeface="Arial"/>
                <a:cs typeface="Arial"/>
              </a:rPr>
              <a:t> </a:t>
            </a:r>
            <a:r>
              <a:rPr lang="fr-FR" sz="1200" b="1" dirty="0" smtClean="0">
                <a:latin typeface="Arial"/>
                <a:cs typeface="Arial"/>
              </a:rPr>
              <a:t>      </a:t>
            </a:r>
            <a:r>
              <a:rPr sz="1200" b="1" dirty="0" err="1" smtClean="0">
                <a:latin typeface="Arial"/>
                <a:cs typeface="Arial"/>
              </a:rPr>
              <a:t>Périmètres</a:t>
            </a:r>
            <a:r>
              <a:rPr sz="1200" b="1" spc="-25" dirty="0" smtClean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de</a:t>
            </a:r>
            <a:r>
              <a:rPr sz="1200" b="1" spc="-4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protection</a:t>
            </a:r>
            <a:r>
              <a:rPr sz="1200" b="1" spc="-3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qualitative</a:t>
            </a:r>
            <a:r>
              <a:rPr sz="1200" b="1" spc="-25" dirty="0">
                <a:latin typeface="Arial"/>
                <a:cs typeface="Arial"/>
              </a:rPr>
              <a:t> </a:t>
            </a:r>
            <a:r>
              <a:rPr sz="1200" dirty="0">
                <a:latin typeface="Arial MT"/>
                <a:cs typeface="Arial MT"/>
              </a:rPr>
              <a:t>(protection</a:t>
            </a:r>
            <a:r>
              <a:rPr sz="1200" spc="-40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médiate/protection rapprochée/protection</a:t>
            </a:r>
            <a:r>
              <a:rPr sz="1200" spc="110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éloignée)</a:t>
            </a:r>
            <a:endParaRPr sz="12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48739" y="744389"/>
            <a:ext cx="126365" cy="11794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48739" y="1006644"/>
            <a:ext cx="126365" cy="11794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48739" y="1270169"/>
            <a:ext cx="126365" cy="11794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13814" y="2474129"/>
            <a:ext cx="126365" cy="11794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13814" y="2999909"/>
            <a:ext cx="126365" cy="117940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58569" y="4203868"/>
            <a:ext cx="127000" cy="11794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58569" y="4729650"/>
            <a:ext cx="127000" cy="117939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1017828" y="617982"/>
            <a:ext cx="5836920" cy="42857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12445" marR="681355">
              <a:lnSpc>
                <a:spcPct val="143500"/>
              </a:lnSpc>
              <a:spcBef>
                <a:spcPts val="100"/>
              </a:spcBef>
            </a:pPr>
            <a:r>
              <a:rPr sz="1200" dirty="0">
                <a:latin typeface="Arial MT"/>
                <a:cs typeface="Arial MT"/>
              </a:rPr>
              <a:t>Autour</a:t>
            </a:r>
            <a:r>
              <a:rPr sz="1200" spc="-2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des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infrastructures</a:t>
            </a:r>
            <a:r>
              <a:rPr sz="1200" spc="-1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destinées</a:t>
            </a:r>
            <a:r>
              <a:rPr sz="1200" spc="-2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à</a:t>
            </a:r>
            <a:r>
              <a:rPr sz="1200" spc="-1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l’alimentation</a:t>
            </a:r>
            <a:r>
              <a:rPr sz="1200" spc="-1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en</a:t>
            </a:r>
            <a:r>
              <a:rPr sz="1200" spc="-1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eau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potable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0" dirty="0">
                <a:latin typeface="Arial MT"/>
                <a:cs typeface="Arial MT"/>
              </a:rPr>
              <a:t>; </a:t>
            </a:r>
            <a:r>
              <a:rPr sz="1200" dirty="0">
                <a:latin typeface="Arial MT"/>
                <a:cs typeface="Arial MT"/>
              </a:rPr>
              <a:t>Au</a:t>
            </a:r>
            <a:r>
              <a:rPr sz="1200" spc="-1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niveau</a:t>
            </a:r>
            <a:r>
              <a:rPr sz="1200" spc="-2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des</a:t>
            </a:r>
            <a:r>
              <a:rPr sz="1200" spc="-2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nappes</a:t>
            </a:r>
            <a:r>
              <a:rPr sz="1200" spc="-1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et</a:t>
            </a:r>
            <a:r>
              <a:rPr sz="1200" spc="-1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oueds</a:t>
            </a:r>
            <a:r>
              <a:rPr sz="1200" spc="-2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vulnérables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0" dirty="0">
                <a:latin typeface="Arial MT"/>
                <a:cs typeface="Arial MT"/>
              </a:rPr>
              <a:t>;</a:t>
            </a:r>
            <a:endParaRPr sz="1200" dirty="0">
              <a:latin typeface="Arial MT"/>
              <a:cs typeface="Arial MT"/>
            </a:endParaRPr>
          </a:p>
          <a:p>
            <a:pPr marL="512445" marR="7620">
              <a:lnSpc>
                <a:spcPct val="143300"/>
              </a:lnSpc>
              <a:spcBef>
                <a:spcPts val="10"/>
              </a:spcBef>
            </a:pPr>
            <a:r>
              <a:rPr sz="1200" dirty="0">
                <a:latin typeface="Arial MT"/>
                <a:cs typeface="Arial MT"/>
              </a:rPr>
              <a:t>Plans</a:t>
            </a:r>
            <a:r>
              <a:rPr sz="1200" spc="-5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</a:t>
            </a:r>
            <a:r>
              <a:rPr sz="1200" spc="-50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restauration</a:t>
            </a:r>
            <a:r>
              <a:rPr sz="1200" spc="-5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et</a:t>
            </a:r>
            <a:r>
              <a:rPr sz="1200" spc="-4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</a:t>
            </a:r>
            <a:r>
              <a:rPr sz="1200" spc="-5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protection</a:t>
            </a:r>
            <a:r>
              <a:rPr sz="1200" spc="-5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</a:t>
            </a:r>
            <a:r>
              <a:rPr sz="1200" spc="-3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la</a:t>
            </a:r>
            <a:r>
              <a:rPr sz="1200" spc="-3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qualité</a:t>
            </a:r>
            <a:r>
              <a:rPr sz="1200" spc="-4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des</a:t>
            </a:r>
            <a:r>
              <a:rPr sz="1200" spc="-5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eaux</a:t>
            </a:r>
            <a:r>
              <a:rPr sz="1200" spc="-5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des</a:t>
            </a:r>
            <a:r>
              <a:rPr sz="1200" spc="-5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retenues,</a:t>
            </a:r>
            <a:r>
              <a:rPr sz="1200" spc="-50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lacs, </a:t>
            </a:r>
            <a:r>
              <a:rPr sz="1200" dirty="0">
                <a:latin typeface="Arial MT"/>
                <a:cs typeface="Arial MT"/>
              </a:rPr>
              <a:t>étangs</a:t>
            </a:r>
            <a:r>
              <a:rPr sz="1200" spc="-2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menacés</a:t>
            </a:r>
            <a:r>
              <a:rPr sz="1200" spc="-25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d’eutrophisation.</a:t>
            </a:r>
            <a:endParaRPr sz="1200" dirty="0">
              <a:latin typeface="Arial MT"/>
              <a:cs typeface="Arial MT"/>
            </a:endParaRPr>
          </a:p>
          <a:p>
            <a:pPr marL="67310" marR="8890">
              <a:lnSpc>
                <a:spcPct val="143300"/>
              </a:lnSpc>
              <a:spcBef>
                <a:spcPts val="615"/>
              </a:spcBef>
            </a:pPr>
            <a:r>
              <a:rPr lang="fr-FR" sz="1200" b="1" dirty="0" smtClean="0">
                <a:latin typeface="Arial"/>
                <a:cs typeface="Arial"/>
              </a:rPr>
              <a:t>2.2. </a:t>
            </a:r>
            <a:r>
              <a:rPr sz="1200" b="1" dirty="0" err="1" smtClean="0">
                <a:latin typeface="Arial"/>
                <a:cs typeface="Arial"/>
              </a:rPr>
              <a:t>Périmètres</a:t>
            </a:r>
            <a:r>
              <a:rPr sz="1200" b="1" spc="465" dirty="0" smtClean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de</a:t>
            </a:r>
            <a:r>
              <a:rPr sz="1200" b="1" spc="459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protection</a:t>
            </a:r>
            <a:r>
              <a:rPr sz="1200" b="1" spc="459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quantitative</a:t>
            </a:r>
            <a:r>
              <a:rPr sz="1200" b="1" spc="46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des</a:t>
            </a:r>
            <a:r>
              <a:rPr sz="1200" b="1" spc="47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nappes</a:t>
            </a:r>
            <a:r>
              <a:rPr sz="1200" b="1" spc="47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surexploitées</a:t>
            </a:r>
            <a:r>
              <a:rPr sz="1200" b="1" spc="465" dirty="0">
                <a:latin typeface="Arial"/>
                <a:cs typeface="Arial"/>
              </a:rPr>
              <a:t> </a:t>
            </a:r>
            <a:r>
              <a:rPr sz="1200" b="1" spc="-25" dirty="0">
                <a:latin typeface="Arial"/>
                <a:cs typeface="Arial"/>
              </a:rPr>
              <a:t>ou </a:t>
            </a:r>
            <a:r>
              <a:rPr sz="1200" b="1" dirty="0">
                <a:latin typeface="Arial"/>
                <a:cs typeface="Arial"/>
              </a:rPr>
              <a:t>menacées</a:t>
            </a:r>
            <a:r>
              <a:rPr sz="1200" b="1" spc="-3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de</a:t>
            </a:r>
            <a:r>
              <a:rPr sz="1200" b="1" spc="-2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l’être</a:t>
            </a:r>
            <a:r>
              <a:rPr sz="1200" b="1" spc="-20" dirty="0">
                <a:latin typeface="Arial"/>
                <a:cs typeface="Arial"/>
              </a:rPr>
              <a:t> </a:t>
            </a:r>
            <a:r>
              <a:rPr sz="1200" b="1" spc="-50" dirty="0">
                <a:latin typeface="Arial"/>
                <a:cs typeface="Arial"/>
              </a:rPr>
              <a:t>:</a:t>
            </a:r>
            <a:endParaRPr sz="1200" dirty="0">
              <a:latin typeface="Arial"/>
              <a:cs typeface="Arial"/>
            </a:endParaRPr>
          </a:p>
          <a:p>
            <a:pPr marL="524510" marR="10795" indent="-12700">
              <a:lnSpc>
                <a:spcPct val="143300"/>
              </a:lnSpc>
              <a:spcBef>
                <a:spcPts val="610"/>
              </a:spcBef>
              <a:tabLst>
                <a:tab pos="1386205" algn="l"/>
                <a:tab pos="1684655" algn="l"/>
                <a:tab pos="3110865" algn="l"/>
                <a:tab pos="3408679" algn="l"/>
                <a:tab pos="3707129" algn="l"/>
                <a:tab pos="4648200" algn="l"/>
              </a:tabLst>
            </a:pPr>
            <a:r>
              <a:rPr sz="1200" spc="-10" dirty="0">
                <a:latin typeface="Arial MT"/>
                <a:cs typeface="Arial MT"/>
              </a:rPr>
              <a:t>Interdiction</a:t>
            </a:r>
            <a:r>
              <a:rPr sz="1200" dirty="0">
                <a:latin typeface="Arial MT"/>
                <a:cs typeface="Arial MT"/>
              </a:rPr>
              <a:t>	</a:t>
            </a:r>
            <a:r>
              <a:rPr sz="1200" spc="-25" dirty="0">
                <a:latin typeface="Arial MT"/>
                <a:cs typeface="Arial MT"/>
              </a:rPr>
              <a:t>de</a:t>
            </a:r>
            <a:r>
              <a:rPr sz="1200" dirty="0">
                <a:latin typeface="Arial MT"/>
                <a:cs typeface="Arial MT"/>
              </a:rPr>
              <a:t>	nouveaux</a:t>
            </a:r>
            <a:r>
              <a:rPr sz="1200" spc="155" dirty="0">
                <a:latin typeface="Arial MT"/>
                <a:cs typeface="Arial MT"/>
              </a:rPr>
              <a:t>  </a:t>
            </a:r>
            <a:r>
              <a:rPr sz="1200" spc="-10" dirty="0">
                <a:latin typeface="Arial MT"/>
                <a:cs typeface="Arial MT"/>
              </a:rPr>
              <a:t>forages</a:t>
            </a:r>
            <a:r>
              <a:rPr sz="1200" dirty="0">
                <a:latin typeface="Arial MT"/>
                <a:cs typeface="Arial MT"/>
              </a:rPr>
              <a:t>	</a:t>
            </a:r>
            <a:r>
              <a:rPr sz="1200" spc="-25" dirty="0">
                <a:latin typeface="Arial MT"/>
                <a:cs typeface="Arial MT"/>
              </a:rPr>
              <a:t>ou</a:t>
            </a:r>
            <a:r>
              <a:rPr sz="1200" dirty="0">
                <a:latin typeface="Arial MT"/>
                <a:cs typeface="Arial MT"/>
              </a:rPr>
              <a:t>	</a:t>
            </a:r>
            <a:r>
              <a:rPr sz="1200" spc="-25" dirty="0">
                <a:latin typeface="Arial MT"/>
                <a:cs typeface="Arial MT"/>
              </a:rPr>
              <a:t>de</a:t>
            </a:r>
            <a:r>
              <a:rPr sz="1200" dirty="0">
                <a:latin typeface="Arial MT"/>
                <a:cs typeface="Arial MT"/>
              </a:rPr>
              <a:t>	</a:t>
            </a:r>
            <a:r>
              <a:rPr sz="1200" spc="-10" dirty="0">
                <a:latin typeface="Arial MT"/>
                <a:cs typeface="Arial MT"/>
              </a:rPr>
              <a:t>modification</a:t>
            </a:r>
            <a:r>
              <a:rPr sz="1200" dirty="0">
                <a:latin typeface="Arial MT"/>
                <a:cs typeface="Arial MT"/>
              </a:rPr>
              <a:t>	des</a:t>
            </a:r>
            <a:r>
              <a:rPr sz="1200" spc="160" dirty="0">
                <a:latin typeface="Arial MT"/>
                <a:cs typeface="Arial MT"/>
              </a:rPr>
              <a:t>  </a:t>
            </a:r>
            <a:r>
              <a:rPr sz="1200" spc="-10" dirty="0">
                <a:latin typeface="Arial MT"/>
                <a:cs typeface="Arial MT"/>
              </a:rPr>
              <a:t>installations </a:t>
            </a:r>
            <a:r>
              <a:rPr sz="1200" dirty="0">
                <a:latin typeface="Arial MT"/>
                <a:cs typeface="Arial MT"/>
              </a:rPr>
              <a:t>augmentant</a:t>
            </a:r>
            <a:r>
              <a:rPr sz="1200" spc="-1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les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débits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prélevés</a:t>
            </a:r>
            <a:r>
              <a:rPr sz="1200" spc="-15" dirty="0">
                <a:latin typeface="Arial MT"/>
                <a:cs typeface="Arial MT"/>
              </a:rPr>
              <a:t> </a:t>
            </a:r>
            <a:r>
              <a:rPr sz="1200" spc="-50" dirty="0">
                <a:latin typeface="Arial MT"/>
                <a:cs typeface="Arial MT"/>
              </a:rPr>
              <a:t>;</a:t>
            </a:r>
            <a:endParaRPr sz="1200" dirty="0">
              <a:latin typeface="Arial MT"/>
              <a:cs typeface="Arial MT"/>
            </a:endParaRPr>
          </a:p>
          <a:p>
            <a:pPr marL="512445">
              <a:lnSpc>
                <a:spcPct val="100000"/>
              </a:lnSpc>
              <a:spcBef>
                <a:spcPts val="640"/>
              </a:spcBef>
            </a:pPr>
            <a:r>
              <a:rPr sz="1200" dirty="0">
                <a:latin typeface="Arial MT"/>
                <a:cs typeface="Arial MT"/>
              </a:rPr>
              <a:t>Limitation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des</a:t>
            </a:r>
            <a:r>
              <a:rPr sz="1200" spc="-2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débits</a:t>
            </a:r>
            <a:r>
              <a:rPr sz="1200" spc="-2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ou</a:t>
            </a:r>
            <a:r>
              <a:rPr sz="1200" spc="-1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mise</a:t>
            </a:r>
            <a:r>
              <a:rPr sz="1200" spc="-2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hors</a:t>
            </a:r>
            <a:r>
              <a:rPr sz="1200" spc="-1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service</a:t>
            </a:r>
            <a:r>
              <a:rPr sz="1200" spc="-1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</a:t>
            </a:r>
            <a:r>
              <a:rPr sz="1200" spc="-2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points</a:t>
            </a:r>
            <a:r>
              <a:rPr sz="1200" spc="-2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</a:t>
            </a:r>
            <a:r>
              <a:rPr sz="1200" spc="-15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prélèvement.</a:t>
            </a:r>
            <a:endParaRPr sz="1200" dirty="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200" dirty="0">
              <a:latin typeface="Arial MT"/>
              <a:cs typeface="Arial MT"/>
            </a:endParaRPr>
          </a:p>
          <a:p>
            <a:pPr marL="241300" marR="195580" indent="-228600">
              <a:lnSpc>
                <a:spcPct val="143300"/>
              </a:lnSpc>
            </a:pPr>
            <a:r>
              <a:rPr lang="fr-FR" sz="1200" dirty="0" smtClean="0">
                <a:latin typeface="Arial MT"/>
                <a:cs typeface="Arial"/>
              </a:rPr>
              <a:t>2.3. </a:t>
            </a:r>
            <a:r>
              <a:rPr sz="1200" b="1" dirty="0" err="1" smtClean="0">
                <a:latin typeface="Arial"/>
                <a:cs typeface="Arial"/>
              </a:rPr>
              <a:t>Périmètres</a:t>
            </a:r>
            <a:r>
              <a:rPr sz="1200" b="1" spc="-25" dirty="0" smtClean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de</a:t>
            </a:r>
            <a:r>
              <a:rPr sz="1200" b="1" spc="-4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lutte</a:t>
            </a:r>
            <a:r>
              <a:rPr sz="1200" b="1" spc="-2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contre</a:t>
            </a:r>
            <a:r>
              <a:rPr sz="1200" b="1" spc="-3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l’érosion</a:t>
            </a:r>
            <a:r>
              <a:rPr sz="1200" b="1" spc="-2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hydrique</a:t>
            </a:r>
            <a:r>
              <a:rPr sz="1200" b="1" spc="-3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dans</a:t>
            </a:r>
            <a:r>
              <a:rPr sz="1200" b="1" spc="-3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les</a:t>
            </a:r>
            <a:r>
              <a:rPr sz="1200" b="1" spc="-2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bassins</a:t>
            </a:r>
            <a:r>
              <a:rPr sz="1200" b="1" spc="-4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versants</a:t>
            </a:r>
            <a:r>
              <a:rPr sz="1200" b="1" spc="-25" dirty="0">
                <a:latin typeface="Arial"/>
                <a:cs typeface="Arial"/>
              </a:rPr>
              <a:t> en </a:t>
            </a:r>
            <a:r>
              <a:rPr sz="1200" b="1" dirty="0">
                <a:latin typeface="Arial"/>
                <a:cs typeface="Arial"/>
              </a:rPr>
              <a:t>amont</a:t>
            </a:r>
            <a:r>
              <a:rPr sz="1200" b="1" spc="-2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des</a:t>
            </a:r>
            <a:r>
              <a:rPr sz="1200" b="1" spc="-15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retenues.</a:t>
            </a:r>
            <a:endParaRPr sz="1200" dirty="0">
              <a:latin typeface="Arial"/>
              <a:cs typeface="Arial"/>
            </a:endParaRPr>
          </a:p>
          <a:p>
            <a:pPr marL="295910" marR="5080" indent="215900">
              <a:lnSpc>
                <a:spcPct val="143300"/>
              </a:lnSpc>
              <a:spcBef>
                <a:spcPts val="15"/>
              </a:spcBef>
            </a:pPr>
            <a:r>
              <a:rPr sz="1200" dirty="0">
                <a:latin typeface="Arial MT"/>
                <a:cs typeface="Arial MT"/>
              </a:rPr>
              <a:t>Plans</a:t>
            </a:r>
            <a:r>
              <a:rPr sz="1200" spc="24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d’aménagement</a:t>
            </a:r>
            <a:r>
              <a:rPr sz="1200" spc="23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antiérosifs</a:t>
            </a:r>
            <a:r>
              <a:rPr sz="1200" spc="23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pour</a:t>
            </a:r>
            <a:r>
              <a:rPr sz="1200" spc="229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prévenir</a:t>
            </a:r>
            <a:r>
              <a:rPr sz="1200" spc="23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et</a:t>
            </a:r>
            <a:r>
              <a:rPr sz="1200" spc="24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limiter</a:t>
            </a:r>
            <a:r>
              <a:rPr sz="1200" spc="24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l’envasement</a:t>
            </a:r>
            <a:r>
              <a:rPr sz="1200" spc="245" dirty="0">
                <a:latin typeface="Arial MT"/>
                <a:cs typeface="Arial MT"/>
              </a:rPr>
              <a:t> </a:t>
            </a:r>
            <a:r>
              <a:rPr sz="1200" spc="-25" dirty="0">
                <a:latin typeface="Arial MT"/>
                <a:cs typeface="Arial MT"/>
              </a:rPr>
              <a:t>des </a:t>
            </a:r>
            <a:r>
              <a:rPr sz="1200" dirty="0">
                <a:latin typeface="Arial MT"/>
                <a:cs typeface="Arial MT"/>
              </a:rPr>
              <a:t>retenues</a:t>
            </a:r>
            <a:r>
              <a:rPr sz="1200" spc="-3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(reboisement,</a:t>
            </a:r>
            <a:r>
              <a:rPr sz="1200" spc="-3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correction</a:t>
            </a:r>
            <a:r>
              <a:rPr sz="1200" spc="-4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torrentielle,</a:t>
            </a:r>
            <a:r>
              <a:rPr sz="1200" spc="-2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protection</a:t>
            </a:r>
            <a:r>
              <a:rPr sz="1200" spc="-4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des</a:t>
            </a:r>
            <a:r>
              <a:rPr sz="1200" spc="-4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berges</a:t>
            </a:r>
            <a:r>
              <a:rPr sz="1200" spc="-4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d’oueds)</a:t>
            </a:r>
            <a:r>
              <a:rPr sz="1200" spc="-20" dirty="0">
                <a:latin typeface="Arial MT"/>
                <a:cs typeface="Arial MT"/>
              </a:rPr>
              <a:t> </a:t>
            </a:r>
            <a:r>
              <a:rPr sz="1200" spc="-50" dirty="0">
                <a:latin typeface="Arial MT"/>
                <a:cs typeface="Arial MT"/>
              </a:rPr>
              <a:t>;</a:t>
            </a:r>
            <a:endParaRPr sz="1200" dirty="0">
              <a:latin typeface="Arial MT"/>
              <a:cs typeface="Arial MT"/>
            </a:endParaRPr>
          </a:p>
          <a:p>
            <a:pPr marL="295910" marR="9525" indent="215900">
              <a:lnSpc>
                <a:spcPct val="143500"/>
              </a:lnSpc>
              <a:spcBef>
                <a:spcPts val="10"/>
              </a:spcBef>
            </a:pPr>
            <a:r>
              <a:rPr sz="1200" dirty="0">
                <a:latin typeface="Arial MT"/>
                <a:cs typeface="Arial MT"/>
              </a:rPr>
              <a:t>Mesures</a:t>
            </a:r>
            <a:r>
              <a:rPr sz="1200" spc="-2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spécifiques</a:t>
            </a:r>
            <a:r>
              <a:rPr sz="1200" spc="-3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pour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promouvoir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des</a:t>
            </a:r>
            <a:r>
              <a:rPr sz="1200" spc="-4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techniques</a:t>
            </a:r>
            <a:r>
              <a:rPr sz="1200" spc="-3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</a:t>
            </a:r>
            <a:r>
              <a:rPr sz="1200" spc="-25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conservation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des</a:t>
            </a:r>
            <a:r>
              <a:rPr sz="1200" spc="-40" dirty="0">
                <a:latin typeface="Arial MT"/>
                <a:cs typeface="Arial MT"/>
              </a:rPr>
              <a:t> </a:t>
            </a:r>
            <a:r>
              <a:rPr sz="1200" spc="-20" dirty="0">
                <a:latin typeface="Arial MT"/>
                <a:cs typeface="Arial MT"/>
              </a:rPr>
              <a:t>sols </a:t>
            </a:r>
            <a:r>
              <a:rPr sz="1200" dirty="0">
                <a:latin typeface="Arial MT"/>
                <a:cs typeface="Arial MT"/>
              </a:rPr>
              <a:t>agricoles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(techniques</a:t>
            </a:r>
            <a:r>
              <a:rPr sz="1200" spc="-2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culturales</a:t>
            </a:r>
            <a:r>
              <a:rPr sz="1200" spc="-3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et</a:t>
            </a:r>
            <a:r>
              <a:rPr sz="1200" spc="-25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d’élevage).</a:t>
            </a:r>
            <a:endParaRPr sz="12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</TotalTime>
  <Words>746</Words>
  <Application>Microsoft Office PowerPoint</Application>
  <PresentationFormat>Personnalisé</PresentationFormat>
  <Paragraphs>64</Paragraphs>
  <Slides>4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5" baseType="lpstr">
      <vt:lpstr>Office Theme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cp:lastModifiedBy>user</cp:lastModifiedBy>
  <cp:revision>2</cp:revision>
  <dcterms:created xsi:type="dcterms:W3CDTF">2025-10-20T22:23:12Z</dcterms:created>
  <dcterms:modified xsi:type="dcterms:W3CDTF">2025-10-20T21:35:56Z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2025-10-20T00:00:00Z</vt:filetime>
  </property>
  <property fmtid="{D5CDD505-2E9C-101B-9397-08002B2CF9AE}" pid="3" name="LastSaved">
    <vt:filetime>2025-10-20T00:00:00Z</vt:filetime>
  </property>
  <property fmtid="{D5CDD505-2E9C-101B-9397-08002B2CF9AE}" pid="4" name="Producer">
    <vt:lpwstr>iLovePDF</vt:lpwstr>
  </property>
</Properties>
</file>