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61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8142" y="427736"/>
            <a:ext cx="6806565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8311" y="1002353"/>
            <a:ext cx="6868159" cy="30594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 algn="l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100" b="1" i="1" dirty="0">
                <a:latin typeface="Times New Roman"/>
                <a:cs typeface="Times New Roman"/>
              </a:rPr>
              <a:t>	</a:t>
            </a:r>
            <a:endParaRPr lang="fr-FR" sz="1100" b="1" i="1" dirty="0" smtClean="0">
              <a:latin typeface="Times New Roman"/>
              <a:cs typeface="Times New Roman"/>
            </a:endParaRPr>
          </a:p>
          <a:p>
            <a:pPr marL="127000" algn="l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400" dirty="0" smtClean="0">
                <a:latin typeface="Times New Roman"/>
                <a:cs typeface="Times New Roman"/>
              </a:rPr>
              <a:t>La</a:t>
            </a:r>
            <a:r>
              <a:rPr sz="1400" spc="-55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loi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6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institué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une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police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eaux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qui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charge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chercher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et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d’enquêter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sur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les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infractions,</a:t>
            </a:r>
            <a:r>
              <a:rPr sz="1400" spc="17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constituée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par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agents </a:t>
            </a:r>
            <a:r>
              <a:rPr sz="1400" dirty="0">
                <a:latin typeface="Times New Roman"/>
                <a:cs typeface="Times New Roman"/>
              </a:rPr>
              <a:t>relevant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l'administration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chargée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ressources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en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eau.Et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établie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une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liste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des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sanctions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selon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les</a:t>
            </a:r>
            <a:r>
              <a:rPr sz="1400" spc="-3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infractions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commises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0" dirty="0">
                <a:latin typeface="Times New Roman"/>
                <a:cs typeface="Times New Roman"/>
              </a:rPr>
              <a:t>:</a:t>
            </a:r>
            <a:endParaRPr sz="1400" dirty="0">
              <a:latin typeface="Times New Roman"/>
              <a:cs typeface="Times New Roman"/>
            </a:endParaRPr>
          </a:p>
          <a:p>
            <a:pPr marL="192405" marR="8890" indent="-180340" algn="just">
              <a:lnSpc>
                <a:spcPts val="1470"/>
              </a:lnSpc>
              <a:spcBef>
                <a:spcPts val="55"/>
              </a:spcBef>
              <a:buChar char="-"/>
              <a:tabLst>
                <a:tab pos="192405" algn="l"/>
              </a:tabLst>
            </a:pPr>
            <a:r>
              <a:rPr sz="1400" spc="-10" dirty="0">
                <a:latin typeface="Times New Roman"/>
                <a:cs typeface="Times New Roman"/>
              </a:rPr>
              <a:t>d'une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amende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cinq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mille</a:t>
            </a:r>
            <a:r>
              <a:rPr sz="1400" spc="-6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(5.000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DA)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dix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(10.000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spc="-20" dirty="0">
                <a:latin typeface="Times New Roman"/>
                <a:cs typeface="Times New Roman"/>
              </a:rPr>
              <a:t>DA)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en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cas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non</a:t>
            </a:r>
            <a:r>
              <a:rPr sz="1400" spc="-4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déclaration</a:t>
            </a:r>
            <a:r>
              <a:rPr sz="1400" spc="-5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</a:t>
            </a:r>
            <a:r>
              <a:rPr sz="1400" spc="-50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l'administration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ressources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sur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découvertes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eaux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souterraines.</a:t>
            </a:r>
            <a:endParaRPr sz="1400" dirty="0">
              <a:latin typeface="Times New Roman"/>
              <a:cs typeface="Times New Roman"/>
            </a:endParaRPr>
          </a:p>
          <a:p>
            <a:pPr marL="179705" marR="7620" indent="-179705" algn="just">
              <a:lnSpc>
                <a:spcPct val="100000"/>
              </a:lnSpc>
              <a:spcBef>
                <a:spcPts val="55"/>
              </a:spcBef>
              <a:buChar char="-"/>
              <a:tabLst>
                <a:tab pos="179705" algn="l"/>
              </a:tabLst>
            </a:pPr>
            <a:r>
              <a:rPr sz="1400" dirty="0">
                <a:latin typeface="Times New Roman"/>
                <a:cs typeface="Times New Roman"/>
              </a:rPr>
              <a:t>amende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deux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cent mille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 (200.000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DA)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deux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millions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(2.000.000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DA).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Les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équipements,</a:t>
            </a:r>
            <a:r>
              <a:rPr sz="1400" spc="-10" dirty="0">
                <a:latin typeface="Times New Roman"/>
                <a:cs typeface="Times New Roman"/>
              </a:rPr>
              <a:t> matériels</a:t>
            </a:r>
            <a:endParaRPr sz="1400" dirty="0">
              <a:latin typeface="Times New Roman"/>
              <a:cs typeface="Times New Roman"/>
            </a:endParaRPr>
          </a:p>
          <a:p>
            <a:pPr marR="70485" algn="just">
              <a:lnSpc>
                <a:spcPct val="100000"/>
              </a:lnSpc>
              <a:spcBef>
                <a:spcPts val="130"/>
              </a:spcBef>
            </a:pPr>
            <a:r>
              <a:rPr sz="1400" dirty="0">
                <a:latin typeface="Times New Roman"/>
                <a:cs typeface="Times New Roman"/>
              </a:rPr>
              <a:t>et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véhicules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ayant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servi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commettre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l'infraction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peuvent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être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confisqués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pour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l'extraction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matériaux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alluvionnaires.</a:t>
            </a:r>
            <a:endParaRPr sz="1400" dirty="0">
              <a:latin typeface="Times New Roman"/>
              <a:cs typeface="Times New Roman"/>
            </a:endParaRPr>
          </a:p>
          <a:p>
            <a:pPr marL="179705" marR="8890" indent="-179705" algn="just">
              <a:lnSpc>
                <a:spcPct val="100000"/>
              </a:lnSpc>
              <a:spcBef>
                <a:spcPts val="135"/>
              </a:spcBef>
              <a:buChar char="-"/>
              <a:tabLst>
                <a:tab pos="179705" algn="l"/>
              </a:tabLst>
            </a:pPr>
            <a:r>
              <a:rPr sz="1400" dirty="0">
                <a:latin typeface="Times New Roman"/>
                <a:cs typeface="Times New Roman"/>
              </a:rPr>
              <a:t>L'utilisation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des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eaux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usées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brutes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pourl'irrigation</a:t>
            </a:r>
            <a:r>
              <a:rPr sz="1400" spc="1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est</a:t>
            </a:r>
            <a:r>
              <a:rPr sz="1400" spc="10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puni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d'un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emprisonnement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d'un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(1)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cinq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(5)</a:t>
            </a:r>
            <a:r>
              <a:rPr sz="1400" spc="1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ans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et</a:t>
            </a:r>
            <a:r>
              <a:rPr sz="1400" spc="114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d'une</a:t>
            </a:r>
            <a:endParaRPr sz="1400" dirty="0">
              <a:latin typeface="Times New Roman"/>
              <a:cs typeface="Times New Roman"/>
            </a:endParaRPr>
          </a:p>
          <a:p>
            <a:pPr marL="192405" marR="11430" algn="just">
              <a:lnSpc>
                <a:spcPct val="110000"/>
              </a:lnSpc>
              <a:spcBef>
                <a:spcPts val="10"/>
              </a:spcBef>
            </a:pPr>
            <a:r>
              <a:rPr sz="1400" dirty="0">
                <a:latin typeface="Times New Roman"/>
                <a:cs typeface="Times New Roman"/>
              </a:rPr>
              <a:t>amende de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cinq cent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mille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(500.000 DA)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à un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million de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dinars (1.000.000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DA). En cas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de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récidive,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la</a:t>
            </a:r>
            <a:r>
              <a:rPr sz="1400" spc="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peine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spc="-25" dirty="0">
                <a:latin typeface="Times New Roman"/>
                <a:cs typeface="Times New Roman"/>
              </a:rPr>
              <a:t>est </a:t>
            </a:r>
            <a:r>
              <a:rPr sz="1400" dirty="0">
                <a:latin typeface="Times New Roman"/>
                <a:cs typeface="Times New Roman"/>
              </a:rPr>
              <a:t>portée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au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spc="-10" dirty="0">
                <a:latin typeface="Times New Roman"/>
                <a:cs typeface="Times New Roman"/>
              </a:rPr>
              <a:t>double.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1819" y="4657906"/>
            <a:ext cx="6855459" cy="654538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 indent="179705">
              <a:lnSpc>
                <a:spcPct val="110000"/>
              </a:lnSpc>
              <a:spcBef>
                <a:spcPts val="430"/>
              </a:spcBef>
            </a:pPr>
            <a:r>
              <a:rPr sz="1150" dirty="0" smtClean="0">
                <a:latin typeface="Times New Roman"/>
                <a:cs typeface="Times New Roman"/>
              </a:rPr>
              <a:t>En</a:t>
            </a:r>
            <a:r>
              <a:rPr sz="1150" spc="-25" dirty="0" smtClean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Algérie,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potable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l’assainissement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régis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la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loi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du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4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août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2005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relative </a:t>
            </a:r>
            <a:r>
              <a:rPr sz="1150" dirty="0">
                <a:latin typeface="Times New Roman"/>
                <a:cs typeface="Times New Roman"/>
              </a:rPr>
              <a:t>à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l’eau.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Cette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loi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fixe</a:t>
            </a:r>
            <a:r>
              <a:rPr sz="1150" spc="-10" dirty="0">
                <a:latin typeface="Times New Roman"/>
                <a:cs typeface="Times New Roman"/>
              </a:rPr>
              <a:t> l’ensemble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conditions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organisationnelles,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financières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régulation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services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publics</a:t>
            </a:r>
            <a:r>
              <a:rPr sz="1150" spc="50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l’eau.</a:t>
            </a:r>
            <a:endParaRPr sz="1150" dirty="0">
              <a:latin typeface="Times New Roman"/>
              <a:cs typeface="Times New Roman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72622" y="622300"/>
            <a:ext cx="3352800" cy="369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fr-FR" b="1" dirty="0"/>
              <a:t>LA POLICE DES EAUX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730250" y="4061845"/>
            <a:ext cx="624840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Times New Roman"/>
                <a:cs typeface="Times New Roman"/>
              </a:rPr>
              <a:t>LE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CADRE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GESTION</a:t>
            </a:r>
            <a:r>
              <a:rPr lang="fr-FR" b="1" spc="-2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ET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REGULATION</a:t>
            </a:r>
            <a:r>
              <a:rPr lang="fr-FR" b="1" spc="-2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DES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SERVICES</a:t>
            </a:r>
            <a:r>
              <a:rPr lang="fr-FR" b="1" spc="-2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PUBLICS</a:t>
            </a:r>
            <a:r>
              <a:rPr lang="fr-FR" b="1" spc="-2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</a:t>
            </a:r>
            <a:r>
              <a:rPr lang="fr-FR" b="1" spc="-15" dirty="0" smtClean="0">
                <a:latin typeface="Times New Roman"/>
                <a:cs typeface="Times New Roman"/>
              </a:rPr>
              <a:t> </a:t>
            </a:r>
            <a:r>
              <a:rPr lang="fr-FR" b="1" spc="-10" dirty="0" smtClean="0">
                <a:latin typeface="Times New Roman"/>
                <a:cs typeface="Times New Roman"/>
              </a:rPr>
              <a:t>L’EAU</a:t>
            </a:r>
            <a:endParaRPr lang="fr-FR" b="1" dirty="0" smtClean="0">
              <a:latin typeface="Times New Roman"/>
              <a:cs typeface="Times New Roman"/>
            </a:endParaRPr>
          </a:p>
          <a:p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299757" y="5342957"/>
            <a:ext cx="6649773" cy="4861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  <a:spcBef>
                <a:spcPts val="5"/>
              </a:spcBef>
            </a:pPr>
            <a:endParaRPr lang="fr-FR" sz="1000" dirty="0" smtClean="0">
              <a:latin typeface="Times New Roman"/>
              <a:cs typeface="Times New Roman"/>
            </a:endParaRPr>
          </a:p>
          <a:p>
            <a:pPr marL="469265" indent="-227965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469265" algn="l"/>
              </a:tabLst>
            </a:pPr>
            <a:r>
              <a:rPr lang="fr-FR" sz="1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Au</a:t>
            </a:r>
            <a:r>
              <a:rPr lang="fr-FR" sz="1200" b="1" spc="-35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fr-FR" sz="1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plan</a:t>
            </a:r>
            <a:r>
              <a:rPr lang="fr-FR" sz="1200" b="1" spc="-3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fr-FR" sz="12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organisationnel</a:t>
            </a:r>
            <a:r>
              <a:rPr lang="fr-FR" sz="1200" b="1" spc="-30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fr-FR" sz="1200" b="1" spc="-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lang="fr-FR" sz="12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 marR="469900" indent="449580">
              <a:lnSpc>
                <a:spcPts val="1510"/>
              </a:lnSpc>
              <a:spcBef>
                <a:spcPts val="60"/>
              </a:spcBef>
            </a:pPr>
            <a:r>
              <a:rPr lang="fr-FR" sz="1150" dirty="0" smtClean="0">
                <a:latin typeface="Times New Roman"/>
                <a:cs typeface="Times New Roman"/>
              </a:rPr>
              <a:t>Les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services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l’eau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potable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et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l’assainissement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relèvent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compétence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l’Etat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et</a:t>
            </a:r>
            <a:r>
              <a:rPr lang="fr-FR" sz="1150" spc="-25" dirty="0" smtClean="0">
                <a:latin typeface="Times New Roman"/>
                <a:cs typeface="Times New Roman"/>
              </a:rPr>
              <a:t> des </a:t>
            </a:r>
            <a:r>
              <a:rPr lang="fr-FR" sz="1150" spc="-10" dirty="0" smtClean="0">
                <a:latin typeface="Times New Roman"/>
                <a:cs typeface="Times New Roman"/>
              </a:rPr>
              <a:t>communes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75"/>
              </a:spcBef>
              <a:buFont typeface="Wingdings"/>
              <a:buChar char=""/>
              <a:tabLst>
                <a:tab pos="469265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Les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modes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gestion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prévus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loi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sont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spc="-50" dirty="0" smtClean="0">
                <a:latin typeface="Times New Roman"/>
                <a:cs typeface="Times New Roman"/>
              </a:rPr>
              <a:t>: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1300" marR="38735" indent="-228600">
              <a:lnSpc>
                <a:spcPct val="110400"/>
              </a:lnSpc>
              <a:buSzPct val="95652"/>
              <a:buChar char="-"/>
              <a:tabLst>
                <a:tab pos="241300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concession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octroyée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l’Etat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(ou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les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communes)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à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établissements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publics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(actuellement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l’Algérienne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25" dirty="0" smtClean="0">
                <a:latin typeface="Times New Roman"/>
                <a:cs typeface="Times New Roman"/>
              </a:rPr>
              <a:t>des </a:t>
            </a:r>
            <a:r>
              <a:rPr lang="fr-FR" sz="1150" dirty="0" smtClean="0">
                <a:latin typeface="Times New Roman"/>
                <a:cs typeface="Times New Roman"/>
              </a:rPr>
              <a:t>Eaux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ADE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et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l’Office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National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l’Assainissement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20" dirty="0" smtClean="0">
                <a:latin typeface="Times New Roman"/>
                <a:cs typeface="Times New Roman"/>
              </a:rPr>
              <a:t>ONA)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1300" marR="212090" indent="-228600">
              <a:lnSpc>
                <a:spcPts val="1520"/>
              </a:lnSpc>
              <a:spcBef>
                <a:spcPts val="65"/>
              </a:spcBef>
              <a:buSzPct val="95652"/>
              <a:buChar char="-"/>
              <a:tabLst>
                <a:tab pos="241300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délégation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gestion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confiée,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voie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conventionnelle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soit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l’Etat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soit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les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établissements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publics,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50" dirty="0" smtClean="0">
                <a:latin typeface="Times New Roman"/>
                <a:cs typeface="Times New Roman"/>
              </a:rPr>
              <a:t>à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opérateurs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(filiales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notamment)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ou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à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opérateurs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privés.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délégation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au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profit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filiales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  <a:spcBef>
                <a:spcPts val="75"/>
              </a:spcBef>
            </a:pPr>
            <a:r>
              <a:rPr lang="fr-FR" sz="1150" spc="-10" dirty="0" smtClean="0">
                <a:latin typeface="Times New Roman"/>
                <a:cs typeface="Times New Roman"/>
              </a:rPr>
              <a:t>d’établissements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peut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être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soutenue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un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partenariat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sous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forme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contrat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management;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4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régie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communale</a:t>
            </a:r>
            <a:r>
              <a:rPr lang="fr-FR" sz="1150" spc="-5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avec</a:t>
            </a:r>
            <a:r>
              <a:rPr lang="fr-FR" sz="1150" spc="-5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autonomie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financière</a:t>
            </a:r>
            <a:endParaRPr lang="fr-FR" sz="115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0"/>
              </a:spcBef>
              <a:buFont typeface="Times New Roman"/>
              <a:buChar char="-"/>
            </a:pPr>
            <a:endParaRPr lang="fr-FR" sz="1150" dirty="0" smtClean="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buFont typeface="Wingdings"/>
              <a:buChar char=""/>
              <a:tabLst>
                <a:tab pos="469265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Dans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dispositif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concession,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l’établissement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public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concessionnaire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assure: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1300" marR="274320" indent="-228600">
              <a:lnSpc>
                <a:spcPct val="110400"/>
              </a:lnSpc>
              <a:buSzPct val="95652"/>
              <a:buChar char="-"/>
              <a:tabLst>
                <a:tab pos="241300" algn="l"/>
              </a:tabLst>
            </a:pPr>
            <a:r>
              <a:rPr lang="fr-FR" sz="1150" spc="-10" dirty="0" smtClean="0">
                <a:latin typeface="Times New Roman"/>
                <a:cs typeface="Times New Roman"/>
              </a:rPr>
              <a:t>L’exploitation </a:t>
            </a:r>
            <a:r>
              <a:rPr lang="fr-FR" sz="1150" dirty="0" smtClean="0">
                <a:latin typeface="Times New Roman"/>
                <a:cs typeface="Times New Roman"/>
              </a:rPr>
              <a:t>technique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et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développement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du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patrimoine infrastructurel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lié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à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son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domaine</a:t>
            </a:r>
            <a:r>
              <a:rPr lang="fr-FR" sz="1150" spc="-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10" dirty="0" smtClean="0">
                <a:latin typeface="Times New Roman"/>
                <a:cs typeface="Times New Roman"/>
              </a:rPr>
              <a:t> compétence </a:t>
            </a:r>
            <a:r>
              <a:rPr lang="fr-FR" sz="1150" dirty="0" smtClean="0">
                <a:latin typeface="Times New Roman"/>
                <a:cs typeface="Times New Roman"/>
              </a:rPr>
              <a:t>dans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cycle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gestion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l’eau.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r>
              <a:rPr lang="fr-FR" sz="1150" spc="-10" dirty="0" smtClean="0">
                <a:latin typeface="Times New Roman"/>
                <a:cs typeface="Times New Roman"/>
              </a:rPr>
              <a:t>L’exploitation</a:t>
            </a:r>
            <a:r>
              <a:rPr lang="fr-FR" sz="1150" spc="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commerciale</a:t>
            </a:r>
            <a:r>
              <a:rPr lang="fr-FR" sz="1150" spc="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du</a:t>
            </a:r>
            <a:r>
              <a:rPr lang="fr-FR" sz="1150" spc="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service.</a:t>
            </a:r>
            <a:endParaRPr lang="fr-FR" sz="1150" dirty="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90"/>
              </a:spcBef>
              <a:buFont typeface="Times New Roman"/>
              <a:buChar char="-"/>
            </a:pPr>
            <a:endParaRPr lang="fr-FR" sz="1150" dirty="0" smtClean="0">
              <a:latin typeface="Times New Roman"/>
              <a:cs typeface="Times New Roman"/>
            </a:endParaRPr>
          </a:p>
          <a:p>
            <a:pPr marL="469900" marR="5080" lvl="1" indent="-228600">
              <a:lnSpc>
                <a:spcPct val="110400"/>
              </a:lnSpc>
              <a:buFont typeface="Wingdings"/>
              <a:buChar char=""/>
              <a:tabLst>
                <a:tab pos="469900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Dans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</a:t>
            </a:r>
            <a:r>
              <a:rPr lang="fr-FR" sz="1150" spc="-10" dirty="0" smtClean="0">
                <a:latin typeface="Times New Roman"/>
                <a:cs typeface="Times New Roman"/>
              </a:rPr>
              <a:t> dispositif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10" dirty="0" smtClean="0">
                <a:latin typeface="Times New Roman"/>
                <a:cs typeface="Times New Roman"/>
              </a:rPr>
              <a:t> délégation,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l’opérateur délégataire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assure,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selon</a:t>
            </a:r>
            <a:r>
              <a:rPr lang="fr-FR" sz="1150" spc="-1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le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cas,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tout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ou</a:t>
            </a:r>
            <a:r>
              <a:rPr lang="fr-FR" sz="1150" spc="-1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partie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1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1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gestion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spc="-25" dirty="0" smtClean="0">
                <a:latin typeface="Times New Roman"/>
                <a:cs typeface="Times New Roman"/>
              </a:rPr>
              <a:t>des </a:t>
            </a:r>
            <a:r>
              <a:rPr lang="fr-FR" sz="1150" spc="-10" dirty="0" smtClean="0">
                <a:latin typeface="Times New Roman"/>
                <a:cs typeface="Times New Roman"/>
              </a:rPr>
              <a:t>activités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services </a:t>
            </a:r>
            <a:r>
              <a:rPr lang="fr-FR" sz="1150" dirty="0" smtClean="0">
                <a:latin typeface="Times New Roman"/>
                <a:cs typeface="Times New Roman"/>
              </a:rPr>
              <a:t>publics</a:t>
            </a:r>
            <a:r>
              <a:rPr lang="fr-FR" sz="1150" spc="-1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concernés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469265" lvl="1" indent="-227965">
              <a:lnSpc>
                <a:spcPct val="100000"/>
              </a:lnSpc>
              <a:spcBef>
                <a:spcPts val="145"/>
              </a:spcBef>
              <a:buFont typeface="Wingdings"/>
              <a:buChar char=""/>
              <a:tabLst>
                <a:tab pos="469265" algn="l"/>
              </a:tabLst>
            </a:pPr>
            <a:r>
              <a:rPr lang="fr-FR" sz="1150" dirty="0" smtClean="0">
                <a:latin typeface="Times New Roman"/>
                <a:cs typeface="Times New Roman"/>
              </a:rPr>
              <a:t>Les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droits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et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obligations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du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concessionnaire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ou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du</a:t>
            </a:r>
            <a:r>
              <a:rPr lang="fr-FR" sz="1150" spc="-3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délégataire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sont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fixés: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41300" marR="179070" indent="-228600">
              <a:lnSpc>
                <a:spcPts val="1520"/>
              </a:lnSpc>
              <a:spcBef>
                <a:spcPts val="65"/>
              </a:spcBef>
              <a:buSzPct val="95652"/>
              <a:buChar char="-"/>
              <a:tabLst>
                <a:tab pos="241300" algn="l"/>
              </a:tabLst>
            </a:pPr>
            <a:r>
              <a:rPr lang="fr-FR" sz="1150" spc="-10" dirty="0" smtClean="0">
                <a:latin typeface="Times New Roman"/>
                <a:cs typeface="Times New Roman"/>
              </a:rPr>
              <a:t>Vis-à-</a:t>
            </a:r>
            <a:r>
              <a:rPr lang="fr-FR" sz="1150" dirty="0" smtClean="0">
                <a:latin typeface="Times New Roman"/>
                <a:cs typeface="Times New Roman"/>
              </a:rPr>
              <a:t>vis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l’autorité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err="1" smtClean="0">
                <a:latin typeface="Times New Roman"/>
                <a:cs typeface="Times New Roman"/>
              </a:rPr>
              <a:t>concédante</a:t>
            </a:r>
            <a:r>
              <a:rPr lang="fr-FR" sz="1150" dirty="0" smtClean="0">
                <a:latin typeface="Times New Roman"/>
                <a:cs typeface="Times New Roman"/>
              </a:rPr>
              <a:t>,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un</a:t>
            </a:r>
            <a:r>
              <a:rPr lang="fr-FR" sz="1150" spc="-4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cahier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4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charges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pour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la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concession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ou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une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convention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pour</a:t>
            </a:r>
            <a:r>
              <a:rPr lang="fr-FR" sz="1150" spc="-20" dirty="0" smtClean="0">
                <a:latin typeface="Times New Roman"/>
                <a:cs typeface="Times New Roman"/>
              </a:rPr>
              <a:t> </a:t>
            </a:r>
            <a:r>
              <a:rPr lang="fr-FR" sz="1150" spc="-25" dirty="0" smtClean="0">
                <a:latin typeface="Times New Roman"/>
                <a:cs typeface="Times New Roman"/>
              </a:rPr>
              <a:t>la </a:t>
            </a:r>
            <a:r>
              <a:rPr lang="fr-FR" sz="1150" spc="-10" dirty="0" smtClean="0">
                <a:latin typeface="Times New Roman"/>
                <a:cs typeface="Times New Roman"/>
              </a:rPr>
              <a:t>délégation.</a:t>
            </a:r>
            <a:endParaRPr lang="fr-FR" sz="1150" dirty="0" smtClean="0">
              <a:latin typeface="Times New Roman"/>
              <a:cs typeface="Times New Roman"/>
            </a:endParaRPr>
          </a:p>
          <a:p>
            <a:pPr marL="277495" indent="-264795">
              <a:lnSpc>
                <a:spcPct val="100000"/>
              </a:lnSpc>
              <a:spcBef>
                <a:spcPts val="75"/>
              </a:spcBef>
              <a:buSzPct val="95652"/>
              <a:buChar char="-"/>
              <a:tabLst>
                <a:tab pos="277495" algn="l"/>
              </a:tabLst>
            </a:pPr>
            <a:r>
              <a:rPr lang="fr-FR" sz="1150" spc="-10" dirty="0" smtClean="0">
                <a:latin typeface="Times New Roman"/>
                <a:cs typeface="Times New Roman"/>
              </a:rPr>
              <a:t>Vis-à-</a:t>
            </a:r>
            <a:r>
              <a:rPr lang="fr-FR" sz="1150" dirty="0" smtClean="0">
                <a:latin typeface="Times New Roman"/>
                <a:cs typeface="Times New Roman"/>
              </a:rPr>
              <a:t>vis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des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usagers,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par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un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règlement</a:t>
            </a:r>
            <a:r>
              <a:rPr lang="fr-FR" sz="1150" spc="-30" dirty="0" smtClean="0">
                <a:latin typeface="Times New Roman"/>
                <a:cs typeface="Times New Roman"/>
              </a:rPr>
              <a:t> </a:t>
            </a:r>
            <a:r>
              <a:rPr lang="fr-FR" sz="1150" dirty="0" smtClean="0">
                <a:latin typeface="Times New Roman"/>
                <a:cs typeface="Times New Roman"/>
              </a:rPr>
              <a:t>de</a:t>
            </a:r>
            <a:r>
              <a:rPr lang="fr-FR" sz="1150" spc="-25" dirty="0" smtClean="0">
                <a:latin typeface="Times New Roman"/>
                <a:cs typeface="Times New Roman"/>
              </a:rPr>
              <a:t> </a:t>
            </a:r>
            <a:r>
              <a:rPr lang="fr-FR" sz="1150" spc="-10" dirty="0" smtClean="0">
                <a:latin typeface="Times New Roman"/>
                <a:cs typeface="Times New Roman"/>
              </a:rPr>
              <a:t>service</a:t>
            </a:r>
            <a:endParaRPr lang="fr-FR" sz="1150" dirty="0" smtClean="0">
              <a:latin typeface="Times New Roman"/>
              <a:cs typeface="Times New Roman"/>
            </a:endParaRPr>
          </a:p>
          <a:p>
            <a:endParaRPr lang="fr-FR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5767" y="393700"/>
            <a:ext cx="6857365" cy="71304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r>
              <a:rPr sz="1000" b="1" i="1" dirty="0">
                <a:latin typeface="Times New Roman"/>
                <a:cs typeface="Times New Roman"/>
              </a:rPr>
              <a:t>	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1200" b="1" spc="160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Au</a:t>
            </a:r>
            <a:r>
              <a:rPr sz="1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plan</a:t>
            </a:r>
            <a:r>
              <a:rPr sz="1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financier </a:t>
            </a:r>
            <a:r>
              <a:rPr sz="1150" b="1" spc="-50" dirty="0">
                <a:latin typeface="Times New Roman"/>
                <a:cs typeface="Times New Roman"/>
              </a:rPr>
              <a:t>:</a:t>
            </a:r>
            <a:endParaRPr sz="1150" dirty="0">
              <a:latin typeface="Times New Roman"/>
              <a:cs typeface="Times New Roman"/>
            </a:endParaRPr>
          </a:p>
          <a:p>
            <a:pPr marL="12700" marR="123189" indent="449580">
              <a:lnSpc>
                <a:spcPts val="1520"/>
              </a:lnSpc>
              <a:spcBef>
                <a:spcPts val="55"/>
              </a:spcBef>
            </a:pP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charges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d’exploitation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développement</a:t>
            </a:r>
            <a:r>
              <a:rPr sz="1150" spc="-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relatives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aux</a:t>
            </a:r>
            <a:r>
              <a:rPr sz="1150" spc="-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activités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services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</a:t>
            </a:r>
            <a:r>
              <a:rPr sz="1150" spc="-10" dirty="0">
                <a:latin typeface="Times New Roman"/>
                <a:cs typeface="Times New Roman"/>
              </a:rPr>
              <a:t> potable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l’assainissement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couvertes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produits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la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tarification.</a:t>
            </a:r>
            <a:endParaRPr sz="1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150" dirty="0">
                <a:latin typeface="Times New Roman"/>
                <a:cs typeface="Times New Roman"/>
              </a:rPr>
              <a:t>La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tarification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services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potable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l’assainissement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est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encadrée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système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tarifaire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20" dirty="0">
                <a:latin typeface="Times New Roman"/>
                <a:cs typeface="Times New Roman"/>
              </a:rPr>
              <a:t>fixé</a:t>
            </a:r>
            <a:endParaRPr sz="11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l’Etat.Ce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système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tarifaire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est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basé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sur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principes:</a:t>
            </a:r>
            <a:endParaRPr sz="1150" dirty="0">
              <a:latin typeface="Times New Roman"/>
              <a:cs typeface="Times New Roman"/>
            </a:endParaRPr>
          </a:p>
          <a:p>
            <a:pPr marL="241300" marR="445134" indent="-228600">
              <a:lnSpc>
                <a:spcPct val="110400"/>
              </a:lnSpc>
              <a:buSzPct val="95652"/>
              <a:buChar char="-"/>
              <a:tabLst>
                <a:tab pos="241300" algn="l"/>
              </a:tabLst>
            </a:pP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progressivité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tarifs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fonction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tranches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consommation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sélectivité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selon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catégories d’usages;</a:t>
            </a:r>
            <a:endParaRPr sz="115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35"/>
              </a:spcBef>
              <a:buSzPct val="95652"/>
              <a:buChar char="-"/>
              <a:tabLst>
                <a:tab pos="240665" algn="l"/>
              </a:tabLst>
            </a:pP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solidarité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entre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usagers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avec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un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tarif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social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correspondant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aux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consommations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vitales;</a:t>
            </a:r>
            <a:endParaRPr sz="11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Times New Roman"/>
              <a:buChar char="-"/>
            </a:pPr>
            <a:endParaRPr sz="1150" dirty="0">
              <a:latin typeface="Times New Roman"/>
              <a:cs typeface="Times New Roman"/>
            </a:endParaRPr>
          </a:p>
          <a:p>
            <a:pPr marL="241300" algn="just">
              <a:lnSpc>
                <a:spcPct val="100000"/>
              </a:lnSpc>
            </a:pP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barèmes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tarifaires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zones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homogènes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fixés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l’organisme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exploitant;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ils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contrôlés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par</a:t>
            </a:r>
            <a:endParaRPr sz="1150" dirty="0">
              <a:latin typeface="Times New Roman"/>
              <a:cs typeface="Times New Roman"/>
            </a:endParaRPr>
          </a:p>
          <a:p>
            <a:pPr marL="12700" marR="298450" algn="just">
              <a:lnSpc>
                <a:spcPct val="110000"/>
              </a:lnSpc>
              <a:spcBef>
                <a:spcPts val="5"/>
              </a:spcBef>
            </a:pPr>
            <a:r>
              <a:rPr sz="1150" spc="-10" dirty="0">
                <a:latin typeface="Times New Roman"/>
                <a:cs typeface="Times New Roman"/>
              </a:rPr>
              <a:t>l’autorité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régulation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approuvés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l’autorité </a:t>
            </a:r>
            <a:r>
              <a:rPr sz="1150" dirty="0">
                <a:latin typeface="Times New Roman"/>
                <a:cs typeface="Times New Roman"/>
              </a:rPr>
              <a:t>concédante.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Une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dotation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financière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permet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compenser </a:t>
            </a:r>
            <a:r>
              <a:rPr sz="1150" spc="-25" dirty="0">
                <a:latin typeface="Times New Roman"/>
                <a:cs typeface="Times New Roman"/>
              </a:rPr>
              <a:t>les </a:t>
            </a:r>
            <a:r>
              <a:rPr sz="1150" dirty="0">
                <a:latin typeface="Times New Roman"/>
                <a:cs typeface="Times New Roman"/>
              </a:rPr>
              <a:t>charges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subies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l’organisme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exploitant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titre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sujétions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notamment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lorsque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tarifs </a:t>
            </a:r>
            <a:r>
              <a:rPr sz="1150" dirty="0">
                <a:latin typeface="Times New Roman"/>
                <a:cs typeface="Times New Roman"/>
              </a:rPr>
              <a:t>approuvés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l’autorité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concédante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inférieurs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aux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coûts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réels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gestion</a:t>
            </a:r>
            <a:endParaRPr sz="11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50" dirty="0">
              <a:latin typeface="Times New Roman"/>
              <a:cs typeface="Times New Roman"/>
            </a:endParaRPr>
          </a:p>
          <a:p>
            <a:pPr marL="241300">
              <a:lnSpc>
                <a:spcPct val="100000"/>
              </a:lnSpc>
            </a:pP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3.</a:t>
            </a:r>
            <a:r>
              <a:rPr sz="1200" b="1" spc="185" dirty="0">
                <a:solidFill>
                  <a:srgbClr val="FF0000"/>
                </a:solidFill>
                <a:latin typeface="Times New Roman"/>
                <a:cs typeface="Times New Roman"/>
              </a:rPr>
              <a:t> 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Au</a:t>
            </a:r>
            <a:r>
              <a:rPr sz="1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plan </a:t>
            </a:r>
            <a:r>
              <a:rPr sz="1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institutionnel</a:t>
            </a:r>
            <a:r>
              <a:rPr sz="12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:</a:t>
            </a:r>
            <a:endParaRPr sz="1200" b="1" dirty="0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potable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l’assainissement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sont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régulés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une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autorité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administrative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autonome</a:t>
            </a:r>
            <a:endParaRPr sz="1150" dirty="0">
              <a:latin typeface="Times New Roman"/>
              <a:cs typeface="Times New Roman"/>
            </a:endParaRPr>
          </a:p>
          <a:p>
            <a:pPr marL="12700" marR="327660">
              <a:lnSpc>
                <a:spcPct val="109600"/>
              </a:lnSpc>
              <a:spcBef>
                <a:spcPts val="15"/>
              </a:spcBef>
            </a:pPr>
            <a:r>
              <a:rPr sz="1150" dirty="0">
                <a:latin typeface="Times New Roman"/>
                <a:cs typeface="Times New Roman"/>
              </a:rPr>
              <a:t>qui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veille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à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leur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bon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fonctionnement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prenant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notamment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compte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intérêts</a:t>
            </a:r>
            <a:r>
              <a:rPr sz="1150" spc="-2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usagers.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Cette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autorité</a:t>
            </a:r>
            <a:r>
              <a:rPr sz="1150" spc="-15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de </a:t>
            </a:r>
            <a:r>
              <a:rPr sz="1150" dirty="0">
                <a:latin typeface="Times New Roman"/>
                <a:cs typeface="Times New Roman"/>
              </a:rPr>
              <a:t>régulation</a:t>
            </a:r>
            <a:r>
              <a:rPr sz="1150" spc="-4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est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chargée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notamment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spc="-25" dirty="0">
                <a:latin typeface="Times New Roman"/>
                <a:cs typeface="Times New Roman"/>
              </a:rPr>
              <a:t>de:</a:t>
            </a:r>
            <a:endParaRPr sz="115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r>
              <a:rPr sz="1150" dirty="0">
                <a:latin typeface="Times New Roman"/>
                <a:cs typeface="Times New Roman"/>
              </a:rPr>
              <a:t>Evaluer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indicateurs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qualité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fournis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aux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usagers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par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organismes </a:t>
            </a:r>
            <a:r>
              <a:rPr sz="1150" spc="-10" dirty="0">
                <a:latin typeface="Times New Roman"/>
                <a:cs typeface="Times New Roman"/>
              </a:rPr>
              <a:t>exploitants;</a:t>
            </a:r>
            <a:endParaRPr sz="115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r>
              <a:rPr sz="1150" dirty="0">
                <a:latin typeface="Times New Roman"/>
                <a:cs typeface="Times New Roman"/>
              </a:rPr>
              <a:t>Contrôler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coûts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tarifs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services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publics</a:t>
            </a:r>
            <a:r>
              <a:rPr sz="1150" spc="-5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l’eau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potable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et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spc="-10" dirty="0">
                <a:latin typeface="Times New Roman"/>
                <a:cs typeface="Times New Roman"/>
              </a:rPr>
              <a:t>l’assainissement;</a:t>
            </a:r>
            <a:endParaRPr sz="115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r>
              <a:rPr sz="1150" dirty="0">
                <a:latin typeface="Times New Roman"/>
                <a:cs typeface="Times New Roman"/>
              </a:rPr>
              <a:t>Contribuer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à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la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mise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en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œuvre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opérations</a:t>
            </a:r>
            <a:r>
              <a:rPr sz="1150" spc="-3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40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délégation</a:t>
            </a:r>
            <a:r>
              <a:rPr sz="1150" spc="-25" dirty="0">
                <a:latin typeface="Times New Roman"/>
                <a:cs typeface="Times New Roman"/>
              </a:rPr>
              <a:t> </a:t>
            </a:r>
            <a:r>
              <a:rPr sz="1150" dirty="0">
                <a:latin typeface="Times New Roman"/>
                <a:cs typeface="Times New Roman"/>
              </a:rPr>
              <a:t>de</a:t>
            </a:r>
            <a:r>
              <a:rPr sz="1150" spc="-35" dirty="0">
                <a:latin typeface="Times New Roman"/>
                <a:cs typeface="Times New Roman"/>
              </a:rPr>
              <a:t> </a:t>
            </a:r>
            <a:r>
              <a:rPr sz="1150" spc="-10" dirty="0" err="1">
                <a:latin typeface="Times New Roman"/>
                <a:cs typeface="Times New Roman"/>
              </a:rPr>
              <a:t>gestion</a:t>
            </a:r>
            <a:r>
              <a:rPr sz="1150" spc="-10" dirty="0" smtClean="0">
                <a:latin typeface="Times New Roman"/>
                <a:cs typeface="Times New Roman"/>
              </a:rPr>
              <a:t>.</a:t>
            </a:r>
            <a:endParaRPr lang="fr-FR" sz="1150" spc="-10" dirty="0" smtClean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lang="fr-FR" sz="1150" spc="-1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lang="fr-FR" sz="1150" spc="-10" dirty="0" smtClean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lang="fr-FR" sz="1150" spc="-1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lang="fr-FR" sz="1150" spc="-10" dirty="0" smtClean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lang="fr-FR" sz="1150" spc="-10" dirty="0">
              <a:latin typeface="Times New Roman"/>
              <a:cs typeface="Times New Roman"/>
            </a:endParaRPr>
          </a:p>
          <a:p>
            <a:pPr marL="240665" indent="-227965">
              <a:lnSpc>
                <a:spcPct val="100000"/>
              </a:lnSpc>
              <a:spcBef>
                <a:spcPts val="145"/>
              </a:spcBef>
              <a:buSzPct val="95652"/>
              <a:buChar char="-"/>
              <a:tabLst>
                <a:tab pos="240665" algn="l"/>
              </a:tabLst>
            </a:pPr>
            <a:endParaRPr sz="1150" dirty="0">
              <a:latin typeface="Times New Roman"/>
              <a:cs typeface="Times New Roman"/>
            </a:endParaRPr>
          </a:p>
          <a:p>
            <a:pPr marL="588010" lvl="1" indent="-346710" algn="just">
              <a:lnSpc>
                <a:spcPts val="1285"/>
              </a:lnSpc>
              <a:spcBef>
                <a:spcPts val="1140"/>
              </a:spcBef>
              <a:buAutoNum type="romanUcPeriod"/>
              <a:tabLst>
                <a:tab pos="588010" algn="l"/>
              </a:tabLst>
            </a:pPr>
            <a:r>
              <a:rPr sz="1200" b="1" dirty="0" smtClean="0">
                <a:solidFill>
                  <a:srgbClr val="00B050"/>
                </a:solidFill>
                <a:latin typeface="Times New Roman"/>
                <a:cs typeface="Times New Roman"/>
              </a:rPr>
              <a:t>La</a:t>
            </a:r>
            <a:r>
              <a:rPr sz="1200" b="1" spc="-10" dirty="0" smtClean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tarification</a:t>
            </a:r>
            <a:r>
              <a:rPr sz="1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des</a:t>
            </a:r>
            <a:r>
              <a:rPr sz="1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services</a:t>
            </a:r>
            <a:r>
              <a:rPr sz="1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publics</a:t>
            </a:r>
            <a:r>
              <a:rPr sz="1200" b="1" spc="-1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en</a:t>
            </a:r>
            <a:r>
              <a:rPr sz="1200" b="1" spc="-1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eau</a:t>
            </a:r>
            <a:r>
              <a:rPr sz="1200" b="1" spc="-2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potable</a:t>
            </a:r>
            <a:r>
              <a:rPr sz="1200" b="1" spc="-20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et </a:t>
            </a:r>
            <a:r>
              <a:rPr sz="1200" b="1" dirty="0" err="1">
                <a:solidFill>
                  <a:srgbClr val="00B050"/>
                </a:solidFill>
                <a:latin typeface="Times New Roman"/>
                <a:cs typeface="Times New Roman"/>
              </a:rPr>
              <a:t>assainissement</a:t>
            </a:r>
            <a:r>
              <a:rPr sz="1200" b="1" spc="-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spc="-50" dirty="0" smtClean="0">
                <a:solidFill>
                  <a:srgbClr val="00B050"/>
                </a:solidFill>
                <a:latin typeface="Times New Roman"/>
                <a:cs typeface="Times New Roman"/>
              </a:rPr>
              <a:t>:</a:t>
            </a:r>
            <a:endParaRPr lang="fr-FR" sz="1200" b="1" spc="-50" dirty="0" smtClean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41300" lvl="1" algn="just">
              <a:lnSpc>
                <a:spcPts val="1285"/>
              </a:lnSpc>
              <a:spcBef>
                <a:spcPts val="1140"/>
              </a:spcBef>
              <a:tabLst>
                <a:tab pos="588010" algn="l"/>
              </a:tabLst>
            </a:pPr>
            <a:endParaRPr sz="1100" b="1" dirty="0">
              <a:latin typeface="Times New Roman"/>
              <a:cs typeface="Times New Roman"/>
            </a:endParaRPr>
          </a:p>
          <a:p>
            <a:pPr marL="372110" marR="204470" indent="89535" algn="just">
              <a:lnSpc>
                <a:spcPct val="95900"/>
              </a:lnSpc>
              <a:spcBef>
                <a:spcPts val="15"/>
              </a:spcBef>
            </a:pPr>
            <a:r>
              <a:rPr sz="1100" dirty="0">
                <a:latin typeface="Times New Roman"/>
                <a:cs typeface="Times New Roman"/>
              </a:rPr>
              <a:t>Depuis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janvier 2005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nouvelle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tarification est mis en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application par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 décret exécutif</a:t>
            </a:r>
            <a:r>
              <a:rPr sz="1100" spc="-10" dirty="0">
                <a:latin typeface="Times New Roman"/>
                <a:cs typeface="Times New Roman"/>
              </a:rPr>
              <a:t> n°05-</a:t>
            </a:r>
            <a:r>
              <a:rPr sz="1100" dirty="0">
                <a:latin typeface="Times New Roman"/>
                <a:cs typeface="Times New Roman"/>
              </a:rPr>
              <a:t>13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 9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janvier </a:t>
            </a:r>
            <a:r>
              <a:rPr sz="1100" dirty="0">
                <a:latin typeface="Times New Roman"/>
                <a:cs typeface="Times New Roman"/>
              </a:rPr>
              <a:t>2005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fixant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règles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tarification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publics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d’alimentation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potable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 d’assainissement </a:t>
            </a:r>
            <a:r>
              <a:rPr sz="1100" spc="-10" dirty="0">
                <a:latin typeface="Times New Roman"/>
                <a:cs typeface="Times New Roman"/>
              </a:rPr>
              <a:t>ainsi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 tarifs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y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afférents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 dirty="0">
              <a:latin typeface="Times New Roman"/>
              <a:cs typeface="Times New Roman"/>
            </a:endParaRPr>
          </a:p>
          <a:p>
            <a:pPr marL="469265" lvl="2" indent="-227965">
              <a:lnSpc>
                <a:spcPct val="100000"/>
              </a:lnSpc>
              <a:spcBef>
                <a:spcPts val="1165"/>
              </a:spcBef>
              <a:buAutoNum type="arabicPeriod"/>
              <a:tabLst>
                <a:tab pos="469265" algn="l"/>
              </a:tabLst>
            </a:pP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Les</a:t>
            </a:r>
            <a:r>
              <a:rPr sz="1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zones</a:t>
            </a:r>
            <a:r>
              <a:rPr sz="1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 err="1">
                <a:solidFill>
                  <a:srgbClr val="FF0000"/>
                </a:solidFill>
                <a:latin typeface="Times New Roman"/>
                <a:cs typeface="Times New Roman"/>
              </a:rPr>
              <a:t>tarifaires</a:t>
            </a:r>
            <a:r>
              <a:rPr sz="1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fr-FR" sz="1200" b="1" spc="-50" dirty="0" smtClean="0">
                <a:solidFill>
                  <a:srgbClr val="FF0000"/>
                </a:solidFill>
                <a:latin typeface="Times New Roman"/>
                <a:cs typeface="Times New Roman"/>
              </a:rPr>
              <a:t>( en DA)</a:t>
            </a:r>
            <a:endParaRPr sz="1200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1650" y="5041900"/>
            <a:ext cx="6248400" cy="9233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Times New Roman"/>
                <a:cs typeface="Times New Roman"/>
              </a:rPr>
              <a:t>LA</a:t>
            </a:r>
            <a:r>
              <a:rPr lang="fr-FR" b="1" spc="-35" dirty="0" smtClean="0">
                <a:latin typeface="Times New Roman"/>
                <a:cs typeface="Times New Roman"/>
              </a:rPr>
              <a:t> </a:t>
            </a:r>
            <a:r>
              <a:rPr lang="fr-FR" b="1" spc="-10" dirty="0" smtClean="0">
                <a:latin typeface="Times New Roman"/>
                <a:cs typeface="Times New Roman"/>
              </a:rPr>
              <a:t>TARIFICATION</a:t>
            </a:r>
            <a:r>
              <a:rPr lang="fr-FR" b="1" spc="-3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DES</a:t>
            </a:r>
            <a:r>
              <a:rPr lang="fr-FR" b="1" spc="-2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SERVICES</a:t>
            </a:r>
            <a:r>
              <a:rPr lang="fr-FR" b="1" spc="-2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PUBLICS</a:t>
            </a:r>
            <a:r>
              <a:rPr lang="fr-FR" b="1" spc="-3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ET</a:t>
            </a:r>
            <a:r>
              <a:rPr lang="fr-FR" b="1" spc="-35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DE</a:t>
            </a:r>
            <a:r>
              <a:rPr lang="fr-FR" b="1" spc="-30" dirty="0" smtClean="0">
                <a:latin typeface="Times New Roman"/>
                <a:cs typeface="Times New Roman"/>
              </a:rPr>
              <a:t> </a:t>
            </a:r>
            <a:r>
              <a:rPr lang="fr-FR" b="1" dirty="0" smtClean="0">
                <a:latin typeface="Times New Roman"/>
                <a:cs typeface="Times New Roman"/>
              </a:rPr>
              <a:t>L’EAU</a:t>
            </a:r>
            <a:r>
              <a:rPr lang="fr-FR" b="1" spc="-30" dirty="0" smtClean="0">
                <a:latin typeface="Times New Roman"/>
                <a:cs typeface="Times New Roman"/>
              </a:rPr>
              <a:t> </a:t>
            </a:r>
            <a:r>
              <a:rPr lang="fr-FR" b="1" spc="-10" dirty="0" smtClean="0">
                <a:latin typeface="Times New Roman"/>
                <a:cs typeface="Times New Roman"/>
              </a:rPr>
              <a:t>AGRICOLE</a:t>
            </a:r>
            <a:endParaRPr lang="fr-FR" dirty="0" smtClean="0">
              <a:latin typeface="Times New Roman"/>
              <a:cs typeface="Times New Roman"/>
            </a:endParaRPr>
          </a:p>
          <a:p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263" y="244855"/>
            <a:ext cx="22352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3421" y="244855"/>
            <a:ext cx="8274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latin typeface="Times New Roman"/>
                <a:cs typeface="Times New Roman"/>
              </a:rPr>
              <a:t>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74619" y="543559"/>
            <a:ext cx="15697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latin typeface="Times New Roman"/>
                <a:cs typeface="Times New Roman"/>
              </a:rPr>
              <a:t>Le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tarif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de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base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par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spc="-20" dirty="0">
                <a:latin typeface="Times New Roman"/>
                <a:cs typeface="Times New Roman"/>
              </a:rPr>
              <a:t>zone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94715" y="743711"/>
          <a:ext cx="6764017" cy="17640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994"/>
                <a:gridCol w="4116704"/>
                <a:gridCol w="871854"/>
                <a:gridCol w="926465"/>
              </a:tblGrid>
              <a:tr h="298450">
                <a:tc>
                  <a:txBody>
                    <a:bodyPr/>
                    <a:lstStyle/>
                    <a:p>
                      <a:pPr marL="198120" marR="193675" indent="95885">
                        <a:lnSpc>
                          <a:spcPts val="1150"/>
                        </a:lnSpc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Zone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tarifaires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Wilayas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3985" marR="97155" indent="-30480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Tarif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base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Eau</a:t>
                      </a:r>
                      <a:r>
                        <a:rPr sz="1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potable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 marR="60960" indent="62230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Tarif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base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Assainissement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Alger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137160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Alger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Blida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Médéa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Tipaza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Boumerdès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Tizi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Ouzou–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Bouira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Bordj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Bou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Arréridj 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M’Sila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Bejaia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Sétif.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6.30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2.35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71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Oran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347345">
                        <a:lnSpc>
                          <a:spcPts val="115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Oran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Ain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Témouchent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Tlemcen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Mostaganem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Mascara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Sidi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Bel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Abbès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Saida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Naâma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El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Bayadh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6.30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2.35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Constantine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97790">
                        <a:lnSpc>
                          <a:spcPts val="114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Constantine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Jijel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Mila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Batna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Khenchela–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Biskra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 Annaba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El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Tarf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Skikda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Souk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Ahras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Guelma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Tebessa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Oum</a:t>
                      </a:r>
                      <a:r>
                        <a:rPr sz="1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ElBouaghi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6.30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2.35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0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Chlef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17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Chlef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Ain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Defla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Relizane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Tiaret</a:t>
                      </a:r>
                      <a:r>
                        <a:rPr sz="10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Tissemsilt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0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10" dirty="0">
                          <a:latin typeface="Calibri"/>
                          <a:cs typeface="Calibri"/>
                        </a:rPr>
                        <a:t>Djelfa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6.10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2.20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8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85"/>
                        </a:spcBef>
                      </a:pP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Ouargla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969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marR="102870">
                        <a:lnSpc>
                          <a:spcPts val="115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Ouargla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El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Oued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Illizi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Laghouat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Ghardaia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Béchar–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Tindouf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Adrar –</a:t>
                      </a:r>
                      <a:r>
                        <a:rPr sz="1000" b="1" i="1" spc="-10" dirty="0">
                          <a:latin typeface="Times New Roman"/>
                          <a:cs typeface="Times New Roman"/>
                        </a:rPr>
                        <a:t>Tamanrasset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000" b="1" spc="-20" dirty="0">
                          <a:latin typeface="Times New Roman"/>
                          <a:cs typeface="Times New Roman"/>
                        </a:rPr>
                        <a:t>5.80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028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810"/>
                        </a:spcBef>
                      </a:pPr>
                      <a:r>
                        <a:rPr sz="1000" b="1" spc="-20" dirty="0">
                          <a:latin typeface="Times New Roman"/>
                          <a:cs typeface="Times New Roman"/>
                        </a:rPr>
                        <a:t>2.10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10287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567944" y="2622550"/>
            <a:ext cx="6423025" cy="3835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2369185" marR="5080" indent="-2357120">
              <a:lnSpc>
                <a:spcPts val="1380"/>
              </a:lnSpc>
              <a:spcBef>
                <a:spcPts val="195"/>
              </a:spcBef>
            </a:pPr>
            <a:r>
              <a:rPr sz="1200" b="1" i="1" dirty="0">
                <a:latin typeface="Times New Roman"/>
                <a:cs typeface="Times New Roman"/>
              </a:rPr>
              <a:t>Barème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tarifaire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de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l'eau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potable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à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la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zone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d’Ouargla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(par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exemple)</a:t>
            </a:r>
            <a:r>
              <a:rPr sz="1200" b="1" i="1" spc="-3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selon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les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catégories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d’usage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et</a:t>
            </a:r>
            <a:r>
              <a:rPr sz="1200" b="1" i="1" spc="-25" dirty="0">
                <a:latin typeface="Times New Roman"/>
                <a:cs typeface="Times New Roman"/>
              </a:rPr>
              <a:t> les </a:t>
            </a:r>
            <a:r>
              <a:rPr sz="1200" b="1" i="1" dirty="0">
                <a:latin typeface="Times New Roman"/>
                <a:cs typeface="Times New Roman"/>
              </a:rPr>
              <a:t>tranches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de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spc="-10" dirty="0">
                <a:latin typeface="Times New Roman"/>
                <a:cs typeface="Times New Roman"/>
              </a:rPr>
              <a:t>consommation</a:t>
            </a:r>
            <a:endParaRPr sz="1200">
              <a:latin typeface="Times New Roman"/>
              <a:cs typeface="Times New Roman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88036" y="2997961"/>
          <a:ext cx="6978647" cy="21526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9600"/>
                <a:gridCol w="1212214"/>
                <a:gridCol w="954405"/>
                <a:gridCol w="1383664"/>
                <a:gridCol w="1548764"/>
              </a:tblGrid>
              <a:tr h="473709">
                <a:tc>
                  <a:txBody>
                    <a:bodyPr/>
                    <a:lstStyle/>
                    <a:p>
                      <a:pPr marL="382270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Catégorie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d’usagers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435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3040" marR="187960" indent="99060">
                        <a:lnSpc>
                          <a:spcPts val="1270"/>
                        </a:lnSpc>
                        <a:spcBef>
                          <a:spcPts val="58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Tranche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de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consommation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5090" marR="72390" indent="-7620">
                        <a:lnSpc>
                          <a:spcPts val="1270"/>
                        </a:lnSpc>
                        <a:spcBef>
                          <a:spcPts val="58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Coefficient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35" dirty="0">
                          <a:latin typeface="Times New Roman"/>
                          <a:cs typeface="Times New Roman"/>
                        </a:rPr>
                        <a:t>de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multiplication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366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0645" marR="69215" algn="ctr">
                        <a:lnSpc>
                          <a:spcPct val="96700"/>
                        </a:lnSpc>
                        <a:spcBef>
                          <a:spcPts val="20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Prix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(DA)Eau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potable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(Unité</a:t>
                      </a:r>
                      <a:r>
                        <a:rPr sz="1000" b="1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0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base</a:t>
                      </a:r>
                      <a:r>
                        <a:rPr sz="10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spc="-5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b="1" i="1" spc="-10" dirty="0">
                          <a:latin typeface="Times New Roman"/>
                          <a:cs typeface="Times New Roman"/>
                        </a:rPr>
                        <a:t> 5.80DA)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2405" marR="184150" algn="ctr">
                        <a:lnSpc>
                          <a:spcPts val="1270"/>
                        </a:lnSpc>
                        <a:spcBef>
                          <a:spcPts val="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Prix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(DA)Assainissement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090"/>
                        </a:lnSpc>
                      </a:pP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(Unité</a:t>
                      </a:r>
                      <a:r>
                        <a:rPr sz="1000" b="1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0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base</a:t>
                      </a:r>
                      <a:r>
                        <a:rPr sz="1000" b="1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b="1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i="1" spc="-10" dirty="0">
                          <a:latin typeface="Times New Roman"/>
                          <a:cs typeface="Times New Roman"/>
                        </a:rPr>
                        <a:t>2.10DA)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651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8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I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Ménages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1625">
                        <a:lnSpc>
                          <a:spcPts val="1290"/>
                        </a:lnSpc>
                        <a:spcBef>
                          <a:spcPts val="37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00 – 25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50" spc="-37" baseline="31746" dirty="0">
                          <a:latin typeface="Times New Roman"/>
                          <a:cs typeface="Times New Roman"/>
                        </a:rPr>
                        <a:t>3</a:t>
                      </a:r>
                      <a:endParaRPr sz="1050" baseline="31746">
                        <a:latin typeface="Times New Roman"/>
                        <a:cs typeface="Times New Roman"/>
                      </a:endParaRPr>
                    </a:p>
                    <a:p>
                      <a:pPr marL="301625">
                        <a:lnSpc>
                          <a:spcPts val="126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26 – 55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50" spc="-37" baseline="31746" dirty="0">
                          <a:latin typeface="Times New Roman"/>
                          <a:cs typeface="Times New Roman"/>
                        </a:rPr>
                        <a:t>3</a:t>
                      </a:r>
                      <a:endParaRPr sz="1050" baseline="31746">
                        <a:latin typeface="Times New Roman"/>
                        <a:cs typeface="Times New Roman"/>
                      </a:endParaRPr>
                    </a:p>
                    <a:p>
                      <a:pPr marL="301625">
                        <a:lnSpc>
                          <a:spcPts val="1265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56 – 82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50" spc="-37" baseline="31746" dirty="0">
                          <a:latin typeface="Times New Roman"/>
                          <a:cs typeface="Times New Roman"/>
                        </a:rPr>
                        <a:t>3</a:t>
                      </a:r>
                      <a:endParaRPr sz="1050" baseline="31746">
                        <a:latin typeface="Times New Roman"/>
                        <a:cs typeface="Times New Roman"/>
                      </a:endParaRPr>
                    </a:p>
                    <a:p>
                      <a:pPr marL="301625">
                        <a:lnSpc>
                          <a:spcPts val="129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+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de 83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m</a:t>
                      </a:r>
                      <a:r>
                        <a:rPr sz="1050" spc="-37" baseline="31746" dirty="0">
                          <a:latin typeface="Times New Roman"/>
                          <a:cs typeface="Times New Roman"/>
                        </a:rPr>
                        <a:t>3</a:t>
                      </a:r>
                      <a:endParaRPr sz="1050" baseline="31746">
                        <a:latin typeface="Times New Roman"/>
                        <a:cs typeface="Times New Roman"/>
                      </a:endParaRPr>
                    </a:p>
                  </a:txBody>
                  <a:tcPr marL="0" marR="0" marT="476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0"/>
                        </a:lnSpc>
                        <a:spcBef>
                          <a:spcPts val="37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1.0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3.25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5.5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90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6.5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76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290"/>
                        </a:lnSpc>
                        <a:spcBef>
                          <a:spcPts val="37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5.8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ts val="126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18.85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31.9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ts val="1290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37.7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76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1290"/>
                        </a:lnSpc>
                        <a:spcBef>
                          <a:spcPts val="37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2.10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ts val="126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6.825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ts val="1265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11.55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ts val="1290"/>
                        </a:lnSpc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13.65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762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83565">
                <a:tc>
                  <a:txBody>
                    <a:bodyPr/>
                    <a:lstStyle/>
                    <a:p>
                      <a:pPr marL="67945" marR="142875">
                        <a:lnSpc>
                          <a:spcPts val="1260"/>
                        </a:lnSpc>
                        <a:spcBef>
                          <a:spcPts val="1019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II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administrations,</a:t>
                      </a:r>
                      <a:r>
                        <a:rPr sz="1100" spc="2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artisans,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et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services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du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secteur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tertiaire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Tranche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unique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5.5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31.9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95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11.55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3746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27660">
                <a:tc>
                  <a:txBody>
                    <a:bodyPr/>
                    <a:lstStyle/>
                    <a:p>
                      <a:pPr marL="67945" marR="266065">
                        <a:lnSpc>
                          <a:spcPts val="127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III</a:t>
                      </a:r>
                      <a:r>
                        <a:rPr sz="11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1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Les unités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industrielles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et</a:t>
                      </a:r>
                      <a:r>
                        <a:rPr sz="11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touristiques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Tranche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unique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6.5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37.7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55"/>
                        </a:spcBef>
                      </a:pP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13.65</a:t>
                      </a: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7048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8" name="object 8"/>
          <p:cNvSpPr txBox="1"/>
          <p:nvPr/>
        </p:nvSpPr>
        <p:spPr>
          <a:xfrm>
            <a:off x="346963" y="5390514"/>
            <a:ext cx="6865620" cy="724535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 indent="359410" algn="just">
              <a:lnSpc>
                <a:spcPts val="1380"/>
              </a:lnSpc>
              <a:spcBef>
                <a:spcPts val="195"/>
              </a:spcBef>
            </a:pP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1200" b="1" spc="1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La</a:t>
            </a:r>
            <a:r>
              <a:rPr sz="1200" b="1" spc="1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facture</a:t>
            </a:r>
            <a:r>
              <a:rPr sz="1200" b="1" spc="16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solidFill>
                  <a:srgbClr val="FF0000"/>
                </a:solidFill>
                <a:latin typeface="Times New Roman"/>
                <a:cs typeface="Times New Roman"/>
              </a:rPr>
              <a:t>d’eau</a:t>
            </a:r>
            <a:r>
              <a:rPr sz="1200" b="1" spc="18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facturation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correspond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volumes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effectivement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consommés,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être </a:t>
            </a:r>
            <a:r>
              <a:rPr sz="1200" dirty="0">
                <a:latin typeface="Times New Roman"/>
                <a:cs typeface="Times New Roman"/>
              </a:rPr>
              <a:t>modulée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finement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selon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quantités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catégorie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consommateurs.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Cette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facturation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compose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ainsi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redevances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taxe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présenté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tableau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ci-</a:t>
            </a:r>
            <a:r>
              <a:rPr sz="1200" dirty="0">
                <a:latin typeface="Times New Roman"/>
                <a:cs typeface="Times New Roman"/>
              </a:rPr>
              <a:t>dessous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 dirty="0">
              <a:latin typeface="Times New Roman"/>
              <a:cs typeface="Times New Roman"/>
            </a:endParaRPr>
          </a:p>
          <a:p>
            <a:pPr marL="2271395" algn="just">
              <a:lnSpc>
                <a:spcPts val="1265"/>
              </a:lnSpc>
            </a:pPr>
            <a:r>
              <a:rPr sz="1100" b="1" i="1" spc="-10" dirty="0">
                <a:latin typeface="Times New Roman"/>
                <a:cs typeface="Times New Roman"/>
              </a:rPr>
              <a:t>Tarif</a:t>
            </a:r>
            <a:r>
              <a:rPr sz="1100" b="1" i="1" spc="-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de</a:t>
            </a:r>
            <a:r>
              <a:rPr sz="1100" b="1" i="1" spc="-3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facturation</a:t>
            </a:r>
            <a:r>
              <a:rPr sz="1100" b="1" i="1" spc="-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(Redevance</a:t>
            </a:r>
            <a:r>
              <a:rPr sz="1100" b="1" i="1" spc="-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et</a:t>
            </a:r>
            <a:r>
              <a:rPr sz="1100" b="1" i="1" spc="-15" dirty="0">
                <a:latin typeface="Times New Roman"/>
                <a:cs typeface="Times New Roman"/>
              </a:rPr>
              <a:t> </a:t>
            </a:r>
            <a:r>
              <a:rPr sz="1100" b="1" i="1" spc="-10" dirty="0">
                <a:latin typeface="Times New Roman"/>
                <a:cs typeface="Times New Roman"/>
              </a:rPr>
              <a:t>Taxe)</a:t>
            </a:r>
            <a:endParaRPr sz="1100" dirty="0">
              <a:latin typeface="Times New Roman"/>
              <a:cs typeface="Times New Roman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943660" y="6104508"/>
          <a:ext cx="5671184" cy="16808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8910"/>
                <a:gridCol w="971550"/>
                <a:gridCol w="1261110"/>
                <a:gridCol w="1170939"/>
                <a:gridCol w="828675"/>
              </a:tblGrid>
              <a:tr h="225425">
                <a:tc gridSpan="2"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Redevance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1000" b="1" spc="-20" dirty="0">
                          <a:latin typeface="Times New Roman"/>
                          <a:cs typeface="Times New Roman"/>
                        </a:rPr>
                        <a:t>Taux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50"/>
                        </a:lnSpc>
                      </a:pP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T.V.A*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1145">
                        <a:lnSpc>
                          <a:spcPts val="1150"/>
                        </a:lnSpc>
                      </a:pPr>
                      <a:r>
                        <a:rPr sz="1000" b="1" spc="-20" dirty="0">
                          <a:latin typeface="Times New Roman"/>
                          <a:cs typeface="Times New Roman"/>
                        </a:rPr>
                        <a:t>Taux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425">
                <a:tc gridSpan="2">
                  <a:txBody>
                    <a:bodyPr/>
                    <a:lstStyle/>
                    <a:p>
                      <a:pPr marL="67945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REE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Redevance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Economique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Eau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4%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1935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T.V.A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EAU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3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7%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927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6379">
                <a:tc gridSpan="2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RQE</a:t>
                      </a:r>
                      <a:r>
                        <a:rPr sz="10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Redevance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Qualité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Eau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4%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63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0975">
                        <a:lnSpc>
                          <a:spcPts val="124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T.V.A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R.F.A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7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48285">
                <a:tc gridSpan="2"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RDG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Redevance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de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gestion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(DA/m</a:t>
                      </a:r>
                      <a:r>
                        <a:rPr sz="975" spc="-15" baseline="29914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)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3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DA/m</a:t>
                      </a:r>
                      <a:r>
                        <a:rPr sz="975" spc="-15" baseline="29914" dirty="0">
                          <a:latin typeface="Times New Roman"/>
                          <a:cs typeface="Times New Roman"/>
                        </a:rPr>
                        <a:t>3</a:t>
                      </a:r>
                      <a:endParaRPr sz="975" baseline="29914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3520">
                        <a:lnSpc>
                          <a:spcPts val="125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T.V.A</a:t>
                      </a: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/</a:t>
                      </a:r>
                      <a:r>
                        <a:rPr sz="11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ASS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9271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42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337820" marR="133350" indent="-200025">
                        <a:lnSpc>
                          <a:spcPct val="144000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RFA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Redevance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0" dirty="0">
                          <a:latin typeface="Times New Roman"/>
                          <a:cs typeface="Times New Roman"/>
                        </a:rPr>
                        <a:t>Fixe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d’Abonnement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Catégorie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0" dirty="0">
                          <a:latin typeface="Times New Roman"/>
                          <a:cs typeface="Times New Roman"/>
                        </a:rPr>
                        <a:t>I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240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DA/trimestre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T w="6350">
                      <a:solidFill>
                        <a:srgbClr val="000000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2352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Catégorie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II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125"/>
                        </a:lnSpc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450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DA/trimestre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marL="67945">
                        <a:lnSpc>
                          <a:spcPts val="750"/>
                        </a:lnSpc>
                      </a:pPr>
                      <a:r>
                        <a:rPr sz="1100" dirty="0">
                          <a:latin typeface="Times New Roman"/>
                          <a:cs typeface="Times New Roman"/>
                        </a:rPr>
                        <a:t>(*)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Taxe sur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dirty="0">
                          <a:latin typeface="Times New Roman"/>
                          <a:cs typeface="Times New Roman"/>
                        </a:rPr>
                        <a:t>la valeur </a:t>
                      </a:r>
                      <a:r>
                        <a:rPr sz="1100" spc="-10" dirty="0">
                          <a:latin typeface="Times New Roman"/>
                          <a:cs typeface="Times New Roman"/>
                        </a:rPr>
                        <a:t>ajoutée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863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175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Catégorie</a:t>
                      </a:r>
                      <a:r>
                        <a:rPr sz="10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25" dirty="0">
                          <a:latin typeface="Times New Roman"/>
                          <a:cs typeface="Times New Roman"/>
                        </a:rPr>
                        <a:t>III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4500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DA/trimestre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2095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46963" y="8053196"/>
            <a:ext cx="6866255" cy="35560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49580">
              <a:lnSpc>
                <a:spcPts val="1270"/>
              </a:lnSpc>
              <a:spcBef>
                <a:spcPts val="185"/>
              </a:spcBef>
            </a:pP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redevances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sur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«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qualité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»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«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l’économie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d’eau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»</a:t>
            </a:r>
            <a:r>
              <a:rPr sz="1100" spc="-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ont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été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réduites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4</a:t>
            </a:r>
            <a:r>
              <a:rPr sz="1100" spc="-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2%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toutes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wilayas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sud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(zone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tarifaire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d’Ouargla).</a:t>
            </a:r>
            <a:r>
              <a:rPr sz="1100" spc="2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redevances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4%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reste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territoire.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43788" y="8728774"/>
            <a:ext cx="6868795" cy="8465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algn="just">
              <a:lnSpc>
                <a:spcPts val="1280"/>
              </a:lnSpc>
              <a:spcBef>
                <a:spcPts val="100"/>
              </a:spcBef>
            </a:pPr>
            <a:r>
              <a:rPr sz="1200" b="1" dirty="0">
                <a:solidFill>
                  <a:srgbClr val="00B050"/>
                </a:solidFill>
                <a:latin typeface="Times New Roman"/>
                <a:cs typeface="Times New Roman"/>
              </a:rPr>
              <a:t>II-</a:t>
            </a:r>
            <a:r>
              <a:rPr sz="1200" b="1" spc="2185" dirty="0">
                <a:solidFill>
                  <a:srgbClr val="00B050"/>
                </a:solid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b="1" u="sng" spc="-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tarification</a:t>
            </a:r>
            <a:r>
              <a:rPr sz="1200" b="1" u="sng" spc="-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200" b="1" u="sng" spc="-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l’eau</a:t>
            </a:r>
            <a:r>
              <a:rPr sz="1200" b="1" u="sng" spc="-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à</a:t>
            </a:r>
            <a:r>
              <a:rPr sz="1200" b="1" u="sng" spc="-30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usage</a:t>
            </a:r>
            <a:r>
              <a:rPr sz="1200" b="1" u="sng" spc="-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 err="1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agricole</a:t>
            </a:r>
            <a:r>
              <a:rPr sz="1200" b="1" u="sng" spc="5" dirty="0">
                <a:solidFill>
                  <a:srgbClr val="00B050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spc="-50" dirty="0" smtClean="0">
                <a:solidFill>
                  <a:srgbClr val="00B050"/>
                </a:solidFill>
                <a:latin typeface="Times New Roman"/>
                <a:cs typeface="Times New Roman"/>
              </a:rPr>
              <a:t>:</a:t>
            </a:r>
            <a:endParaRPr lang="fr-FR" sz="1200" b="1" spc="-50" dirty="0" smtClean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241300" algn="just">
              <a:lnSpc>
                <a:spcPts val="1280"/>
              </a:lnSpc>
              <a:spcBef>
                <a:spcPts val="100"/>
              </a:spcBef>
            </a:pPr>
            <a:endParaRPr sz="1200" b="1" dirty="0">
              <a:solidFill>
                <a:srgbClr val="00B050"/>
              </a:solidFill>
              <a:latin typeface="Times New Roman"/>
              <a:cs typeface="Times New Roman"/>
            </a:endParaRPr>
          </a:p>
          <a:p>
            <a:pPr marL="12700" marR="5080" indent="359410" algn="just">
              <a:lnSpc>
                <a:spcPct val="95900"/>
              </a:lnSpc>
              <a:spcBef>
                <a:spcPts val="15"/>
              </a:spcBef>
            </a:pPr>
            <a:r>
              <a:rPr sz="1100" dirty="0">
                <a:latin typeface="Times New Roman"/>
                <a:cs typeface="Times New Roman"/>
              </a:rPr>
              <a:t>A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suite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décret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exécutif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n°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05-14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9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janvier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2005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définissant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modalités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tarification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usage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ainsi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y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afférents,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applicables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fourniture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l’eau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usage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périmètres </a:t>
            </a:r>
            <a:r>
              <a:rPr sz="1100" dirty="0">
                <a:latin typeface="Times New Roman"/>
                <a:cs typeface="Times New Roman"/>
              </a:rPr>
              <a:t>irrigués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sont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fixés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conformément 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tableau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ci-</a:t>
            </a:r>
            <a:r>
              <a:rPr sz="1100" dirty="0">
                <a:latin typeface="Times New Roman"/>
                <a:cs typeface="Times New Roman"/>
              </a:rPr>
              <a:t>dessous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263" y="244855"/>
            <a:ext cx="22352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043421" y="244855"/>
            <a:ext cx="82740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latin typeface="Times New Roman"/>
                <a:cs typeface="Times New Roman"/>
              </a:rPr>
              <a:t>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284986" y="568451"/>
          <a:ext cx="4986020" cy="22294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03045"/>
                <a:gridCol w="1952625"/>
                <a:gridCol w="1530350"/>
              </a:tblGrid>
              <a:tr h="426084">
                <a:tc>
                  <a:txBody>
                    <a:bodyPr/>
                    <a:lstStyle/>
                    <a:p>
                      <a:pPr marL="238760" marR="229870" indent="48260">
                        <a:lnSpc>
                          <a:spcPts val="1270"/>
                        </a:lnSpc>
                        <a:spcBef>
                          <a:spcPts val="409"/>
                        </a:spcBef>
                      </a:pP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PERIMETRES D’IRRIGATION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52069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95"/>
                        </a:lnSpc>
                        <a:spcBef>
                          <a:spcPts val="32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TARIF</a:t>
                      </a:r>
                      <a:r>
                        <a:rPr sz="11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VOLUMETRIQUE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(DA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par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m3)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2585">
                        <a:lnSpc>
                          <a:spcPts val="1295"/>
                        </a:lnSpc>
                        <a:spcBef>
                          <a:spcPts val="32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TARIF</a:t>
                      </a:r>
                      <a:r>
                        <a:rPr sz="1100" b="1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FIXE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318135">
                        <a:lnSpc>
                          <a:spcPts val="1295"/>
                        </a:lnSpc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(DA</a:t>
                      </a: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par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l/s/ha)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772285">
                <a:tc>
                  <a:txBody>
                    <a:bodyPr/>
                    <a:lstStyle/>
                    <a:p>
                      <a:pPr marL="67945" marR="1036319">
                        <a:lnSpc>
                          <a:spcPts val="1260"/>
                        </a:lnSpc>
                        <a:spcBef>
                          <a:spcPts val="35"/>
                        </a:spcBef>
                      </a:pPr>
                      <a:r>
                        <a:rPr sz="1100" b="1" spc="-25" dirty="0">
                          <a:latin typeface="Times New Roman"/>
                          <a:cs typeface="Times New Roman"/>
                        </a:rPr>
                        <a:t>Sig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Habra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210"/>
                        </a:lnSpc>
                      </a:pPr>
                      <a:r>
                        <a:rPr sz="1100" b="1" spc="-20" dirty="0">
                          <a:latin typeface="Times New Roman"/>
                          <a:cs typeface="Times New Roman"/>
                        </a:rPr>
                        <a:t>Mina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 marR="567690">
                        <a:lnSpc>
                          <a:spcPct val="95900"/>
                        </a:lnSpc>
                        <a:spcBef>
                          <a:spcPts val="25"/>
                        </a:spcBef>
                      </a:pPr>
                      <a:r>
                        <a:rPr sz="1100" b="1" dirty="0">
                          <a:latin typeface="Times New Roman"/>
                          <a:cs typeface="Times New Roman"/>
                        </a:rPr>
                        <a:t>Bas</a:t>
                      </a:r>
                      <a:r>
                        <a:rPr sz="11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Cheliff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Moyen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Cheliff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Haut</a:t>
                      </a:r>
                      <a:r>
                        <a:rPr sz="1100" b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Cheliff </a:t>
                      </a:r>
                      <a:r>
                        <a:rPr sz="1100" b="1" dirty="0">
                          <a:latin typeface="Times New Roman"/>
                          <a:cs typeface="Times New Roman"/>
                        </a:rPr>
                        <a:t>Mitidja</a:t>
                      </a: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 Ouest Hamiz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 marR="200660">
                        <a:lnSpc>
                          <a:spcPts val="1260"/>
                        </a:lnSpc>
                        <a:spcBef>
                          <a:spcPts val="30"/>
                        </a:spcBef>
                      </a:pP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Guelma-Bouchegouf SafSaf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ts val="1185"/>
                        </a:lnSpc>
                      </a:pPr>
                      <a:r>
                        <a:rPr sz="1100" b="1" spc="-10" dirty="0">
                          <a:latin typeface="Times New Roman"/>
                          <a:cs typeface="Times New Roman"/>
                        </a:rPr>
                        <a:t>Bounamoussa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0" dirty="0">
                          <a:latin typeface="Times New Roman"/>
                          <a:cs typeface="Times New Roman"/>
                        </a:rPr>
                        <a:t>2,50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10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250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250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250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250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250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0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265"/>
                        </a:lnSpc>
                      </a:pPr>
                      <a:r>
                        <a:rPr sz="1100" spc="-25" dirty="0">
                          <a:latin typeface="Times New Roman"/>
                          <a:cs typeface="Times New Roman"/>
                        </a:rPr>
                        <a:t>400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346963" y="2909061"/>
            <a:ext cx="6867525" cy="67564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260"/>
              </a:lnSpc>
              <a:spcBef>
                <a:spcPts val="195"/>
              </a:spcBef>
            </a:pP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tarifs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applicables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fourniture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d’eau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périmètres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irrigués,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autres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ceux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cités</a:t>
            </a:r>
            <a:r>
              <a:rPr sz="1100" spc="2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ci-</a:t>
            </a:r>
            <a:r>
              <a:rPr sz="1100" spc="-10" dirty="0">
                <a:latin typeface="Times New Roman"/>
                <a:cs typeface="Times New Roman"/>
              </a:rPr>
              <a:t>dessus, </a:t>
            </a:r>
            <a:r>
              <a:rPr sz="1100" dirty="0">
                <a:latin typeface="Times New Roman"/>
                <a:cs typeface="Times New Roman"/>
              </a:rPr>
              <a:t>sont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comme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suit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 marL="469265" indent="-227965">
              <a:lnSpc>
                <a:spcPts val="1210"/>
              </a:lnSpc>
              <a:buChar char="-"/>
              <a:tabLst>
                <a:tab pos="469265" algn="l"/>
              </a:tabLst>
            </a:pPr>
            <a:r>
              <a:rPr sz="1100" dirty="0">
                <a:latin typeface="Times New Roman"/>
                <a:cs typeface="Times New Roman"/>
              </a:rPr>
              <a:t>Tarif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volumétrique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: 2,00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 mètre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cube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tête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parcelle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;</a:t>
            </a:r>
            <a:endParaRPr sz="1100">
              <a:latin typeface="Times New Roman"/>
              <a:cs typeface="Times New Roman"/>
            </a:endParaRPr>
          </a:p>
          <a:p>
            <a:pPr marL="469265" indent="-227965">
              <a:lnSpc>
                <a:spcPts val="1290"/>
              </a:lnSpc>
              <a:buChar char="-"/>
              <a:tabLst>
                <a:tab pos="469265" algn="l"/>
              </a:tabLst>
            </a:pPr>
            <a:r>
              <a:rPr sz="1100" dirty="0">
                <a:latin typeface="Times New Roman"/>
                <a:cs typeface="Times New Roman"/>
              </a:rPr>
              <a:t>Tarif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: 250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litre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/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seconde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/ hectare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souscrit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888</Words>
  <Application>Microsoft Office PowerPoint</Application>
  <PresentationFormat>Personnalisé</PresentationFormat>
  <Paragraphs>191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Office Theme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user</cp:lastModifiedBy>
  <cp:revision>3</cp:revision>
  <dcterms:created xsi:type="dcterms:W3CDTF">2025-10-13T19:34:50Z</dcterms:created>
  <dcterms:modified xsi:type="dcterms:W3CDTF">2025-10-13T18:56:44Z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2025-10-13T00:00:00Z</vt:filetime>
  </property>
  <property fmtid="{D5CDD505-2E9C-101B-9397-08002B2CF9AE}" pid="3" name="LastSaved">
    <vt:filetime>2025-10-13T00:00:00Z</vt:filetime>
  </property>
  <property fmtid="{D5CDD505-2E9C-101B-9397-08002B2CF9AE}" pid="4" name="Producer">
    <vt:lpwstr>iLovePDF</vt:lpwstr>
  </property>
</Properties>
</file>