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tl="1" saveSubsetFonts="1">
  <p:sldMasterIdLst>
    <p:sldMasterId id="2147483649" r:id="rId1"/>
  </p:sldMasterIdLst>
  <p:notesMasterIdLst>
    <p:notesMasterId r:id="rId28"/>
  </p:notesMasterIdLst>
  <p:sldIdLst>
    <p:sldId id="257" r:id="rId2"/>
    <p:sldId id="280" r:id="rId3"/>
    <p:sldId id="281" r:id="rId4"/>
    <p:sldId id="282" r:id="rId5"/>
    <p:sldId id="283" r:id="rId6"/>
    <p:sldId id="284" r:id="rId7"/>
    <p:sldId id="285" r:id="rId8"/>
    <p:sldId id="286" r:id="rId9"/>
    <p:sldId id="258" r:id="rId10"/>
    <p:sldId id="276" r:id="rId11"/>
    <p:sldId id="259" r:id="rId12"/>
    <p:sldId id="287" r:id="rId13"/>
    <p:sldId id="288" r:id="rId14"/>
    <p:sldId id="289" r:id="rId15"/>
    <p:sldId id="290" r:id="rId16"/>
    <p:sldId id="291" r:id="rId17"/>
    <p:sldId id="292" r:id="rId18"/>
    <p:sldId id="293" r:id="rId19"/>
    <p:sldId id="294" r:id="rId20"/>
    <p:sldId id="295" r:id="rId21"/>
    <p:sldId id="296" r:id="rId22"/>
    <p:sldId id="297" r:id="rId23"/>
    <p:sldId id="298" r:id="rId24"/>
    <p:sldId id="261" r:id="rId25"/>
    <p:sldId id="262" r:id="rId26"/>
    <p:sldId id="272" r:id="rId27"/>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99"/>
    <a:srgbClr val="66FFCC"/>
    <a:srgbClr val="800000"/>
    <a:srgbClr val="FF66FF"/>
    <a:srgbClr val="F8EAF5"/>
    <a:srgbClr val="FFFF66"/>
    <a:srgbClr val="FF6600"/>
    <a:srgbClr val="FFFFCC"/>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8438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57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en-US"/>
          </a:p>
        </p:txBody>
      </p:sp>
      <p:sp>
        <p:nvSpPr>
          <p:cNvPr id="24579"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en-US"/>
          </a:p>
        </p:txBody>
      </p:sp>
      <p:sp>
        <p:nvSpPr>
          <p:cNvPr id="24580"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24581"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4582"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en-US"/>
          </a:p>
        </p:txBody>
      </p:sp>
      <p:sp>
        <p:nvSpPr>
          <p:cNvPr id="24583"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4E00D93D-0B3A-49E7-B468-51045A9052F9}" type="slidenum">
              <a:rPr lang="ar-EG"/>
              <a:pPr/>
              <a:t>‹N°›</a:t>
            </a:fld>
            <a:endParaRPr 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Arial" charset="0"/>
      </a:defRPr>
    </a:lvl1pPr>
    <a:lvl2pPr marL="457200" algn="l" rtl="0" fontAlgn="base">
      <a:spcBef>
        <a:spcPct val="30000"/>
      </a:spcBef>
      <a:spcAft>
        <a:spcPct val="0"/>
      </a:spcAft>
      <a:defRPr sz="1200" kern="1200">
        <a:solidFill>
          <a:schemeClr val="tx1"/>
        </a:solidFill>
        <a:latin typeface="Arial" charset="0"/>
        <a:ea typeface="+mn-ea"/>
        <a:cs typeface="Arial" charset="0"/>
      </a:defRPr>
    </a:lvl2pPr>
    <a:lvl3pPr marL="914400" algn="l" rtl="0" fontAlgn="base">
      <a:spcBef>
        <a:spcPct val="30000"/>
      </a:spcBef>
      <a:spcAft>
        <a:spcPct val="0"/>
      </a:spcAft>
      <a:defRPr sz="1200" kern="1200">
        <a:solidFill>
          <a:schemeClr val="tx1"/>
        </a:solidFill>
        <a:latin typeface="Arial" charset="0"/>
        <a:ea typeface="+mn-ea"/>
        <a:cs typeface="Arial" charset="0"/>
      </a:defRPr>
    </a:lvl3pPr>
    <a:lvl4pPr marL="1371600" algn="l" rtl="0" fontAlgn="base">
      <a:spcBef>
        <a:spcPct val="30000"/>
      </a:spcBef>
      <a:spcAft>
        <a:spcPct val="0"/>
      </a:spcAft>
      <a:defRPr sz="1200" kern="1200">
        <a:solidFill>
          <a:schemeClr val="tx1"/>
        </a:solidFill>
        <a:latin typeface="Arial" charset="0"/>
        <a:ea typeface="+mn-ea"/>
        <a:cs typeface="Arial" charset="0"/>
      </a:defRPr>
    </a:lvl4pPr>
    <a:lvl5pPr marL="1828800" algn="l" rtl="0" fontAlgn="base">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5122" name="Group 2"/>
          <p:cNvGrpSpPr>
            <a:grpSpLocks/>
          </p:cNvGrpSpPr>
          <p:nvPr/>
        </p:nvGrpSpPr>
        <p:grpSpPr bwMode="auto">
          <a:xfrm>
            <a:off x="-6350" y="20638"/>
            <a:ext cx="9144000" cy="6858000"/>
            <a:chOff x="0" y="0"/>
            <a:chExt cx="5760" cy="4320"/>
          </a:xfrm>
        </p:grpSpPr>
        <p:sp>
          <p:nvSpPr>
            <p:cNvPr id="5123"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endParaRPr lang="fr-FR"/>
            </a:p>
          </p:txBody>
        </p:sp>
        <p:sp>
          <p:nvSpPr>
            <p:cNvPr id="5124"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endParaRPr lang="fr-FR"/>
            </a:p>
          </p:txBody>
        </p:sp>
      </p:grpSp>
      <p:sp>
        <p:nvSpPr>
          <p:cNvPr id="5125" name="Freeform 5"/>
          <p:cNvSpPr>
            <a:spLocks/>
          </p:cNvSpPr>
          <p:nvPr/>
        </p:nvSpPr>
        <p:spPr bwMode="hidden">
          <a:xfrm>
            <a:off x="6242050" y="6269038"/>
            <a:ext cx="28956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endParaRPr lang="fr-FR"/>
          </a:p>
        </p:txBody>
      </p:sp>
      <p:grpSp>
        <p:nvGrpSpPr>
          <p:cNvPr id="5126" name="Group 6"/>
          <p:cNvGrpSpPr>
            <a:grpSpLocks/>
          </p:cNvGrpSpPr>
          <p:nvPr/>
        </p:nvGrpSpPr>
        <p:grpSpPr bwMode="auto">
          <a:xfrm>
            <a:off x="-1588" y="6034088"/>
            <a:ext cx="7845426" cy="850900"/>
            <a:chOff x="0" y="3792"/>
            <a:chExt cx="4942" cy="536"/>
          </a:xfrm>
        </p:grpSpPr>
        <p:sp>
          <p:nvSpPr>
            <p:cNvPr id="5127"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endParaRPr lang="fr-FR"/>
            </a:p>
          </p:txBody>
        </p:sp>
        <p:grpSp>
          <p:nvGrpSpPr>
            <p:cNvPr id="5128" name="Group 8"/>
            <p:cNvGrpSpPr>
              <a:grpSpLocks/>
            </p:cNvGrpSpPr>
            <p:nvPr userDrawn="1"/>
          </p:nvGrpSpPr>
          <p:grpSpPr bwMode="auto">
            <a:xfrm>
              <a:off x="2486" y="3792"/>
              <a:ext cx="2456" cy="536"/>
              <a:chOff x="2486" y="3792"/>
              <a:chExt cx="2456" cy="536"/>
            </a:xfrm>
          </p:grpSpPr>
          <p:sp>
            <p:nvSpPr>
              <p:cNvPr id="5129" name="Freeform 9"/>
              <p:cNvSpPr>
                <a:spLocks/>
              </p:cNvSpPr>
              <p:nvPr userDrawn="1"/>
            </p:nvSpPr>
            <p:spPr bwMode="ltGray">
              <a:xfrm>
                <a:off x="3948" y="3799"/>
                <a:ext cx="994" cy="529"/>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592" y="527"/>
                  </a:cxn>
                  <a:cxn ang="0">
                    <a:pos x="994" y="529"/>
                  </a:cxn>
                  <a:cxn ang="0">
                    <a:pos x="828" y="473"/>
                  </a:cxn>
                  <a:cxn ang="0">
                    <a:pos x="636" y="373"/>
                  </a:cxn>
                </a:cxnLst>
                <a:rect l="0" t="0" r="r" b="b"/>
                <a:pathLst>
                  <a:path w="994" h="529">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592" y="527"/>
                    </a:lnTo>
                    <a:lnTo>
                      <a:pt x="994" y="529"/>
                    </a:lnTo>
                    <a:lnTo>
                      <a:pt x="828" y="473"/>
                    </a:lnTo>
                    <a:lnTo>
                      <a:pt x="636" y="373"/>
                    </a:lnTo>
                    <a:close/>
                  </a:path>
                </a:pathLst>
              </a:custGeom>
              <a:solidFill>
                <a:schemeClr val="bg2"/>
              </a:solidFill>
              <a:ln w="9525">
                <a:noFill/>
                <a:round/>
                <a:headEnd/>
                <a:tailEnd/>
              </a:ln>
            </p:spPr>
            <p:txBody>
              <a:bodyPr/>
              <a:lstStyle/>
              <a:p>
                <a:endParaRPr lang="fr-FR"/>
              </a:p>
            </p:txBody>
          </p:sp>
          <p:sp>
            <p:nvSpPr>
              <p:cNvPr id="5130"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endParaRPr lang="fr-FR"/>
              </a:p>
            </p:txBody>
          </p:sp>
          <p:sp>
            <p:nvSpPr>
              <p:cNvPr id="5131"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endParaRPr lang="fr-FR"/>
              </a:p>
            </p:txBody>
          </p:sp>
          <p:sp>
            <p:nvSpPr>
              <p:cNvPr id="5132"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endParaRPr lang="fr-FR"/>
              </a:p>
            </p:txBody>
          </p:sp>
          <p:sp>
            <p:nvSpPr>
              <p:cNvPr id="5133"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endParaRPr lang="fr-FR"/>
              </a:p>
            </p:txBody>
          </p:sp>
        </p:grpSp>
        <p:sp>
          <p:nvSpPr>
            <p:cNvPr id="5134"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endParaRPr lang="fr-FR"/>
            </a:p>
          </p:txBody>
        </p:sp>
      </p:grpSp>
      <p:grpSp>
        <p:nvGrpSpPr>
          <p:cNvPr id="5135" name="Group 15"/>
          <p:cNvGrpSpPr>
            <a:grpSpLocks/>
          </p:cNvGrpSpPr>
          <p:nvPr/>
        </p:nvGrpSpPr>
        <p:grpSpPr bwMode="auto">
          <a:xfrm>
            <a:off x="627063" y="6021388"/>
            <a:ext cx="5684837" cy="849312"/>
            <a:chOff x="395" y="3793"/>
            <a:chExt cx="3581" cy="535"/>
          </a:xfrm>
        </p:grpSpPr>
        <p:sp>
          <p:nvSpPr>
            <p:cNvPr id="5136" name="Freeform 16"/>
            <p:cNvSpPr>
              <a:spLocks/>
            </p:cNvSpPr>
            <p:nvPr userDrawn="1"/>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endParaRPr lang="fr-FR"/>
            </a:p>
          </p:txBody>
        </p:sp>
        <p:sp>
          <p:nvSpPr>
            <p:cNvPr id="5137" name="Freeform 17"/>
            <p:cNvSpPr>
              <a:spLocks/>
            </p:cNvSpPr>
            <p:nvPr userDrawn="1"/>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endParaRPr lang="fr-FR"/>
            </a:p>
          </p:txBody>
        </p:sp>
        <p:sp>
          <p:nvSpPr>
            <p:cNvPr id="5138" name="Freeform 18"/>
            <p:cNvSpPr>
              <a:spLocks/>
            </p:cNvSpPr>
            <p:nvPr userDrawn="1"/>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endParaRPr lang="fr-FR"/>
            </a:p>
          </p:txBody>
        </p:sp>
        <p:sp>
          <p:nvSpPr>
            <p:cNvPr id="5139" name="Freeform 19"/>
            <p:cNvSpPr>
              <a:spLocks/>
            </p:cNvSpPr>
            <p:nvPr userDrawn="1"/>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endParaRPr lang="fr-FR"/>
            </a:p>
          </p:txBody>
        </p:sp>
        <p:sp>
          <p:nvSpPr>
            <p:cNvPr id="5140" name="Freeform 20"/>
            <p:cNvSpPr>
              <a:spLocks/>
            </p:cNvSpPr>
            <p:nvPr userDrawn="1"/>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endParaRPr lang="fr-FR"/>
            </a:p>
          </p:txBody>
        </p:sp>
        <p:sp>
          <p:nvSpPr>
            <p:cNvPr id="5141" name="Freeform 21"/>
            <p:cNvSpPr>
              <a:spLocks/>
            </p:cNvSpPr>
            <p:nvPr userDrawn="1"/>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endParaRPr lang="fr-FR"/>
            </a:p>
          </p:txBody>
        </p:sp>
      </p:grpSp>
      <p:sp>
        <p:nvSpPr>
          <p:cNvPr id="5142" name="Rectangle 22"/>
          <p:cNvSpPr>
            <a:spLocks noGrp="1" noChangeArrowheads="1"/>
          </p:cNvSpPr>
          <p:nvPr>
            <p:ph type="ctrTitle" sz="quarter"/>
          </p:nvPr>
        </p:nvSpPr>
        <p:spPr>
          <a:xfrm>
            <a:off x="457200" y="1447800"/>
            <a:ext cx="8229600" cy="1736725"/>
          </a:xfrm>
        </p:spPr>
        <p:txBody>
          <a:bodyPr/>
          <a:lstStyle>
            <a:lvl1pPr>
              <a:defRPr sz="5400"/>
            </a:lvl1pPr>
          </a:lstStyle>
          <a:p>
            <a:r>
              <a:rPr lang="en-US"/>
              <a:t>Click to edit Master title style</a:t>
            </a:r>
          </a:p>
        </p:txBody>
      </p:sp>
      <p:sp>
        <p:nvSpPr>
          <p:cNvPr id="5143" name="Rectangle 23"/>
          <p:cNvSpPr>
            <a:spLocks noGrp="1" noChangeArrowheads="1"/>
          </p:cNvSpPr>
          <p:nvPr>
            <p:ph type="subTitle" sz="quarter" idx="1"/>
          </p:nvPr>
        </p:nvSpPr>
        <p:spPr>
          <a:xfrm>
            <a:off x="1371600" y="3429000"/>
            <a:ext cx="6400800" cy="1752600"/>
          </a:xfrm>
        </p:spPr>
        <p:txBody>
          <a:bodyPr/>
          <a:lstStyle>
            <a:lvl1pPr marL="0" indent="0" algn="ctr">
              <a:buFontTx/>
              <a:buNone/>
              <a:defRPr>
                <a:effectLst>
                  <a:outerShdw blurRad="38100" dist="38100" dir="2700000" algn="tl">
                    <a:srgbClr val="000000"/>
                  </a:outerShdw>
                </a:effectLst>
              </a:defRPr>
            </a:lvl1pPr>
          </a:lstStyle>
          <a:p>
            <a:r>
              <a:rPr lang="en-US"/>
              <a:t>Click to edit Master subtitle style</a:t>
            </a:r>
          </a:p>
        </p:txBody>
      </p:sp>
      <p:sp>
        <p:nvSpPr>
          <p:cNvPr id="5144" name="Rectangle 24"/>
          <p:cNvSpPr>
            <a:spLocks noGrp="1" noChangeArrowheads="1"/>
          </p:cNvSpPr>
          <p:nvPr>
            <p:ph type="dt" sz="quarter" idx="2"/>
          </p:nvPr>
        </p:nvSpPr>
        <p:spPr/>
        <p:txBody>
          <a:bodyPr/>
          <a:lstStyle>
            <a:lvl1pPr>
              <a:defRPr/>
            </a:lvl1pPr>
          </a:lstStyle>
          <a:p>
            <a:endParaRPr lang="en-US"/>
          </a:p>
        </p:txBody>
      </p:sp>
      <p:sp>
        <p:nvSpPr>
          <p:cNvPr id="5145" name="Rectangle 25"/>
          <p:cNvSpPr>
            <a:spLocks noGrp="1" noChangeArrowheads="1"/>
          </p:cNvSpPr>
          <p:nvPr>
            <p:ph type="sldNum" sz="quarter" idx="4"/>
          </p:nvPr>
        </p:nvSpPr>
        <p:spPr/>
        <p:txBody>
          <a:bodyPr/>
          <a:lstStyle>
            <a:lvl1pPr>
              <a:defRPr/>
            </a:lvl1pPr>
          </a:lstStyle>
          <a:p>
            <a:fld id="{30E719A8-3A01-41BC-A29E-A7F7A9DAA5FD}" type="slidenum">
              <a:rPr lang="ar-EG"/>
              <a:pPr/>
              <a:t>‹N°›</a:t>
            </a:fld>
            <a:endParaRPr lang="en-US"/>
          </a:p>
        </p:txBody>
      </p:sp>
      <p:sp>
        <p:nvSpPr>
          <p:cNvPr id="5146" name="Rectangle 26"/>
          <p:cNvSpPr>
            <a:spLocks noGrp="1" noChangeArrowheads="1"/>
          </p:cNvSpPr>
          <p:nvPr>
            <p:ph type="ftr" sz="quarter" idx="3"/>
          </p:nvPr>
        </p:nvSpPr>
        <p:spPr/>
        <p:txBody>
          <a:bodyPr/>
          <a:lstStyle>
            <a:lvl1pPr>
              <a:defRPr/>
            </a:lvl1pPr>
          </a:lstStyle>
          <a:p>
            <a:endParaRPr lang="en-US"/>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endParaRPr lang="en-US"/>
          </a:p>
        </p:txBody>
      </p:sp>
      <p:sp>
        <p:nvSpPr>
          <p:cNvPr id="5" name="Espace réservé du pied de page 4"/>
          <p:cNvSpPr>
            <a:spLocks noGrp="1"/>
          </p:cNvSpPr>
          <p:nvPr>
            <p:ph type="ftr" sz="quarter" idx="11"/>
          </p:nvPr>
        </p:nvSpPr>
        <p:spPr/>
        <p:txBody>
          <a:bodyPr/>
          <a:lstStyle>
            <a:lvl1pPr>
              <a:defRPr/>
            </a:lvl1pPr>
          </a:lstStyle>
          <a:p>
            <a:endParaRPr lang="en-US"/>
          </a:p>
        </p:txBody>
      </p:sp>
      <p:sp>
        <p:nvSpPr>
          <p:cNvPr id="6" name="Espace réservé du numéro de diapositive 5"/>
          <p:cNvSpPr>
            <a:spLocks noGrp="1"/>
          </p:cNvSpPr>
          <p:nvPr>
            <p:ph type="sldNum" sz="quarter" idx="12"/>
          </p:nvPr>
        </p:nvSpPr>
        <p:spPr/>
        <p:txBody>
          <a:bodyPr/>
          <a:lstStyle>
            <a:lvl1pPr>
              <a:defRPr/>
            </a:lvl1pPr>
          </a:lstStyle>
          <a:p>
            <a:fld id="{6B70F7F2-8162-4F3D-A917-4E910213DB58}" type="slidenum">
              <a:rPr lang="ar-EG"/>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28600"/>
            <a:ext cx="2057400" cy="5867400"/>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28600"/>
            <a:ext cx="6019800" cy="5867400"/>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endParaRPr lang="en-US"/>
          </a:p>
        </p:txBody>
      </p:sp>
      <p:sp>
        <p:nvSpPr>
          <p:cNvPr id="5" name="Espace réservé du pied de page 4"/>
          <p:cNvSpPr>
            <a:spLocks noGrp="1"/>
          </p:cNvSpPr>
          <p:nvPr>
            <p:ph type="ftr" sz="quarter" idx="11"/>
          </p:nvPr>
        </p:nvSpPr>
        <p:spPr/>
        <p:txBody>
          <a:bodyPr/>
          <a:lstStyle>
            <a:lvl1pPr>
              <a:defRPr/>
            </a:lvl1pPr>
          </a:lstStyle>
          <a:p>
            <a:endParaRPr lang="en-US"/>
          </a:p>
        </p:txBody>
      </p:sp>
      <p:sp>
        <p:nvSpPr>
          <p:cNvPr id="6" name="Espace réservé du numéro de diapositive 5"/>
          <p:cNvSpPr>
            <a:spLocks noGrp="1"/>
          </p:cNvSpPr>
          <p:nvPr>
            <p:ph type="sldNum" sz="quarter" idx="12"/>
          </p:nvPr>
        </p:nvSpPr>
        <p:spPr/>
        <p:txBody>
          <a:bodyPr/>
          <a:lstStyle>
            <a:lvl1pPr>
              <a:defRPr/>
            </a:lvl1pPr>
          </a:lstStyle>
          <a:p>
            <a:fld id="{04867506-C609-4969-AAEF-F1A8DB73C858}" type="slidenum">
              <a:rPr lang="ar-EG"/>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endParaRPr lang="en-US"/>
          </a:p>
        </p:txBody>
      </p:sp>
      <p:sp>
        <p:nvSpPr>
          <p:cNvPr id="5" name="Espace réservé du pied de page 4"/>
          <p:cNvSpPr>
            <a:spLocks noGrp="1"/>
          </p:cNvSpPr>
          <p:nvPr>
            <p:ph type="ftr" sz="quarter" idx="11"/>
          </p:nvPr>
        </p:nvSpPr>
        <p:spPr/>
        <p:txBody>
          <a:bodyPr/>
          <a:lstStyle>
            <a:lvl1pPr>
              <a:defRPr/>
            </a:lvl1pPr>
          </a:lstStyle>
          <a:p>
            <a:endParaRPr lang="en-US"/>
          </a:p>
        </p:txBody>
      </p:sp>
      <p:sp>
        <p:nvSpPr>
          <p:cNvPr id="6" name="Espace réservé du numéro de diapositive 5"/>
          <p:cNvSpPr>
            <a:spLocks noGrp="1"/>
          </p:cNvSpPr>
          <p:nvPr>
            <p:ph type="sldNum" sz="quarter" idx="12"/>
          </p:nvPr>
        </p:nvSpPr>
        <p:spPr/>
        <p:txBody>
          <a:bodyPr/>
          <a:lstStyle>
            <a:lvl1pPr>
              <a:defRPr/>
            </a:lvl1pPr>
          </a:lstStyle>
          <a:p>
            <a:fld id="{D2CB6B62-68FA-48F9-864D-B12EADB452F3}" type="slidenum">
              <a:rPr lang="ar-EG"/>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lvl1pPr>
              <a:defRPr/>
            </a:lvl1pPr>
          </a:lstStyle>
          <a:p>
            <a:endParaRPr lang="en-US"/>
          </a:p>
        </p:txBody>
      </p:sp>
      <p:sp>
        <p:nvSpPr>
          <p:cNvPr id="5" name="Espace réservé du pied de page 4"/>
          <p:cNvSpPr>
            <a:spLocks noGrp="1"/>
          </p:cNvSpPr>
          <p:nvPr>
            <p:ph type="ftr" sz="quarter" idx="11"/>
          </p:nvPr>
        </p:nvSpPr>
        <p:spPr/>
        <p:txBody>
          <a:bodyPr/>
          <a:lstStyle>
            <a:lvl1pPr>
              <a:defRPr/>
            </a:lvl1pPr>
          </a:lstStyle>
          <a:p>
            <a:endParaRPr lang="en-US"/>
          </a:p>
        </p:txBody>
      </p:sp>
      <p:sp>
        <p:nvSpPr>
          <p:cNvPr id="6" name="Espace réservé du numéro de diapositive 5"/>
          <p:cNvSpPr>
            <a:spLocks noGrp="1"/>
          </p:cNvSpPr>
          <p:nvPr>
            <p:ph type="sldNum" sz="quarter" idx="12"/>
          </p:nvPr>
        </p:nvSpPr>
        <p:spPr/>
        <p:txBody>
          <a:bodyPr/>
          <a:lstStyle>
            <a:lvl1pPr>
              <a:defRPr/>
            </a:lvl1pPr>
          </a:lstStyle>
          <a:p>
            <a:fld id="{5A7943DD-A021-44AB-AD62-9EF0B71FAE05}" type="slidenum">
              <a:rPr lang="ar-EG"/>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lvl1pPr>
              <a:defRPr/>
            </a:lvl1pPr>
          </a:lstStyle>
          <a:p>
            <a:endParaRPr lang="en-US"/>
          </a:p>
        </p:txBody>
      </p:sp>
      <p:sp>
        <p:nvSpPr>
          <p:cNvPr id="6" name="Espace réservé du pied de page 5"/>
          <p:cNvSpPr>
            <a:spLocks noGrp="1"/>
          </p:cNvSpPr>
          <p:nvPr>
            <p:ph type="ftr" sz="quarter" idx="11"/>
          </p:nvPr>
        </p:nvSpPr>
        <p:spPr/>
        <p:txBody>
          <a:bodyPr/>
          <a:lstStyle>
            <a:lvl1pPr>
              <a:defRPr/>
            </a:lvl1pPr>
          </a:lstStyle>
          <a:p>
            <a:endParaRPr lang="en-US"/>
          </a:p>
        </p:txBody>
      </p:sp>
      <p:sp>
        <p:nvSpPr>
          <p:cNvPr id="7" name="Espace réservé du numéro de diapositive 6"/>
          <p:cNvSpPr>
            <a:spLocks noGrp="1"/>
          </p:cNvSpPr>
          <p:nvPr>
            <p:ph type="sldNum" sz="quarter" idx="12"/>
          </p:nvPr>
        </p:nvSpPr>
        <p:spPr/>
        <p:txBody>
          <a:bodyPr/>
          <a:lstStyle>
            <a:lvl1pPr>
              <a:defRPr/>
            </a:lvl1pPr>
          </a:lstStyle>
          <a:p>
            <a:fld id="{7D1A26B2-5D9F-47EE-9297-8E3D6F28B4E5}" type="slidenum">
              <a:rPr lang="ar-EG"/>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lvl1pPr>
              <a:defRPr/>
            </a:lvl1pPr>
          </a:lstStyle>
          <a:p>
            <a:endParaRPr lang="en-US"/>
          </a:p>
        </p:txBody>
      </p:sp>
      <p:sp>
        <p:nvSpPr>
          <p:cNvPr id="8" name="Espace réservé du pied de page 7"/>
          <p:cNvSpPr>
            <a:spLocks noGrp="1"/>
          </p:cNvSpPr>
          <p:nvPr>
            <p:ph type="ftr" sz="quarter" idx="11"/>
          </p:nvPr>
        </p:nvSpPr>
        <p:spPr/>
        <p:txBody>
          <a:bodyPr/>
          <a:lstStyle>
            <a:lvl1pPr>
              <a:defRPr/>
            </a:lvl1pPr>
          </a:lstStyle>
          <a:p>
            <a:endParaRPr lang="en-US"/>
          </a:p>
        </p:txBody>
      </p:sp>
      <p:sp>
        <p:nvSpPr>
          <p:cNvPr id="9" name="Espace réservé du numéro de diapositive 8"/>
          <p:cNvSpPr>
            <a:spLocks noGrp="1"/>
          </p:cNvSpPr>
          <p:nvPr>
            <p:ph type="sldNum" sz="quarter" idx="12"/>
          </p:nvPr>
        </p:nvSpPr>
        <p:spPr/>
        <p:txBody>
          <a:bodyPr/>
          <a:lstStyle>
            <a:lvl1pPr>
              <a:defRPr/>
            </a:lvl1pPr>
          </a:lstStyle>
          <a:p>
            <a:fld id="{C6924543-4B51-4E15-B2C1-360E41F84E50}" type="slidenum">
              <a:rPr lang="ar-EG"/>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lvl1pPr>
              <a:defRPr/>
            </a:lvl1pPr>
          </a:lstStyle>
          <a:p>
            <a:endParaRPr lang="en-US"/>
          </a:p>
        </p:txBody>
      </p:sp>
      <p:sp>
        <p:nvSpPr>
          <p:cNvPr id="4" name="Espace réservé du pied de page 3"/>
          <p:cNvSpPr>
            <a:spLocks noGrp="1"/>
          </p:cNvSpPr>
          <p:nvPr>
            <p:ph type="ftr" sz="quarter" idx="11"/>
          </p:nvPr>
        </p:nvSpPr>
        <p:spPr/>
        <p:txBody>
          <a:bodyPr/>
          <a:lstStyle>
            <a:lvl1pPr>
              <a:defRPr/>
            </a:lvl1pPr>
          </a:lstStyle>
          <a:p>
            <a:endParaRPr lang="en-US"/>
          </a:p>
        </p:txBody>
      </p:sp>
      <p:sp>
        <p:nvSpPr>
          <p:cNvPr id="5" name="Espace réservé du numéro de diapositive 4"/>
          <p:cNvSpPr>
            <a:spLocks noGrp="1"/>
          </p:cNvSpPr>
          <p:nvPr>
            <p:ph type="sldNum" sz="quarter" idx="12"/>
          </p:nvPr>
        </p:nvSpPr>
        <p:spPr/>
        <p:txBody>
          <a:bodyPr/>
          <a:lstStyle>
            <a:lvl1pPr>
              <a:defRPr/>
            </a:lvl1pPr>
          </a:lstStyle>
          <a:p>
            <a:fld id="{330C221A-3479-4B0B-8B26-750996A22ABE}" type="slidenum">
              <a:rPr lang="ar-EG"/>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lvl1pPr>
              <a:defRPr/>
            </a:lvl1pPr>
          </a:lstStyle>
          <a:p>
            <a:endParaRPr lang="en-US"/>
          </a:p>
        </p:txBody>
      </p:sp>
      <p:sp>
        <p:nvSpPr>
          <p:cNvPr id="3" name="Espace réservé du pied de page 2"/>
          <p:cNvSpPr>
            <a:spLocks noGrp="1"/>
          </p:cNvSpPr>
          <p:nvPr>
            <p:ph type="ftr" sz="quarter" idx="11"/>
          </p:nvPr>
        </p:nvSpPr>
        <p:spPr/>
        <p:txBody>
          <a:bodyPr/>
          <a:lstStyle>
            <a:lvl1pPr>
              <a:defRPr/>
            </a:lvl1pPr>
          </a:lstStyle>
          <a:p>
            <a:endParaRPr lang="en-US"/>
          </a:p>
        </p:txBody>
      </p:sp>
      <p:sp>
        <p:nvSpPr>
          <p:cNvPr id="4" name="Espace réservé du numéro de diapositive 3"/>
          <p:cNvSpPr>
            <a:spLocks noGrp="1"/>
          </p:cNvSpPr>
          <p:nvPr>
            <p:ph type="sldNum" sz="quarter" idx="12"/>
          </p:nvPr>
        </p:nvSpPr>
        <p:spPr/>
        <p:txBody>
          <a:bodyPr/>
          <a:lstStyle>
            <a:lvl1pPr>
              <a:defRPr/>
            </a:lvl1pPr>
          </a:lstStyle>
          <a:p>
            <a:fld id="{214EC3A9-1B75-4424-BD65-28FA448CAF6E}" type="slidenum">
              <a:rPr lang="ar-EG"/>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lvl1pPr>
              <a:defRPr/>
            </a:lvl1pPr>
          </a:lstStyle>
          <a:p>
            <a:endParaRPr lang="en-US"/>
          </a:p>
        </p:txBody>
      </p:sp>
      <p:sp>
        <p:nvSpPr>
          <p:cNvPr id="6" name="Espace réservé du pied de page 5"/>
          <p:cNvSpPr>
            <a:spLocks noGrp="1"/>
          </p:cNvSpPr>
          <p:nvPr>
            <p:ph type="ftr" sz="quarter" idx="11"/>
          </p:nvPr>
        </p:nvSpPr>
        <p:spPr/>
        <p:txBody>
          <a:bodyPr/>
          <a:lstStyle>
            <a:lvl1pPr>
              <a:defRPr/>
            </a:lvl1pPr>
          </a:lstStyle>
          <a:p>
            <a:endParaRPr lang="en-US"/>
          </a:p>
        </p:txBody>
      </p:sp>
      <p:sp>
        <p:nvSpPr>
          <p:cNvPr id="7" name="Espace réservé du numéro de diapositive 6"/>
          <p:cNvSpPr>
            <a:spLocks noGrp="1"/>
          </p:cNvSpPr>
          <p:nvPr>
            <p:ph type="sldNum" sz="quarter" idx="12"/>
          </p:nvPr>
        </p:nvSpPr>
        <p:spPr/>
        <p:txBody>
          <a:bodyPr/>
          <a:lstStyle>
            <a:lvl1pPr>
              <a:defRPr/>
            </a:lvl1pPr>
          </a:lstStyle>
          <a:p>
            <a:fld id="{6AC3B4F3-643E-4D21-B1BD-9533AB981818}" type="slidenum">
              <a:rPr lang="ar-EG"/>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lvl1pPr>
              <a:defRPr/>
            </a:lvl1pPr>
          </a:lstStyle>
          <a:p>
            <a:endParaRPr lang="en-US"/>
          </a:p>
        </p:txBody>
      </p:sp>
      <p:sp>
        <p:nvSpPr>
          <p:cNvPr id="6" name="Espace réservé du pied de page 5"/>
          <p:cNvSpPr>
            <a:spLocks noGrp="1"/>
          </p:cNvSpPr>
          <p:nvPr>
            <p:ph type="ftr" sz="quarter" idx="11"/>
          </p:nvPr>
        </p:nvSpPr>
        <p:spPr/>
        <p:txBody>
          <a:bodyPr/>
          <a:lstStyle>
            <a:lvl1pPr>
              <a:defRPr/>
            </a:lvl1pPr>
          </a:lstStyle>
          <a:p>
            <a:endParaRPr lang="en-US"/>
          </a:p>
        </p:txBody>
      </p:sp>
      <p:sp>
        <p:nvSpPr>
          <p:cNvPr id="7" name="Espace réservé du numéro de diapositive 6"/>
          <p:cNvSpPr>
            <a:spLocks noGrp="1"/>
          </p:cNvSpPr>
          <p:nvPr>
            <p:ph type="sldNum" sz="quarter" idx="12"/>
          </p:nvPr>
        </p:nvSpPr>
        <p:spPr/>
        <p:txBody>
          <a:bodyPr/>
          <a:lstStyle>
            <a:lvl1pPr>
              <a:defRPr/>
            </a:lvl1pPr>
          </a:lstStyle>
          <a:p>
            <a:fld id="{B936629F-7077-409F-B7C2-3AA3A96ADFDD}" type="slidenum">
              <a:rPr lang="ar-EG"/>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amma/>
                <a:shade val="46275"/>
                <a:invGamma/>
              </a:schemeClr>
            </a:gs>
            <a:gs pos="100000">
              <a:schemeClr val="bg1"/>
            </a:gs>
          </a:gsLst>
          <a:lin ang="5400000" scaled="1"/>
        </a:gradFill>
        <a:effectLst/>
      </p:bgPr>
    </p:bg>
    <p:spTree>
      <p:nvGrpSpPr>
        <p:cNvPr id="1" name=""/>
        <p:cNvGrpSpPr/>
        <p:nvPr/>
      </p:nvGrpSpPr>
      <p:grpSpPr>
        <a:xfrm>
          <a:off x="0" y="0"/>
          <a:ext cx="0" cy="0"/>
          <a:chOff x="0" y="0"/>
          <a:chExt cx="0" cy="0"/>
        </a:xfrm>
      </p:grpSpPr>
      <p:grpSp>
        <p:nvGrpSpPr>
          <p:cNvPr id="4098" name="Group 2"/>
          <p:cNvGrpSpPr>
            <a:grpSpLocks/>
          </p:cNvGrpSpPr>
          <p:nvPr/>
        </p:nvGrpSpPr>
        <p:grpSpPr bwMode="auto">
          <a:xfrm>
            <a:off x="0" y="0"/>
            <a:ext cx="9144000" cy="6858000"/>
            <a:chOff x="0" y="0"/>
            <a:chExt cx="5760" cy="4320"/>
          </a:xfrm>
        </p:grpSpPr>
        <p:sp>
          <p:nvSpPr>
            <p:cNvPr id="4099"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endParaRPr lang="fr-FR"/>
            </a:p>
          </p:txBody>
        </p:sp>
        <p:sp>
          <p:nvSpPr>
            <p:cNvPr id="4100"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endParaRPr lang="fr-FR"/>
            </a:p>
          </p:txBody>
        </p:sp>
      </p:grpSp>
      <p:sp>
        <p:nvSpPr>
          <p:cNvPr id="4101" name="Freeform 5"/>
          <p:cNvSpPr>
            <a:spLocks/>
          </p:cNvSpPr>
          <p:nvPr/>
        </p:nvSpPr>
        <p:spPr bwMode="hidden">
          <a:xfrm>
            <a:off x="6248400" y="6262688"/>
            <a:ext cx="28956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endParaRPr lang="fr-FR"/>
          </a:p>
        </p:txBody>
      </p:sp>
      <p:grpSp>
        <p:nvGrpSpPr>
          <p:cNvPr id="4102" name="Group 6"/>
          <p:cNvGrpSpPr>
            <a:grpSpLocks/>
          </p:cNvGrpSpPr>
          <p:nvPr/>
        </p:nvGrpSpPr>
        <p:grpSpPr bwMode="auto">
          <a:xfrm>
            <a:off x="0" y="6019800"/>
            <a:ext cx="7848600" cy="857250"/>
            <a:chOff x="0" y="3792"/>
            <a:chExt cx="4944" cy="540"/>
          </a:xfrm>
        </p:grpSpPr>
        <p:sp>
          <p:nvSpPr>
            <p:cNvPr id="4103"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endParaRPr lang="fr-FR"/>
            </a:p>
          </p:txBody>
        </p:sp>
        <p:grpSp>
          <p:nvGrpSpPr>
            <p:cNvPr id="4104" name="Group 8"/>
            <p:cNvGrpSpPr>
              <a:grpSpLocks/>
            </p:cNvGrpSpPr>
            <p:nvPr userDrawn="1"/>
          </p:nvGrpSpPr>
          <p:grpSpPr bwMode="auto">
            <a:xfrm>
              <a:off x="2486" y="3792"/>
              <a:ext cx="2458" cy="540"/>
              <a:chOff x="2486" y="3792"/>
              <a:chExt cx="2458" cy="540"/>
            </a:xfrm>
          </p:grpSpPr>
          <p:sp>
            <p:nvSpPr>
              <p:cNvPr id="4105" name="Freeform 9"/>
              <p:cNvSpPr>
                <a:spLocks/>
              </p:cNvSpPr>
              <p:nvPr userDrawn="1"/>
            </p:nvSpPr>
            <p:spPr bwMode="ltGray">
              <a:xfrm>
                <a:off x="3948" y="3799"/>
                <a:ext cx="996" cy="533"/>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612" y="533"/>
                  </a:cxn>
                  <a:cxn ang="0">
                    <a:pos x="996" y="529"/>
                  </a:cxn>
                  <a:cxn ang="0">
                    <a:pos x="828" y="473"/>
                  </a:cxn>
                  <a:cxn ang="0">
                    <a:pos x="636" y="373"/>
                  </a:cxn>
                </a:cxnLst>
                <a:rect l="0" t="0" r="r" b="b"/>
                <a:pathLst>
                  <a:path w="996" h="533">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612" y="533"/>
                    </a:lnTo>
                    <a:lnTo>
                      <a:pt x="996" y="529"/>
                    </a:lnTo>
                    <a:lnTo>
                      <a:pt x="828" y="473"/>
                    </a:lnTo>
                    <a:lnTo>
                      <a:pt x="636" y="373"/>
                    </a:lnTo>
                    <a:close/>
                  </a:path>
                </a:pathLst>
              </a:custGeom>
              <a:solidFill>
                <a:schemeClr val="bg2"/>
              </a:solidFill>
              <a:ln w="9525">
                <a:noFill/>
                <a:round/>
                <a:headEnd/>
                <a:tailEnd/>
              </a:ln>
            </p:spPr>
            <p:txBody>
              <a:bodyPr/>
              <a:lstStyle/>
              <a:p>
                <a:endParaRPr lang="fr-FR"/>
              </a:p>
            </p:txBody>
          </p:sp>
          <p:sp>
            <p:nvSpPr>
              <p:cNvPr id="4106"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endParaRPr lang="fr-FR"/>
              </a:p>
            </p:txBody>
          </p:sp>
          <p:sp>
            <p:nvSpPr>
              <p:cNvPr id="4107"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endParaRPr lang="fr-FR"/>
              </a:p>
            </p:txBody>
          </p:sp>
          <p:sp>
            <p:nvSpPr>
              <p:cNvPr id="4108"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endParaRPr lang="fr-FR"/>
              </a:p>
            </p:txBody>
          </p:sp>
          <p:sp>
            <p:nvSpPr>
              <p:cNvPr id="4109"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endParaRPr lang="fr-FR"/>
              </a:p>
            </p:txBody>
          </p:sp>
        </p:grpSp>
        <p:sp>
          <p:nvSpPr>
            <p:cNvPr id="4110"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endParaRPr lang="fr-FR"/>
            </a:p>
          </p:txBody>
        </p:sp>
      </p:grpSp>
      <p:grpSp>
        <p:nvGrpSpPr>
          <p:cNvPr id="4111" name="Group 15"/>
          <p:cNvGrpSpPr>
            <a:grpSpLocks/>
          </p:cNvGrpSpPr>
          <p:nvPr/>
        </p:nvGrpSpPr>
        <p:grpSpPr bwMode="auto">
          <a:xfrm>
            <a:off x="627063" y="6021388"/>
            <a:ext cx="5684837" cy="849312"/>
            <a:chOff x="395" y="3793"/>
            <a:chExt cx="3581" cy="535"/>
          </a:xfrm>
        </p:grpSpPr>
        <p:sp>
          <p:nvSpPr>
            <p:cNvPr id="4112" name="Freeform 16"/>
            <p:cNvSpPr>
              <a:spLocks/>
            </p:cNvSpPr>
            <p:nvPr/>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endParaRPr lang="fr-FR"/>
            </a:p>
          </p:txBody>
        </p:sp>
        <p:sp>
          <p:nvSpPr>
            <p:cNvPr id="4113" name="Freeform 17"/>
            <p:cNvSpPr>
              <a:spLocks/>
            </p:cNvSpPr>
            <p:nvPr/>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endParaRPr lang="fr-FR"/>
            </a:p>
          </p:txBody>
        </p:sp>
        <p:sp>
          <p:nvSpPr>
            <p:cNvPr id="4114" name="Freeform 18"/>
            <p:cNvSpPr>
              <a:spLocks/>
            </p:cNvSpPr>
            <p:nvPr/>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endParaRPr lang="fr-FR"/>
            </a:p>
          </p:txBody>
        </p:sp>
        <p:sp>
          <p:nvSpPr>
            <p:cNvPr id="4115" name="Freeform 19"/>
            <p:cNvSpPr>
              <a:spLocks/>
            </p:cNvSpPr>
            <p:nvPr/>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endParaRPr lang="fr-FR"/>
            </a:p>
          </p:txBody>
        </p:sp>
        <p:sp>
          <p:nvSpPr>
            <p:cNvPr id="4116" name="Freeform 20"/>
            <p:cNvSpPr>
              <a:spLocks/>
            </p:cNvSpPr>
            <p:nvPr/>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endParaRPr lang="fr-FR"/>
            </a:p>
          </p:txBody>
        </p:sp>
        <p:sp>
          <p:nvSpPr>
            <p:cNvPr id="4117" name="Freeform 21"/>
            <p:cNvSpPr>
              <a:spLocks/>
            </p:cNvSpPr>
            <p:nvPr/>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endParaRPr lang="fr-FR"/>
            </a:p>
          </p:txBody>
        </p:sp>
      </p:grpSp>
      <p:sp>
        <p:nvSpPr>
          <p:cNvPr id="4118" name="Rectangle 22"/>
          <p:cNvSpPr>
            <a:spLocks noGrp="1" noChangeArrowheads="1"/>
          </p:cNvSpPr>
          <p:nvPr>
            <p:ph type="title"/>
          </p:nvPr>
        </p:nvSpPr>
        <p:spPr bwMode="auto">
          <a:xfrm>
            <a:off x="457200" y="228600"/>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4119" name="Rectangle 23"/>
          <p:cNvSpPr>
            <a:spLocks noGrp="1" noChangeArrowheads="1"/>
          </p:cNvSpPr>
          <p:nvPr>
            <p:ph type="body" idx="1"/>
          </p:nvPr>
        </p:nvSpPr>
        <p:spPr bwMode="auto">
          <a:xfrm>
            <a:off x="457200" y="1600200"/>
            <a:ext cx="8229600" cy="4495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120" name="Rectangle 24"/>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effectLst>
                  <a:outerShdw blurRad="38100" dist="38100" dir="2700000" algn="tl">
                    <a:srgbClr val="000000"/>
                  </a:outerShdw>
                </a:effectLst>
              </a:defRPr>
            </a:lvl1pPr>
          </a:lstStyle>
          <a:p>
            <a:endParaRPr lang="en-US"/>
          </a:p>
        </p:txBody>
      </p:sp>
      <p:sp>
        <p:nvSpPr>
          <p:cNvPr id="4121" name="Rectangle 2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effectLst>
                  <a:outerShdw blurRad="38100" dist="38100" dir="2700000" algn="tl">
                    <a:srgbClr val="000000"/>
                  </a:outerShdw>
                </a:effectLst>
              </a:defRPr>
            </a:lvl1pPr>
          </a:lstStyle>
          <a:p>
            <a:endParaRPr lang="en-US"/>
          </a:p>
        </p:txBody>
      </p:sp>
      <p:sp>
        <p:nvSpPr>
          <p:cNvPr id="4122" name="Rectangle 26"/>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effectLst>
                  <a:outerShdw blurRad="38100" dist="38100" dir="2700000" algn="tl">
                    <a:srgbClr val="000000"/>
                  </a:outerShdw>
                </a:effectLst>
              </a:defRPr>
            </a:lvl1pPr>
          </a:lstStyle>
          <a:p>
            <a:fld id="{65CA51C9-D875-465E-8F32-2D90078B01DC}" type="slidenum">
              <a:rPr lang="ar-EG"/>
              <a:pPr/>
              <a:t>‹N°›</a:t>
            </a:fld>
            <a:endParaRPr lang="en-US"/>
          </a:p>
        </p:txBody>
      </p:sp>
    </p:spTree>
  </p:cSld>
  <p:clrMap bg1="dk2" tx1="lt1" bg2="dk1" tx2="lt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timing>
    <p:tnLst>
      <p:par>
        <p:cTn id="1" dur="indefinite" restart="never" nodeType="tmRoot"/>
      </p:par>
    </p:tnLst>
  </p:timing>
  <p:hf hdr="0" ftr="0" dt="0"/>
  <p:txStyles>
    <p:titleStyle>
      <a:lvl1pPr algn="ctr" rtl="0" fontAlgn="base">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2pPr>
      <a:lvl3pPr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3pPr>
      <a:lvl4pPr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4pPr>
      <a:lvl5pPr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9pPr>
    </p:titleStyle>
    <p:bodyStyle>
      <a:lvl1pPr marL="342900" indent="-342900" algn="l" rtl="0" fontAlgn="base">
        <a:spcBef>
          <a:spcPct val="20000"/>
        </a:spcBef>
        <a:spcAft>
          <a:spcPct val="0"/>
        </a:spcAft>
        <a:buClr>
          <a:schemeClr val="tx2"/>
        </a:buClr>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cs typeface="+mn-cs"/>
        </a:defRPr>
      </a:lvl2pPr>
      <a:lvl3pPr marL="1143000" indent="-228600" algn="l" rtl="0" fontAlgn="base">
        <a:spcBef>
          <a:spcPct val="20000"/>
        </a:spcBef>
        <a:spcAft>
          <a:spcPct val="0"/>
        </a:spcAft>
        <a:buClr>
          <a:schemeClr val="tx2"/>
        </a:buClr>
        <a:buChar char="•"/>
        <a:defRPr sz="2400">
          <a:solidFill>
            <a:schemeClr val="tx1"/>
          </a:solidFill>
          <a:latin typeface="+mn-lt"/>
          <a:cs typeface="+mn-cs"/>
        </a:defRPr>
      </a:lvl3pPr>
      <a:lvl4pPr marL="1600200" indent="-228600" algn="l" rtl="0" fontAlgn="base">
        <a:spcBef>
          <a:spcPct val="20000"/>
        </a:spcBef>
        <a:spcAft>
          <a:spcPct val="0"/>
        </a:spcAft>
        <a:buChar char="–"/>
        <a:defRPr sz="2000">
          <a:solidFill>
            <a:schemeClr val="tx1"/>
          </a:solidFill>
          <a:latin typeface="+mn-lt"/>
          <a:cs typeface="+mn-cs"/>
        </a:defRPr>
      </a:lvl4pPr>
      <a:lvl5pPr marL="2057400" indent="-228600" algn="l" rtl="0" fontAlgn="base">
        <a:spcBef>
          <a:spcPct val="20000"/>
        </a:spcBef>
        <a:spcAft>
          <a:spcPct val="0"/>
        </a:spcAft>
        <a:buClr>
          <a:schemeClr val="tx2"/>
        </a:buClr>
        <a:buChar char="•"/>
        <a:defRPr sz="2000">
          <a:solidFill>
            <a:schemeClr val="tx1"/>
          </a:solidFill>
          <a:latin typeface="+mn-lt"/>
          <a:cs typeface="+mn-cs"/>
        </a:defRPr>
      </a:lvl5pPr>
      <a:lvl6pPr marL="2514600" indent="-228600" algn="l" rtl="0" fontAlgn="base">
        <a:spcBef>
          <a:spcPct val="20000"/>
        </a:spcBef>
        <a:spcAft>
          <a:spcPct val="0"/>
        </a:spcAft>
        <a:buClr>
          <a:schemeClr val="tx2"/>
        </a:buClr>
        <a:buChar char="•"/>
        <a:defRPr sz="2000">
          <a:solidFill>
            <a:schemeClr val="tx1"/>
          </a:solidFill>
          <a:latin typeface="+mn-lt"/>
          <a:cs typeface="+mn-cs"/>
        </a:defRPr>
      </a:lvl6pPr>
      <a:lvl7pPr marL="2971800" indent="-228600" algn="l" rtl="0" fontAlgn="base">
        <a:spcBef>
          <a:spcPct val="20000"/>
        </a:spcBef>
        <a:spcAft>
          <a:spcPct val="0"/>
        </a:spcAft>
        <a:buClr>
          <a:schemeClr val="tx2"/>
        </a:buClr>
        <a:buChar char="•"/>
        <a:defRPr sz="2000">
          <a:solidFill>
            <a:schemeClr val="tx1"/>
          </a:solidFill>
          <a:latin typeface="+mn-lt"/>
          <a:cs typeface="+mn-cs"/>
        </a:defRPr>
      </a:lvl7pPr>
      <a:lvl8pPr marL="3429000" indent="-228600" algn="l" rtl="0" fontAlgn="base">
        <a:spcBef>
          <a:spcPct val="20000"/>
        </a:spcBef>
        <a:spcAft>
          <a:spcPct val="0"/>
        </a:spcAft>
        <a:buClr>
          <a:schemeClr val="tx2"/>
        </a:buClr>
        <a:buChar char="•"/>
        <a:defRPr sz="2000">
          <a:solidFill>
            <a:schemeClr val="tx1"/>
          </a:solidFill>
          <a:latin typeface="+mn-lt"/>
          <a:cs typeface="+mn-cs"/>
        </a:defRPr>
      </a:lvl8pPr>
      <a:lvl9pPr marL="3886200" indent="-228600" algn="l" rtl="0" fontAlgn="base">
        <a:spcBef>
          <a:spcPct val="20000"/>
        </a:spcBef>
        <a:spcAft>
          <a:spcPct val="0"/>
        </a:spcAft>
        <a:buClr>
          <a:schemeClr val="tx2"/>
        </a:buClr>
        <a:buChar char="•"/>
        <a:defRPr sz="2000">
          <a:solidFill>
            <a:schemeClr val="tx1"/>
          </a:solidFill>
          <a:latin typeface="+mn-lt"/>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Text Box 3"/>
          <p:cNvSpPr txBox="1">
            <a:spLocks noGrp="1" noChangeArrowheads="1"/>
          </p:cNvSpPr>
          <p:nvPr>
            <p:ph type="ctrTitle"/>
          </p:nvPr>
        </p:nvSpPr>
        <p:spPr>
          <a:xfrm>
            <a:off x="0" y="228600"/>
            <a:ext cx="9906000" cy="3276600"/>
          </a:xfrm>
          <a:noFill/>
          <a:ln/>
        </p:spPr>
        <p:txBody>
          <a:bodyPr/>
          <a:lstStyle/>
          <a:p>
            <a:pPr rtl="1"/>
            <a:r>
              <a:rPr lang="ar-SA" sz="4800" b="1" u="sng" dirty="0">
                <a:solidFill>
                  <a:srgbClr val="FFFF66"/>
                </a:solidFill>
                <a:effectLst/>
              </a:rPr>
              <a:t/>
            </a:r>
            <a:br>
              <a:rPr lang="ar-SA" sz="4800" b="1" u="sng" dirty="0">
                <a:solidFill>
                  <a:srgbClr val="FFFF66"/>
                </a:solidFill>
                <a:effectLst/>
              </a:rPr>
            </a:br>
            <a:r>
              <a:rPr lang="ar-SA" sz="4800" b="1" u="sng" dirty="0">
                <a:solidFill>
                  <a:srgbClr val="FFFF66"/>
                </a:solidFill>
                <a:effectLst/>
              </a:rPr>
              <a:t> </a:t>
            </a:r>
            <a:r>
              <a:rPr lang="ar-DZ" sz="4800" b="1" u="sng" dirty="0" smtClean="0">
                <a:solidFill>
                  <a:srgbClr val="FFFF66"/>
                </a:solidFill>
                <a:effectLst/>
              </a:rPr>
              <a:t>التنمية </a:t>
            </a:r>
            <a:r>
              <a:rPr lang="ar-DZ" sz="4800" b="1" u="sng" dirty="0" err="1" smtClean="0">
                <a:solidFill>
                  <a:srgbClr val="FFFF66"/>
                </a:solidFill>
                <a:effectLst/>
              </a:rPr>
              <a:t>و</a:t>
            </a:r>
            <a:r>
              <a:rPr lang="ar-SA" sz="4800" b="1" u="sng" dirty="0" smtClean="0">
                <a:solidFill>
                  <a:srgbClr val="FFFF66"/>
                </a:solidFill>
                <a:effectLst/>
              </a:rPr>
              <a:t> </a:t>
            </a:r>
            <a:r>
              <a:rPr lang="ar-SA" sz="4800" b="1" u="sng" dirty="0">
                <a:solidFill>
                  <a:srgbClr val="FFFF66"/>
                </a:solidFill>
                <a:effectLst/>
              </a:rPr>
              <a:t>التنمية المستدامة </a:t>
            </a:r>
            <a:r>
              <a:rPr lang="en-US" sz="4800" b="1" u="sng" dirty="0">
                <a:solidFill>
                  <a:srgbClr val="FFFF66"/>
                </a:solidFill>
                <a:effectLst/>
              </a:rPr>
              <a:t>(</a:t>
            </a:r>
            <a:r>
              <a:rPr lang="en-US" sz="4800" b="1" u="sng" dirty="0" err="1" smtClean="0">
                <a:solidFill>
                  <a:srgbClr val="FFFF66"/>
                </a:solidFill>
                <a:effectLst/>
              </a:rPr>
              <a:t>SustainableDevelopment</a:t>
            </a:r>
            <a:r>
              <a:rPr lang="en-US" sz="4800" b="1" u="sng" dirty="0">
                <a:solidFill>
                  <a:srgbClr val="FFFF66"/>
                </a:solidFill>
                <a:effectLst/>
              </a:rPr>
              <a:t>)</a:t>
            </a:r>
            <a:r>
              <a:rPr lang="ar-SA" sz="4800" b="1" u="sng" dirty="0">
                <a:solidFill>
                  <a:srgbClr val="FFFF66"/>
                </a:solidFill>
                <a:effectLst/>
              </a:rPr>
              <a:t> </a:t>
            </a:r>
            <a:br>
              <a:rPr lang="ar-SA" sz="4800" b="1" u="sng" dirty="0">
                <a:solidFill>
                  <a:srgbClr val="FFFF66"/>
                </a:solidFill>
                <a:effectLst/>
              </a:rPr>
            </a:br>
            <a:r>
              <a:rPr lang="ar-SA" sz="4800" dirty="0">
                <a:solidFill>
                  <a:srgbClr val="FFFF66"/>
                </a:solidFill>
              </a:rPr>
              <a:t> </a:t>
            </a:r>
            <a:endParaRPr lang="en-US" sz="4800" dirty="0">
              <a:solidFill>
                <a:srgbClr val="FFFF66"/>
              </a:solidFill>
            </a:endParaRPr>
          </a:p>
        </p:txBody>
      </p:sp>
      <p:sp>
        <p:nvSpPr>
          <p:cNvPr id="6148" name="Rectangle 4"/>
          <p:cNvSpPr>
            <a:spLocks noChangeArrowheads="1"/>
          </p:cNvSpPr>
          <p:nvPr/>
        </p:nvSpPr>
        <p:spPr bwMode="auto">
          <a:xfrm>
            <a:off x="1143000" y="3429000"/>
            <a:ext cx="7239000" cy="2133600"/>
          </a:xfrm>
          <a:prstGeom prst="rect">
            <a:avLst/>
          </a:prstGeom>
          <a:solidFill>
            <a:schemeClr val="accent1"/>
          </a:solidFill>
          <a:ln w="9525">
            <a:solidFill>
              <a:schemeClr val="tx1"/>
            </a:solidFill>
            <a:miter lim="800000"/>
            <a:headEnd/>
            <a:tailEnd/>
          </a:ln>
          <a:effectLst/>
        </p:spPr>
        <p:txBody>
          <a:bodyPr wrap="none" anchor="ctr"/>
          <a:lstStyle/>
          <a:p>
            <a:pPr algn="ctr" rtl="1"/>
            <a:r>
              <a:rPr lang="ar-DZ" sz="4000" b="1" dirty="0" smtClean="0">
                <a:solidFill>
                  <a:schemeClr val="folHlink"/>
                </a:solidFill>
                <a:cs typeface="PT Bold Heading" pitchFamily="2" charset="-78"/>
              </a:rPr>
              <a:t>د. نهاري سلمى</a:t>
            </a:r>
            <a:endParaRPr lang="en-US" sz="2800" b="1" dirty="0">
              <a:solidFill>
                <a:schemeClr val="folHlink"/>
              </a:solidFill>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6147"/>
                                        </p:tgtEl>
                                        <p:attrNameLst>
                                          <p:attrName>style.visibility</p:attrName>
                                        </p:attrNameLst>
                                      </p:cBhvr>
                                      <p:to>
                                        <p:strVal val="visible"/>
                                      </p:to>
                                    </p:set>
                                    <p:animEffect transition="in" filter="blinds(horizontal)">
                                      <p:cBhvr>
                                        <p:cTn id="7" dur="500"/>
                                        <p:tgtEl>
                                          <p:spTgt spid="6147"/>
                                        </p:tgtEl>
                                      </p:cBhvr>
                                    </p:animEffect>
                                  </p:childTnLst>
                                </p:cTn>
                              </p:par>
                            </p:childTnLst>
                          </p:cTn>
                        </p:par>
                        <p:par>
                          <p:cTn id="8" fill="hold">
                            <p:stCondLst>
                              <p:cond delay="500"/>
                            </p:stCondLst>
                            <p:childTnLst>
                              <p:par>
                                <p:cTn id="9" presetID="4" presetClass="entr" presetSubtype="16" fill="hold" grpId="0" nodeType="afterEffect">
                                  <p:stCondLst>
                                    <p:cond delay="0"/>
                                  </p:stCondLst>
                                  <p:childTnLst>
                                    <p:set>
                                      <p:cBhvr>
                                        <p:cTn id="10" dur="1" fill="hold">
                                          <p:stCondLst>
                                            <p:cond delay="0"/>
                                          </p:stCondLst>
                                        </p:cTn>
                                        <p:tgtEl>
                                          <p:spTgt spid="6148"/>
                                        </p:tgtEl>
                                        <p:attrNameLst>
                                          <p:attrName>style.visibility</p:attrName>
                                        </p:attrNameLst>
                                      </p:cBhvr>
                                      <p:to>
                                        <p:strVal val="visible"/>
                                      </p:to>
                                    </p:set>
                                    <p:animEffect transition="in" filter="box(in)">
                                      <p:cBhvr>
                                        <p:cTn id="11" dur="500"/>
                                        <p:tgtEl>
                                          <p:spTgt spid="61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7" grpId="0"/>
      <p:bldP spid="6148"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ctrTitle"/>
          </p:nvPr>
        </p:nvSpPr>
        <p:spPr>
          <a:xfrm>
            <a:off x="0" y="762000"/>
            <a:ext cx="9144000" cy="5791200"/>
          </a:xfrm>
          <a:noFill/>
          <a:ln/>
        </p:spPr>
        <p:txBody>
          <a:bodyPr/>
          <a:lstStyle/>
          <a:p>
            <a:pPr rtl="1"/>
            <a:r>
              <a:rPr lang="ar-SA" sz="4400" dirty="0" smtClean="0"/>
              <a:t>تعريف التنمية المستدامة </a:t>
            </a:r>
            <a:r>
              <a:rPr lang="fr-FR" sz="4400" dirty="0" smtClean="0"/>
              <a:t>:</a:t>
            </a:r>
            <a:r>
              <a:rPr lang="fr-FR" sz="4400" dirty="0" smtClean="0"/>
              <a:t/>
            </a:r>
            <a:br>
              <a:rPr lang="fr-FR" sz="4400" dirty="0" smtClean="0"/>
            </a:br>
            <a:r>
              <a:rPr lang="ar-SA" sz="4400" dirty="0" smtClean="0"/>
              <a:t>تلبية حاجات المجتمع في الوقت الحاضر بالاستخدام الأمثل للموارد المتاحة دون إهدار حق الأجيال القادمة من الانتفاع بهذه الموارد، ويشمل ذلك الجوانب الرئيسية للتنمية وهي الاقتصادية، والبيئية، والاجتماعية</a:t>
            </a:r>
            <a:r>
              <a:rPr lang="fr-FR" sz="4400" dirty="0" smtClean="0"/>
              <a:t>.</a:t>
            </a:r>
            <a:br>
              <a:rPr lang="fr-FR" sz="4400" dirty="0" smtClean="0"/>
            </a:br>
            <a:endParaRPr lang="en-US" sz="44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7650"/>
                                        </p:tgtEl>
                                        <p:attrNameLst>
                                          <p:attrName>style.visibility</p:attrName>
                                        </p:attrNameLst>
                                      </p:cBhvr>
                                      <p:to>
                                        <p:strVal val="visible"/>
                                      </p:to>
                                    </p:set>
                                    <p:animEffect transition="in" filter="blinds(horizontal)">
                                      <p:cBhvr>
                                        <p:cTn id="7" dur="500"/>
                                        <p:tgtEl>
                                          <p:spTgt spid="276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ctrTitle"/>
          </p:nvPr>
        </p:nvSpPr>
        <p:spPr>
          <a:xfrm>
            <a:off x="0" y="762000"/>
            <a:ext cx="9144000" cy="5791200"/>
          </a:xfrm>
        </p:spPr>
        <p:txBody>
          <a:bodyPr/>
          <a:lstStyle/>
          <a:p>
            <a:pPr rtl="1"/>
            <a:r>
              <a:rPr lang="ar-DZ" sz="2800" b="1" dirty="0" smtClean="0"/>
              <a:t>التسلسل التاريخي لبروز فكرة التنمية المستدامة</a:t>
            </a:r>
            <a:r>
              <a:rPr lang="ar-DZ" sz="2800" dirty="0" smtClean="0"/>
              <a:t>:</a:t>
            </a:r>
            <a:r>
              <a:rPr lang="fr-FR" sz="2800" dirty="0" smtClean="0"/>
              <a:t/>
            </a:r>
            <a:br>
              <a:rPr lang="fr-FR" sz="2800" dirty="0" smtClean="0"/>
            </a:br>
            <a:r>
              <a:rPr lang="ar-DZ" sz="2800" dirty="0" smtClean="0"/>
              <a:t>شهد ظهور مفهوم التنمية المستدامة مسارًا طويلًا </a:t>
            </a:r>
            <a:r>
              <a:rPr lang="ar-DZ" sz="2800" dirty="0" err="1" smtClean="0"/>
              <a:t>تخللته</a:t>
            </a:r>
            <a:r>
              <a:rPr lang="ar-DZ" sz="2800" dirty="0" smtClean="0"/>
              <a:t> عدة مؤتمرات دولية وتقارير عالمية مهدت الطريق لتبلور هذا المفهوم. وفيما يلي أبرز المحطات التاريخية حسب تسلسلها الزمني:</a:t>
            </a:r>
            <a:r>
              <a:rPr lang="fr-FR" sz="2800" dirty="0" smtClean="0"/>
              <a:t/>
            </a:r>
            <a:br>
              <a:rPr lang="fr-FR" sz="2800" dirty="0" smtClean="0"/>
            </a:br>
            <a:r>
              <a:rPr lang="ar-DZ" sz="2800" b="1" dirty="0" smtClean="0"/>
              <a:t>سنة 1950:</a:t>
            </a:r>
            <a:r>
              <a:rPr lang="fr-FR" sz="2800" dirty="0" smtClean="0"/>
              <a:t/>
            </a:r>
            <a:br>
              <a:rPr lang="fr-FR" sz="2800" dirty="0" smtClean="0"/>
            </a:br>
            <a:r>
              <a:rPr lang="ar-DZ" sz="2800" dirty="0" smtClean="0"/>
              <a:t>تعود الجذور الأولى للتفكير العالمي في قضايا التدهور البيئي إلى هذه السنة، حيث أصدر الاتحاد الدولي لحفظ الطبيعة (</a:t>
            </a:r>
            <a:r>
              <a:rPr lang="fr-FR" sz="2800" dirty="0" smtClean="0"/>
              <a:t>IUCN</a:t>
            </a:r>
            <a:r>
              <a:rPr lang="ar-DZ" sz="2800" dirty="0" smtClean="0"/>
              <a:t>) أول تقرير حول حالة البيئة العالمية. هدف التقرير إلى دراسة وضعية البيئة في مختلف مناطق العالم، ويُعدّ هذا التقرير من المبادرات الرائدة التي حاولت التوفيق بين مقتضيات التنمية الاقتصادية ومتطلبات الحفاظ على البيئة في تلك المرحلة.</a:t>
            </a:r>
            <a:r>
              <a:rPr lang="fr-FR" sz="2800" dirty="0" smtClean="0"/>
              <a:t/>
            </a:r>
            <a:br>
              <a:rPr lang="fr-FR" sz="2800" dirty="0" smtClean="0"/>
            </a:br>
            <a:endParaRPr lang="fr-FR" sz="2800" b="1" dirty="0">
              <a:solidFill>
                <a:srgbClr val="FFFFCC"/>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8194"/>
                                        </p:tgtEl>
                                        <p:attrNameLst>
                                          <p:attrName>style.visibility</p:attrName>
                                        </p:attrNameLst>
                                      </p:cBhvr>
                                      <p:to>
                                        <p:strVal val="visible"/>
                                      </p:to>
                                    </p:set>
                                    <p:animEffect transition="in" filter="blinds(horizontal)">
                                      <p:cBhvr>
                                        <p:cTn id="7" dur="500"/>
                                        <p:tgtEl>
                                          <p:spTgt spid="81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609600"/>
            <a:ext cx="8229600" cy="5486400"/>
          </a:xfrm>
        </p:spPr>
        <p:txBody>
          <a:bodyPr/>
          <a:lstStyle/>
          <a:p>
            <a:pPr lvl="0" algn="just" rtl="1"/>
            <a:r>
              <a:rPr lang="ar-DZ" b="1" dirty="0" smtClean="0"/>
              <a:t>سنة 1968</a:t>
            </a:r>
            <a:r>
              <a:rPr lang="ar-DZ" dirty="0" smtClean="0"/>
              <a:t>:</a:t>
            </a:r>
            <a:endParaRPr lang="fr-FR" dirty="0" smtClean="0"/>
          </a:p>
          <a:p>
            <a:pPr algn="just" rtl="1"/>
            <a:r>
              <a:rPr lang="ar-DZ" dirty="0" smtClean="0"/>
              <a:t>تأسيس نادي روما، الذي ضم عددًا محدودًا من الشخصيات المؤثرة عالميًا، بهدف دراسة إشكالية النمو الاقتصادي المفرط وانعكاساته المستقبلية على الموارد البيئية والاقتصادية.</a:t>
            </a:r>
            <a:endParaRPr lang="fr-FR" dirty="0" smtClean="0"/>
          </a:p>
          <a:p>
            <a:pPr lvl="0" algn="just" rtl="1"/>
            <a:r>
              <a:rPr lang="ar-DZ" b="1" dirty="0" smtClean="0"/>
              <a:t>سنة 1972</a:t>
            </a:r>
            <a:r>
              <a:rPr lang="ar-DZ" dirty="0" smtClean="0"/>
              <a:t>:</a:t>
            </a:r>
            <a:endParaRPr lang="fr-FR" dirty="0" smtClean="0"/>
          </a:p>
          <a:p>
            <a:pPr algn="just" rtl="1"/>
            <a:r>
              <a:rPr lang="ar-DZ" dirty="0" smtClean="0"/>
              <a:t>انعقاد مؤتمر ستوكهولم حول </a:t>
            </a:r>
            <a:r>
              <a:rPr lang="ar-DZ" b="1" dirty="0" smtClean="0"/>
              <a:t>البيئة</a:t>
            </a:r>
            <a:r>
              <a:rPr lang="ar-DZ" dirty="0" smtClean="0"/>
              <a:t>، بمشاركة 112 دولة، حيث تناول المؤتمر القضايا البيئية الملحة والمخاطر التي تهدد التوازن البيئي عالميًا.</a:t>
            </a:r>
            <a:endParaRPr lang="fr-FR" dirty="0" smtClean="0"/>
          </a:p>
          <a:p>
            <a:pPr algn="just" rtl="1"/>
            <a:endParaRPr lang="fr-FR" dirty="0"/>
          </a:p>
        </p:txBody>
      </p:sp>
      <p:sp>
        <p:nvSpPr>
          <p:cNvPr id="4" name="Espace réservé du numéro de diapositive 3"/>
          <p:cNvSpPr>
            <a:spLocks noGrp="1"/>
          </p:cNvSpPr>
          <p:nvPr>
            <p:ph type="sldNum" sz="quarter" idx="12"/>
          </p:nvPr>
        </p:nvSpPr>
        <p:spPr/>
        <p:txBody>
          <a:bodyPr/>
          <a:lstStyle/>
          <a:p>
            <a:fld id="{D2CB6B62-68FA-48F9-864D-B12EADB452F3}" type="slidenum">
              <a:rPr lang="ar-EG" smtClean="0"/>
              <a:pPr/>
              <a:t>12</a:t>
            </a:fld>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304800"/>
            <a:ext cx="8229600" cy="5791200"/>
          </a:xfrm>
        </p:spPr>
        <p:txBody>
          <a:bodyPr/>
          <a:lstStyle/>
          <a:p>
            <a:pPr lvl="0" algn="just" rtl="1"/>
            <a:r>
              <a:rPr lang="ar-DZ" b="1" dirty="0" smtClean="0"/>
              <a:t>سنة 1979</a:t>
            </a:r>
            <a:r>
              <a:rPr lang="ar-DZ" dirty="0" smtClean="0"/>
              <a:t>:</a:t>
            </a:r>
            <a:endParaRPr lang="fr-FR" dirty="0" smtClean="0"/>
          </a:p>
          <a:p>
            <a:pPr algn="just" rtl="1"/>
            <a:r>
              <a:rPr lang="ar-DZ" dirty="0" smtClean="0"/>
              <a:t>أعرب الفيلسوف والمفكر الألماني هانس </a:t>
            </a:r>
            <a:r>
              <a:rPr lang="ar-DZ" dirty="0" err="1" smtClean="0"/>
              <a:t>جوناس</a:t>
            </a:r>
            <a:r>
              <a:rPr lang="ar-DZ" dirty="0" smtClean="0"/>
              <a:t> عن قلقه إزاء تدهور الأوضاع البيئية في كتابه الشهير "مبدأ المسؤولية" (</a:t>
            </a:r>
            <a:r>
              <a:rPr lang="fr-FR" dirty="0" smtClean="0"/>
              <a:t>The </a:t>
            </a:r>
            <a:r>
              <a:rPr lang="fr-FR" dirty="0" err="1" smtClean="0"/>
              <a:t>Imperative</a:t>
            </a:r>
            <a:r>
              <a:rPr lang="fr-FR" dirty="0" smtClean="0"/>
              <a:t> of </a:t>
            </a:r>
            <a:r>
              <a:rPr lang="fr-FR" dirty="0" err="1" smtClean="0"/>
              <a:t>Responsibility</a:t>
            </a:r>
            <a:r>
              <a:rPr lang="ar-DZ" dirty="0" smtClean="0"/>
              <a:t>)، مؤكّدًا على ضرورة التحلي بأخلاقيات المسؤولية تجاه الأجيال القادمة.</a:t>
            </a:r>
            <a:r>
              <a:rPr lang="fr-FR" dirty="0" smtClean="0"/>
              <a:t>.</a:t>
            </a:r>
          </a:p>
          <a:p>
            <a:pPr lvl="0" algn="just" rtl="1"/>
            <a:r>
              <a:rPr lang="ar-DZ" b="1" dirty="0" smtClean="0"/>
              <a:t>سنة 1980:</a:t>
            </a:r>
            <a:endParaRPr lang="fr-FR" dirty="0" smtClean="0"/>
          </a:p>
          <a:p>
            <a:pPr algn="just" rtl="1"/>
            <a:r>
              <a:rPr lang="ar-DZ" dirty="0" smtClean="0"/>
              <a:t>أصدر الاتحاد الدولي لحفظ الطبيعة (</a:t>
            </a:r>
            <a:r>
              <a:rPr lang="fr-FR" dirty="0" smtClean="0"/>
              <a:t>IUCN</a:t>
            </a:r>
            <a:r>
              <a:rPr lang="ar-DZ" dirty="0" smtClean="0"/>
              <a:t>) تقريرًا بعنوان "الإستراتيجية العالمية للبقاء"، والذي تضمن لأول مرة المصطلح الأساسي التنمية المستدامة، مما شكّل نقطة تحول مفصلية في الفكر البيئي العالمي</a:t>
            </a:r>
            <a:endParaRPr lang="fr-FR" dirty="0"/>
          </a:p>
        </p:txBody>
      </p:sp>
      <p:sp>
        <p:nvSpPr>
          <p:cNvPr id="4" name="Espace réservé du numéro de diapositive 3"/>
          <p:cNvSpPr>
            <a:spLocks noGrp="1"/>
          </p:cNvSpPr>
          <p:nvPr>
            <p:ph type="sldNum" sz="quarter" idx="12"/>
          </p:nvPr>
        </p:nvSpPr>
        <p:spPr/>
        <p:txBody>
          <a:bodyPr/>
          <a:lstStyle/>
          <a:p>
            <a:fld id="{D2CB6B62-68FA-48F9-864D-B12EADB452F3}" type="slidenum">
              <a:rPr lang="ar-EG" smtClean="0"/>
              <a:pPr/>
              <a:t>13</a:t>
            </a:fld>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381000"/>
            <a:ext cx="8229600" cy="5715000"/>
          </a:xfrm>
        </p:spPr>
        <p:txBody>
          <a:bodyPr/>
          <a:lstStyle/>
          <a:p>
            <a:pPr lvl="0" algn="just" rtl="1"/>
            <a:r>
              <a:rPr lang="ar-DZ" b="1" dirty="0" smtClean="0"/>
              <a:t>سنة 1987:</a:t>
            </a:r>
            <a:endParaRPr lang="fr-FR" dirty="0" smtClean="0"/>
          </a:p>
          <a:p>
            <a:pPr algn="just" rtl="1"/>
            <a:r>
              <a:rPr lang="ar-DZ" dirty="0" smtClean="0"/>
              <a:t>أصدرت اللجنة العالمية للبيئة والتنمية تقريرًا بعنوان "</a:t>
            </a:r>
            <a:r>
              <a:rPr lang="ar-DZ" b="1" dirty="0" smtClean="0"/>
              <a:t>مستقبلنا المشترك</a:t>
            </a:r>
            <a:r>
              <a:rPr lang="ar-DZ" dirty="0" smtClean="0"/>
              <a:t>" (</a:t>
            </a:r>
            <a:r>
              <a:rPr lang="fr-FR" dirty="0" smtClean="0"/>
              <a:t>Our Common Future</a:t>
            </a:r>
            <a:r>
              <a:rPr lang="ar-DZ" dirty="0" smtClean="0"/>
              <a:t>)، تحت إشراف رئيسة الوزراء النرويجية غرو هارلم </a:t>
            </a:r>
            <a:r>
              <a:rPr lang="ar-DZ" dirty="0" err="1" smtClean="0"/>
              <a:t>برونتلاند</a:t>
            </a:r>
            <a:r>
              <a:rPr lang="ar-DZ" dirty="0" smtClean="0"/>
              <a:t>. شكّل هذا التقرير محطة محورية في ترسيخ مفهوم التنمية المستدامة، حيث تم تقديمه كنموذج بديل يهدف إلى التوفيق بين التنمية الاقتصادية والحفاظ على البيئة. وأكد التقرير على أن التنمية لا يمكن أن تستمر إلا إذا كانت قابلة للاستمرار دون التسبب في أضرار بيئية جسيمة.</a:t>
            </a:r>
            <a:r>
              <a:rPr lang="ar-DZ" baseline="30000" dirty="0" smtClean="0"/>
              <a:t> </a:t>
            </a:r>
            <a:endParaRPr lang="fr-FR" dirty="0"/>
          </a:p>
        </p:txBody>
      </p:sp>
      <p:sp>
        <p:nvSpPr>
          <p:cNvPr id="4" name="Espace réservé du numéro de diapositive 3"/>
          <p:cNvSpPr>
            <a:spLocks noGrp="1"/>
          </p:cNvSpPr>
          <p:nvPr>
            <p:ph type="sldNum" sz="quarter" idx="12"/>
          </p:nvPr>
        </p:nvSpPr>
        <p:spPr/>
        <p:txBody>
          <a:bodyPr/>
          <a:lstStyle/>
          <a:p>
            <a:fld id="{D2CB6B62-68FA-48F9-864D-B12EADB452F3}" type="slidenum">
              <a:rPr lang="ar-EG" smtClean="0"/>
              <a:pPr/>
              <a:t>14</a:t>
            </a:fld>
            <a:endParaRPr 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57200"/>
            <a:ext cx="8229600" cy="5638800"/>
          </a:xfrm>
        </p:spPr>
        <p:txBody>
          <a:bodyPr/>
          <a:lstStyle/>
          <a:p>
            <a:pPr lvl="0" algn="just" rtl="1"/>
            <a:r>
              <a:rPr lang="ar-DZ" b="1" dirty="0" smtClean="0"/>
              <a:t>سنة 1989:</a:t>
            </a:r>
            <a:endParaRPr lang="fr-FR" dirty="0" smtClean="0"/>
          </a:p>
          <a:p>
            <a:pPr algn="just" rtl="1"/>
            <a:r>
              <a:rPr lang="ar-DZ" dirty="0" smtClean="0"/>
              <a:t>اعتماد </a:t>
            </a:r>
            <a:r>
              <a:rPr lang="ar-DZ" b="1" dirty="0" smtClean="0"/>
              <a:t>اتفاقية بازل</a:t>
            </a:r>
            <a:r>
              <a:rPr lang="ar-DZ" dirty="0" smtClean="0"/>
              <a:t> الخاصة بتنظيم حركة النفايات الخطرة عبر الحدود والتخلص منها بطريقة آمنة، وقد صادقت عليها حوالي 150 دولة.</a:t>
            </a:r>
            <a:endParaRPr lang="fr-FR" dirty="0" smtClean="0"/>
          </a:p>
          <a:p>
            <a:pPr lvl="0" algn="just" rtl="1"/>
            <a:r>
              <a:rPr lang="ar-DZ" b="1" dirty="0" smtClean="0"/>
              <a:t>سنة 1992:</a:t>
            </a:r>
            <a:endParaRPr lang="fr-FR" dirty="0" smtClean="0"/>
          </a:p>
          <a:p>
            <a:pPr algn="just" rtl="1"/>
            <a:r>
              <a:rPr lang="ar-DZ" dirty="0" smtClean="0"/>
              <a:t>انعقاد </a:t>
            </a:r>
            <a:r>
              <a:rPr lang="ar-DZ" b="1" dirty="0" smtClean="0"/>
              <a:t>قمة الأرض</a:t>
            </a:r>
            <a:r>
              <a:rPr lang="ar-DZ" dirty="0" smtClean="0"/>
              <a:t> في مدينة </a:t>
            </a:r>
            <a:r>
              <a:rPr lang="ar-DZ" dirty="0" err="1" smtClean="0"/>
              <a:t>ريو</a:t>
            </a:r>
            <a:r>
              <a:rPr lang="ar-DZ" dirty="0" smtClean="0"/>
              <a:t> دي </a:t>
            </a:r>
            <a:r>
              <a:rPr lang="ar-DZ" dirty="0" err="1" smtClean="0"/>
              <a:t>جانيرو</a:t>
            </a:r>
            <a:r>
              <a:rPr lang="ar-DZ" dirty="0" smtClean="0"/>
              <a:t> بالبرازيل، والتي عُرفت رسميًا باسم مؤتمر الأمم المتحدة للبيئة والتنمية. ومن أبرز مخرجاتها وثيقة أجندة القرن 21 (</a:t>
            </a:r>
            <a:r>
              <a:rPr lang="fr-FR" dirty="0" smtClean="0"/>
              <a:t>Agenda 21</a:t>
            </a:r>
            <a:r>
              <a:rPr lang="ar-DZ" dirty="0" smtClean="0"/>
              <a:t>)، التي وضعت خطة شاملة لتحقيق التنمية المستدامة على المستوى العالمي.</a:t>
            </a:r>
            <a:endParaRPr lang="fr-FR" dirty="0" smtClean="0"/>
          </a:p>
          <a:p>
            <a:pPr algn="just" rtl="1"/>
            <a:endParaRPr lang="fr-FR" dirty="0"/>
          </a:p>
        </p:txBody>
      </p:sp>
      <p:sp>
        <p:nvSpPr>
          <p:cNvPr id="4" name="Espace réservé du numéro de diapositive 3"/>
          <p:cNvSpPr>
            <a:spLocks noGrp="1"/>
          </p:cNvSpPr>
          <p:nvPr>
            <p:ph type="sldNum" sz="quarter" idx="12"/>
          </p:nvPr>
        </p:nvSpPr>
        <p:spPr/>
        <p:txBody>
          <a:bodyPr/>
          <a:lstStyle/>
          <a:p>
            <a:fld id="{D2CB6B62-68FA-48F9-864D-B12EADB452F3}" type="slidenum">
              <a:rPr lang="ar-EG" smtClean="0"/>
              <a:pPr/>
              <a:t>15</a:t>
            </a:fld>
            <a:endParaRPr 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57200"/>
            <a:ext cx="8229600" cy="5638800"/>
          </a:xfrm>
        </p:spPr>
        <p:txBody>
          <a:bodyPr/>
          <a:lstStyle/>
          <a:p>
            <a:pPr lvl="0" algn="just" rtl="1"/>
            <a:r>
              <a:rPr lang="ar-DZ" b="1" dirty="0" smtClean="0"/>
              <a:t>سنة 1997</a:t>
            </a:r>
            <a:r>
              <a:rPr lang="ar-DZ" dirty="0" smtClean="0"/>
              <a:t>:</a:t>
            </a:r>
            <a:endParaRPr lang="fr-FR" dirty="0" smtClean="0"/>
          </a:p>
          <a:p>
            <a:pPr algn="just" rtl="1"/>
            <a:r>
              <a:rPr lang="ar-DZ" dirty="0" smtClean="0"/>
              <a:t>إقرار بروتوكول </a:t>
            </a:r>
            <a:r>
              <a:rPr lang="ar-DZ" dirty="0" err="1" smtClean="0"/>
              <a:t>كيوتو</a:t>
            </a:r>
            <a:r>
              <a:rPr lang="ar-DZ" dirty="0" smtClean="0"/>
              <a:t>، الذي ركّز على تقليص </a:t>
            </a:r>
            <a:r>
              <a:rPr lang="ar-DZ" dirty="0" err="1" smtClean="0"/>
              <a:t>انبعاثات</a:t>
            </a:r>
            <a:r>
              <a:rPr lang="ar-DZ" dirty="0" smtClean="0"/>
              <a:t> الغازات الدفيئة، وتحسين كفاءة استهلاك الطاقة، وزيادة الاعتماد على مصادر الطاقة الجديدة والمتجددة.</a:t>
            </a:r>
            <a:endParaRPr lang="fr-FR" dirty="0" smtClean="0"/>
          </a:p>
          <a:p>
            <a:pPr lvl="0" algn="just" rtl="1"/>
            <a:r>
              <a:rPr lang="ar-DZ" b="1" dirty="0" smtClean="0"/>
              <a:t>سنة 2002:</a:t>
            </a:r>
            <a:endParaRPr lang="fr-FR" dirty="0" smtClean="0"/>
          </a:p>
          <a:p>
            <a:pPr algn="just" rtl="1"/>
            <a:r>
              <a:rPr lang="ar-DZ" dirty="0" smtClean="0"/>
              <a:t>انعقاد مؤتمر القمة العالمية للتنمية المستدامة في مدينة </a:t>
            </a:r>
            <a:r>
              <a:rPr lang="ar-DZ" dirty="0" err="1" smtClean="0"/>
              <a:t>جوهانسبورغ</a:t>
            </a:r>
            <a:r>
              <a:rPr lang="ar-DZ" dirty="0" smtClean="0"/>
              <a:t> بجنوب إفريقيا (المعروف باسم </a:t>
            </a:r>
            <a:r>
              <a:rPr lang="ar-DZ" dirty="0" err="1" smtClean="0"/>
              <a:t>ريو</a:t>
            </a:r>
            <a:r>
              <a:rPr lang="ar-DZ" dirty="0" smtClean="0"/>
              <a:t>+10). ركّز المؤتمر على ضرورة تعديل أنماط الإنتاج والاستهلاك، والحفاظ على التنوع البيولوجي والموارد الطبيعية.</a:t>
            </a:r>
            <a:endParaRPr lang="fr-FR" dirty="0" smtClean="0"/>
          </a:p>
          <a:p>
            <a:pPr algn="just" rtl="1"/>
            <a:endParaRPr lang="fr-FR" dirty="0"/>
          </a:p>
        </p:txBody>
      </p:sp>
      <p:sp>
        <p:nvSpPr>
          <p:cNvPr id="4" name="Espace réservé du numéro de diapositive 3"/>
          <p:cNvSpPr>
            <a:spLocks noGrp="1"/>
          </p:cNvSpPr>
          <p:nvPr>
            <p:ph type="sldNum" sz="quarter" idx="12"/>
          </p:nvPr>
        </p:nvSpPr>
        <p:spPr/>
        <p:txBody>
          <a:bodyPr/>
          <a:lstStyle/>
          <a:p>
            <a:fld id="{D2CB6B62-68FA-48F9-864D-B12EADB452F3}" type="slidenum">
              <a:rPr lang="ar-EG" smtClean="0"/>
              <a:pPr/>
              <a:t>16</a:t>
            </a:fld>
            <a:endParaRPr 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533400"/>
            <a:ext cx="8229600" cy="5562600"/>
          </a:xfrm>
        </p:spPr>
        <p:txBody>
          <a:bodyPr/>
          <a:lstStyle/>
          <a:p>
            <a:pPr lvl="0" algn="just" rtl="1"/>
            <a:r>
              <a:rPr lang="ar-DZ" b="1" dirty="0" smtClean="0"/>
              <a:t>سنة 2005:</a:t>
            </a:r>
            <a:endParaRPr lang="fr-FR" dirty="0" smtClean="0"/>
          </a:p>
          <a:p>
            <a:pPr algn="just" rtl="1"/>
            <a:r>
              <a:rPr lang="ar-DZ" dirty="0" smtClean="0"/>
              <a:t>دخل بروتوكول </a:t>
            </a:r>
            <a:r>
              <a:rPr lang="ar-DZ" dirty="0" err="1" smtClean="0"/>
              <a:t>كيوتو</a:t>
            </a:r>
            <a:r>
              <a:rPr lang="ar-DZ" dirty="0" smtClean="0"/>
              <a:t> حيز التنفيذ رسميًا، ملزمًا الدول الموقعة باتخاذ تدابير لتقليص </a:t>
            </a:r>
            <a:r>
              <a:rPr lang="ar-DZ" dirty="0" err="1" smtClean="0"/>
              <a:t>الانبعاثات</a:t>
            </a:r>
            <a:r>
              <a:rPr lang="ar-DZ" dirty="0" smtClean="0"/>
              <a:t> المسببة للاحتباس الحراري.</a:t>
            </a:r>
            <a:endParaRPr lang="fr-FR" dirty="0" smtClean="0"/>
          </a:p>
          <a:p>
            <a:pPr lvl="0" algn="just" rtl="1"/>
            <a:r>
              <a:rPr lang="ar-DZ" b="1" dirty="0" smtClean="0"/>
              <a:t>سنة 2007:</a:t>
            </a:r>
            <a:endParaRPr lang="fr-FR" dirty="0" smtClean="0"/>
          </a:p>
          <a:p>
            <a:pPr algn="just" rtl="1"/>
            <a:r>
              <a:rPr lang="ar-DZ" dirty="0" smtClean="0"/>
              <a:t>انعقاد المؤتمر الدولي </a:t>
            </a:r>
            <a:r>
              <a:rPr lang="ar-DZ" b="1" dirty="0" smtClean="0"/>
              <a:t>للتغيرات المناخية</a:t>
            </a:r>
            <a:r>
              <a:rPr lang="ar-DZ" dirty="0" smtClean="0"/>
              <a:t> في مدينة بالي بإندونيسيا، حيث تمت مناقشة مجموعة من القضايا البيئية الخطيرة، وعلى رأسها ارتفاع درجة حرارة الأرض نتيجة تفاقم ظاهرة الاحتباس الحراري</a:t>
            </a:r>
            <a:r>
              <a:rPr lang="ar-DZ" dirty="0" smtClean="0"/>
              <a:t>.</a:t>
            </a:r>
            <a:endParaRPr lang="fr-FR" dirty="0" smtClean="0"/>
          </a:p>
        </p:txBody>
      </p:sp>
      <p:sp>
        <p:nvSpPr>
          <p:cNvPr id="4" name="Espace réservé du numéro de diapositive 3"/>
          <p:cNvSpPr>
            <a:spLocks noGrp="1"/>
          </p:cNvSpPr>
          <p:nvPr>
            <p:ph type="sldNum" sz="quarter" idx="12"/>
          </p:nvPr>
        </p:nvSpPr>
        <p:spPr/>
        <p:txBody>
          <a:bodyPr/>
          <a:lstStyle/>
          <a:p>
            <a:fld id="{D2CB6B62-68FA-48F9-864D-B12EADB452F3}" type="slidenum">
              <a:rPr lang="ar-EG" smtClean="0"/>
              <a:pPr/>
              <a:t>17</a:t>
            </a:fld>
            <a:endParaRPr 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57200"/>
            <a:ext cx="8229600" cy="5638800"/>
          </a:xfrm>
        </p:spPr>
        <p:txBody>
          <a:bodyPr/>
          <a:lstStyle/>
          <a:p>
            <a:pPr lvl="0" algn="just" rtl="1"/>
            <a:r>
              <a:rPr lang="ar-DZ" b="1" dirty="0" smtClean="0"/>
              <a:t>سنة 2010:</a:t>
            </a:r>
            <a:endParaRPr lang="fr-FR" dirty="0" smtClean="0"/>
          </a:p>
          <a:p>
            <a:pPr algn="just" rtl="1"/>
            <a:r>
              <a:rPr lang="ar-DZ" dirty="0" smtClean="0"/>
              <a:t>انعقاد </a:t>
            </a:r>
            <a:r>
              <a:rPr lang="ar-DZ" b="1" dirty="0" smtClean="0"/>
              <a:t>قمة المناخ</a:t>
            </a:r>
            <a:r>
              <a:rPr lang="ar-DZ" dirty="0" smtClean="0"/>
              <a:t> في </a:t>
            </a:r>
            <a:r>
              <a:rPr lang="ar-DZ" dirty="0" err="1" smtClean="0"/>
              <a:t>كوبنهاغن</a:t>
            </a:r>
            <a:r>
              <a:rPr lang="ar-DZ" dirty="0" smtClean="0"/>
              <a:t> </a:t>
            </a:r>
            <a:r>
              <a:rPr lang="ar-DZ" dirty="0" err="1" smtClean="0"/>
              <a:t>بالدنمارك</a:t>
            </a:r>
            <a:r>
              <a:rPr lang="ar-DZ" dirty="0" smtClean="0"/>
              <a:t>، نتيجة القلق المتزايد من استمرار تدهور الوضع البيئي عالميًا. ورغم الاعتراف بخطورة التغيرات المناخية، فإن القمة لم تُفضِ إلى اتفاقيات ملزمة على غرار بروتوكول </a:t>
            </a:r>
            <a:r>
              <a:rPr lang="ar-DZ" dirty="0" err="1" smtClean="0"/>
              <a:t>كيوتو</a:t>
            </a:r>
            <a:r>
              <a:rPr lang="ar-DZ" dirty="0" smtClean="0"/>
              <a:t>، واكتفت بوضع خطوط توجيهية عامة لمكافحة ظاهرة الاحتباس الحراري وتحقيق التنمية المستدامة</a:t>
            </a:r>
            <a:endParaRPr lang="fr-FR" dirty="0" smtClean="0"/>
          </a:p>
          <a:p>
            <a:pPr algn="just"/>
            <a:endParaRPr lang="fr-FR" dirty="0"/>
          </a:p>
        </p:txBody>
      </p:sp>
      <p:sp>
        <p:nvSpPr>
          <p:cNvPr id="4" name="Espace réservé du numéro de diapositive 3"/>
          <p:cNvSpPr>
            <a:spLocks noGrp="1"/>
          </p:cNvSpPr>
          <p:nvPr>
            <p:ph type="sldNum" sz="quarter" idx="12"/>
          </p:nvPr>
        </p:nvSpPr>
        <p:spPr/>
        <p:txBody>
          <a:bodyPr/>
          <a:lstStyle/>
          <a:p>
            <a:fld id="{D2CB6B62-68FA-48F9-864D-B12EADB452F3}" type="slidenum">
              <a:rPr lang="ar-EG" smtClean="0"/>
              <a:pPr/>
              <a:t>18</a:t>
            </a:fld>
            <a:endParaRPr 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SA" b="1" i="1" u="sng" dirty="0" smtClean="0"/>
              <a:t>أبعاد التنمية المستدامة:</a:t>
            </a:r>
            <a:r>
              <a:rPr lang="fr-FR" dirty="0" smtClean="0"/>
              <a:t/>
            </a:r>
            <a:br>
              <a:rPr lang="fr-FR" dirty="0" smtClean="0"/>
            </a:br>
            <a:endParaRPr lang="fr-FR" dirty="0"/>
          </a:p>
        </p:txBody>
      </p:sp>
      <p:sp>
        <p:nvSpPr>
          <p:cNvPr id="3" name="Espace réservé du contenu 2"/>
          <p:cNvSpPr>
            <a:spLocks noGrp="1"/>
          </p:cNvSpPr>
          <p:nvPr>
            <p:ph idx="1"/>
          </p:nvPr>
        </p:nvSpPr>
        <p:spPr>
          <a:xfrm>
            <a:off x="457200" y="1066800"/>
            <a:ext cx="8229600" cy="5029200"/>
          </a:xfrm>
        </p:spPr>
        <p:txBody>
          <a:bodyPr/>
          <a:lstStyle/>
          <a:p>
            <a:pPr rtl="1"/>
            <a:r>
              <a:rPr lang="ar-SA" b="1" u="sng" dirty="0" smtClean="0"/>
              <a:t>البعد الاجتماعي</a:t>
            </a:r>
            <a:r>
              <a:rPr lang="ar-SA" b="1" dirty="0" smtClean="0"/>
              <a:t>:</a:t>
            </a:r>
            <a:endParaRPr lang="fr-FR" dirty="0" smtClean="0"/>
          </a:p>
          <a:p>
            <a:pPr algn="r" rtl="1"/>
            <a:r>
              <a:rPr lang="ar-SA" dirty="0" smtClean="0"/>
              <a:t>يركز البعد الإجتماعي للتنمية المستدامة على فكرة مفادها أن الإنسان هو جوهر التنمية وهدفها النهائي، إذ يركز على مبادئ أساسية </a:t>
            </a:r>
            <a:r>
              <a:rPr lang="ar-SA" dirty="0" err="1" smtClean="0"/>
              <a:t>كـ</a:t>
            </a:r>
            <a:r>
              <a:rPr lang="ar-SA" dirty="0" smtClean="0"/>
              <a:t> ( العدالة الإجتماعية، ورفض الفقرة البطالة بين الأفراد والأمم والأجيال، والتأكيد على أهمية مشاركة الشعوب في اتخاذ القرار والحصول على المعلومات التي تؤثر على حياتها بشفافية ودقة)، ومن المنظور الإجتماعي تعتبر التنمية المستدامة نشاطا متواصلا يهدف إلى الارتقاء بالقدرة على توفير الموارد والحقوق التي تمكن البشر </a:t>
            </a:r>
            <a:r>
              <a:rPr lang="ar-SA" dirty="0" smtClean="0"/>
              <a:t>من</a:t>
            </a:r>
            <a:endParaRPr lang="fr-FR" dirty="0"/>
          </a:p>
        </p:txBody>
      </p:sp>
      <p:sp>
        <p:nvSpPr>
          <p:cNvPr id="4" name="Espace réservé du numéro de diapositive 3"/>
          <p:cNvSpPr>
            <a:spLocks noGrp="1"/>
          </p:cNvSpPr>
          <p:nvPr>
            <p:ph type="sldNum" sz="quarter" idx="12"/>
          </p:nvPr>
        </p:nvSpPr>
        <p:spPr/>
        <p:txBody>
          <a:bodyPr/>
          <a:lstStyle/>
          <a:p>
            <a:fld id="{D2CB6B62-68FA-48F9-864D-B12EADB452F3}" type="slidenum">
              <a:rPr lang="ar-EG" smtClean="0"/>
              <a:pPr/>
              <a:t>19</a:t>
            </a:fld>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pPr algn="just" rtl="1"/>
            <a:r>
              <a:rPr lang="ar-SA" b="1" i="1" u="sng" dirty="0" smtClean="0"/>
              <a:t>تعريف التنمية:</a:t>
            </a:r>
            <a:endParaRPr lang="fr-FR" dirty="0" smtClean="0"/>
          </a:p>
          <a:p>
            <a:pPr algn="just" rtl="1"/>
            <a:r>
              <a:rPr lang="ar-SA" dirty="0" smtClean="0"/>
              <a:t>التنمية- في مفهومها العام- تهدف أساسا إلى إشباع الحاجات وتحقيق طموحات للبشر، ومن ثم فهناك مستويان يمكن على أساسهما اعتبار التنمية هدفا، أولهما هو القضاء على الفقر، وثانيهما هو تحقيق نوعية الحياة أعلى من مجرد العيش في الظروف التي تستجيب لحقوق الإنسان في حياة كريمة.</a:t>
            </a:r>
            <a:endParaRPr lang="fr-FR" dirty="0" smtClean="0"/>
          </a:p>
          <a:p>
            <a:endParaRPr lang="fr-FR" dirty="0"/>
          </a:p>
        </p:txBody>
      </p:sp>
      <p:sp>
        <p:nvSpPr>
          <p:cNvPr id="4" name="Espace réservé du numéro de diapositive 3"/>
          <p:cNvSpPr>
            <a:spLocks noGrp="1"/>
          </p:cNvSpPr>
          <p:nvPr>
            <p:ph type="sldNum" sz="quarter" idx="12"/>
          </p:nvPr>
        </p:nvSpPr>
        <p:spPr/>
        <p:txBody>
          <a:bodyPr/>
          <a:lstStyle/>
          <a:p>
            <a:fld id="{D2CB6B62-68FA-48F9-864D-B12EADB452F3}" type="slidenum">
              <a:rPr lang="ar-EG" smtClean="0"/>
              <a:pPr/>
              <a:t>2</a:t>
            </a:fld>
            <a:endParaRPr 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609600"/>
            <a:ext cx="8229600" cy="5486400"/>
          </a:xfrm>
        </p:spPr>
        <p:txBody>
          <a:bodyPr/>
          <a:lstStyle/>
          <a:p>
            <a:pPr algn="just" rtl="1"/>
            <a:r>
              <a:rPr lang="ar-SA" dirty="0" smtClean="0"/>
              <a:t>ضمان الرفاهية في العيش والحصول على الحاجيات الأساسية المتمثلة في ( المأكل، والملبس، والصحة، والتربية، والتعليم، والسكن)، والحصول على الخدمات والسلع الأساسية، بالإضافة إلى المساهمة في الحياة السياسية لضمان وحماية </a:t>
            </a:r>
            <a:r>
              <a:rPr lang="ar-SA" dirty="0" smtClean="0"/>
              <a:t>الحقوق</a:t>
            </a:r>
            <a:r>
              <a:rPr lang="ar-DZ" dirty="0" smtClean="0"/>
              <a:t>.</a:t>
            </a:r>
          </a:p>
          <a:p>
            <a:pPr algn="just" rtl="1"/>
            <a:r>
              <a:rPr lang="ar-SA" b="1" u="sng" dirty="0" smtClean="0"/>
              <a:t>البعد الاقتصادي</a:t>
            </a:r>
            <a:r>
              <a:rPr lang="ar-SA" dirty="0" smtClean="0"/>
              <a:t>:</a:t>
            </a:r>
            <a:endParaRPr lang="fr-FR" dirty="0" smtClean="0"/>
          </a:p>
          <a:p>
            <a:pPr algn="just" rtl="1"/>
            <a:r>
              <a:rPr lang="ar-SA" dirty="0" smtClean="0"/>
              <a:t>يحتاج تحقيق التنمية المستدامة إلى نظام اقتصادي ملائم للمجتمع من جهة، ومن جهة أخرى وجود سياسة </a:t>
            </a:r>
            <a:r>
              <a:rPr lang="ar-SA" dirty="0" err="1" smtClean="0"/>
              <a:t>تقييمية</a:t>
            </a:r>
            <a:r>
              <a:rPr lang="ar-SA" dirty="0" smtClean="0"/>
              <a:t>، لهذا السبب جاء تصور التنمية المستدامة لإدخال التكاليف الاجتماعية والبيئية في الحسابات الإقتصادية، بمعنى </a:t>
            </a:r>
            <a:r>
              <a:rPr lang="ar-SA" dirty="0" err="1" smtClean="0"/>
              <a:t>اخر</a:t>
            </a:r>
            <a:r>
              <a:rPr lang="ar-SA" dirty="0" smtClean="0"/>
              <a:t> فإن التنمية المستدامة أخذت بنظر الاعتبار المتغيرات </a:t>
            </a:r>
            <a:r>
              <a:rPr lang="ar-SA" dirty="0" smtClean="0"/>
              <a:t>الاجتماعية</a:t>
            </a:r>
            <a:endParaRPr lang="fr-FR" dirty="0" smtClean="0"/>
          </a:p>
          <a:p>
            <a:pPr algn="just" rtl="1"/>
            <a:endParaRPr lang="fr-FR" dirty="0"/>
          </a:p>
        </p:txBody>
      </p:sp>
      <p:sp>
        <p:nvSpPr>
          <p:cNvPr id="4" name="Espace réservé du numéro de diapositive 3"/>
          <p:cNvSpPr>
            <a:spLocks noGrp="1"/>
          </p:cNvSpPr>
          <p:nvPr>
            <p:ph type="sldNum" sz="quarter" idx="12"/>
          </p:nvPr>
        </p:nvSpPr>
        <p:spPr/>
        <p:txBody>
          <a:bodyPr/>
          <a:lstStyle/>
          <a:p>
            <a:fld id="{D2CB6B62-68FA-48F9-864D-B12EADB452F3}" type="slidenum">
              <a:rPr lang="ar-EG" smtClean="0"/>
              <a:pPr/>
              <a:t>20</a:t>
            </a:fld>
            <a:endParaRPr lang="en-U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609600"/>
            <a:ext cx="8229600" cy="5486400"/>
          </a:xfrm>
        </p:spPr>
        <p:txBody>
          <a:bodyPr/>
          <a:lstStyle/>
          <a:p>
            <a:pPr algn="just" rtl="1"/>
            <a:r>
              <a:rPr lang="ar-SA" dirty="0" smtClean="0"/>
              <a:t>والبيئية، للتخلص من الأساليب التنموية التقليدية التي كانت تسعى إلى تحقيق الرفاه الإقتصادي دون الأخذ بعين الاعتبار المشاكل المتحققة جراء ذلك على المستوى المجتمع والبيئة، ولهذا فإن الاستدامة وفق البعد الاقتصادي تتمثل في  "حماية القدرات </a:t>
            </a:r>
            <a:r>
              <a:rPr lang="ar-SA" dirty="0" err="1" smtClean="0"/>
              <a:t>الانتاجية</a:t>
            </a:r>
            <a:r>
              <a:rPr lang="ar-SA" dirty="0" smtClean="0"/>
              <a:t> وتوفيرها وضمانها من جيل لآخر من خلال تضمين السياسات والخطط التي تتكفل بالاستمرار للأنشطة الاقتصادية المتصلة بالمجتمع والملائمة للهوية الثقافية له، فإن المنظومة الإقتصادية للبعد الاقتصادي تتمحور حول مجموعة عناصر، تتلخص بـ (النمو الاقتصادي المستديم، كفاء رأس المال، إشباع الحاجيات الأساسية، العدالة الاقتصادية)</a:t>
            </a:r>
            <a:endParaRPr lang="fr-FR" dirty="0"/>
          </a:p>
        </p:txBody>
      </p:sp>
      <p:sp>
        <p:nvSpPr>
          <p:cNvPr id="4" name="Espace réservé du numéro de diapositive 3"/>
          <p:cNvSpPr>
            <a:spLocks noGrp="1"/>
          </p:cNvSpPr>
          <p:nvPr>
            <p:ph type="sldNum" sz="quarter" idx="12"/>
          </p:nvPr>
        </p:nvSpPr>
        <p:spPr/>
        <p:txBody>
          <a:bodyPr/>
          <a:lstStyle/>
          <a:p>
            <a:fld id="{D2CB6B62-68FA-48F9-864D-B12EADB452F3}" type="slidenum">
              <a:rPr lang="ar-EG" smtClean="0"/>
              <a:pPr/>
              <a:t>21</a:t>
            </a:fld>
            <a:endParaRPr lang="en-US"/>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57200"/>
            <a:ext cx="8229600" cy="5638800"/>
          </a:xfrm>
        </p:spPr>
        <p:txBody>
          <a:bodyPr/>
          <a:lstStyle/>
          <a:p>
            <a:pPr algn="just" rtl="1"/>
            <a:r>
              <a:rPr lang="ar-SA" b="1" u="sng" dirty="0" smtClean="0"/>
              <a:t>البعد البيئي</a:t>
            </a:r>
            <a:r>
              <a:rPr lang="ar-SA" b="1" dirty="0" smtClean="0"/>
              <a:t>: </a:t>
            </a:r>
            <a:endParaRPr lang="fr-FR" dirty="0" smtClean="0"/>
          </a:p>
          <a:p>
            <a:pPr algn="just" rtl="1"/>
            <a:r>
              <a:rPr lang="ar-SA" dirty="0" smtClean="0"/>
              <a:t>النظام البيئي هو عبارة عن تفاعل منظم ومستمر بين عناصر البيئة الحية وغير الحية وما ينتج عن هذا التفاعل من توازن بين عناصر البيئة، لذلك فإن أي فقدان لعنصر معين في البيئة يؤدي إلى اختلال التوازن البيئي لذلك فان البعد البيئي للاستدامة يعتبر "أسلوب تنمية يقوم أساسا على حماية الموارد الطبيعية الضرورية من خلال إدارة مسولة لتلك الموارد بهدف توفير حاجات الأجيال الحالية والمحافظة على مصالح الأجيال القادمة، حيث يمثل هذا الأمر التحدي الحقيقي للأفراد والمجتمعات ما يتطلب توعية السكان بضمان حماية الماء والهواء والأرض والتنوع البيولوجي بحيث </a:t>
            </a:r>
            <a:r>
              <a:rPr lang="ar-SA" dirty="0" smtClean="0"/>
              <a:t>الإنتاج </a:t>
            </a:r>
            <a:r>
              <a:rPr lang="ar-SA" dirty="0" smtClean="0"/>
              <a:t>والتنوع البيولوجي، القدرة على التكيف.)</a:t>
            </a:r>
            <a:endParaRPr lang="fr-FR" dirty="0"/>
          </a:p>
        </p:txBody>
      </p:sp>
      <p:sp>
        <p:nvSpPr>
          <p:cNvPr id="4" name="Espace réservé du numéro de diapositive 3"/>
          <p:cNvSpPr>
            <a:spLocks noGrp="1"/>
          </p:cNvSpPr>
          <p:nvPr>
            <p:ph type="sldNum" sz="quarter" idx="12"/>
          </p:nvPr>
        </p:nvSpPr>
        <p:spPr/>
        <p:txBody>
          <a:bodyPr/>
          <a:lstStyle/>
          <a:p>
            <a:fld id="{D2CB6B62-68FA-48F9-864D-B12EADB452F3}" type="slidenum">
              <a:rPr lang="ar-EG" smtClean="0"/>
              <a:pPr/>
              <a:t>22</a:t>
            </a:fld>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57200"/>
            <a:ext cx="8229600" cy="5638800"/>
          </a:xfrm>
        </p:spPr>
        <p:txBody>
          <a:bodyPr/>
          <a:lstStyle/>
          <a:p>
            <a:pPr algn="r" rtl="1"/>
            <a:r>
              <a:rPr lang="ar-SA" dirty="0" smtClean="0"/>
              <a:t>لا تتدهور بشكل محسوس عن طريق التلوث وتراكم ثاني أكسيد الكربون والقضاء على طبقة الأوزون والقضاء على المساكن الطبيعية التي تسمح بضمان التنوع البيولوجي وغيرها، فان المنظومة البيئية وتغير المناخ، الطاقة والتنوع في الطاقة،</a:t>
            </a:r>
            <a:endParaRPr lang="fr-FR" dirty="0"/>
          </a:p>
        </p:txBody>
      </p:sp>
      <p:sp>
        <p:nvSpPr>
          <p:cNvPr id="4" name="Espace réservé du numéro de diapositive 3"/>
          <p:cNvSpPr>
            <a:spLocks noGrp="1"/>
          </p:cNvSpPr>
          <p:nvPr>
            <p:ph type="sldNum" sz="quarter" idx="12"/>
          </p:nvPr>
        </p:nvSpPr>
        <p:spPr/>
        <p:txBody>
          <a:bodyPr/>
          <a:lstStyle/>
          <a:p>
            <a:fld id="{D2CB6B62-68FA-48F9-864D-B12EADB452F3}" type="slidenum">
              <a:rPr lang="ar-EG" smtClean="0"/>
              <a:pPr/>
              <a:t>23</a:t>
            </a:fld>
            <a:endParaRPr lang="en-US"/>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gradFill rotWithShape="0">
          <a:gsLst>
            <a:gs pos="0">
              <a:schemeClr val="bg1">
                <a:gamma/>
                <a:tint val="63529"/>
                <a:invGamma/>
              </a:schemeClr>
            </a:gs>
            <a:gs pos="100000">
              <a:schemeClr val="bg1"/>
            </a:gs>
          </a:gsLst>
          <a:lin ang="2700000" scaled="1"/>
        </a:gradFill>
        <a:effectLst/>
      </p:bgPr>
    </p:bg>
    <p:spTree>
      <p:nvGrpSpPr>
        <p:cNvPr id="1" name=""/>
        <p:cNvGrpSpPr/>
        <p:nvPr/>
      </p:nvGrpSpPr>
      <p:grpSpPr>
        <a:xfrm>
          <a:off x="0" y="0"/>
          <a:ext cx="0" cy="0"/>
          <a:chOff x="0" y="0"/>
          <a:chExt cx="0" cy="0"/>
        </a:xfrm>
      </p:grpSpPr>
      <p:sp>
        <p:nvSpPr>
          <p:cNvPr id="10259" name="Oval 19"/>
          <p:cNvSpPr>
            <a:spLocks noChangeArrowheads="1"/>
          </p:cNvSpPr>
          <p:nvPr/>
        </p:nvSpPr>
        <p:spPr bwMode="auto">
          <a:xfrm>
            <a:off x="5791200" y="609600"/>
            <a:ext cx="2819400" cy="2819400"/>
          </a:xfrm>
          <a:prstGeom prst="ellipse">
            <a:avLst/>
          </a:prstGeom>
          <a:noFill/>
          <a:ln w="9525">
            <a:solidFill>
              <a:schemeClr val="tx1"/>
            </a:solidFill>
            <a:round/>
            <a:headEnd/>
            <a:tailEnd/>
          </a:ln>
          <a:effectLst/>
        </p:spPr>
        <p:txBody>
          <a:bodyPr wrap="none" anchor="ctr"/>
          <a:lstStyle/>
          <a:p>
            <a:endParaRPr lang="fr-FR"/>
          </a:p>
        </p:txBody>
      </p:sp>
      <p:sp>
        <p:nvSpPr>
          <p:cNvPr id="10260" name="Oval 20"/>
          <p:cNvSpPr>
            <a:spLocks noChangeArrowheads="1"/>
          </p:cNvSpPr>
          <p:nvPr/>
        </p:nvSpPr>
        <p:spPr bwMode="auto">
          <a:xfrm>
            <a:off x="4038600" y="609600"/>
            <a:ext cx="2895600" cy="2895600"/>
          </a:xfrm>
          <a:prstGeom prst="ellipse">
            <a:avLst/>
          </a:prstGeom>
          <a:noFill/>
          <a:ln w="9525">
            <a:solidFill>
              <a:schemeClr val="tx1"/>
            </a:solidFill>
            <a:round/>
            <a:headEnd/>
            <a:tailEnd/>
          </a:ln>
          <a:effectLst/>
        </p:spPr>
        <p:txBody>
          <a:bodyPr wrap="none" anchor="ctr"/>
          <a:lstStyle/>
          <a:p>
            <a:endParaRPr lang="fr-FR"/>
          </a:p>
        </p:txBody>
      </p:sp>
      <p:sp>
        <p:nvSpPr>
          <p:cNvPr id="10261" name="Oval 21"/>
          <p:cNvSpPr>
            <a:spLocks noChangeArrowheads="1"/>
          </p:cNvSpPr>
          <p:nvPr/>
        </p:nvSpPr>
        <p:spPr bwMode="auto">
          <a:xfrm>
            <a:off x="4953000" y="1981200"/>
            <a:ext cx="2819400" cy="2819400"/>
          </a:xfrm>
          <a:prstGeom prst="ellipse">
            <a:avLst/>
          </a:prstGeom>
          <a:noFill/>
          <a:ln w="9525">
            <a:solidFill>
              <a:schemeClr val="tx1"/>
            </a:solidFill>
            <a:round/>
            <a:headEnd/>
            <a:tailEnd/>
          </a:ln>
          <a:effectLst/>
        </p:spPr>
        <p:txBody>
          <a:bodyPr wrap="none" anchor="ctr"/>
          <a:lstStyle/>
          <a:p>
            <a:endParaRPr lang="fr-FR"/>
          </a:p>
        </p:txBody>
      </p:sp>
      <p:sp>
        <p:nvSpPr>
          <p:cNvPr id="10262" name="Text Box 22"/>
          <p:cNvSpPr txBox="1">
            <a:spLocks noChangeArrowheads="1"/>
          </p:cNvSpPr>
          <p:nvPr/>
        </p:nvSpPr>
        <p:spPr bwMode="auto">
          <a:xfrm>
            <a:off x="5943600" y="2133600"/>
            <a:ext cx="838200" cy="641350"/>
          </a:xfrm>
          <a:prstGeom prst="rect">
            <a:avLst/>
          </a:prstGeom>
          <a:noFill/>
          <a:ln w="9525">
            <a:noFill/>
            <a:miter lim="800000"/>
            <a:headEnd/>
            <a:tailEnd/>
          </a:ln>
          <a:effectLst/>
        </p:spPr>
        <p:txBody>
          <a:bodyPr>
            <a:spAutoFit/>
          </a:bodyPr>
          <a:lstStyle/>
          <a:p>
            <a:pPr algn="r" rtl="1">
              <a:spcBef>
                <a:spcPct val="50000"/>
              </a:spcBef>
            </a:pPr>
            <a:r>
              <a:rPr lang="ar-SA" sz="3600">
                <a:solidFill>
                  <a:srgbClr val="FF6600"/>
                </a:solidFill>
              </a:rPr>
              <a:t>ت م</a:t>
            </a:r>
            <a:r>
              <a:rPr lang="ar-SA" sz="3600"/>
              <a:t> </a:t>
            </a:r>
            <a:endParaRPr lang="fr-FR" sz="3600"/>
          </a:p>
        </p:txBody>
      </p:sp>
      <p:sp>
        <p:nvSpPr>
          <p:cNvPr id="10263" name="AutoShape 23"/>
          <p:cNvSpPr>
            <a:spLocks noChangeArrowheads="1"/>
          </p:cNvSpPr>
          <p:nvPr/>
        </p:nvSpPr>
        <p:spPr bwMode="auto">
          <a:xfrm>
            <a:off x="457200" y="1524000"/>
            <a:ext cx="2667000" cy="2438400"/>
          </a:xfrm>
          <a:prstGeom prst="triangle">
            <a:avLst>
              <a:gd name="adj" fmla="val 50000"/>
            </a:avLst>
          </a:prstGeom>
          <a:noFill/>
          <a:ln w="9525">
            <a:solidFill>
              <a:schemeClr val="tx1"/>
            </a:solidFill>
            <a:miter lim="800000"/>
            <a:headEnd/>
            <a:tailEnd/>
          </a:ln>
          <a:effectLst/>
        </p:spPr>
        <p:txBody>
          <a:bodyPr wrap="none" anchor="ctr"/>
          <a:lstStyle/>
          <a:p>
            <a:endParaRPr lang="fr-FR"/>
          </a:p>
        </p:txBody>
      </p:sp>
      <p:sp>
        <p:nvSpPr>
          <p:cNvPr id="10264" name="Text Box 24"/>
          <p:cNvSpPr txBox="1">
            <a:spLocks noChangeArrowheads="1"/>
          </p:cNvSpPr>
          <p:nvPr/>
        </p:nvSpPr>
        <p:spPr bwMode="auto">
          <a:xfrm>
            <a:off x="6934200" y="1219200"/>
            <a:ext cx="1524000" cy="1066800"/>
          </a:xfrm>
          <a:prstGeom prst="rect">
            <a:avLst/>
          </a:prstGeom>
          <a:noFill/>
          <a:ln w="9525">
            <a:noFill/>
            <a:miter lim="800000"/>
            <a:headEnd/>
            <a:tailEnd/>
          </a:ln>
          <a:effectLst/>
        </p:spPr>
        <p:txBody>
          <a:bodyPr>
            <a:spAutoFit/>
          </a:bodyPr>
          <a:lstStyle/>
          <a:p>
            <a:pPr algn="ctr" rtl="1">
              <a:spcBef>
                <a:spcPct val="50000"/>
              </a:spcBef>
            </a:pPr>
            <a:r>
              <a:rPr lang="ar-SA" sz="3200">
                <a:solidFill>
                  <a:srgbClr val="FFFF66"/>
                </a:solidFill>
              </a:rPr>
              <a:t>أهداف إقتصادية</a:t>
            </a:r>
            <a:endParaRPr lang="fr-FR" sz="3200">
              <a:solidFill>
                <a:srgbClr val="FFFF66"/>
              </a:solidFill>
            </a:endParaRPr>
          </a:p>
        </p:txBody>
      </p:sp>
      <p:sp>
        <p:nvSpPr>
          <p:cNvPr id="10265" name="Text Box 25"/>
          <p:cNvSpPr txBox="1">
            <a:spLocks noChangeArrowheads="1"/>
          </p:cNvSpPr>
          <p:nvPr/>
        </p:nvSpPr>
        <p:spPr bwMode="auto">
          <a:xfrm>
            <a:off x="4191000" y="1143000"/>
            <a:ext cx="1524000" cy="1066800"/>
          </a:xfrm>
          <a:prstGeom prst="rect">
            <a:avLst/>
          </a:prstGeom>
          <a:noFill/>
          <a:ln w="9525">
            <a:noFill/>
            <a:miter lim="800000"/>
            <a:headEnd/>
            <a:tailEnd/>
          </a:ln>
          <a:effectLst/>
        </p:spPr>
        <p:txBody>
          <a:bodyPr>
            <a:spAutoFit/>
          </a:bodyPr>
          <a:lstStyle/>
          <a:p>
            <a:pPr algn="ctr" rtl="1">
              <a:spcBef>
                <a:spcPct val="50000"/>
              </a:spcBef>
            </a:pPr>
            <a:r>
              <a:rPr lang="ar-SA" sz="3200" dirty="0">
                <a:solidFill>
                  <a:srgbClr val="FFFF66"/>
                </a:solidFill>
              </a:rPr>
              <a:t>أهداف إجتماعية</a:t>
            </a:r>
            <a:endParaRPr lang="fr-FR" sz="3200" dirty="0">
              <a:solidFill>
                <a:srgbClr val="FFFF66"/>
              </a:solidFill>
            </a:endParaRPr>
          </a:p>
        </p:txBody>
      </p:sp>
      <p:sp>
        <p:nvSpPr>
          <p:cNvPr id="10266" name="Text Box 26"/>
          <p:cNvSpPr txBox="1">
            <a:spLocks noChangeArrowheads="1"/>
          </p:cNvSpPr>
          <p:nvPr/>
        </p:nvSpPr>
        <p:spPr bwMode="auto">
          <a:xfrm>
            <a:off x="5562600" y="3505200"/>
            <a:ext cx="1524000" cy="1066800"/>
          </a:xfrm>
          <a:prstGeom prst="rect">
            <a:avLst/>
          </a:prstGeom>
          <a:noFill/>
          <a:ln w="9525">
            <a:noFill/>
            <a:miter lim="800000"/>
            <a:headEnd/>
            <a:tailEnd/>
          </a:ln>
          <a:effectLst/>
        </p:spPr>
        <p:txBody>
          <a:bodyPr>
            <a:spAutoFit/>
          </a:bodyPr>
          <a:lstStyle/>
          <a:p>
            <a:pPr algn="ctr" rtl="1">
              <a:spcBef>
                <a:spcPct val="50000"/>
              </a:spcBef>
            </a:pPr>
            <a:r>
              <a:rPr lang="ar-SA" sz="3200">
                <a:solidFill>
                  <a:srgbClr val="FFFF66"/>
                </a:solidFill>
              </a:rPr>
              <a:t>أهداف بيئية</a:t>
            </a:r>
            <a:endParaRPr lang="fr-FR" sz="3200">
              <a:solidFill>
                <a:srgbClr val="FFFF66"/>
              </a:solidFill>
            </a:endParaRPr>
          </a:p>
        </p:txBody>
      </p:sp>
      <p:sp>
        <p:nvSpPr>
          <p:cNvPr id="10267" name="Text Box 27"/>
          <p:cNvSpPr txBox="1">
            <a:spLocks noChangeArrowheads="1"/>
          </p:cNvSpPr>
          <p:nvPr/>
        </p:nvSpPr>
        <p:spPr bwMode="auto">
          <a:xfrm>
            <a:off x="1143000" y="2514600"/>
            <a:ext cx="1524000" cy="1066800"/>
          </a:xfrm>
          <a:prstGeom prst="rect">
            <a:avLst/>
          </a:prstGeom>
          <a:noFill/>
          <a:ln w="9525">
            <a:noFill/>
            <a:miter lim="800000"/>
            <a:headEnd/>
            <a:tailEnd/>
          </a:ln>
          <a:effectLst/>
        </p:spPr>
        <p:txBody>
          <a:bodyPr>
            <a:spAutoFit/>
          </a:bodyPr>
          <a:lstStyle/>
          <a:p>
            <a:pPr algn="ctr" rtl="1">
              <a:spcBef>
                <a:spcPct val="50000"/>
              </a:spcBef>
            </a:pPr>
            <a:r>
              <a:rPr lang="ar-SA" sz="3200">
                <a:solidFill>
                  <a:srgbClr val="FFFF66"/>
                </a:solidFill>
              </a:rPr>
              <a:t>نوعية المعيشة</a:t>
            </a:r>
            <a:endParaRPr lang="fr-FR" sz="3200">
              <a:solidFill>
                <a:srgbClr val="FFFF66"/>
              </a:solidFill>
            </a:endParaRPr>
          </a:p>
        </p:txBody>
      </p:sp>
      <p:sp>
        <p:nvSpPr>
          <p:cNvPr id="10268" name="Text Box 28"/>
          <p:cNvSpPr txBox="1">
            <a:spLocks noChangeArrowheads="1"/>
          </p:cNvSpPr>
          <p:nvPr/>
        </p:nvSpPr>
        <p:spPr bwMode="auto">
          <a:xfrm>
            <a:off x="990600" y="914400"/>
            <a:ext cx="1524000" cy="579438"/>
          </a:xfrm>
          <a:prstGeom prst="rect">
            <a:avLst/>
          </a:prstGeom>
          <a:noFill/>
          <a:ln w="9525">
            <a:noFill/>
            <a:miter lim="800000"/>
            <a:headEnd/>
            <a:tailEnd/>
          </a:ln>
          <a:effectLst/>
        </p:spPr>
        <p:txBody>
          <a:bodyPr>
            <a:spAutoFit/>
          </a:bodyPr>
          <a:lstStyle/>
          <a:p>
            <a:pPr algn="ctr" rtl="1">
              <a:spcBef>
                <a:spcPct val="50000"/>
              </a:spcBef>
            </a:pPr>
            <a:r>
              <a:rPr lang="ar-SA" sz="3200">
                <a:solidFill>
                  <a:srgbClr val="FFFF66"/>
                </a:solidFill>
              </a:rPr>
              <a:t>إقتصاد</a:t>
            </a:r>
            <a:endParaRPr lang="fr-FR" sz="3200">
              <a:solidFill>
                <a:srgbClr val="FFFF66"/>
              </a:solidFill>
            </a:endParaRPr>
          </a:p>
        </p:txBody>
      </p:sp>
      <p:sp>
        <p:nvSpPr>
          <p:cNvPr id="10269" name="Text Box 29"/>
          <p:cNvSpPr txBox="1">
            <a:spLocks noChangeArrowheads="1"/>
          </p:cNvSpPr>
          <p:nvPr/>
        </p:nvSpPr>
        <p:spPr bwMode="auto">
          <a:xfrm>
            <a:off x="-304800" y="3886200"/>
            <a:ext cx="1524000" cy="1066800"/>
          </a:xfrm>
          <a:prstGeom prst="rect">
            <a:avLst/>
          </a:prstGeom>
          <a:noFill/>
          <a:ln w="9525">
            <a:noFill/>
            <a:miter lim="800000"/>
            <a:headEnd/>
            <a:tailEnd/>
          </a:ln>
          <a:effectLst/>
        </p:spPr>
        <p:txBody>
          <a:bodyPr>
            <a:spAutoFit/>
          </a:bodyPr>
          <a:lstStyle/>
          <a:p>
            <a:pPr algn="r" rtl="1">
              <a:spcBef>
                <a:spcPct val="50000"/>
              </a:spcBef>
            </a:pPr>
            <a:r>
              <a:rPr lang="ar-SA" sz="3200">
                <a:solidFill>
                  <a:srgbClr val="FFFF66"/>
                </a:solidFill>
              </a:rPr>
              <a:t>جوانب بيئية</a:t>
            </a:r>
            <a:endParaRPr lang="fr-FR" sz="3200">
              <a:solidFill>
                <a:srgbClr val="FFFF66"/>
              </a:solidFill>
            </a:endParaRPr>
          </a:p>
        </p:txBody>
      </p:sp>
      <p:sp>
        <p:nvSpPr>
          <p:cNvPr id="10270" name="Text Box 30"/>
          <p:cNvSpPr txBox="1">
            <a:spLocks noChangeArrowheads="1"/>
          </p:cNvSpPr>
          <p:nvPr/>
        </p:nvSpPr>
        <p:spPr bwMode="auto">
          <a:xfrm>
            <a:off x="2743200" y="3581400"/>
            <a:ext cx="1524000" cy="1066800"/>
          </a:xfrm>
          <a:prstGeom prst="rect">
            <a:avLst/>
          </a:prstGeom>
          <a:noFill/>
          <a:ln w="9525">
            <a:noFill/>
            <a:miter lim="800000"/>
            <a:headEnd/>
            <a:tailEnd/>
          </a:ln>
          <a:effectLst/>
        </p:spPr>
        <p:txBody>
          <a:bodyPr>
            <a:spAutoFit/>
          </a:bodyPr>
          <a:lstStyle/>
          <a:p>
            <a:pPr algn="r" rtl="1">
              <a:spcBef>
                <a:spcPct val="50000"/>
              </a:spcBef>
            </a:pPr>
            <a:r>
              <a:rPr lang="ar-SA" sz="3200">
                <a:solidFill>
                  <a:srgbClr val="FFFF66"/>
                </a:solidFill>
              </a:rPr>
              <a:t>جوانب اجتماعية</a:t>
            </a:r>
            <a:endParaRPr lang="fr-FR" sz="3200">
              <a:solidFill>
                <a:srgbClr val="FFFF66"/>
              </a:solidFill>
            </a:endParaRPr>
          </a:p>
        </p:txBody>
      </p:sp>
      <p:sp>
        <p:nvSpPr>
          <p:cNvPr id="10272" name="Text Box 32"/>
          <p:cNvSpPr txBox="1">
            <a:spLocks noChangeArrowheads="1"/>
          </p:cNvSpPr>
          <p:nvPr/>
        </p:nvSpPr>
        <p:spPr bwMode="auto">
          <a:xfrm>
            <a:off x="7696200" y="4267200"/>
            <a:ext cx="685800" cy="528638"/>
          </a:xfrm>
          <a:prstGeom prst="rect">
            <a:avLst/>
          </a:prstGeom>
          <a:noFill/>
          <a:ln w="9525">
            <a:solidFill>
              <a:srgbClr val="00CCFF"/>
            </a:solidFill>
            <a:miter lim="800000"/>
            <a:headEnd/>
            <a:tailEnd/>
          </a:ln>
          <a:effectLst/>
        </p:spPr>
        <p:txBody>
          <a:bodyPr>
            <a:spAutoFit/>
          </a:bodyPr>
          <a:lstStyle/>
          <a:p>
            <a:pPr algn="ctr" rtl="1">
              <a:spcBef>
                <a:spcPct val="50000"/>
              </a:spcBef>
            </a:pPr>
            <a:r>
              <a:rPr lang="ar-SA" sz="2800" b="1">
                <a:solidFill>
                  <a:srgbClr val="FF6600"/>
                </a:solidFill>
              </a:rPr>
              <a:t>1</a:t>
            </a:r>
            <a:endParaRPr lang="en-US" sz="2800" b="1">
              <a:solidFill>
                <a:srgbClr val="FF6600"/>
              </a:solidFill>
            </a:endParaRPr>
          </a:p>
        </p:txBody>
      </p:sp>
      <p:sp>
        <p:nvSpPr>
          <p:cNvPr id="10273" name="Text Box 33"/>
          <p:cNvSpPr txBox="1">
            <a:spLocks noChangeArrowheads="1"/>
          </p:cNvSpPr>
          <p:nvPr/>
        </p:nvSpPr>
        <p:spPr bwMode="auto">
          <a:xfrm>
            <a:off x="1524000" y="4267200"/>
            <a:ext cx="685800" cy="528638"/>
          </a:xfrm>
          <a:prstGeom prst="rect">
            <a:avLst/>
          </a:prstGeom>
          <a:noFill/>
          <a:ln w="9525">
            <a:solidFill>
              <a:srgbClr val="3366FF"/>
            </a:solidFill>
            <a:miter lim="800000"/>
            <a:headEnd/>
            <a:tailEnd/>
          </a:ln>
          <a:effectLst/>
        </p:spPr>
        <p:txBody>
          <a:bodyPr>
            <a:spAutoFit/>
          </a:bodyPr>
          <a:lstStyle/>
          <a:p>
            <a:pPr algn="ctr" rtl="1">
              <a:spcBef>
                <a:spcPct val="50000"/>
              </a:spcBef>
            </a:pPr>
            <a:r>
              <a:rPr lang="ar-SA" sz="2800" b="1">
                <a:solidFill>
                  <a:srgbClr val="FF6600"/>
                </a:solidFill>
              </a:rPr>
              <a:t>2</a:t>
            </a:r>
            <a:endParaRPr lang="en-US" sz="2800" b="1">
              <a:solidFill>
                <a:srgbClr val="FF66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10259"/>
                                        </p:tgtEl>
                                        <p:attrNameLst>
                                          <p:attrName>style.visibility</p:attrName>
                                        </p:attrNameLst>
                                      </p:cBhvr>
                                      <p:to>
                                        <p:strVal val="visible"/>
                                      </p:to>
                                    </p:set>
                                    <p:animEffect transition="in" filter="blinds(horizontal)">
                                      <p:cBhvr>
                                        <p:cTn id="7" dur="500"/>
                                        <p:tgtEl>
                                          <p:spTgt spid="10259"/>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10264"/>
                                        </p:tgtEl>
                                        <p:attrNameLst>
                                          <p:attrName>style.visibility</p:attrName>
                                        </p:attrNameLst>
                                      </p:cBhvr>
                                      <p:to>
                                        <p:strVal val="visible"/>
                                      </p:to>
                                    </p:set>
                                    <p:animEffect transition="in" filter="blinds(horizontal)">
                                      <p:cBhvr>
                                        <p:cTn id="10" dur="500"/>
                                        <p:tgtEl>
                                          <p:spTgt spid="10264"/>
                                        </p:tgtEl>
                                      </p:cBhvr>
                                    </p:animEffect>
                                  </p:childTnLst>
                                </p:cTn>
                              </p:par>
                              <p:par>
                                <p:cTn id="11" presetID="4" presetClass="entr" presetSubtype="16" fill="hold" grpId="0" nodeType="withEffect">
                                  <p:stCondLst>
                                    <p:cond delay="0"/>
                                  </p:stCondLst>
                                  <p:childTnLst>
                                    <p:set>
                                      <p:cBhvr>
                                        <p:cTn id="12" dur="1" fill="hold">
                                          <p:stCondLst>
                                            <p:cond delay="0"/>
                                          </p:stCondLst>
                                        </p:cTn>
                                        <p:tgtEl>
                                          <p:spTgt spid="10260"/>
                                        </p:tgtEl>
                                        <p:attrNameLst>
                                          <p:attrName>style.visibility</p:attrName>
                                        </p:attrNameLst>
                                      </p:cBhvr>
                                      <p:to>
                                        <p:strVal val="visible"/>
                                      </p:to>
                                    </p:set>
                                    <p:animEffect transition="in" filter="box(in)">
                                      <p:cBhvr>
                                        <p:cTn id="13" dur="500"/>
                                        <p:tgtEl>
                                          <p:spTgt spid="10260"/>
                                        </p:tgtEl>
                                      </p:cBhvr>
                                    </p:animEffect>
                                  </p:childTnLst>
                                </p:cTn>
                              </p:par>
                              <p:par>
                                <p:cTn id="14" presetID="4" presetClass="entr" presetSubtype="16" fill="hold" grpId="0" nodeType="withEffect">
                                  <p:stCondLst>
                                    <p:cond delay="0"/>
                                  </p:stCondLst>
                                  <p:childTnLst>
                                    <p:set>
                                      <p:cBhvr>
                                        <p:cTn id="15" dur="1" fill="hold">
                                          <p:stCondLst>
                                            <p:cond delay="0"/>
                                          </p:stCondLst>
                                        </p:cTn>
                                        <p:tgtEl>
                                          <p:spTgt spid="10265"/>
                                        </p:tgtEl>
                                        <p:attrNameLst>
                                          <p:attrName>style.visibility</p:attrName>
                                        </p:attrNameLst>
                                      </p:cBhvr>
                                      <p:to>
                                        <p:strVal val="visible"/>
                                      </p:to>
                                    </p:set>
                                    <p:animEffect transition="in" filter="box(in)">
                                      <p:cBhvr>
                                        <p:cTn id="16" dur="500"/>
                                        <p:tgtEl>
                                          <p:spTgt spid="10265"/>
                                        </p:tgtEl>
                                      </p:cBhvr>
                                    </p:animEffect>
                                  </p:childTnLst>
                                </p:cTn>
                              </p:par>
                              <p:par>
                                <p:cTn id="17" presetID="5" presetClass="entr" presetSubtype="10" fill="hold" grpId="0" nodeType="withEffect">
                                  <p:stCondLst>
                                    <p:cond delay="0"/>
                                  </p:stCondLst>
                                  <p:childTnLst>
                                    <p:set>
                                      <p:cBhvr>
                                        <p:cTn id="18" dur="1" fill="hold">
                                          <p:stCondLst>
                                            <p:cond delay="0"/>
                                          </p:stCondLst>
                                        </p:cTn>
                                        <p:tgtEl>
                                          <p:spTgt spid="10261"/>
                                        </p:tgtEl>
                                        <p:attrNameLst>
                                          <p:attrName>style.visibility</p:attrName>
                                        </p:attrNameLst>
                                      </p:cBhvr>
                                      <p:to>
                                        <p:strVal val="visible"/>
                                      </p:to>
                                    </p:set>
                                    <p:animEffect transition="in" filter="checkerboard(across)">
                                      <p:cBhvr>
                                        <p:cTn id="19" dur="500"/>
                                        <p:tgtEl>
                                          <p:spTgt spid="10261"/>
                                        </p:tgtEl>
                                      </p:cBhvr>
                                    </p:animEffect>
                                  </p:childTnLst>
                                </p:cTn>
                              </p:par>
                              <p:par>
                                <p:cTn id="20" presetID="5" presetClass="entr" presetSubtype="10" fill="hold" grpId="0" nodeType="withEffect">
                                  <p:stCondLst>
                                    <p:cond delay="0"/>
                                  </p:stCondLst>
                                  <p:childTnLst>
                                    <p:set>
                                      <p:cBhvr>
                                        <p:cTn id="21" dur="1" fill="hold">
                                          <p:stCondLst>
                                            <p:cond delay="0"/>
                                          </p:stCondLst>
                                        </p:cTn>
                                        <p:tgtEl>
                                          <p:spTgt spid="10266"/>
                                        </p:tgtEl>
                                        <p:attrNameLst>
                                          <p:attrName>style.visibility</p:attrName>
                                        </p:attrNameLst>
                                      </p:cBhvr>
                                      <p:to>
                                        <p:strVal val="visible"/>
                                      </p:to>
                                    </p:set>
                                    <p:animEffect transition="in" filter="checkerboard(across)">
                                      <p:cBhvr>
                                        <p:cTn id="22" dur="500"/>
                                        <p:tgtEl>
                                          <p:spTgt spid="10266"/>
                                        </p:tgtEl>
                                      </p:cBhvr>
                                    </p:animEffect>
                                  </p:childTnLst>
                                </p:cTn>
                              </p:par>
                              <p:par>
                                <p:cTn id="23" presetID="8" presetClass="entr" presetSubtype="16" fill="hold" grpId="0" nodeType="withEffect">
                                  <p:stCondLst>
                                    <p:cond delay="0"/>
                                  </p:stCondLst>
                                  <p:childTnLst>
                                    <p:set>
                                      <p:cBhvr>
                                        <p:cTn id="24" dur="1" fill="hold">
                                          <p:stCondLst>
                                            <p:cond delay="0"/>
                                          </p:stCondLst>
                                        </p:cTn>
                                        <p:tgtEl>
                                          <p:spTgt spid="10262">
                                            <p:txEl>
                                              <p:pRg st="0" end="0"/>
                                            </p:txEl>
                                          </p:spTgt>
                                        </p:tgtEl>
                                        <p:attrNameLst>
                                          <p:attrName>style.visibility</p:attrName>
                                        </p:attrNameLst>
                                      </p:cBhvr>
                                      <p:to>
                                        <p:strVal val="visible"/>
                                      </p:to>
                                    </p:set>
                                    <p:animEffect transition="in" filter="diamond(in)">
                                      <p:cBhvr>
                                        <p:cTn id="25" dur="2000"/>
                                        <p:tgtEl>
                                          <p:spTgt spid="10262">
                                            <p:txEl>
                                              <p:pRg st="0" end="0"/>
                                            </p:txEl>
                                          </p:spTgt>
                                        </p:tgtEl>
                                      </p:cBhvr>
                                    </p:animEffect>
                                  </p:childTnLst>
                                </p:cTn>
                              </p:par>
                            </p:childTnLst>
                          </p:cTn>
                        </p:par>
                        <p:par>
                          <p:cTn id="26" fill="hold">
                            <p:stCondLst>
                              <p:cond delay="2000"/>
                            </p:stCondLst>
                            <p:childTnLst>
                              <p:par>
                                <p:cTn id="27" presetID="6" presetClass="emph" presetSubtype="0" fill="hold" nodeType="afterEffect">
                                  <p:stCondLst>
                                    <p:cond delay="0"/>
                                  </p:stCondLst>
                                  <p:childTnLst>
                                    <p:animScale>
                                      <p:cBhvr>
                                        <p:cTn id="28" dur="2000" fill="hold"/>
                                        <p:tgtEl>
                                          <p:spTgt spid="10262">
                                            <p:txEl>
                                              <p:pRg st="0" end="0"/>
                                            </p:txEl>
                                          </p:spTgt>
                                        </p:tgtEl>
                                      </p:cBhvr>
                                      <p:by x="50000" y="50000"/>
                                    </p:animScale>
                                  </p:childTnLst>
                                </p:cTn>
                              </p:par>
                              <p:par>
                                <p:cTn id="29" presetID="6" presetClass="emph" presetSubtype="0" fill="hold" nodeType="withEffect">
                                  <p:stCondLst>
                                    <p:cond delay="0"/>
                                  </p:stCondLst>
                                  <p:childTnLst>
                                    <p:animScale>
                                      <p:cBhvr>
                                        <p:cTn id="30" dur="2000" fill="hold"/>
                                        <p:tgtEl>
                                          <p:spTgt spid="10262">
                                            <p:txEl>
                                              <p:pRg st="0" end="0"/>
                                            </p:txEl>
                                          </p:spTgt>
                                        </p:tgtEl>
                                      </p:cBhvr>
                                      <p:by x="150000" y="150000"/>
                                    </p:animScale>
                                  </p:childTnLst>
                                </p:cTn>
                              </p:par>
                            </p:childTnLst>
                          </p:cTn>
                        </p:par>
                        <p:par>
                          <p:cTn id="31" fill="hold">
                            <p:stCondLst>
                              <p:cond delay="4000"/>
                            </p:stCondLst>
                            <p:childTnLst>
                              <p:par>
                                <p:cTn id="32" presetID="3" presetClass="entr" presetSubtype="10" fill="hold" grpId="0" nodeType="afterEffect">
                                  <p:stCondLst>
                                    <p:cond delay="0"/>
                                  </p:stCondLst>
                                  <p:childTnLst>
                                    <p:set>
                                      <p:cBhvr>
                                        <p:cTn id="33" dur="1" fill="hold">
                                          <p:stCondLst>
                                            <p:cond delay="0"/>
                                          </p:stCondLst>
                                        </p:cTn>
                                        <p:tgtEl>
                                          <p:spTgt spid="10263"/>
                                        </p:tgtEl>
                                        <p:attrNameLst>
                                          <p:attrName>style.visibility</p:attrName>
                                        </p:attrNameLst>
                                      </p:cBhvr>
                                      <p:to>
                                        <p:strVal val="visible"/>
                                      </p:to>
                                    </p:set>
                                    <p:animEffect transition="in" filter="blinds(horizontal)">
                                      <p:cBhvr>
                                        <p:cTn id="34" dur="500"/>
                                        <p:tgtEl>
                                          <p:spTgt spid="10263"/>
                                        </p:tgtEl>
                                      </p:cBhvr>
                                    </p:animEffect>
                                  </p:childTnLst>
                                </p:cTn>
                              </p:par>
                            </p:childTnLst>
                          </p:cTn>
                        </p:par>
                        <p:par>
                          <p:cTn id="35" fill="hold">
                            <p:stCondLst>
                              <p:cond delay="4500"/>
                            </p:stCondLst>
                            <p:childTnLst>
                              <p:par>
                                <p:cTn id="36" presetID="3" presetClass="entr" presetSubtype="10" fill="hold" grpId="0" nodeType="afterEffect">
                                  <p:stCondLst>
                                    <p:cond delay="0"/>
                                  </p:stCondLst>
                                  <p:childTnLst>
                                    <p:set>
                                      <p:cBhvr>
                                        <p:cTn id="37" dur="1" fill="hold">
                                          <p:stCondLst>
                                            <p:cond delay="0"/>
                                          </p:stCondLst>
                                        </p:cTn>
                                        <p:tgtEl>
                                          <p:spTgt spid="10273"/>
                                        </p:tgtEl>
                                        <p:attrNameLst>
                                          <p:attrName>style.visibility</p:attrName>
                                        </p:attrNameLst>
                                      </p:cBhvr>
                                      <p:to>
                                        <p:strVal val="visible"/>
                                      </p:to>
                                    </p:set>
                                    <p:animEffect transition="in" filter="blinds(horizontal)">
                                      <p:cBhvr>
                                        <p:cTn id="38" dur="500"/>
                                        <p:tgtEl>
                                          <p:spTgt spid="10273"/>
                                        </p:tgtEl>
                                      </p:cBhvr>
                                    </p:animEffect>
                                  </p:childTnLst>
                                </p:cTn>
                              </p:par>
                            </p:childTnLst>
                          </p:cTn>
                        </p:par>
                        <p:par>
                          <p:cTn id="39" fill="hold">
                            <p:stCondLst>
                              <p:cond delay="5000"/>
                            </p:stCondLst>
                            <p:childTnLst>
                              <p:par>
                                <p:cTn id="40" presetID="3" presetClass="entr" presetSubtype="10" fill="hold" grpId="0" nodeType="afterEffect">
                                  <p:stCondLst>
                                    <p:cond delay="0"/>
                                  </p:stCondLst>
                                  <p:childTnLst>
                                    <p:set>
                                      <p:cBhvr>
                                        <p:cTn id="41" dur="1" fill="hold">
                                          <p:stCondLst>
                                            <p:cond delay="0"/>
                                          </p:stCondLst>
                                        </p:cTn>
                                        <p:tgtEl>
                                          <p:spTgt spid="10267"/>
                                        </p:tgtEl>
                                        <p:attrNameLst>
                                          <p:attrName>style.visibility</p:attrName>
                                        </p:attrNameLst>
                                      </p:cBhvr>
                                      <p:to>
                                        <p:strVal val="visible"/>
                                      </p:to>
                                    </p:set>
                                    <p:animEffect transition="in" filter="blinds(horizontal)">
                                      <p:cBhvr>
                                        <p:cTn id="42" dur="500"/>
                                        <p:tgtEl>
                                          <p:spTgt spid="10267"/>
                                        </p:tgtEl>
                                      </p:cBhvr>
                                    </p:animEffect>
                                  </p:childTnLst>
                                </p:cTn>
                              </p:par>
                            </p:childTnLst>
                          </p:cTn>
                        </p:par>
                        <p:par>
                          <p:cTn id="43" fill="hold">
                            <p:stCondLst>
                              <p:cond delay="5500"/>
                            </p:stCondLst>
                            <p:childTnLst>
                              <p:par>
                                <p:cTn id="44" presetID="4" presetClass="entr" presetSubtype="16" fill="hold" grpId="0" nodeType="afterEffect">
                                  <p:stCondLst>
                                    <p:cond delay="0"/>
                                  </p:stCondLst>
                                  <p:childTnLst>
                                    <p:set>
                                      <p:cBhvr>
                                        <p:cTn id="45" dur="1" fill="hold">
                                          <p:stCondLst>
                                            <p:cond delay="0"/>
                                          </p:stCondLst>
                                        </p:cTn>
                                        <p:tgtEl>
                                          <p:spTgt spid="10268"/>
                                        </p:tgtEl>
                                        <p:attrNameLst>
                                          <p:attrName>style.visibility</p:attrName>
                                        </p:attrNameLst>
                                      </p:cBhvr>
                                      <p:to>
                                        <p:strVal val="visible"/>
                                      </p:to>
                                    </p:set>
                                    <p:animEffect transition="in" filter="box(in)">
                                      <p:cBhvr>
                                        <p:cTn id="46" dur="500"/>
                                        <p:tgtEl>
                                          <p:spTgt spid="10268"/>
                                        </p:tgtEl>
                                      </p:cBhvr>
                                    </p:animEffect>
                                  </p:childTnLst>
                                </p:cTn>
                              </p:par>
                            </p:childTnLst>
                          </p:cTn>
                        </p:par>
                        <p:par>
                          <p:cTn id="47" fill="hold">
                            <p:stCondLst>
                              <p:cond delay="6000"/>
                            </p:stCondLst>
                            <p:childTnLst>
                              <p:par>
                                <p:cTn id="48" presetID="4" presetClass="entr" presetSubtype="16" fill="hold" grpId="0" nodeType="afterEffect">
                                  <p:stCondLst>
                                    <p:cond delay="0"/>
                                  </p:stCondLst>
                                  <p:childTnLst>
                                    <p:set>
                                      <p:cBhvr>
                                        <p:cTn id="49" dur="1" fill="hold">
                                          <p:stCondLst>
                                            <p:cond delay="0"/>
                                          </p:stCondLst>
                                        </p:cTn>
                                        <p:tgtEl>
                                          <p:spTgt spid="10270"/>
                                        </p:tgtEl>
                                        <p:attrNameLst>
                                          <p:attrName>style.visibility</p:attrName>
                                        </p:attrNameLst>
                                      </p:cBhvr>
                                      <p:to>
                                        <p:strVal val="visible"/>
                                      </p:to>
                                    </p:set>
                                    <p:animEffect transition="in" filter="box(in)">
                                      <p:cBhvr>
                                        <p:cTn id="50" dur="500"/>
                                        <p:tgtEl>
                                          <p:spTgt spid="10270"/>
                                        </p:tgtEl>
                                      </p:cBhvr>
                                    </p:animEffect>
                                  </p:childTnLst>
                                </p:cTn>
                              </p:par>
                            </p:childTnLst>
                          </p:cTn>
                        </p:par>
                        <p:par>
                          <p:cTn id="51" fill="hold">
                            <p:stCondLst>
                              <p:cond delay="6500"/>
                            </p:stCondLst>
                            <p:childTnLst>
                              <p:par>
                                <p:cTn id="52" presetID="4" presetClass="entr" presetSubtype="16" fill="hold" grpId="0" nodeType="afterEffect">
                                  <p:stCondLst>
                                    <p:cond delay="0"/>
                                  </p:stCondLst>
                                  <p:childTnLst>
                                    <p:set>
                                      <p:cBhvr>
                                        <p:cTn id="53" dur="1" fill="hold">
                                          <p:stCondLst>
                                            <p:cond delay="0"/>
                                          </p:stCondLst>
                                        </p:cTn>
                                        <p:tgtEl>
                                          <p:spTgt spid="10269"/>
                                        </p:tgtEl>
                                        <p:attrNameLst>
                                          <p:attrName>style.visibility</p:attrName>
                                        </p:attrNameLst>
                                      </p:cBhvr>
                                      <p:to>
                                        <p:strVal val="visible"/>
                                      </p:to>
                                    </p:set>
                                    <p:animEffect transition="in" filter="box(in)">
                                      <p:cBhvr>
                                        <p:cTn id="54" dur="500"/>
                                        <p:tgtEl>
                                          <p:spTgt spid="102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59" grpId="0" animBg="1"/>
      <p:bldP spid="10260" grpId="0" animBg="1"/>
      <p:bldP spid="10261" grpId="0" animBg="1"/>
      <p:bldP spid="10262" grpId="0" build="allAtOnce"/>
      <p:bldP spid="10263" grpId="0" animBg="1"/>
      <p:bldP spid="10264" grpId="0"/>
      <p:bldP spid="10265" grpId="0"/>
      <p:bldP spid="10266" grpId="0"/>
      <p:bldP spid="10267" grpId="0"/>
      <p:bldP spid="10268" grpId="0"/>
      <p:bldP spid="10269" grpId="0"/>
      <p:bldP spid="10270" grpId="0"/>
      <p:bldP spid="10273"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ctrTitle"/>
          </p:nvPr>
        </p:nvSpPr>
        <p:spPr>
          <a:xfrm>
            <a:off x="0" y="533400"/>
            <a:ext cx="8686800" cy="5791200"/>
          </a:xfrm>
        </p:spPr>
        <p:txBody>
          <a:bodyPr/>
          <a:lstStyle/>
          <a:p>
            <a:pPr algn="r" rtl="1"/>
            <a:r>
              <a:rPr lang="ar-SA" sz="3600" b="1" u="sng">
                <a:solidFill>
                  <a:srgbClr val="FF6600"/>
                </a:solidFill>
              </a:rPr>
              <a:t>يتطلب تحقيق تنمية مستدامة توافقاً منظومياً كما يلى :-</a:t>
            </a:r>
            <a:r>
              <a:rPr lang="ar-SA" sz="3600" b="1" u="sng"/>
              <a:t> </a:t>
            </a:r>
            <a:r>
              <a:rPr lang="ar-SA" sz="2800" b="1" u="sng"/>
              <a:t/>
            </a:r>
            <a:br>
              <a:rPr lang="ar-SA" sz="2800" b="1" u="sng"/>
            </a:br>
            <a:r>
              <a:rPr lang="ar-SA" sz="3600" b="1" u="sng">
                <a:solidFill>
                  <a:srgbClr val="FFFF66"/>
                </a:solidFill>
              </a:rPr>
              <a:t>1-نظام سياسي </a:t>
            </a:r>
            <a:r>
              <a:rPr lang="ar-SA" sz="3600" b="1" u="sng"/>
              <a:t>:</a:t>
            </a:r>
            <a:r>
              <a:rPr lang="ar-SA" sz="2800" b="1"/>
              <a:t> يضمن مشاركة فعالة للمواطنين فى اتخاذ القرار .</a:t>
            </a:r>
            <a:r>
              <a:rPr lang="ar-SA" sz="2800" b="1" u="sng"/>
              <a:t/>
            </a:r>
            <a:br>
              <a:rPr lang="ar-SA" sz="2800" b="1" u="sng"/>
            </a:br>
            <a:r>
              <a:rPr lang="ar-SA" sz="3600" b="1" u="sng">
                <a:solidFill>
                  <a:srgbClr val="FFFF66"/>
                </a:solidFill>
              </a:rPr>
              <a:t>2-نظام اقتصادي </a:t>
            </a:r>
            <a:r>
              <a:rPr lang="ar-SA" sz="3600" b="1" u="sng"/>
              <a:t>:</a:t>
            </a:r>
            <a:r>
              <a:rPr lang="ar-SA" sz="2800" b="1"/>
              <a:t> يمكن تحقيق فائض ويعتمد على الذات .</a:t>
            </a:r>
            <a:r>
              <a:rPr lang="ar-SA" sz="2800" b="1" u="sng"/>
              <a:t/>
            </a:r>
            <a:br>
              <a:rPr lang="ar-SA" sz="2800" b="1" u="sng"/>
            </a:br>
            <a:r>
              <a:rPr lang="ar-SA" sz="3600" b="1" u="sng">
                <a:solidFill>
                  <a:srgbClr val="FFFF66"/>
                </a:solidFill>
              </a:rPr>
              <a:t>3- نظام اجتماعي:</a:t>
            </a:r>
            <a:r>
              <a:rPr lang="ar-SA" sz="2800" b="1"/>
              <a:t> يتوافق مع خطط التنمية وأساليب تنفيذها .</a:t>
            </a:r>
            <a:r>
              <a:rPr lang="ar-SA" sz="2800" b="1" u="sng"/>
              <a:t/>
            </a:r>
            <a:br>
              <a:rPr lang="ar-SA" sz="2800" b="1" u="sng"/>
            </a:br>
            <a:r>
              <a:rPr lang="ar-SA" sz="3600" b="1" u="sng">
                <a:solidFill>
                  <a:srgbClr val="FFFF66"/>
                </a:solidFill>
              </a:rPr>
              <a:t>4-نظام انتاجى :</a:t>
            </a:r>
            <a:r>
              <a:rPr lang="ar-SA" sz="2800" b="1"/>
              <a:t> يلتزم بالبعد البيئي فى مشروعاته.</a:t>
            </a:r>
            <a:r>
              <a:rPr lang="ar-SA" sz="2800" b="1" u="sng"/>
              <a:t/>
            </a:r>
            <a:br>
              <a:rPr lang="ar-SA" sz="2800" b="1" u="sng"/>
            </a:br>
            <a:r>
              <a:rPr lang="ar-SA" sz="3600" b="1" u="sng">
                <a:solidFill>
                  <a:srgbClr val="FFFF66"/>
                </a:solidFill>
              </a:rPr>
              <a:t>5- نظام تكنولوجى :</a:t>
            </a:r>
            <a:r>
              <a:rPr lang="ar-SA" sz="2800" b="1"/>
              <a:t> يمكن بحث حلول لما يواجهه من مشكلات .</a:t>
            </a:r>
            <a:r>
              <a:rPr lang="ar-SA" sz="2800" b="1" u="sng"/>
              <a:t/>
            </a:r>
            <a:br>
              <a:rPr lang="ar-SA" sz="2800" b="1" u="sng"/>
            </a:br>
            <a:r>
              <a:rPr lang="ar-SA" sz="3600" b="1" u="sng">
                <a:solidFill>
                  <a:srgbClr val="FFFF66"/>
                </a:solidFill>
              </a:rPr>
              <a:t>6-نظام دولي :</a:t>
            </a:r>
            <a:r>
              <a:rPr lang="ar-SA" sz="2800" b="1"/>
              <a:t> يعزز التعاون وتبادل الخبرات فى مشروع التنمية .</a:t>
            </a:r>
            <a:r>
              <a:rPr lang="ar-SA" sz="2800" b="1" u="sng"/>
              <a:t/>
            </a:r>
            <a:br>
              <a:rPr lang="ar-SA" sz="2800" b="1" u="sng"/>
            </a:br>
            <a:r>
              <a:rPr lang="ar-SA" sz="3600" b="1" u="sng">
                <a:solidFill>
                  <a:srgbClr val="FFFF66"/>
                </a:solidFill>
              </a:rPr>
              <a:t>7</a:t>
            </a:r>
            <a:r>
              <a:rPr lang="fr-FR" sz="3600" b="1" u="sng">
                <a:solidFill>
                  <a:srgbClr val="FFFF66"/>
                </a:solidFill>
              </a:rPr>
              <a:t>-</a:t>
            </a:r>
            <a:r>
              <a:rPr lang="ar-SA" sz="3600" b="1" u="sng">
                <a:solidFill>
                  <a:srgbClr val="FFFF66"/>
                </a:solidFill>
              </a:rPr>
              <a:t>نظام ادارى :</a:t>
            </a:r>
            <a:r>
              <a:rPr lang="ar-SA" sz="2800" b="1"/>
              <a:t> مرن  يملك القدرة على التصحيح الذاتى .</a:t>
            </a:r>
            <a:r>
              <a:rPr lang="ar-SA" sz="2800" b="1" u="sng"/>
              <a:t/>
            </a:r>
            <a:br>
              <a:rPr lang="ar-SA" sz="2800" b="1" u="sng"/>
            </a:br>
            <a:r>
              <a:rPr lang="ar-SA" sz="3600" b="1" u="sng">
                <a:solidFill>
                  <a:srgbClr val="FFFF66"/>
                </a:solidFill>
              </a:rPr>
              <a:t>8-نظام تعليمي :</a:t>
            </a:r>
            <a:r>
              <a:rPr lang="ar-SA" sz="2800" b="1" u="sng"/>
              <a:t> </a:t>
            </a:r>
            <a:r>
              <a:rPr lang="ar-SA" sz="2800" b="1"/>
              <a:t>يدرب على تأصيل البعد البيئي فى كل أنشطة الحياة عامة والتنمية المستدامة خاصة .</a:t>
            </a:r>
            <a:br>
              <a:rPr lang="ar-SA" sz="2800" b="1"/>
            </a:br>
            <a:r>
              <a:rPr lang="ar-SA" sz="2800" b="1"/>
              <a:t>بحيث تعمل هذه النظم ب</a:t>
            </a:r>
            <a:r>
              <a:rPr lang="ar-SA" sz="2800" b="1">
                <a:solidFill>
                  <a:srgbClr val="FFFF66"/>
                </a:solidFill>
              </a:rPr>
              <a:t>شكل</a:t>
            </a:r>
            <a:r>
              <a:rPr lang="ar-EG" sz="2800" b="1">
                <a:solidFill>
                  <a:srgbClr val="FFFF66"/>
                </a:solidFill>
              </a:rPr>
              <a:t> منظومي</a:t>
            </a:r>
            <a:r>
              <a:rPr lang="ar-SA" sz="2800" b="1">
                <a:solidFill>
                  <a:srgbClr val="FFFF66"/>
                </a:solidFill>
              </a:rPr>
              <a:t> متناغم وم</a:t>
            </a:r>
            <a:r>
              <a:rPr lang="ar-EG" sz="2800" b="1">
                <a:solidFill>
                  <a:srgbClr val="FFFF66"/>
                </a:solidFill>
              </a:rPr>
              <a:t>تزا</a:t>
            </a:r>
            <a:r>
              <a:rPr lang="ar-SA" sz="2800" b="1">
                <a:solidFill>
                  <a:srgbClr val="FFFF66"/>
                </a:solidFill>
              </a:rPr>
              <a:t>م</a:t>
            </a:r>
            <a:r>
              <a:rPr lang="ar-EG" sz="2800" b="1">
                <a:solidFill>
                  <a:srgbClr val="FFFF66"/>
                </a:solidFill>
              </a:rPr>
              <a:t>ن</a:t>
            </a:r>
            <a:r>
              <a:rPr lang="ar-SA" sz="2800" b="1"/>
              <a:t> من أجل هدف رئيسى تنجح معاً فى تحقيقه .</a:t>
            </a:r>
            <a:r>
              <a:rPr lang="ar-SA" sz="2800"/>
              <a:t> </a:t>
            </a:r>
            <a:endParaRPr lang="fr-FR" sz="28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11266"/>
                                        </p:tgtEl>
                                        <p:attrNameLst>
                                          <p:attrName>style.visibility</p:attrName>
                                        </p:attrNameLst>
                                      </p:cBhvr>
                                      <p:to>
                                        <p:strVal val="visible"/>
                                      </p:to>
                                    </p:set>
                                    <p:animEffect transition="in" filter="blinds(horizontal)">
                                      <p:cBhvr>
                                        <p:cTn id="7" dur="500"/>
                                        <p:tgtEl>
                                          <p:spTgt spid="112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6"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ctrTitle"/>
          </p:nvPr>
        </p:nvSpPr>
        <p:spPr>
          <a:xfrm>
            <a:off x="0" y="457200"/>
            <a:ext cx="9144000" cy="5791200"/>
          </a:xfrm>
        </p:spPr>
        <p:txBody>
          <a:bodyPr/>
          <a:lstStyle/>
          <a:p>
            <a:pPr algn="r" rtl="1"/>
            <a:r>
              <a:rPr lang="ar-SA" sz="3200" b="1" u="sng">
                <a:solidFill>
                  <a:srgbClr val="FF6600"/>
                </a:solidFill>
              </a:rPr>
              <a:t>أساليب مقترحة لتحقيق التنمية المستدامة :-</a:t>
            </a:r>
            <a:r>
              <a:rPr lang="ar-SA" sz="3200" b="1">
                <a:solidFill>
                  <a:srgbClr val="FF6600"/>
                </a:solidFill>
              </a:rPr>
              <a:t>	</a:t>
            </a:r>
            <a:r>
              <a:rPr lang="ar-SA" sz="2800" b="1"/>
              <a:t>		</a:t>
            </a:r>
            <a:br>
              <a:rPr lang="ar-SA" sz="2800" b="1"/>
            </a:br>
            <a:r>
              <a:rPr lang="ar-SA" sz="2800" b="1"/>
              <a:t>1-</a:t>
            </a:r>
            <a:r>
              <a:rPr lang="ar-SA" sz="2800" b="1">
                <a:solidFill>
                  <a:srgbClr val="FFFF66"/>
                </a:solidFill>
              </a:rPr>
              <a:t>رفع كفاءة القدرات المحلية </a:t>
            </a:r>
            <a:r>
              <a:rPr lang="ar-SA" sz="2800" b="1"/>
              <a:t>لإدارة البيئة وتنمية مواردها الطبيعية ( التعليم والتدريب )</a:t>
            </a:r>
            <a:r>
              <a:rPr lang="ar-EG" sz="2800" b="1"/>
              <a:t> .</a:t>
            </a:r>
            <a:r>
              <a:rPr lang="ar-SA" sz="2800" b="1"/>
              <a:t/>
            </a:r>
            <a:br>
              <a:rPr lang="ar-SA" sz="2800" b="1"/>
            </a:br>
            <a:r>
              <a:rPr lang="ar-SA" sz="2800" b="1"/>
              <a:t>2-</a:t>
            </a:r>
            <a:r>
              <a:rPr lang="ar-SA" sz="2800" b="1">
                <a:solidFill>
                  <a:srgbClr val="FFFF66"/>
                </a:solidFill>
              </a:rPr>
              <a:t>الحصول على المعرفة المتاحة لدى الدول الصناعية</a:t>
            </a:r>
            <a:r>
              <a:rPr lang="ar-SA" sz="2800" b="1"/>
              <a:t> لضمان تفادى الأخطاء المتوقعة .</a:t>
            </a:r>
            <a:br>
              <a:rPr lang="ar-SA" sz="2800" b="1"/>
            </a:br>
            <a:r>
              <a:rPr lang="ar-SA" sz="2800" b="1"/>
              <a:t>3-</a:t>
            </a:r>
            <a:r>
              <a:rPr lang="ar-SA" sz="2800" b="1">
                <a:solidFill>
                  <a:srgbClr val="FFFF66"/>
                </a:solidFill>
              </a:rPr>
              <a:t>التأكيد على الاعتبارات البيئية</a:t>
            </a:r>
            <a:r>
              <a:rPr lang="ar-SA" sz="2800" b="1"/>
              <a:t> فى خطط التنمية .</a:t>
            </a:r>
            <a:br>
              <a:rPr lang="ar-SA" sz="2800" b="1"/>
            </a:br>
            <a:r>
              <a:rPr lang="ar-SA" sz="2800" b="1"/>
              <a:t>4-</a:t>
            </a:r>
            <a:r>
              <a:rPr lang="ar-SA" sz="2800" b="1">
                <a:solidFill>
                  <a:srgbClr val="FFFF66"/>
                </a:solidFill>
              </a:rPr>
              <a:t>جمع المعلومات الدقيقة حول النظم البيئية المحلية</a:t>
            </a:r>
            <a:r>
              <a:rPr lang="ar-SA" sz="2800" b="1"/>
              <a:t> وظروفها الجيولوجية والبيولوجية .</a:t>
            </a:r>
            <a:br>
              <a:rPr lang="ar-SA" sz="2800" b="1"/>
            </a:br>
            <a:r>
              <a:rPr lang="ar-SA" sz="2800" b="1"/>
              <a:t>5-</a:t>
            </a:r>
            <a:r>
              <a:rPr lang="ar-SA" sz="2800" b="1">
                <a:solidFill>
                  <a:srgbClr val="FFFF66"/>
                </a:solidFill>
              </a:rPr>
              <a:t>إشراك الجماهير فى الرأي حول مشروعات التنمية</a:t>
            </a:r>
            <a:r>
              <a:rPr lang="ar-SA" sz="2800" b="1"/>
              <a:t> وإعلامهم بآمالها ومخاطرها .</a:t>
            </a:r>
            <a:br>
              <a:rPr lang="ar-SA" sz="2800" b="1"/>
            </a:br>
            <a:r>
              <a:rPr lang="ar-SA" sz="2800" b="1"/>
              <a:t>6-</a:t>
            </a:r>
            <a:r>
              <a:rPr lang="ar-SA" sz="2800" b="1">
                <a:solidFill>
                  <a:srgbClr val="FFFF66"/>
                </a:solidFill>
              </a:rPr>
              <a:t>الاهتمام بالبيئات الحرجة</a:t>
            </a:r>
            <a:r>
              <a:rPr lang="ar-SA" sz="2800" b="1"/>
              <a:t> مثل الأراضي الجافة ومناطق البحيرات والمنخفضات الرطبة ومناطق التوسع الحضري .</a:t>
            </a:r>
            <a:br>
              <a:rPr lang="ar-SA" sz="2800" b="1"/>
            </a:br>
            <a:r>
              <a:rPr lang="ar-SA" sz="2800" b="1"/>
              <a:t>7-ت</a:t>
            </a:r>
            <a:r>
              <a:rPr lang="ar-SA" sz="2800" b="1">
                <a:solidFill>
                  <a:srgbClr val="FFFF66"/>
                </a:solidFill>
              </a:rPr>
              <a:t>شجيع ابتكار بدائل لندرة الموارد</a:t>
            </a:r>
            <a:r>
              <a:rPr lang="ar-SA" sz="2800" b="1"/>
              <a:t> من اجل تحسين نوعية الحياة للجميع .</a:t>
            </a:r>
            <a:br>
              <a:rPr lang="ar-SA" sz="2800" b="1"/>
            </a:br>
            <a:endParaRPr lang="fr-FR" sz="2800" b="1"/>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2530"/>
                                        </p:tgtEl>
                                        <p:attrNameLst>
                                          <p:attrName>style.visibility</p:attrName>
                                        </p:attrNameLst>
                                      </p:cBhvr>
                                      <p:to>
                                        <p:strVal val="visible"/>
                                      </p:to>
                                    </p:set>
                                    <p:animEffect transition="in" filter="blinds(horizontal)">
                                      <p:cBhvr>
                                        <p:cTn id="7" dur="500"/>
                                        <p:tgtEl>
                                          <p:spTgt spid="225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SA" b="1" u="sng" dirty="0" smtClean="0"/>
              <a:t>أنواع التنمية</a:t>
            </a:r>
            <a:r>
              <a:rPr lang="ar-SA" dirty="0" smtClean="0"/>
              <a:t>:</a:t>
            </a:r>
            <a:endParaRPr lang="fr-FR" dirty="0"/>
          </a:p>
        </p:txBody>
      </p:sp>
      <p:sp>
        <p:nvSpPr>
          <p:cNvPr id="3" name="Espace réservé du contenu 2"/>
          <p:cNvSpPr>
            <a:spLocks noGrp="1"/>
          </p:cNvSpPr>
          <p:nvPr>
            <p:ph idx="1"/>
          </p:nvPr>
        </p:nvSpPr>
        <p:spPr/>
        <p:txBody>
          <a:bodyPr/>
          <a:lstStyle/>
          <a:p>
            <a:pPr algn="just" rtl="1"/>
            <a:r>
              <a:rPr lang="ar-SA" dirty="0" smtClean="0"/>
              <a:t>تتعدد أنواع التنمية لتشمل مجالات مختلفة، من أبرزها ما يلي:</a:t>
            </a:r>
            <a:endParaRPr lang="fr-FR" dirty="0" smtClean="0"/>
          </a:p>
          <a:p>
            <a:pPr algn="just" rtl="1"/>
            <a:r>
              <a:rPr lang="ar-SA" dirty="0" smtClean="0"/>
              <a:t>1. </a:t>
            </a:r>
            <a:r>
              <a:rPr lang="ar-SA" b="1" u="sng" dirty="0" smtClean="0"/>
              <a:t>التنمية الاجتماعية</a:t>
            </a:r>
            <a:r>
              <a:rPr lang="ar-SA" dirty="0" smtClean="0"/>
              <a:t>:</a:t>
            </a:r>
            <a:endParaRPr lang="fr-FR" dirty="0" smtClean="0"/>
          </a:p>
          <a:p>
            <a:pPr algn="just" rtl="1"/>
            <a:r>
              <a:rPr lang="ar-SA" dirty="0" smtClean="0"/>
              <a:t>تُعدّ التنمية الاجتماعية أسلوبًا حديثًا في العمل الاجتماعي، يهدف إلى إحداث تغيير حضاري في أنماط التفكير وأساليب العمل والحياة. ويتم ذلك من خلال تعزيز وعي الأفراد بالبيئة المحلية، وتشجيعهم على المشاركة الفعالة في تنفيذ برامج التنمية، بما يسهم في إحداث التغيير المطلوب لتطوير المجتمع.</a:t>
            </a:r>
            <a:endParaRPr lang="fr-FR" dirty="0" smtClean="0"/>
          </a:p>
          <a:p>
            <a:endParaRPr lang="fr-FR" dirty="0"/>
          </a:p>
        </p:txBody>
      </p:sp>
      <p:sp>
        <p:nvSpPr>
          <p:cNvPr id="4" name="Espace réservé du numéro de diapositive 3"/>
          <p:cNvSpPr>
            <a:spLocks noGrp="1"/>
          </p:cNvSpPr>
          <p:nvPr>
            <p:ph type="sldNum" sz="quarter" idx="12"/>
          </p:nvPr>
        </p:nvSpPr>
        <p:spPr/>
        <p:txBody>
          <a:bodyPr/>
          <a:lstStyle/>
          <a:p>
            <a:fld id="{D2CB6B62-68FA-48F9-864D-B12EADB452F3}" type="slidenum">
              <a:rPr lang="ar-EG" smtClean="0"/>
              <a:pPr/>
              <a:t>3</a:t>
            </a:fld>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57200"/>
            <a:ext cx="8229600" cy="5638800"/>
          </a:xfrm>
        </p:spPr>
        <p:txBody>
          <a:bodyPr/>
          <a:lstStyle/>
          <a:p>
            <a:pPr algn="just" rtl="1"/>
            <a:r>
              <a:rPr lang="ar-SA" dirty="0" smtClean="0"/>
              <a:t>2. </a:t>
            </a:r>
            <a:r>
              <a:rPr lang="ar-SA" b="1" u="sng" dirty="0" smtClean="0"/>
              <a:t>التنمية السياسية</a:t>
            </a:r>
            <a:r>
              <a:rPr lang="ar-SA" dirty="0" smtClean="0"/>
              <a:t>:</a:t>
            </a:r>
            <a:endParaRPr lang="fr-FR" dirty="0" smtClean="0"/>
          </a:p>
          <a:p>
            <a:pPr algn="just" rtl="1"/>
            <a:r>
              <a:rPr lang="ar-SA" dirty="0" smtClean="0"/>
              <a:t>تشير التنمية السياسية إلى مجموعة من الأفكار والممارسات التي تهدف إلى تكوين رأي عام قادر على التأثير في صناع القرار السياسي. وتتحقق هذه المشاركة عبر وسائل متعددة مثل الأحزاب السياسية، الجمعيات، والنقابات، بما يضمن الاستجابة لمتطلبات المجتمع وتحقيق توازنه السياسي.</a:t>
            </a:r>
            <a:endParaRPr lang="fr-FR" dirty="0" smtClean="0"/>
          </a:p>
          <a:p>
            <a:pPr algn="just" rtl="1"/>
            <a:r>
              <a:rPr lang="ar-SA" dirty="0" smtClean="0"/>
              <a:t>. </a:t>
            </a:r>
            <a:r>
              <a:rPr lang="ar-SA" b="1" u="sng" dirty="0" smtClean="0"/>
              <a:t>التنمية البشرية</a:t>
            </a:r>
            <a:r>
              <a:rPr lang="ar-SA" dirty="0" smtClean="0"/>
              <a:t>:</a:t>
            </a:r>
            <a:endParaRPr lang="fr-FR" dirty="0" smtClean="0"/>
          </a:p>
          <a:p>
            <a:pPr algn="just" rtl="1"/>
            <a:r>
              <a:rPr lang="ar-SA" dirty="0" smtClean="0"/>
              <a:t>عرّفت تقارير الأمم المتحدة التنمية البشرية بأنها "عملية توسيع الخيارات المتاحة للإنسان"، والتي تتجلى في ثلاثة أبعاد رئيسية:</a:t>
            </a:r>
            <a:endParaRPr lang="fr-FR" dirty="0" smtClean="0"/>
          </a:p>
          <a:p>
            <a:pPr lvl="0" algn="just" rtl="1"/>
            <a:r>
              <a:rPr lang="ar-SA" dirty="0" smtClean="0"/>
              <a:t>العيش حياة طويلة وصحية.</a:t>
            </a:r>
            <a:endParaRPr lang="fr-FR" dirty="0" smtClean="0"/>
          </a:p>
          <a:p>
            <a:pPr lvl="0" algn="just" rtl="1"/>
            <a:r>
              <a:rPr lang="ar-SA" dirty="0" smtClean="0"/>
              <a:t>الحصول على المعرفة.</a:t>
            </a:r>
            <a:endParaRPr lang="fr-FR" dirty="0" smtClean="0"/>
          </a:p>
        </p:txBody>
      </p:sp>
      <p:sp>
        <p:nvSpPr>
          <p:cNvPr id="4" name="Espace réservé du numéro de diapositive 3"/>
          <p:cNvSpPr>
            <a:spLocks noGrp="1"/>
          </p:cNvSpPr>
          <p:nvPr>
            <p:ph type="sldNum" sz="quarter" idx="12"/>
          </p:nvPr>
        </p:nvSpPr>
        <p:spPr/>
        <p:txBody>
          <a:bodyPr/>
          <a:lstStyle/>
          <a:p>
            <a:fld id="{D2CB6B62-68FA-48F9-864D-B12EADB452F3}" type="slidenum">
              <a:rPr lang="ar-EG" smtClean="0"/>
              <a:pPr/>
              <a:t>4</a:t>
            </a:fld>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9600" y="609600"/>
            <a:ext cx="8229600" cy="4495800"/>
          </a:xfrm>
        </p:spPr>
        <p:txBody>
          <a:bodyPr/>
          <a:lstStyle/>
          <a:p>
            <a:pPr lvl="0" algn="just" rtl="1"/>
            <a:r>
              <a:rPr lang="ar-SA" sz="2800" dirty="0" smtClean="0"/>
              <a:t>التمتع بالموارد اللازمة لتحقيق مستوى معيشي لائق.</a:t>
            </a:r>
            <a:endParaRPr lang="fr-FR" sz="2800" dirty="0" smtClean="0"/>
          </a:p>
          <a:p>
            <a:pPr algn="just" rtl="1"/>
            <a:r>
              <a:rPr lang="ar-SA" sz="2800" dirty="0" smtClean="0"/>
              <a:t>وترتكز التنمية البشرية على جانبين أساسيين: الأول يتمثل في بناء القدرات البشرية عبر تحسين مستويات الصحة والتعليم وتنمية المهارات، أما الثاني فيتعلق بتمكين الأفراد من استثمار هذه القدرات في مجالات الإنتاج، والثقافة، والمشاركة الاجتماعية والسياسية.</a:t>
            </a:r>
            <a:endParaRPr lang="fr-FR" sz="2800" dirty="0" smtClean="0"/>
          </a:p>
          <a:p>
            <a:pPr algn="just" rtl="1"/>
            <a:r>
              <a:rPr lang="ar-SA" sz="2800" dirty="0" smtClean="0"/>
              <a:t>. </a:t>
            </a:r>
            <a:r>
              <a:rPr lang="ar-SA" sz="2800" b="1" u="sng" dirty="0" smtClean="0"/>
              <a:t>التنمية الإدارية</a:t>
            </a:r>
            <a:r>
              <a:rPr lang="ar-SA" sz="2800" dirty="0" smtClean="0"/>
              <a:t>:</a:t>
            </a:r>
            <a:endParaRPr lang="fr-FR" sz="2800" dirty="0" smtClean="0"/>
          </a:p>
          <a:p>
            <a:pPr algn="just" rtl="1"/>
            <a:r>
              <a:rPr lang="ar-SA" sz="2800" dirty="0" smtClean="0"/>
              <a:t>يعرّف عادل أبو </a:t>
            </a:r>
            <a:r>
              <a:rPr lang="ar-SA" sz="2800" dirty="0" err="1" smtClean="0"/>
              <a:t>نوهة</a:t>
            </a:r>
            <a:r>
              <a:rPr lang="ar-SA" sz="2800" dirty="0" smtClean="0"/>
              <a:t> التنمية الإدارية بأنها عملية تهدف إلى تعزيز كفاءة وفعالية الجهاز الإداري، من خلال إدخال التحسينات المطلوبة في سلوك العاملين، وفي الهياكل التنظيمية، وكذلك في الوسائل والأهداف الإدارية، بما يشمل جميع الجوانب السابقة لتحقيق الأداء الأمثل.</a:t>
            </a:r>
            <a:endParaRPr lang="fr-FR" sz="2800" dirty="0" smtClean="0"/>
          </a:p>
          <a:p>
            <a:pPr algn="just" rtl="1"/>
            <a:r>
              <a:rPr lang="ar-DZ" sz="2800" dirty="0" smtClean="0"/>
              <a:t> نفس المرجع السابق</a:t>
            </a:r>
            <a:endParaRPr lang="fr-FR" sz="2800" dirty="0" smtClean="0"/>
          </a:p>
          <a:p>
            <a:endParaRPr lang="fr-FR" dirty="0" smtClean="0"/>
          </a:p>
          <a:p>
            <a:endParaRPr lang="fr-FR" dirty="0"/>
          </a:p>
        </p:txBody>
      </p:sp>
      <p:sp>
        <p:nvSpPr>
          <p:cNvPr id="4" name="Espace réservé du numéro de diapositive 3"/>
          <p:cNvSpPr>
            <a:spLocks noGrp="1"/>
          </p:cNvSpPr>
          <p:nvPr>
            <p:ph type="sldNum" sz="quarter" idx="12"/>
          </p:nvPr>
        </p:nvSpPr>
        <p:spPr/>
        <p:txBody>
          <a:bodyPr/>
          <a:lstStyle/>
          <a:p>
            <a:fld id="{D2CB6B62-68FA-48F9-864D-B12EADB452F3}" type="slidenum">
              <a:rPr lang="ar-EG" smtClean="0"/>
              <a:pPr/>
              <a:t>5</a:t>
            </a:fld>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SA" b="1" u="sng" dirty="0" smtClean="0"/>
              <a:t>مستويات التنمية:</a:t>
            </a:r>
            <a:r>
              <a:rPr lang="fr-FR" dirty="0" smtClean="0"/>
              <a:t/>
            </a:r>
            <a:br>
              <a:rPr lang="fr-FR" dirty="0" smtClean="0"/>
            </a:br>
            <a:endParaRPr lang="fr-FR" dirty="0"/>
          </a:p>
        </p:txBody>
      </p:sp>
      <p:sp>
        <p:nvSpPr>
          <p:cNvPr id="3" name="Espace réservé du contenu 2"/>
          <p:cNvSpPr>
            <a:spLocks noGrp="1"/>
          </p:cNvSpPr>
          <p:nvPr>
            <p:ph idx="1"/>
          </p:nvPr>
        </p:nvSpPr>
        <p:spPr>
          <a:xfrm>
            <a:off x="609600" y="990600"/>
            <a:ext cx="8229600" cy="4495800"/>
          </a:xfrm>
        </p:spPr>
        <p:txBody>
          <a:bodyPr/>
          <a:lstStyle/>
          <a:p>
            <a:pPr algn="just" rtl="1"/>
            <a:r>
              <a:rPr lang="ar-SA" dirty="0" smtClean="0"/>
              <a:t>تُميَّز </a:t>
            </a:r>
            <a:r>
              <a:rPr lang="ar-SA" dirty="0" smtClean="0"/>
              <a:t>عادةً بين مستويين رئيسيين للتنمية، هما: التنمية الوطنية والتنمية المحلية، وذلك على النحو الآتي:</a:t>
            </a:r>
            <a:endParaRPr lang="fr-FR" dirty="0" smtClean="0"/>
          </a:p>
          <a:p>
            <a:pPr algn="just" rtl="1"/>
            <a:r>
              <a:rPr lang="ar-SA" dirty="0" smtClean="0"/>
              <a:t>1. </a:t>
            </a:r>
            <a:r>
              <a:rPr lang="ar-SA" b="1" u="sng" dirty="0" smtClean="0"/>
              <a:t>المستوى الوطني</a:t>
            </a:r>
            <a:r>
              <a:rPr lang="ar-SA" dirty="0" smtClean="0"/>
              <a:t>:</a:t>
            </a:r>
            <a:endParaRPr lang="fr-FR" dirty="0" smtClean="0"/>
          </a:p>
          <a:p>
            <a:pPr algn="just"/>
            <a:r>
              <a:rPr lang="ar-SA" dirty="0" smtClean="0"/>
              <a:t>يشير إلى عملية شاملة يتم فيها تشغيل جميع القطاعات الاقتصادية والاجتماعية واستغلال مختلف الموارد والإمكانات المتاحة على مستوى الدولة. ويتطلب هذا المستوى وجود تخصص وظيفي وتنسيق فعّال بين الوحدات الإنتاجية، بالإضافة إلى بناء شبكة إنتاجية واسعة تشمل جميع القطاعات والأقاليم عبر التراب الوطني، بما يحقق التكامل والتنمية المتوازنة</a:t>
            </a:r>
            <a:endParaRPr lang="fr-FR" dirty="0"/>
          </a:p>
        </p:txBody>
      </p:sp>
      <p:sp>
        <p:nvSpPr>
          <p:cNvPr id="4" name="Espace réservé du numéro de diapositive 3"/>
          <p:cNvSpPr>
            <a:spLocks noGrp="1"/>
          </p:cNvSpPr>
          <p:nvPr>
            <p:ph type="sldNum" sz="quarter" idx="12"/>
          </p:nvPr>
        </p:nvSpPr>
        <p:spPr/>
        <p:txBody>
          <a:bodyPr/>
          <a:lstStyle/>
          <a:p>
            <a:fld id="{D2CB6B62-68FA-48F9-864D-B12EADB452F3}" type="slidenum">
              <a:rPr lang="ar-EG" smtClean="0"/>
              <a:pPr/>
              <a:t>6</a:t>
            </a:fld>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57200"/>
            <a:ext cx="8229600" cy="5638800"/>
          </a:xfrm>
        </p:spPr>
        <p:txBody>
          <a:bodyPr/>
          <a:lstStyle/>
          <a:p>
            <a:pPr algn="just" rtl="1"/>
            <a:r>
              <a:rPr lang="ar-SA" dirty="0" smtClean="0"/>
              <a:t>. </a:t>
            </a:r>
            <a:r>
              <a:rPr lang="ar-SA" b="1" u="sng" dirty="0" smtClean="0"/>
              <a:t>المستوى المحلي</a:t>
            </a:r>
            <a:r>
              <a:rPr lang="ar-SA" dirty="0" smtClean="0"/>
              <a:t>:</a:t>
            </a:r>
            <a:endParaRPr lang="fr-FR" dirty="0" smtClean="0"/>
          </a:p>
          <a:p>
            <a:pPr algn="just" rtl="1"/>
            <a:r>
              <a:rPr lang="ar-SA" dirty="0" smtClean="0"/>
              <a:t>يمثل هذا المستوى الجهود المبذولة على نطاق المجتمع المحلي، حيث يتم الاعتماد على مساهمة المهنيين والمواطنين من أجل تعزيز التضامن الداخلي، وتحفيز الأفراد على تحقيق المساعدة الذاتية. كما يركز على تشجيع القيادات المحلية على تحمل المسؤولية، ودعم المنظمات المحلية للقيام بدور فاعل في عملية التنمية</a:t>
            </a:r>
            <a:endParaRPr lang="fr-FR" dirty="0"/>
          </a:p>
        </p:txBody>
      </p:sp>
      <p:sp>
        <p:nvSpPr>
          <p:cNvPr id="4" name="Espace réservé du numéro de diapositive 3"/>
          <p:cNvSpPr>
            <a:spLocks noGrp="1"/>
          </p:cNvSpPr>
          <p:nvPr>
            <p:ph type="sldNum" sz="quarter" idx="12"/>
          </p:nvPr>
        </p:nvSpPr>
        <p:spPr/>
        <p:txBody>
          <a:bodyPr/>
          <a:lstStyle/>
          <a:p>
            <a:fld id="{D2CB6B62-68FA-48F9-864D-B12EADB452F3}" type="slidenum">
              <a:rPr lang="ar-EG" smtClean="0"/>
              <a:pPr/>
              <a:t>7</a:t>
            </a:fld>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1981200"/>
            <a:ext cx="8229600" cy="1143000"/>
          </a:xfrm>
        </p:spPr>
        <p:txBody>
          <a:bodyPr/>
          <a:lstStyle/>
          <a:p>
            <a:r>
              <a:rPr lang="ar-DZ" dirty="0" smtClean="0"/>
              <a:t>التنمية المستدامة</a:t>
            </a:r>
            <a:endParaRPr lang="fr-FR" dirty="0"/>
          </a:p>
        </p:txBody>
      </p:sp>
      <p:sp>
        <p:nvSpPr>
          <p:cNvPr id="4" name="Espace réservé du numéro de diapositive 3"/>
          <p:cNvSpPr>
            <a:spLocks noGrp="1"/>
          </p:cNvSpPr>
          <p:nvPr>
            <p:ph type="sldNum" sz="quarter" idx="12"/>
          </p:nvPr>
        </p:nvSpPr>
        <p:spPr/>
        <p:txBody>
          <a:bodyPr/>
          <a:lstStyle/>
          <a:p>
            <a:fld id="{D2CB6B62-68FA-48F9-864D-B12EADB452F3}" type="slidenum">
              <a:rPr lang="ar-EG" smtClean="0"/>
              <a:pPr/>
              <a:t>8</a:t>
            </a:fld>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3"/>
          <p:cNvSpPr>
            <a:spLocks noGrp="1" noChangeArrowheads="1"/>
          </p:cNvSpPr>
          <p:nvPr>
            <p:ph type="ctrTitle"/>
          </p:nvPr>
        </p:nvSpPr>
        <p:spPr>
          <a:xfrm>
            <a:off x="0" y="1066800"/>
            <a:ext cx="9144000" cy="5791200"/>
          </a:xfrm>
          <a:noFill/>
          <a:ln/>
        </p:spPr>
        <p:txBody>
          <a:bodyPr/>
          <a:lstStyle/>
          <a:p>
            <a:pPr rtl="1"/>
            <a:r>
              <a:rPr lang="ar-SA" sz="4000" b="1" dirty="0" smtClean="0"/>
              <a:t>مفهوم الاستدامة:</a:t>
            </a:r>
            <a:r>
              <a:rPr lang="fr-FR" sz="4000" dirty="0" smtClean="0"/>
              <a:t/>
            </a:r>
            <a:br>
              <a:rPr lang="fr-FR" sz="4000" dirty="0" smtClean="0"/>
            </a:br>
            <a:r>
              <a:rPr lang="ar-SA" sz="4000" dirty="0" smtClean="0"/>
              <a:t>تشير الاستدامة (</a:t>
            </a:r>
            <a:r>
              <a:rPr lang="fr-FR" sz="4000" dirty="0" err="1" smtClean="0"/>
              <a:t>Sustainability</a:t>
            </a:r>
            <a:r>
              <a:rPr lang="ar-SA" sz="4000" dirty="0" smtClean="0"/>
              <a:t>) إلى القدرة على تلبية احتياجات الحاضر دون المساس بقدرة الأجيال القادمة على تلبية احتياجاتها، مع ضمان التوازن بين النمو الاقتصادي، والعدالة الاجتماعية، وحماية البيئة. فهي مقاربة شمولية تسعى إلى إدارة الموارد الطبيعية والبشرية بطريقة رشيدة، تضمن استمرارها وفعاليتها على المدى الطويل</a:t>
            </a:r>
            <a:r>
              <a:rPr lang="ar-SA" sz="4000" b="1" dirty="0"/>
              <a:t/>
            </a:r>
            <a:br>
              <a:rPr lang="ar-SA" sz="4000" b="1" dirty="0"/>
            </a:br>
            <a:endParaRPr lang="en-US" sz="40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7171"/>
                                        </p:tgtEl>
                                        <p:attrNameLst>
                                          <p:attrName>style.visibility</p:attrName>
                                        </p:attrNameLst>
                                      </p:cBhvr>
                                      <p:to>
                                        <p:strVal val="visible"/>
                                      </p:to>
                                    </p:set>
                                    <p:animEffect transition="in" filter="blinds(horizontal)">
                                      <p:cBhvr>
                                        <p:cTn id="7" dur="500"/>
                                        <p:tgtEl>
                                          <p:spTgt spid="71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1" grpId="0"/>
    </p:bldLst>
  </p:timing>
</p:sld>
</file>

<file path=ppt/theme/theme1.xml><?xml version="1.0" encoding="utf-8"?>
<a:theme xmlns:a="http://schemas.openxmlformats.org/drawingml/2006/main" name="Mountain Top">
  <a:themeElements>
    <a:clrScheme name="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fontScheme name="Mountain Top">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Mountain Top 1">
        <a:dk1>
          <a:srgbClr val="4C3A1C"/>
        </a:dk1>
        <a:lt1>
          <a:srgbClr val="FFFFFF"/>
        </a:lt1>
        <a:dk2>
          <a:srgbClr val="993300"/>
        </a:dk2>
        <a:lt2>
          <a:srgbClr val="CCAA00"/>
        </a:lt2>
        <a:accent1>
          <a:srgbClr val="FF3300"/>
        </a:accent1>
        <a:accent2>
          <a:srgbClr val="9E6600"/>
        </a:accent2>
        <a:accent3>
          <a:srgbClr val="CAADAA"/>
        </a:accent3>
        <a:accent4>
          <a:srgbClr val="DADADA"/>
        </a:accent4>
        <a:accent5>
          <a:srgbClr val="FFADAA"/>
        </a:accent5>
        <a:accent6>
          <a:srgbClr val="8F5C00"/>
        </a:accent6>
        <a:hlink>
          <a:srgbClr val="FFCC00"/>
        </a:hlink>
        <a:folHlink>
          <a:srgbClr val="F7DC97"/>
        </a:folHlink>
      </a:clrScheme>
      <a:clrMap bg1="dk2" tx1="lt1" bg2="dk1" tx2="lt2" accent1="accent1" accent2="accent2" accent3="accent3" accent4="accent4" accent5="accent5" accent6="accent6" hlink="hlink" folHlink="folHlink"/>
    </a:extraClrScheme>
    <a:extraClrScheme>
      <a:clrScheme name="Mountain Top 2">
        <a:dk1>
          <a:srgbClr val="3D0058"/>
        </a:dk1>
        <a:lt1>
          <a:srgbClr val="FFFFFF"/>
        </a:lt1>
        <a:dk2>
          <a:srgbClr val="9188B0"/>
        </a:dk2>
        <a:lt2>
          <a:srgbClr val="DDE0DC"/>
        </a:lt2>
        <a:accent1>
          <a:srgbClr val="FFCC00"/>
        </a:accent1>
        <a:accent2>
          <a:srgbClr val="4C3D78"/>
        </a:accent2>
        <a:accent3>
          <a:srgbClr val="C7C3D4"/>
        </a:accent3>
        <a:accent4>
          <a:srgbClr val="DADADA"/>
        </a:accent4>
        <a:accent5>
          <a:srgbClr val="FFE2AA"/>
        </a:accent5>
        <a:accent6>
          <a:srgbClr val="44366C"/>
        </a:accent6>
        <a:hlink>
          <a:srgbClr val="743D78"/>
        </a:hlink>
        <a:folHlink>
          <a:srgbClr val="CC9900"/>
        </a:folHlink>
      </a:clrScheme>
      <a:clrMap bg1="dk2" tx1="lt1" bg2="dk1" tx2="lt2" accent1="accent1" accent2="accent2" accent3="accent3" accent4="accent4" accent5="accent5" accent6="accent6" hlink="hlink" folHlink="folHlink"/>
    </a:extraClrScheme>
    <a:extraClrScheme>
      <a:clrScheme name="Mountain Top 3">
        <a:dk1>
          <a:srgbClr val="10104C"/>
        </a:dk1>
        <a:lt1>
          <a:srgbClr val="FFFFFF"/>
        </a:lt1>
        <a:dk2>
          <a:srgbClr val="003366"/>
        </a:dk2>
        <a:lt2>
          <a:srgbClr val="C6CCD4"/>
        </a:lt2>
        <a:accent1>
          <a:srgbClr val="33CCFF"/>
        </a:accent1>
        <a:accent2>
          <a:srgbClr val="5B5B8D"/>
        </a:accent2>
        <a:accent3>
          <a:srgbClr val="AAADB8"/>
        </a:accent3>
        <a:accent4>
          <a:srgbClr val="DADADA"/>
        </a:accent4>
        <a:accent5>
          <a:srgbClr val="ADE2FF"/>
        </a:accent5>
        <a:accent6>
          <a:srgbClr val="52527F"/>
        </a:accent6>
        <a:hlink>
          <a:srgbClr val="4529AB"/>
        </a:hlink>
        <a:folHlink>
          <a:srgbClr val="00CC99"/>
        </a:folHlink>
      </a:clrScheme>
      <a:clrMap bg1="dk2" tx1="lt1" bg2="dk1" tx2="lt2" accent1="accent1" accent2="accent2" accent3="accent3" accent4="accent4" accent5="accent5" accent6="accent6" hlink="hlink" folHlink="folHlink"/>
    </a:extraClrScheme>
    <a:extraClrScheme>
      <a:clrScheme name="Mountain Top 4">
        <a:dk1>
          <a:srgbClr val="B0C8CA"/>
        </a:dk1>
        <a:lt1>
          <a:srgbClr val="FFFFFF"/>
        </a:lt1>
        <a:dk2>
          <a:srgbClr val="000099"/>
        </a:dk2>
        <a:lt2>
          <a:srgbClr val="FFFFFF"/>
        </a:lt2>
        <a:accent1>
          <a:srgbClr val="89C4FF"/>
        </a:accent1>
        <a:accent2>
          <a:srgbClr val="00008C"/>
        </a:accent2>
        <a:accent3>
          <a:srgbClr val="AAAACA"/>
        </a:accent3>
        <a:accent4>
          <a:srgbClr val="DADADA"/>
        </a:accent4>
        <a:accent5>
          <a:srgbClr val="C4DEFF"/>
        </a:accent5>
        <a:accent6>
          <a:srgbClr val="00007E"/>
        </a:accent6>
        <a:hlink>
          <a:srgbClr val="6666FF"/>
        </a:hlink>
        <a:folHlink>
          <a:srgbClr val="C0C0C0"/>
        </a:folHlink>
      </a:clrScheme>
      <a:clrMap bg1="dk2" tx1="lt1" bg2="dk1" tx2="lt2" accent1="accent1" accent2="accent2" accent3="accent3" accent4="accent4" accent5="accent5" accent6="accent6" hlink="hlink" folHlink="folHlink"/>
    </a:extraClrScheme>
    <a:extraClrScheme>
      <a:clrScheme name="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clrMap bg1="dk2" tx1="lt1" bg2="dk1" tx2="lt2" accent1="accent1" accent2="accent2" accent3="accent3" accent4="accent4" accent5="accent5" accent6="accent6" hlink="hlink" folHlink="folHlink"/>
    </a:extraClrScheme>
    <a:extraClrScheme>
      <a:clrScheme name="Mountain Top 6">
        <a:dk1>
          <a:srgbClr val="809296"/>
        </a:dk1>
        <a:lt1>
          <a:srgbClr val="FFFFFF"/>
        </a:lt1>
        <a:dk2>
          <a:srgbClr val="6699FF"/>
        </a:dk2>
        <a:lt2>
          <a:srgbClr val="B3EDFF"/>
        </a:lt2>
        <a:accent1>
          <a:srgbClr val="FF9933"/>
        </a:accent1>
        <a:accent2>
          <a:srgbClr val="FFAA99"/>
        </a:accent2>
        <a:accent3>
          <a:srgbClr val="B8CAFF"/>
        </a:accent3>
        <a:accent4>
          <a:srgbClr val="DADADA"/>
        </a:accent4>
        <a:accent5>
          <a:srgbClr val="FFCAAD"/>
        </a:accent5>
        <a:accent6>
          <a:srgbClr val="E79A8A"/>
        </a:accent6>
        <a:hlink>
          <a:srgbClr val="FFCFAB"/>
        </a:hlink>
        <a:folHlink>
          <a:srgbClr val="CC9900"/>
        </a:folHlink>
      </a:clrScheme>
      <a:clrMap bg1="dk2" tx1="lt1" bg2="dk1" tx2="lt2" accent1="accent1" accent2="accent2" accent3="accent3" accent4="accent4" accent5="accent5" accent6="accent6" hlink="hlink" folHlink="folHlink"/>
    </a:extraClrScheme>
    <a:extraClrScheme>
      <a:clrScheme name="Mountain Top 7">
        <a:dk1>
          <a:srgbClr val="006666"/>
        </a:dk1>
        <a:lt1>
          <a:srgbClr val="FFFFFF"/>
        </a:lt1>
        <a:dk2>
          <a:srgbClr val="85D1E3"/>
        </a:dk2>
        <a:lt2>
          <a:srgbClr val="CCFFFF"/>
        </a:lt2>
        <a:accent1>
          <a:srgbClr val="FFCC00"/>
        </a:accent1>
        <a:accent2>
          <a:srgbClr val="00CC99"/>
        </a:accent2>
        <a:accent3>
          <a:srgbClr val="C2E5EF"/>
        </a:accent3>
        <a:accent4>
          <a:srgbClr val="DADADA"/>
        </a:accent4>
        <a:accent5>
          <a:srgbClr val="FFE2AA"/>
        </a:accent5>
        <a:accent6>
          <a:srgbClr val="00B98A"/>
        </a:accent6>
        <a:hlink>
          <a:srgbClr val="0099FF"/>
        </a:hlink>
        <a:folHlink>
          <a:srgbClr val="6600CC"/>
        </a:folHlink>
      </a:clrScheme>
      <a:clrMap bg1="dk2" tx1="lt1" bg2="dk1" tx2="lt2" accent1="accent1" accent2="accent2" accent3="accent3" accent4="accent4" accent5="accent5" accent6="accent6" hlink="hlink" folHlink="folHlink"/>
    </a:extraClrScheme>
    <a:extraClrScheme>
      <a:clrScheme name="Mountain Top 8">
        <a:dk1>
          <a:srgbClr val="404B3D"/>
        </a:dk1>
        <a:lt1>
          <a:srgbClr val="FFFFFF"/>
        </a:lt1>
        <a:dk2>
          <a:srgbClr val="A7A491"/>
        </a:dk2>
        <a:lt2>
          <a:srgbClr val="CCD0CA"/>
        </a:lt2>
        <a:accent1>
          <a:srgbClr val="33CCCC"/>
        </a:accent1>
        <a:accent2>
          <a:srgbClr val="004E4C"/>
        </a:accent2>
        <a:accent3>
          <a:srgbClr val="D0CFC7"/>
        </a:accent3>
        <a:accent4>
          <a:srgbClr val="DADADA"/>
        </a:accent4>
        <a:accent5>
          <a:srgbClr val="ADE2E2"/>
        </a:accent5>
        <a:accent6>
          <a:srgbClr val="004644"/>
        </a:accent6>
        <a:hlink>
          <a:srgbClr val="477781"/>
        </a:hlink>
        <a:folHlink>
          <a:srgbClr val="85CC74"/>
        </a:folHlink>
      </a:clrScheme>
      <a:clrMap bg1="dk2" tx1="lt1" bg2="dk1" tx2="lt2" accent1="accent1" accent2="accent2" accent3="accent3" accent4="accent4" accent5="accent5" accent6="accent6" hlink="hlink" folHlink="folHlink"/>
    </a:extraClrScheme>
    <a:extraClrScheme>
      <a:clrScheme name="Mountain Top 9">
        <a:dk1>
          <a:srgbClr val="000000"/>
        </a:dk1>
        <a:lt1>
          <a:srgbClr val="FFFFFF"/>
        </a:lt1>
        <a:dk2>
          <a:srgbClr val="FFFFAF"/>
        </a:dk2>
        <a:lt2>
          <a:srgbClr val="676597"/>
        </a:lt2>
        <a:accent1>
          <a:srgbClr val="66CCFF"/>
        </a:accent1>
        <a:accent2>
          <a:srgbClr val="CCECFF"/>
        </a:accent2>
        <a:accent3>
          <a:srgbClr val="FFFFFF"/>
        </a:accent3>
        <a:accent4>
          <a:srgbClr val="000000"/>
        </a:accent4>
        <a:accent5>
          <a:srgbClr val="B8E2FF"/>
        </a:accent5>
        <a:accent6>
          <a:srgbClr val="B9D6E7"/>
        </a:accent6>
        <a:hlink>
          <a:srgbClr val="6600CC"/>
        </a:hlink>
        <a:folHlink>
          <a:srgbClr val="00808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Mountain Top</Template>
  <TotalTime>307</TotalTime>
  <Words>1342</Words>
  <Application>Microsoft Office PowerPoint</Application>
  <PresentationFormat>Affichage à l'écran (4:3)</PresentationFormat>
  <Paragraphs>94</Paragraphs>
  <Slides>26</Slides>
  <Notes>0</Notes>
  <HiddenSlides>0</HiddenSlides>
  <MMClips>0</MMClips>
  <ScaleCrop>false</ScaleCrop>
  <HeadingPairs>
    <vt:vector size="4" baseType="variant">
      <vt:variant>
        <vt:lpstr>Thème</vt:lpstr>
      </vt:variant>
      <vt:variant>
        <vt:i4>1</vt:i4>
      </vt:variant>
      <vt:variant>
        <vt:lpstr>Titres des diapositives</vt:lpstr>
      </vt:variant>
      <vt:variant>
        <vt:i4>26</vt:i4>
      </vt:variant>
    </vt:vector>
  </HeadingPairs>
  <TitlesOfParts>
    <vt:vector size="27" baseType="lpstr">
      <vt:lpstr>Mountain Top</vt:lpstr>
      <vt:lpstr>  التنمية و التنمية المستدامة (SustainableDevelopment)   </vt:lpstr>
      <vt:lpstr>Diapositive 2</vt:lpstr>
      <vt:lpstr>أنواع التنمية:</vt:lpstr>
      <vt:lpstr>Diapositive 4</vt:lpstr>
      <vt:lpstr>Diapositive 5</vt:lpstr>
      <vt:lpstr>مستويات التنمية: </vt:lpstr>
      <vt:lpstr>Diapositive 7</vt:lpstr>
      <vt:lpstr>التنمية المستدامة</vt:lpstr>
      <vt:lpstr>مفهوم الاستدامة: تشير الاستدامة (Sustainability) إلى القدرة على تلبية احتياجات الحاضر دون المساس بقدرة الأجيال القادمة على تلبية احتياجاتها، مع ضمان التوازن بين النمو الاقتصادي، والعدالة الاجتماعية، وحماية البيئة. فهي مقاربة شمولية تسعى إلى إدارة الموارد الطبيعية والبشرية بطريقة رشيدة، تضمن استمرارها وفعاليتها على المدى الطويل </vt:lpstr>
      <vt:lpstr>تعريف التنمية المستدامة : تلبية حاجات المجتمع في الوقت الحاضر بالاستخدام الأمثل للموارد المتاحة دون إهدار حق الأجيال القادمة من الانتفاع بهذه الموارد، ويشمل ذلك الجوانب الرئيسية للتنمية وهي الاقتصادية، والبيئية، والاجتماعية. </vt:lpstr>
      <vt:lpstr>التسلسل التاريخي لبروز فكرة التنمية المستدامة: شهد ظهور مفهوم التنمية المستدامة مسارًا طويلًا تخللته عدة مؤتمرات دولية وتقارير عالمية مهدت الطريق لتبلور هذا المفهوم. وفيما يلي أبرز المحطات التاريخية حسب تسلسلها الزمني: سنة 1950: تعود الجذور الأولى للتفكير العالمي في قضايا التدهور البيئي إلى هذه السنة، حيث أصدر الاتحاد الدولي لحفظ الطبيعة (IUCN) أول تقرير حول حالة البيئة العالمية. هدف التقرير إلى دراسة وضعية البيئة في مختلف مناطق العالم، ويُعدّ هذا التقرير من المبادرات الرائدة التي حاولت التوفيق بين مقتضيات التنمية الاقتصادية ومتطلبات الحفاظ على البيئة في تلك المرحلة. </vt:lpstr>
      <vt:lpstr>Diapositive 12</vt:lpstr>
      <vt:lpstr>Diapositive 13</vt:lpstr>
      <vt:lpstr>Diapositive 14</vt:lpstr>
      <vt:lpstr>Diapositive 15</vt:lpstr>
      <vt:lpstr>Diapositive 16</vt:lpstr>
      <vt:lpstr>Diapositive 17</vt:lpstr>
      <vt:lpstr>Diapositive 18</vt:lpstr>
      <vt:lpstr>أبعاد التنمية المستدامة: </vt:lpstr>
      <vt:lpstr>Diapositive 20</vt:lpstr>
      <vt:lpstr>Diapositive 21</vt:lpstr>
      <vt:lpstr>Diapositive 22</vt:lpstr>
      <vt:lpstr>Diapositive 23</vt:lpstr>
      <vt:lpstr>Diapositive 24</vt:lpstr>
      <vt:lpstr>يتطلب تحقيق تنمية مستدامة توافقاً منظومياً كما يلى :-  1-نظام سياسي : يضمن مشاركة فعالة للمواطنين فى اتخاذ القرار . 2-نظام اقتصادي : يمكن تحقيق فائض ويعتمد على الذات . 3- نظام اجتماعي: يتوافق مع خطط التنمية وأساليب تنفيذها . 4-نظام انتاجى : يلتزم بالبعد البيئي فى مشروعاته. 5- نظام تكنولوجى : يمكن بحث حلول لما يواجهه من مشكلات . 6-نظام دولي : يعزز التعاون وتبادل الخبرات فى مشروع التنمية . 7-نظام ادارى : مرن  يملك القدرة على التصحيح الذاتى . 8-نظام تعليمي : يدرب على تأصيل البعد البيئي فى كل أنشطة الحياة عامة والتنمية المستدامة خاصة . بحيث تعمل هذه النظم بشكل منظومي متناغم ومتزامن من أجل هدف رئيسى تنجح معاً فى تحقيقه . </vt:lpstr>
      <vt:lpstr>أساليب مقترحة لتحقيق التنمية المستدامة :-    1-رفع كفاءة القدرات المحلية لإدارة البيئة وتنمية مواردها الطبيعية ( التعليم والتدريب ) . 2-الحصول على المعرفة المتاحة لدى الدول الصناعية لضمان تفادى الأخطاء المتوقعة . 3-التأكيد على الاعتبارات البيئية فى خطط التنمية . 4-جمع المعلومات الدقيقة حول النظم البيئية المحلية وظروفها الجيولوجية والبيولوجية . 5-إشراك الجماهير فى الرأي حول مشروعات التنمية وإعلامهم بآمالها ومخاطرها . 6-الاهتمام بالبيئات الحرجة مثل الأراضي الجافة ومناطق البحيرات والمنخفضات الرطبة ومناطق التوسع الحضري . 7-تشجيع ابتكار بدائل لندرة الموارد من اجل تحسين نوعية الحياة للجميع .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AMR</dc:creator>
  <cp:lastModifiedBy>N'TIC</cp:lastModifiedBy>
  <cp:revision>30</cp:revision>
  <dcterms:created xsi:type="dcterms:W3CDTF">2006-11-13T22:29:37Z</dcterms:created>
  <dcterms:modified xsi:type="dcterms:W3CDTF">2025-10-08T20:15:58Z</dcterms:modified>
</cp:coreProperties>
</file>