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60" r:id="rId1"/>
  </p:sldMasterIdLst>
  <p:sldIdLst>
    <p:sldId id="257" r:id="rId2"/>
    <p:sldId id="258" r:id="rId3"/>
    <p:sldId id="259" r:id="rId4"/>
    <p:sldId id="260" r:id="rId5"/>
    <p:sldId id="261" r:id="rId6"/>
    <p:sldId id="262" r:id="rId7"/>
    <p:sldId id="263" r:id="rId8"/>
    <p:sldId id="264" r:id="rId9"/>
    <p:sldId id="265" r:id="rId10"/>
    <p:sldId id="266" r:id="rId11"/>
    <p:sldId id="267" r:id="rId12"/>
    <p:sldId id="268" r:id="rId13"/>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84380"/>
    <p:restoredTop sz="94660"/>
  </p:normalViewPr>
  <p:slideViewPr>
    <p:cSldViewPr>
      <p:cViewPr varScale="1">
        <p:scale>
          <a:sx n="68" d="100"/>
          <a:sy n="68" d="100"/>
        </p:scale>
        <p:origin x="-1446"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5349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9" name="Titre 28"/>
          <p:cNvSpPr>
            <a:spLocks noGrp="1"/>
          </p:cNvSpPr>
          <p:nvPr>
            <p:ph type="ctrTitle"/>
          </p:nvPr>
        </p:nvSpPr>
        <p:spPr>
          <a:xfrm>
            <a:off x="381000" y="4853411"/>
            <a:ext cx="8458200" cy="1222375"/>
          </a:xfrm>
        </p:spPr>
        <p:txBody>
          <a:bodyPr anchor="t"/>
          <a:lstStyle/>
          <a:p>
            <a:r>
              <a:rPr kumimoji="0" lang="fr-FR" smtClean="0"/>
              <a:t>Cliquez pour modifier le style du titre</a:t>
            </a:r>
            <a:endParaRPr kumimoji="0" lang="en-US"/>
          </a:p>
        </p:txBody>
      </p:sp>
      <p:sp>
        <p:nvSpPr>
          <p:cNvPr id="9" name="Sous-titre 8"/>
          <p:cNvSpPr>
            <a:spLocks noGrp="1"/>
          </p:cNvSpPr>
          <p:nvPr>
            <p:ph type="subTitle" idx="1"/>
          </p:nvPr>
        </p:nvSpPr>
        <p:spPr>
          <a:xfrm>
            <a:off x="381000" y="3886200"/>
            <a:ext cx="8458200" cy="914400"/>
          </a:xfrm>
        </p:spPr>
        <p:txBody>
          <a:bodyPr anchor="b"/>
          <a:lstStyle>
            <a:lvl1pPr marL="0" indent="0" algn="l">
              <a:buNone/>
              <a:defRPr sz="2400">
                <a:solidFill>
                  <a:schemeClr val="tx2">
                    <a:shade val="75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16" name="Espace réservé de la date 15"/>
          <p:cNvSpPr>
            <a:spLocks noGrp="1"/>
          </p:cNvSpPr>
          <p:nvPr>
            <p:ph type="dt" sz="half" idx="10"/>
          </p:nvPr>
        </p:nvSpPr>
        <p:spPr/>
        <p:txBody>
          <a:bodyPr/>
          <a:lstStyle/>
          <a:p>
            <a:fld id="{11B6363F-6D39-4BE5-9B98-0D8546A001B8}" type="datetimeFigureOut">
              <a:rPr lang="ar-IQ" smtClean="0"/>
              <a:pPr/>
              <a:t>05/04/1447</a:t>
            </a:fld>
            <a:endParaRPr lang="ar-IQ"/>
          </a:p>
        </p:txBody>
      </p:sp>
      <p:sp>
        <p:nvSpPr>
          <p:cNvPr id="2" name="Espace réservé du pied de page 1"/>
          <p:cNvSpPr>
            <a:spLocks noGrp="1"/>
          </p:cNvSpPr>
          <p:nvPr>
            <p:ph type="ftr" sz="quarter" idx="11"/>
          </p:nvPr>
        </p:nvSpPr>
        <p:spPr/>
        <p:txBody>
          <a:bodyPr/>
          <a:lstStyle/>
          <a:p>
            <a:endParaRPr lang="ar-IQ"/>
          </a:p>
        </p:txBody>
      </p:sp>
      <p:sp>
        <p:nvSpPr>
          <p:cNvPr id="15" name="Espace réservé du numéro de diapositive 14"/>
          <p:cNvSpPr>
            <a:spLocks noGrp="1"/>
          </p:cNvSpPr>
          <p:nvPr>
            <p:ph type="sldNum" sz="quarter" idx="12"/>
          </p:nvPr>
        </p:nvSpPr>
        <p:spPr>
          <a:xfrm>
            <a:off x="8229600" y="6473952"/>
            <a:ext cx="758952" cy="246888"/>
          </a:xfrm>
        </p:spPr>
        <p:txBody>
          <a:bodyPr/>
          <a:lstStyle/>
          <a:p>
            <a:fld id="{38188375-6F4D-40F3-A4A4-4FA951AE86D7}" type="slidenum">
              <a:rPr lang="ar-IQ" smtClean="0"/>
              <a:pPr/>
              <a:t>‹N°›</a:t>
            </a:fld>
            <a:endParaRPr lang="ar-IQ"/>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11B6363F-6D39-4BE5-9B98-0D8546A001B8}" type="datetimeFigureOut">
              <a:rPr lang="ar-IQ" smtClean="0"/>
              <a:pPr/>
              <a:t>05/04/1447</a:t>
            </a:fld>
            <a:endParaRPr lang="ar-IQ"/>
          </a:p>
        </p:txBody>
      </p:sp>
      <p:sp>
        <p:nvSpPr>
          <p:cNvPr id="5" name="Espace réservé du pied de page 4"/>
          <p:cNvSpPr>
            <a:spLocks noGrp="1"/>
          </p:cNvSpPr>
          <p:nvPr>
            <p:ph type="ftr" sz="quarter" idx="11"/>
          </p:nvPr>
        </p:nvSpPr>
        <p:spPr/>
        <p:txBody>
          <a:bodyPr/>
          <a:lstStyle/>
          <a:p>
            <a:endParaRPr lang="ar-IQ"/>
          </a:p>
        </p:txBody>
      </p:sp>
      <p:sp>
        <p:nvSpPr>
          <p:cNvPr id="6" name="Espace réservé du numéro de diapositive 5"/>
          <p:cNvSpPr>
            <a:spLocks noGrp="1"/>
          </p:cNvSpPr>
          <p:nvPr>
            <p:ph type="sldNum" sz="quarter" idx="12"/>
          </p:nvPr>
        </p:nvSpPr>
        <p:spPr/>
        <p:txBody>
          <a:bodyPr/>
          <a:lstStyle/>
          <a:p>
            <a:fld id="{38188375-6F4D-40F3-A4A4-4FA951AE86D7}" type="slidenum">
              <a:rPr lang="ar-IQ" smtClean="0"/>
              <a:pPr/>
              <a:t>‹N°›</a:t>
            </a:fld>
            <a:endParaRPr lang="ar-IQ"/>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549276"/>
            <a:ext cx="18288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549276"/>
            <a:ext cx="62484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11B6363F-6D39-4BE5-9B98-0D8546A001B8}" type="datetimeFigureOut">
              <a:rPr lang="ar-IQ" smtClean="0"/>
              <a:pPr/>
              <a:t>05/04/1447</a:t>
            </a:fld>
            <a:endParaRPr lang="ar-IQ"/>
          </a:p>
        </p:txBody>
      </p:sp>
      <p:sp>
        <p:nvSpPr>
          <p:cNvPr id="5" name="Espace réservé du pied de page 4"/>
          <p:cNvSpPr>
            <a:spLocks noGrp="1"/>
          </p:cNvSpPr>
          <p:nvPr>
            <p:ph type="ftr" sz="quarter" idx="11"/>
          </p:nvPr>
        </p:nvSpPr>
        <p:spPr/>
        <p:txBody>
          <a:bodyPr/>
          <a:lstStyle/>
          <a:p>
            <a:endParaRPr lang="ar-IQ"/>
          </a:p>
        </p:txBody>
      </p:sp>
      <p:sp>
        <p:nvSpPr>
          <p:cNvPr id="6" name="Espace réservé du numéro de diapositive 5"/>
          <p:cNvSpPr>
            <a:spLocks noGrp="1"/>
          </p:cNvSpPr>
          <p:nvPr>
            <p:ph type="sldNum" sz="quarter" idx="12"/>
          </p:nvPr>
        </p:nvSpPr>
        <p:spPr/>
        <p:txBody>
          <a:bodyPr/>
          <a:lstStyle/>
          <a:p>
            <a:fld id="{38188375-6F4D-40F3-A4A4-4FA951AE86D7}" type="slidenum">
              <a:rPr lang="ar-IQ" smtClean="0"/>
              <a:pPr/>
              <a:t>‹N°›</a:t>
            </a:fld>
            <a:endParaRPr lang="ar-IQ"/>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2" name="Titre 21"/>
          <p:cNvSpPr>
            <a:spLocks noGrp="1"/>
          </p:cNvSpPr>
          <p:nvPr>
            <p:ph type="title"/>
          </p:nvPr>
        </p:nvSpPr>
        <p:spPr/>
        <p:txBody>
          <a:bodyPr/>
          <a:lstStyle/>
          <a:p>
            <a:r>
              <a:rPr kumimoji="0" lang="fr-FR" smtClean="0"/>
              <a:t>Cliquez pour modifier le style du titre</a:t>
            </a:r>
            <a:endParaRPr kumimoji="0" lang="en-US"/>
          </a:p>
        </p:txBody>
      </p:sp>
      <p:sp>
        <p:nvSpPr>
          <p:cNvPr id="27" name="Espace réservé du contenu 26"/>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space réservé de la date 24"/>
          <p:cNvSpPr>
            <a:spLocks noGrp="1"/>
          </p:cNvSpPr>
          <p:nvPr>
            <p:ph type="dt" sz="half" idx="10"/>
          </p:nvPr>
        </p:nvSpPr>
        <p:spPr/>
        <p:txBody>
          <a:bodyPr/>
          <a:lstStyle/>
          <a:p>
            <a:fld id="{11B6363F-6D39-4BE5-9B98-0D8546A001B8}" type="datetimeFigureOut">
              <a:rPr lang="ar-IQ" smtClean="0"/>
              <a:pPr/>
              <a:t>05/04/1447</a:t>
            </a:fld>
            <a:endParaRPr lang="ar-IQ"/>
          </a:p>
        </p:txBody>
      </p:sp>
      <p:sp>
        <p:nvSpPr>
          <p:cNvPr id="19" name="Espace réservé du pied de page 18"/>
          <p:cNvSpPr>
            <a:spLocks noGrp="1"/>
          </p:cNvSpPr>
          <p:nvPr>
            <p:ph type="ftr" sz="quarter" idx="11"/>
          </p:nvPr>
        </p:nvSpPr>
        <p:spPr>
          <a:xfrm>
            <a:off x="3581400" y="76200"/>
            <a:ext cx="2895600" cy="288925"/>
          </a:xfrm>
        </p:spPr>
        <p:txBody>
          <a:bodyPr/>
          <a:lstStyle/>
          <a:p>
            <a:endParaRPr lang="ar-IQ"/>
          </a:p>
        </p:txBody>
      </p:sp>
      <p:sp>
        <p:nvSpPr>
          <p:cNvPr id="16" name="Espace réservé du numéro de diapositive 15"/>
          <p:cNvSpPr>
            <a:spLocks noGrp="1"/>
          </p:cNvSpPr>
          <p:nvPr>
            <p:ph type="sldNum" sz="quarter" idx="12"/>
          </p:nvPr>
        </p:nvSpPr>
        <p:spPr>
          <a:xfrm>
            <a:off x="8229600" y="6473952"/>
            <a:ext cx="758952" cy="246888"/>
          </a:xfrm>
        </p:spPr>
        <p:txBody>
          <a:bodyPr/>
          <a:lstStyle/>
          <a:p>
            <a:fld id="{38188375-6F4D-40F3-A4A4-4FA951AE86D7}" type="slidenum">
              <a:rPr lang="ar-IQ" smtClean="0"/>
              <a:pPr/>
              <a:t>‹N°›</a:t>
            </a:fld>
            <a:endParaRPr lang="ar-IQ"/>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2"/>
      </p:bgRef>
    </p:bg>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3444902"/>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ce réservé du texte 5"/>
          <p:cNvSpPr>
            <a:spLocks noGrp="1"/>
          </p:cNvSpPr>
          <p:nvPr>
            <p:ph type="body" idx="1"/>
          </p:nvPr>
        </p:nvSpPr>
        <p:spPr>
          <a:xfrm>
            <a:off x="381000" y="1676400"/>
            <a:ext cx="8458200" cy="1219200"/>
          </a:xfrm>
        </p:spPr>
        <p:txBody>
          <a:bodyPr anchor="b"/>
          <a:lstStyle>
            <a:lvl1pPr marL="0" indent="0" algn="r">
              <a:buNone/>
              <a:defRPr sz="2000">
                <a:solidFill>
                  <a:schemeClr val="tx2">
                    <a:shade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19" name="Espace réservé de la date 18"/>
          <p:cNvSpPr>
            <a:spLocks noGrp="1"/>
          </p:cNvSpPr>
          <p:nvPr>
            <p:ph type="dt" sz="half" idx="10"/>
          </p:nvPr>
        </p:nvSpPr>
        <p:spPr/>
        <p:txBody>
          <a:bodyPr/>
          <a:lstStyle/>
          <a:p>
            <a:fld id="{11B6363F-6D39-4BE5-9B98-0D8546A001B8}" type="datetimeFigureOut">
              <a:rPr lang="ar-IQ" smtClean="0"/>
              <a:pPr/>
              <a:t>05/04/1447</a:t>
            </a:fld>
            <a:endParaRPr lang="ar-IQ"/>
          </a:p>
        </p:txBody>
      </p:sp>
      <p:sp>
        <p:nvSpPr>
          <p:cNvPr id="11" name="Espace réservé du pied de page 10"/>
          <p:cNvSpPr>
            <a:spLocks noGrp="1"/>
          </p:cNvSpPr>
          <p:nvPr>
            <p:ph type="ftr" sz="quarter" idx="11"/>
          </p:nvPr>
        </p:nvSpPr>
        <p:spPr/>
        <p:txBody>
          <a:bodyPr/>
          <a:lstStyle/>
          <a:p>
            <a:endParaRPr lang="ar-IQ"/>
          </a:p>
        </p:txBody>
      </p:sp>
      <p:sp>
        <p:nvSpPr>
          <p:cNvPr id="16" name="Espace réservé du numéro de diapositive 15"/>
          <p:cNvSpPr>
            <a:spLocks noGrp="1"/>
          </p:cNvSpPr>
          <p:nvPr>
            <p:ph type="sldNum" sz="quarter" idx="12"/>
          </p:nvPr>
        </p:nvSpPr>
        <p:spPr/>
        <p:txBody>
          <a:bodyPr/>
          <a:lstStyle/>
          <a:p>
            <a:fld id="{38188375-6F4D-40F3-A4A4-4FA951AE86D7}" type="slidenum">
              <a:rPr lang="ar-IQ" smtClean="0"/>
              <a:pPr/>
              <a:t>‹N°›</a:t>
            </a:fld>
            <a:endParaRPr lang="ar-IQ"/>
          </a:p>
        </p:txBody>
      </p:sp>
      <p:sp>
        <p:nvSpPr>
          <p:cNvPr id="8" name="Titre 7"/>
          <p:cNvSpPr>
            <a:spLocks noGrp="1"/>
          </p:cNvSpPr>
          <p:nvPr>
            <p:ph type="title"/>
          </p:nvPr>
        </p:nvSpPr>
        <p:spPr>
          <a:xfrm>
            <a:off x="180475" y="2947085"/>
            <a:ext cx="8686800" cy="1184825"/>
          </a:xfrm>
        </p:spPr>
        <p:txBody>
          <a:bodyPr rtlCol="0" anchor="t"/>
          <a:lstStyle>
            <a:lvl1pPr algn="r">
              <a:defRPr/>
            </a:lvl1pPr>
          </a:lstStyle>
          <a:p>
            <a:r>
              <a:rPr kumimoji="0" lang="fr-FR" smtClean="0"/>
              <a:t>Cliquez pour modifier le style du titre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0" name="Titre 19"/>
          <p:cNvSpPr>
            <a:spLocks noGrp="1"/>
          </p:cNvSpPr>
          <p:nvPr>
            <p:ph type="title"/>
          </p:nvPr>
        </p:nvSpPr>
        <p:spPr>
          <a:xfrm>
            <a:off x="301752" y="457200"/>
            <a:ext cx="8686800" cy="841248"/>
          </a:xfrm>
        </p:spPr>
        <p:txBody>
          <a:bodyPr/>
          <a:lstStyle/>
          <a:p>
            <a:r>
              <a:rPr kumimoji="0" lang="fr-FR" smtClean="0"/>
              <a:t>Cliquez pour modifier le style du titre</a:t>
            </a:r>
            <a:endParaRPr kumimoji="0" lang="en-US"/>
          </a:p>
        </p:txBody>
      </p:sp>
      <p:sp>
        <p:nvSpPr>
          <p:cNvPr id="14" name="Espace réservé du contenu 13"/>
          <p:cNvSpPr>
            <a:spLocks noGrp="1"/>
          </p:cNvSpPr>
          <p:nvPr>
            <p:ph sz="half" idx="1"/>
          </p:nvPr>
        </p:nvSpPr>
        <p:spPr>
          <a:xfrm>
            <a:off x="304800" y="1600200"/>
            <a:ext cx="41910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3" name="Espace réservé du contenu 12"/>
          <p:cNvSpPr>
            <a:spLocks noGrp="1"/>
          </p:cNvSpPr>
          <p:nvPr>
            <p:ph sz="half" idx="2"/>
          </p:nvPr>
        </p:nvSpPr>
        <p:spPr>
          <a:xfrm>
            <a:off x="4648200" y="1600200"/>
            <a:ext cx="4343400" cy="4724400"/>
          </a:xfrm>
        </p:spPr>
        <p:txBody>
          <a:bodyPr/>
          <a:lstStyle>
            <a:lvl1pPr>
              <a:defRPr sz="2800"/>
            </a:lvl1pPr>
            <a:lvl2pPr>
              <a:defRPr sz="24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1" name="Espace réservé de la date 20"/>
          <p:cNvSpPr>
            <a:spLocks noGrp="1"/>
          </p:cNvSpPr>
          <p:nvPr>
            <p:ph type="dt" sz="half" idx="10"/>
          </p:nvPr>
        </p:nvSpPr>
        <p:spPr/>
        <p:txBody>
          <a:bodyPr/>
          <a:lstStyle/>
          <a:p>
            <a:fld id="{11B6363F-6D39-4BE5-9B98-0D8546A001B8}" type="datetimeFigureOut">
              <a:rPr lang="ar-IQ" smtClean="0"/>
              <a:pPr/>
              <a:t>05/04/1447</a:t>
            </a:fld>
            <a:endParaRPr lang="ar-IQ"/>
          </a:p>
        </p:txBody>
      </p:sp>
      <p:sp>
        <p:nvSpPr>
          <p:cNvPr id="10" name="Espace réservé du pied de page 9"/>
          <p:cNvSpPr>
            <a:spLocks noGrp="1"/>
          </p:cNvSpPr>
          <p:nvPr>
            <p:ph type="ftr" sz="quarter" idx="11"/>
          </p:nvPr>
        </p:nvSpPr>
        <p:spPr/>
        <p:txBody>
          <a:bodyPr/>
          <a:lstStyle/>
          <a:p>
            <a:endParaRPr lang="ar-IQ"/>
          </a:p>
        </p:txBody>
      </p:sp>
      <p:sp>
        <p:nvSpPr>
          <p:cNvPr id="31" name="Espace réservé du numéro de diapositive 30"/>
          <p:cNvSpPr>
            <a:spLocks noGrp="1"/>
          </p:cNvSpPr>
          <p:nvPr>
            <p:ph type="sldNum" sz="quarter" idx="12"/>
          </p:nvPr>
        </p:nvSpPr>
        <p:spPr/>
        <p:txBody>
          <a:bodyPr/>
          <a:lstStyle/>
          <a:p>
            <a:fld id="{38188375-6F4D-40F3-A4A4-4FA951AE86D7}" type="slidenum">
              <a:rPr lang="ar-IQ" smtClean="0"/>
              <a:pPr/>
              <a:t>‹N°›</a:t>
            </a:fld>
            <a:endParaRPr lang="ar-IQ"/>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9" name="Titre 28"/>
          <p:cNvSpPr>
            <a:spLocks noGrp="1"/>
          </p:cNvSpPr>
          <p:nvPr>
            <p:ph type="title"/>
          </p:nvPr>
        </p:nvSpPr>
        <p:spPr>
          <a:xfrm>
            <a:off x="304800" y="5410200"/>
            <a:ext cx="8610600" cy="882650"/>
          </a:xfrm>
        </p:spPr>
        <p:txBody>
          <a:bodyPr anchor="ctr"/>
          <a:lstStyle>
            <a:lvl1pPr>
              <a:defRPr/>
            </a:lvl1pPr>
          </a:lstStyle>
          <a:p>
            <a:r>
              <a:rPr kumimoji="0" lang="fr-FR" smtClean="0"/>
              <a:t>Cliquez pour modifier le style du titre</a:t>
            </a:r>
            <a:endParaRPr kumimoji="0" lang="en-US"/>
          </a:p>
        </p:txBody>
      </p:sp>
      <p:sp>
        <p:nvSpPr>
          <p:cNvPr id="13" name="Espace réservé du texte 12"/>
          <p:cNvSpPr>
            <a:spLocks noGrp="1"/>
          </p:cNvSpPr>
          <p:nvPr>
            <p:ph type="body" idx="1"/>
          </p:nvPr>
        </p:nvSpPr>
        <p:spPr>
          <a:xfrm>
            <a:off x="281444" y="666750"/>
            <a:ext cx="4290556"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25" name="Espace réservé du texte 24"/>
          <p:cNvSpPr>
            <a:spLocks noGrp="1"/>
          </p:cNvSpPr>
          <p:nvPr>
            <p:ph type="body" sz="half" idx="3"/>
          </p:nvPr>
        </p:nvSpPr>
        <p:spPr>
          <a:xfrm>
            <a:off x="4645025" y="666750"/>
            <a:ext cx="4292241" cy="639762"/>
          </a:xfrm>
        </p:spPr>
        <p:txBody>
          <a:bodyPr anchor="ctr"/>
          <a:lstStyle>
            <a:lvl1pPr marL="0" indent="0">
              <a:buNone/>
              <a:defRPr sz="1800" b="0" cap="all" baseline="0">
                <a:solidFill>
                  <a:schemeClr val="accent1">
                    <a:shade val="50000"/>
                  </a:schemeClr>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quarter" idx="2"/>
          </p:nvPr>
        </p:nvSpPr>
        <p:spPr>
          <a:xfrm>
            <a:off x="281444" y="1316037"/>
            <a:ext cx="429055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8" name="Espace réservé du contenu 27"/>
          <p:cNvSpPr>
            <a:spLocks noGrp="1"/>
          </p:cNvSpPr>
          <p:nvPr>
            <p:ph sz="quarter" idx="4"/>
          </p:nvPr>
        </p:nvSpPr>
        <p:spPr>
          <a:xfrm>
            <a:off x="4648730" y="1316037"/>
            <a:ext cx="4288536"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10" name="Espace réservé de la date 9"/>
          <p:cNvSpPr>
            <a:spLocks noGrp="1"/>
          </p:cNvSpPr>
          <p:nvPr>
            <p:ph type="dt" sz="half" idx="10"/>
          </p:nvPr>
        </p:nvSpPr>
        <p:spPr/>
        <p:txBody>
          <a:bodyPr/>
          <a:lstStyle/>
          <a:p>
            <a:fld id="{11B6363F-6D39-4BE5-9B98-0D8546A001B8}" type="datetimeFigureOut">
              <a:rPr lang="ar-IQ" smtClean="0"/>
              <a:pPr/>
              <a:t>05/04/1447</a:t>
            </a:fld>
            <a:endParaRPr lang="ar-IQ"/>
          </a:p>
        </p:txBody>
      </p:sp>
      <p:sp>
        <p:nvSpPr>
          <p:cNvPr id="6" name="Espace réservé du pied de page 5"/>
          <p:cNvSpPr>
            <a:spLocks noGrp="1"/>
          </p:cNvSpPr>
          <p:nvPr>
            <p:ph type="ftr" sz="quarter" idx="11"/>
          </p:nvPr>
        </p:nvSpPr>
        <p:spPr/>
        <p:txBody>
          <a:bodyPr/>
          <a:lstStyle/>
          <a:p>
            <a:endParaRPr lang="ar-IQ"/>
          </a:p>
        </p:txBody>
      </p:sp>
      <p:sp>
        <p:nvSpPr>
          <p:cNvPr id="7" name="Espace réservé du numéro de diapositive 6"/>
          <p:cNvSpPr>
            <a:spLocks noGrp="1"/>
          </p:cNvSpPr>
          <p:nvPr>
            <p:ph type="sldNum" sz="quarter" idx="12"/>
          </p:nvPr>
        </p:nvSpPr>
        <p:spPr>
          <a:xfrm>
            <a:off x="8229600" y="6477000"/>
            <a:ext cx="762000" cy="246888"/>
          </a:xfrm>
        </p:spPr>
        <p:txBody>
          <a:bodyPr/>
          <a:lstStyle/>
          <a:p>
            <a:fld id="{38188375-6F4D-40F3-A4A4-4FA951AE86D7}" type="slidenum">
              <a:rPr lang="ar-IQ" smtClean="0"/>
              <a:pPr/>
              <a:t>‹N°›</a:t>
            </a:fld>
            <a:endParaRPr lang="ar-IQ"/>
          </a:p>
        </p:txBody>
      </p:sp>
      <p:sp>
        <p:nvSpPr>
          <p:cNvPr id="11" name="Connecteur droit 10"/>
          <p:cNvSpPr>
            <a:spLocks noChangeShapeType="1"/>
          </p:cNvSpPr>
          <p:nvPr/>
        </p:nvSpPr>
        <p:spPr bwMode="auto">
          <a:xfrm>
            <a:off x="514350" y="6019800"/>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30" name="Titre 29"/>
          <p:cNvSpPr>
            <a:spLocks noGrp="1"/>
          </p:cNvSpPr>
          <p:nvPr>
            <p:ph type="title"/>
          </p:nvPr>
        </p:nvSpPr>
        <p:spPr>
          <a:xfrm>
            <a:off x="301752" y="457200"/>
            <a:ext cx="8686800" cy="841248"/>
          </a:xfrm>
        </p:spPr>
        <p:txBody>
          <a:bodyPr/>
          <a:lstStyle/>
          <a:p>
            <a:r>
              <a:rPr kumimoji="0" lang="fr-FR" smtClean="0"/>
              <a:t>Cliquez pour modifier le style du titre</a:t>
            </a:r>
            <a:endParaRPr kumimoji="0" lang="en-US"/>
          </a:p>
        </p:txBody>
      </p:sp>
      <p:sp>
        <p:nvSpPr>
          <p:cNvPr id="12" name="Espace réservé de la date 11"/>
          <p:cNvSpPr>
            <a:spLocks noGrp="1"/>
          </p:cNvSpPr>
          <p:nvPr>
            <p:ph type="dt" sz="half" idx="10"/>
          </p:nvPr>
        </p:nvSpPr>
        <p:spPr/>
        <p:txBody>
          <a:bodyPr/>
          <a:lstStyle/>
          <a:p>
            <a:fld id="{11B6363F-6D39-4BE5-9B98-0D8546A001B8}" type="datetimeFigureOut">
              <a:rPr lang="ar-IQ" smtClean="0"/>
              <a:pPr/>
              <a:t>05/04/1447</a:t>
            </a:fld>
            <a:endParaRPr lang="ar-IQ"/>
          </a:p>
        </p:txBody>
      </p:sp>
      <p:sp>
        <p:nvSpPr>
          <p:cNvPr id="21" name="Espace réservé du pied de page 20"/>
          <p:cNvSpPr>
            <a:spLocks noGrp="1"/>
          </p:cNvSpPr>
          <p:nvPr>
            <p:ph type="ftr" sz="quarter" idx="11"/>
          </p:nvPr>
        </p:nvSpPr>
        <p:spPr/>
        <p:txBody>
          <a:bodyPr/>
          <a:lstStyle/>
          <a:p>
            <a:endParaRPr lang="ar-IQ"/>
          </a:p>
        </p:txBody>
      </p:sp>
      <p:sp>
        <p:nvSpPr>
          <p:cNvPr id="6" name="Espace réservé du numéro de diapositive 5"/>
          <p:cNvSpPr>
            <a:spLocks noGrp="1"/>
          </p:cNvSpPr>
          <p:nvPr>
            <p:ph type="sldNum" sz="quarter" idx="12"/>
          </p:nvPr>
        </p:nvSpPr>
        <p:spPr/>
        <p:txBody>
          <a:bodyPr/>
          <a:lstStyle/>
          <a:p>
            <a:fld id="{38188375-6F4D-40F3-A4A4-4FA951AE86D7}" type="slidenum">
              <a:rPr lang="ar-IQ" smtClean="0"/>
              <a:pPr/>
              <a:t>‹N°›</a:t>
            </a:fld>
            <a:endParaRPr lang="ar-IQ"/>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3" name="Espace réservé de la date 2"/>
          <p:cNvSpPr>
            <a:spLocks noGrp="1"/>
          </p:cNvSpPr>
          <p:nvPr>
            <p:ph type="dt" sz="half" idx="10"/>
          </p:nvPr>
        </p:nvSpPr>
        <p:spPr/>
        <p:txBody>
          <a:bodyPr/>
          <a:lstStyle/>
          <a:p>
            <a:fld id="{11B6363F-6D39-4BE5-9B98-0D8546A001B8}" type="datetimeFigureOut">
              <a:rPr lang="ar-IQ" smtClean="0"/>
              <a:pPr/>
              <a:t>05/04/1447</a:t>
            </a:fld>
            <a:endParaRPr lang="ar-IQ"/>
          </a:p>
        </p:txBody>
      </p:sp>
      <p:sp>
        <p:nvSpPr>
          <p:cNvPr id="24" name="Espace réservé du pied de page 23"/>
          <p:cNvSpPr>
            <a:spLocks noGrp="1"/>
          </p:cNvSpPr>
          <p:nvPr>
            <p:ph type="ftr" sz="quarter" idx="11"/>
          </p:nvPr>
        </p:nvSpPr>
        <p:spPr/>
        <p:txBody>
          <a:bodyPr/>
          <a:lstStyle/>
          <a:p>
            <a:endParaRPr lang="ar-IQ"/>
          </a:p>
        </p:txBody>
      </p:sp>
      <p:sp>
        <p:nvSpPr>
          <p:cNvPr id="7" name="Espace réservé du numéro de diapositive 6"/>
          <p:cNvSpPr>
            <a:spLocks noGrp="1"/>
          </p:cNvSpPr>
          <p:nvPr>
            <p:ph type="sldNum" sz="quarter" idx="12"/>
          </p:nvPr>
        </p:nvSpPr>
        <p:spPr/>
        <p:txBody>
          <a:bodyPr/>
          <a:lstStyle/>
          <a:p>
            <a:fld id="{38188375-6F4D-40F3-A4A4-4FA951AE86D7}" type="slidenum">
              <a:rPr lang="ar-IQ" smtClean="0"/>
              <a:pPr/>
              <a:t>‹N°›</a:t>
            </a:fld>
            <a:endParaRPr lang="ar-IQ"/>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8" name="Connecteur droit 7"/>
          <p:cNvSpPr>
            <a:spLocks noChangeShapeType="1"/>
          </p:cNvSpPr>
          <p:nvPr/>
        </p:nvSpPr>
        <p:spPr bwMode="auto">
          <a:xfrm>
            <a:off x="514350" y="5849117"/>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Titre 11"/>
          <p:cNvSpPr>
            <a:spLocks noGrp="1"/>
          </p:cNvSpPr>
          <p:nvPr>
            <p:ph type="title"/>
          </p:nvPr>
        </p:nvSpPr>
        <p:spPr>
          <a:xfrm>
            <a:off x="457200" y="5486400"/>
            <a:ext cx="8458200" cy="520700"/>
          </a:xfrm>
        </p:spPr>
        <p:txBody>
          <a:bodyPr anchor="ctr"/>
          <a:lstStyle>
            <a:lvl1pPr algn="l">
              <a:buNone/>
              <a:defRPr sz="2000" b="1"/>
            </a:lvl1pPr>
          </a:lstStyle>
          <a:p>
            <a:r>
              <a:rPr kumimoji="0" lang="fr-FR" smtClean="0"/>
              <a:t>Cliquez pour modifier le style du titre</a:t>
            </a:r>
            <a:endParaRPr kumimoji="0" lang="en-US"/>
          </a:p>
        </p:txBody>
      </p:sp>
      <p:sp>
        <p:nvSpPr>
          <p:cNvPr id="26" name="Espace réservé du texte 25"/>
          <p:cNvSpPr>
            <a:spLocks noGrp="1"/>
          </p:cNvSpPr>
          <p:nvPr>
            <p:ph type="body" idx="2"/>
          </p:nvPr>
        </p:nvSpPr>
        <p:spPr>
          <a:xfrm>
            <a:off x="457200" y="609600"/>
            <a:ext cx="3008313" cy="4800600"/>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14" name="Espace réservé du contenu 13"/>
          <p:cNvSpPr>
            <a:spLocks noGrp="1"/>
          </p:cNvSpPr>
          <p:nvPr>
            <p:ph sz="half" idx="1"/>
          </p:nvPr>
        </p:nvSpPr>
        <p:spPr>
          <a:xfrm>
            <a:off x="3575050" y="609600"/>
            <a:ext cx="5340350" cy="4800600"/>
          </a:xfrm>
        </p:spPr>
        <p:txBody>
          <a:bodyPr/>
          <a:lstStyle>
            <a:lvl1pPr>
              <a:defRPr sz="3200"/>
            </a:lvl1pPr>
            <a:lvl2pPr>
              <a:defRPr sz="2800"/>
            </a:lvl2pPr>
            <a:lvl3pPr>
              <a:defRPr sz="24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25" name="Espace réservé de la date 24"/>
          <p:cNvSpPr>
            <a:spLocks noGrp="1"/>
          </p:cNvSpPr>
          <p:nvPr>
            <p:ph type="dt" sz="half" idx="10"/>
          </p:nvPr>
        </p:nvSpPr>
        <p:spPr/>
        <p:txBody>
          <a:bodyPr/>
          <a:lstStyle/>
          <a:p>
            <a:fld id="{11B6363F-6D39-4BE5-9B98-0D8546A001B8}" type="datetimeFigureOut">
              <a:rPr lang="ar-IQ" smtClean="0"/>
              <a:pPr/>
              <a:t>05/04/1447</a:t>
            </a:fld>
            <a:endParaRPr lang="ar-IQ"/>
          </a:p>
        </p:txBody>
      </p:sp>
      <p:sp>
        <p:nvSpPr>
          <p:cNvPr id="29" name="Espace réservé du pied de page 28"/>
          <p:cNvSpPr>
            <a:spLocks noGrp="1"/>
          </p:cNvSpPr>
          <p:nvPr>
            <p:ph type="ftr" sz="quarter" idx="11"/>
          </p:nvPr>
        </p:nvSpPr>
        <p:spPr/>
        <p:txBody>
          <a:bodyPr/>
          <a:lstStyle/>
          <a:p>
            <a:endParaRPr lang="ar-IQ"/>
          </a:p>
        </p:txBody>
      </p:sp>
      <p:sp>
        <p:nvSpPr>
          <p:cNvPr id="7" name="Espace réservé du numéro de diapositive 6"/>
          <p:cNvSpPr>
            <a:spLocks noGrp="1"/>
          </p:cNvSpPr>
          <p:nvPr>
            <p:ph type="sldNum" sz="quarter" idx="12"/>
          </p:nvPr>
        </p:nvSpPr>
        <p:spPr/>
        <p:txBody>
          <a:bodyPr/>
          <a:lstStyle/>
          <a:p>
            <a:fld id="{38188375-6F4D-40F3-A4A4-4FA951AE86D7}" type="slidenum">
              <a:rPr lang="ar-IQ" smtClean="0"/>
              <a:pPr/>
              <a:t>‹N°›</a:t>
            </a:fld>
            <a:endParaRPr lang="ar-IQ"/>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13" name="Espace réservé pour une image  12"/>
          <p:cNvSpPr>
            <a:spLocks noGrp="1"/>
          </p:cNvSpPr>
          <p:nvPr>
            <p:ph type="pic" idx="1"/>
          </p:nvPr>
        </p:nvSpPr>
        <p:spPr>
          <a:xfrm>
            <a:off x="3505200" y="616634"/>
            <a:ext cx="5029200" cy="3657600"/>
          </a:xfrm>
          <a:solidFill>
            <a:schemeClr val="bg1"/>
          </a:solidFill>
          <a:ln w="6350">
            <a:solidFill>
              <a:schemeClr val="accent1"/>
            </a:solidFill>
          </a:ln>
          <a:effectLst>
            <a:reflection blurRad="1000" stA="49000" endA="500" endPos="10000" dist="900" dir="5400000" sy="-90000" algn="bl" rotWithShape="0"/>
          </a:effectLst>
        </p:spPr>
        <p:txBody>
          <a:bodyPr/>
          <a:lstStyle>
            <a:lvl1pPr marL="0" indent="0">
              <a:buNone/>
              <a:defRPr sz="3200"/>
            </a:lvl1pPr>
          </a:lstStyle>
          <a:p>
            <a:r>
              <a:rPr kumimoji="0" lang="fr-FR" smtClean="0"/>
              <a:t>Cliquez sur l'icône pour ajouter une image</a:t>
            </a:r>
            <a:endParaRPr kumimoji="0" lang="en-US" dirty="0"/>
          </a:p>
        </p:txBody>
      </p:sp>
      <p:sp>
        <p:nvSpPr>
          <p:cNvPr id="7" name="Espace réservé de la date 6"/>
          <p:cNvSpPr>
            <a:spLocks noGrp="1"/>
          </p:cNvSpPr>
          <p:nvPr>
            <p:ph type="dt" sz="half" idx="10"/>
          </p:nvPr>
        </p:nvSpPr>
        <p:spPr/>
        <p:txBody>
          <a:bodyPr/>
          <a:lstStyle/>
          <a:p>
            <a:fld id="{11B6363F-6D39-4BE5-9B98-0D8546A001B8}" type="datetimeFigureOut">
              <a:rPr lang="ar-IQ" smtClean="0"/>
              <a:pPr/>
              <a:t>05/04/1447</a:t>
            </a:fld>
            <a:endParaRPr lang="ar-IQ"/>
          </a:p>
        </p:txBody>
      </p:sp>
      <p:sp>
        <p:nvSpPr>
          <p:cNvPr id="5" name="Espace réservé du pied de page 4"/>
          <p:cNvSpPr>
            <a:spLocks noGrp="1"/>
          </p:cNvSpPr>
          <p:nvPr>
            <p:ph type="ftr" sz="quarter" idx="11"/>
          </p:nvPr>
        </p:nvSpPr>
        <p:spPr/>
        <p:txBody>
          <a:bodyPr/>
          <a:lstStyle/>
          <a:p>
            <a:endParaRPr lang="ar-IQ"/>
          </a:p>
        </p:txBody>
      </p:sp>
      <p:sp>
        <p:nvSpPr>
          <p:cNvPr id="31" name="Espace réservé du numéro de diapositive 30"/>
          <p:cNvSpPr>
            <a:spLocks noGrp="1"/>
          </p:cNvSpPr>
          <p:nvPr>
            <p:ph type="sldNum" sz="quarter" idx="12"/>
          </p:nvPr>
        </p:nvSpPr>
        <p:spPr/>
        <p:txBody>
          <a:bodyPr/>
          <a:lstStyle/>
          <a:p>
            <a:fld id="{38188375-6F4D-40F3-A4A4-4FA951AE86D7}" type="slidenum">
              <a:rPr lang="ar-IQ" smtClean="0"/>
              <a:pPr/>
              <a:t>‹N°›</a:t>
            </a:fld>
            <a:endParaRPr lang="ar-IQ"/>
          </a:p>
        </p:txBody>
      </p:sp>
      <p:sp>
        <p:nvSpPr>
          <p:cNvPr id="17" name="Titre 16"/>
          <p:cNvSpPr>
            <a:spLocks noGrp="1"/>
          </p:cNvSpPr>
          <p:nvPr>
            <p:ph type="title"/>
          </p:nvPr>
        </p:nvSpPr>
        <p:spPr>
          <a:xfrm>
            <a:off x="381000" y="4993760"/>
            <a:ext cx="5867400" cy="522288"/>
          </a:xfrm>
        </p:spPr>
        <p:txBody>
          <a:bodyPr anchor="ctr"/>
          <a:lstStyle>
            <a:lvl1pPr algn="l">
              <a:buNone/>
              <a:defRPr sz="2000" b="1"/>
            </a:lvl1pPr>
          </a:lstStyle>
          <a:p>
            <a:r>
              <a:rPr kumimoji="0" lang="fr-FR" smtClean="0"/>
              <a:t>Cliquez pour modifier le style du titre</a:t>
            </a:r>
            <a:endParaRPr kumimoji="0" lang="en-US"/>
          </a:p>
        </p:txBody>
      </p:sp>
      <p:sp>
        <p:nvSpPr>
          <p:cNvPr id="26" name="Espace réservé du texte 25"/>
          <p:cNvSpPr>
            <a:spLocks noGrp="1"/>
          </p:cNvSpPr>
          <p:nvPr>
            <p:ph type="body" sz="half" idx="2"/>
          </p:nvPr>
        </p:nvSpPr>
        <p:spPr>
          <a:xfrm>
            <a:off x="381000" y="5533218"/>
            <a:ext cx="5867400" cy="768350"/>
          </a:xfrm>
        </p:spPr>
        <p:txBody>
          <a:bodyPr lIns="109728" tIns="0"/>
          <a:lstStyle>
            <a:lvl1pPr marL="0" indent="0">
              <a:buNone/>
              <a:defRPr sz="1400"/>
            </a:lvl1pPr>
            <a:lvl2pPr>
              <a:defRPr sz="1200"/>
            </a:lvl2pPr>
            <a:lvl3pPr>
              <a:defRPr sz="1000"/>
            </a:lvl3pPr>
            <a:lvl4pPr>
              <a:defRPr sz="900"/>
            </a:lvl4pPr>
            <a:lvl5pPr>
              <a:defRPr sz="900"/>
            </a:lvl5pPr>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Connecteur droit 6"/>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8" name="Espace réservé du texte 7"/>
          <p:cNvSpPr>
            <a:spLocks noGrp="1"/>
          </p:cNvSpPr>
          <p:nvPr>
            <p:ph type="body" idx="1"/>
          </p:nvPr>
        </p:nvSpPr>
        <p:spPr>
          <a:xfrm>
            <a:off x="304800" y="1554162"/>
            <a:ext cx="8686800" cy="4525963"/>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1" name="Espace réservé de la date 10"/>
          <p:cNvSpPr>
            <a:spLocks noGrp="1"/>
          </p:cNvSpPr>
          <p:nvPr>
            <p:ph type="dt" sz="half" idx="2"/>
          </p:nvPr>
        </p:nvSpPr>
        <p:spPr>
          <a:xfrm>
            <a:off x="6477000" y="76200"/>
            <a:ext cx="2514600" cy="288925"/>
          </a:xfrm>
          <a:prstGeom prst="rect">
            <a:avLst/>
          </a:prstGeom>
        </p:spPr>
        <p:txBody>
          <a:bodyPr vert="horz"/>
          <a:lstStyle>
            <a:lvl1pPr algn="l" eaLnBrk="1" latinLnBrk="0" hangingPunct="1">
              <a:defRPr kumimoji="0" sz="1200">
                <a:solidFill>
                  <a:schemeClr val="accent1">
                    <a:shade val="75000"/>
                  </a:schemeClr>
                </a:solidFill>
              </a:defRPr>
            </a:lvl1pPr>
          </a:lstStyle>
          <a:p>
            <a:fld id="{11B6363F-6D39-4BE5-9B98-0D8546A001B8}" type="datetimeFigureOut">
              <a:rPr lang="ar-IQ" smtClean="0"/>
              <a:pPr/>
              <a:t>05/04/1447</a:t>
            </a:fld>
            <a:endParaRPr lang="ar-IQ"/>
          </a:p>
        </p:txBody>
      </p:sp>
      <p:sp>
        <p:nvSpPr>
          <p:cNvPr id="28" name="Espace réservé du pied de page 27"/>
          <p:cNvSpPr>
            <a:spLocks noGrp="1"/>
          </p:cNvSpPr>
          <p:nvPr>
            <p:ph type="ftr" sz="quarter" idx="3"/>
          </p:nvPr>
        </p:nvSpPr>
        <p:spPr>
          <a:xfrm>
            <a:off x="3124200" y="76200"/>
            <a:ext cx="3352800" cy="288925"/>
          </a:xfrm>
          <a:prstGeom prst="rect">
            <a:avLst/>
          </a:prstGeom>
        </p:spPr>
        <p:txBody>
          <a:bodyPr vert="horz"/>
          <a:lstStyle>
            <a:lvl1pPr algn="r" eaLnBrk="1" latinLnBrk="0" hangingPunct="1">
              <a:defRPr kumimoji="0" sz="1200">
                <a:solidFill>
                  <a:schemeClr val="accent1">
                    <a:shade val="75000"/>
                  </a:schemeClr>
                </a:solidFill>
              </a:defRPr>
            </a:lvl1pPr>
          </a:lstStyle>
          <a:p>
            <a:endParaRPr lang="ar-IQ"/>
          </a:p>
        </p:txBody>
      </p:sp>
      <p:sp>
        <p:nvSpPr>
          <p:cNvPr id="5" name="Espace réservé du numéro de diapositive 4"/>
          <p:cNvSpPr>
            <a:spLocks noGrp="1"/>
          </p:cNvSpPr>
          <p:nvPr>
            <p:ph type="sldNum" sz="quarter" idx="4"/>
          </p:nvPr>
        </p:nvSpPr>
        <p:spPr>
          <a:xfrm>
            <a:off x="8229600" y="6477000"/>
            <a:ext cx="762000" cy="244475"/>
          </a:xfrm>
          <a:prstGeom prst="rect">
            <a:avLst/>
          </a:prstGeom>
        </p:spPr>
        <p:txBody>
          <a:bodyPr vert="horz"/>
          <a:lstStyle>
            <a:lvl1pPr algn="r" eaLnBrk="1" latinLnBrk="0" hangingPunct="1">
              <a:defRPr kumimoji="0" sz="1200">
                <a:solidFill>
                  <a:schemeClr val="accent1">
                    <a:shade val="75000"/>
                  </a:schemeClr>
                </a:solidFill>
              </a:defRPr>
            </a:lvl1pPr>
          </a:lstStyle>
          <a:p>
            <a:fld id="{38188375-6F4D-40F3-A4A4-4FA951AE86D7}" type="slidenum">
              <a:rPr lang="ar-IQ" smtClean="0"/>
              <a:pPr/>
              <a:t>‹N°›</a:t>
            </a:fld>
            <a:endParaRPr lang="ar-IQ"/>
          </a:p>
        </p:txBody>
      </p:sp>
      <p:sp>
        <p:nvSpPr>
          <p:cNvPr id="10" name="Espace réservé du titre 9"/>
          <p:cNvSpPr>
            <a:spLocks noGrp="1"/>
          </p:cNvSpPr>
          <p:nvPr>
            <p:ph type="title"/>
          </p:nvPr>
        </p:nvSpPr>
        <p:spPr>
          <a:xfrm>
            <a:off x="304800" y="457200"/>
            <a:ext cx="8686800" cy="838200"/>
          </a:xfrm>
          <a:prstGeom prst="rect">
            <a:avLst/>
          </a:prstGeom>
        </p:spPr>
        <p:txBody>
          <a:bodyPr vert="horz" anchor="ctr">
            <a:normAutofit/>
          </a:bodyPr>
          <a:lstStyle/>
          <a:p>
            <a:r>
              <a:rPr kumimoji="0" lang="fr-FR" smtClean="0"/>
              <a:t>Cliquez pour modifier le style du titre</a:t>
            </a:r>
            <a:endParaRPr kumimoji="0" lang="en-US"/>
          </a:p>
        </p:txBody>
      </p:sp>
      <p:sp>
        <p:nvSpPr>
          <p:cNvPr id="9" name="Connecteur droit 8"/>
          <p:cNvSpPr>
            <a:spLocks noChangeShapeType="1"/>
          </p:cNvSpPr>
          <p:nvPr/>
        </p:nvSpPr>
        <p:spPr bwMode="auto">
          <a:xfrm>
            <a:off x="514350" y="1050898"/>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Connecteur droit 11"/>
          <p:cNvSpPr>
            <a:spLocks noChangeShapeType="1"/>
          </p:cNvSpPr>
          <p:nvPr/>
        </p:nvSpPr>
        <p:spPr bwMode="auto">
          <a:xfrm>
            <a:off x="514350" y="1057986"/>
            <a:ext cx="8629650" cy="2381"/>
          </a:xfrm>
          <a:prstGeom prst="line">
            <a:avLst/>
          </a:prstGeom>
          <a:noFill/>
          <a:ln w="9525" cap="flat" cmpd="sng" algn="ctr">
            <a:gradFill flip="none" rotWithShape="1">
              <a:gsLst>
                <a:gs pos="0">
                  <a:schemeClr val="accent1">
                    <a:alpha val="0"/>
                  </a:schemeClr>
                </a:gs>
                <a:gs pos="17000">
                  <a:schemeClr val="accent1"/>
                </a:gs>
                <a:gs pos="100000">
                  <a:schemeClr val="accent1"/>
                </a:gs>
              </a:gsLst>
              <a:lin ang="0" scaled="1"/>
              <a:tileRect/>
            </a:gradFill>
            <a:prstDash val="solid"/>
            <a:round/>
            <a:headEnd type="none" w="med" len="med"/>
            <a:tailEnd type="none" w="med" len="med"/>
          </a:ln>
          <a:effectLst/>
        </p:spPr>
        <p:txBody>
          <a:bodyPr vert="horz" wrap="square" lIns="91440" tIns="45720" rIns="91440" bIns="45720" anchor="t" compatLnSpc="1"/>
          <a:lstStyle/>
          <a:p>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600" kern="1200" cap="all" baseline="0">
          <a:solidFill>
            <a:schemeClr val="tx2"/>
          </a:solidFill>
          <a:effectLst>
            <a:reflection blurRad="12700" stA="48000" endA="300" endPos="55000" dir="5400000" sy="-90000" algn="bl" rotWithShape="0"/>
          </a:effectLst>
          <a:latin typeface="+mj-lt"/>
          <a:ea typeface="+mj-ea"/>
          <a:cs typeface="+mj-cs"/>
        </a:defRPr>
      </a:lvl1pPr>
    </p:titleStyle>
    <p:bodyStyle>
      <a:lvl1pPr marL="342900" indent="-342900" algn="l" rtl="0" eaLnBrk="1" latinLnBrk="0" hangingPunct="1">
        <a:spcBef>
          <a:spcPct val="20000"/>
        </a:spcBef>
        <a:buClr>
          <a:schemeClr val="accent1"/>
        </a:buClr>
        <a:buSzPct val="70000"/>
        <a:buFont typeface="Wingdings 2"/>
        <a:buChar char=""/>
        <a:defRPr kumimoji="0" sz="3200" kern="1200">
          <a:solidFill>
            <a:schemeClr val="tx2"/>
          </a:solidFill>
          <a:latin typeface="+mn-lt"/>
          <a:ea typeface="+mn-ea"/>
          <a:cs typeface="+mn-cs"/>
        </a:defRPr>
      </a:lvl1pPr>
      <a:lvl2pPr marL="742950" indent="-285750" algn="l" rtl="0" eaLnBrk="1" latinLnBrk="0" hangingPunct="1">
        <a:spcBef>
          <a:spcPct val="20000"/>
        </a:spcBef>
        <a:buClr>
          <a:schemeClr val="accent1"/>
        </a:buClr>
        <a:buSzPct val="70000"/>
        <a:buFont typeface="Wingdings 2"/>
        <a:buChar char=""/>
        <a:defRPr kumimoji="0" sz="2800" kern="1200">
          <a:solidFill>
            <a:schemeClr val="tx2"/>
          </a:solidFill>
          <a:latin typeface="+mn-lt"/>
          <a:ea typeface="+mn-ea"/>
          <a:cs typeface="+mn-cs"/>
        </a:defRPr>
      </a:lvl2pPr>
      <a:lvl3pPr marL="1143000" indent="-228600" algn="l" rtl="0" eaLnBrk="1" latinLnBrk="0" hangingPunct="1">
        <a:spcBef>
          <a:spcPct val="20000"/>
        </a:spcBef>
        <a:buClr>
          <a:schemeClr val="accent1"/>
        </a:buClr>
        <a:buSzPct val="70000"/>
        <a:buFont typeface="Wingdings 2"/>
        <a:buChar char=""/>
        <a:defRPr kumimoji="0" sz="2400" kern="1200">
          <a:solidFill>
            <a:schemeClr val="tx2"/>
          </a:solidFill>
          <a:latin typeface="+mn-lt"/>
          <a:ea typeface="+mn-ea"/>
          <a:cs typeface="+mn-cs"/>
        </a:defRPr>
      </a:lvl3pPr>
      <a:lvl4pPr marL="1600200" indent="-228600" algn="l" rtl="0" eaLnBrk="1" latinLnBrk="0" hangingPunct="1">
        <a:spcBef>
          <a:spcPct val="20000"/>
        </a:spcBef>
        <a:buClr>
          <a:schemeClr val="accent1"/>
        </a:buClr>
        <a:buSzPct val="70000"/>
        <a:buFont typeface="Wingdings 2"/>
        <a:buChar char=""/>
        <a:defRPr kumimoji="0" sz="2000" kern="1200">
          <a:solidFill>
            <a:schemeClr val="tx2"/>
          </a:solidFill>
          <a:latin typeface="+mn-lt"/>
          <a:ea typeface="+mn-ea"/>
          <a:cs typeface="+mn-cs"/>
        </a:defRPr>
      </a:lvl4pPr>
      <a:lvl5pPr marL="20574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5pPr>
      <a:lvl6pPr marL="2514600" indent="-228600" algn="l" rtl="0" eaLnBrk="1" latinLnBrk="0" hangingPunct="1">
        <a:spcBef>
          <a:spcPct val="20000"/>
        </a:spcBef>
        <a:buClr>
          <a:schemeClr val="accent1"/>
        </a:buClr>
        <a:buSzPct val="60000"/>
        <a:buFont typeface="Wingdings 2"/>
        <a:buChar char=""/>
        <a:defRPr kumimoji="0" sz="1800" kern="1200">
          <a:solidFill>
            <a:schemeClr val="tx2"/>
          </a:solidFill>
          <a:latin typeface="+mn-lt"/>
          <a:ea typeface="+mn-ea"/>
          <a:cs typeface="+mn-cs"/>
        </a:defRPr>
      </a:lvl6pPr>
      <a:lvl7pPr marL="2971800" indent="-228600" algn="l" rtl="0" eaLnBrk="1" latinLnBrk="0" hangingPunct="1">
        <a:spcBef>
          <a:spcPct val="20000"/>
        </a:spcBef>
        <a:buClr>
          <a:schemeClr val="accent1"/>
        </a:buClr>
        <a:buSzPct val="60000"/>
        <a:buFont typeface="Wingdings 2"/>
        <a:buChar char=""/>
        <a:defRPr kumimoji="0" sz="1600" kern="1200">
          <a:solidFill>
            <a:schemeClr val="tx2"/>
          </a:solidFill>
          <a:latin typeface="+mn-lt"/>
          <a:ea typeface="+mn-ea"/>
          <a:cs typeface="+mn-cs"/>
        </a:defRPr>
      </a:lvl7pPr>
      <a:lvl8pPr marL="3429000" indent="-228600" algn="l" rtl="0" eaLnBrk="1" latinLnBrk="0" hangingPunct="1">
        <a:spcBef>
          <a:spcPct val="20000"/>
        </a:spcBef>
        <a:buClr>
          <a:schemeClr val="accent1"/>
        </a:buClr>
        <a:buSzPct val="60000"/>
        <a:buFont typeface="Wingdings 2"/>
        <a:buChar char=""/>
        <a:defRPr kumimoji="0" sz="1600" kern="1200" baseline="0">
          <a:solidFill>
            <a:schemeClr val="tx2"/>
          </a:solidFill>
          <a:latin typeface="+mn-lt"/>
          <a:ea typeface="+mn-ea"/>
          <a:cs typeface="+mn-cs"/>
        </a:defRPr>
      </a:lvl8pPr>
      <a:lvl9pPr marL="3886200" indent="-228600" algn="l" rtl="0" eaLnBrk="1" latinLnBrk="0" hangingPunct="1">
        <a:spcBef>
          <a:spcPct val="20000"/>
        </a:spcBef>
        <a:buClr>
          <a:schemeClr val="accent1"/>
        </a:buClr>
        <a:buSzPct val="60000"/>
        <a:buFont typeface="Wingdings 2"/>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indent="269240" algn="r" rtl="1">
              <a:lnSpc>
                <a:spcPct val="115000"/>
              </a:lnSpc>
            </a:pPr>
            <a:r>
              <a:rPr lang="ar-IQ" b="1" dirty="0">
                <a:solidFill>
                  <a:srgbClr val="000000"/>
                </a:solidFill>
              </a:rPr>
              <a:t>البيئة : مفاهيم اساسية</a:t>
            </a:r>
            <a:endParaRPr lang="en-US" sz="2800" dirty="0">
              <a:ea typeface="Calibri"/>
              <a:cs typeface="Arial"/>
            </a:endParaRPr>
          </a:p>
        </p:txBody>
      </p:sp>
      <p:sp>
        <p:nvSpPr>
          <p:cNvPr id="3" name="عنصر نائب للمحتوى 2"/>
          <p:cNvSpPr>
            <a:spLocks noGrp="1"/>
          </p:cNvSpPr>
          <p:nvPr>
            <p:ph idx="1"/>
          </p:nvPr>
        </p:nvSpPr>
        <p:spPr>
          <a:xfrm>
            <a:off x="107504" y="1600200"/>
            <a:ext cx="8579296" cy="4525963"/>
          </a:xfrm>
        </p:spPr>
        <p:txBody>
          <a:bodyPr>
            <a:normAutofit fontScale="85000" lnSpcReduction="20000"/>
          </a:bodyPr>
          <a:lstStyle/>
          <a:p>
            <a:pPr indent="269240" algn="r" rtl="1">
              <a:lnSpc>
                <a:spcPct val="115000"/>
              </a:lnSpc>
            </a:pPr>
            <a:r>
              <a:rPr lang="ar-IQ" sz="3600" b="1" dirty="0">
                <a:solidFill>
                  <a:srgbClr val="000000"/>
                </a:solidFill>
                <a:ea typeface="+mj-ea"/>
                <a:cs typeface="Times New Roman"/>
              </a:rPr>
              <a:t>المبحث الاول : البيئة واشكالها </a:t>
            </a:r>
            <a:endParaRPr lang="en-US" sz="2000" dirty="0">
              <a:ea typeface="Calibri"/>
              <a:cs typeface="Arial"/>
            </a:endParaRPr>
          </a:p>
          <a:p>
            <a:pPr indent="0" algn="r" rtl="1">
              <a:lnSpc>
                <a:spcPct val="115000"/>
              </a:lnSpc>
              <a:buNone/>
            </a:pPr>
            <a:r>
              <a:rPr lang="ar-IQ" sz="3600" b="1" dirty="0">
                <a:solidFill>
                  <a:srgbClr val="000000"/>
                </a:solidFill>
                <a:ea typeface="+mj-ea"/>
                <a:cs typeface="Times New Roman"/>
              </a:rPr>
              <a:t>اولا : البيئة </a:t>
            </a:r>
            <a:endParaRPr lang="en-US" sz="2000" dirty="0">
              <a:ea typeface="Calibri"/>
              <a:cs typeface="Arial"/>
            </a:endParaRPr>
          </a:p>
          <a:p>
            <a:pPr marL="342265" indent="0" algn="just" rtl="1">
              <a:lnSpc>
                <a:spcPct val="115000"/>
              </a:lnSpc>
              <a:buNone/>
            </a:pPr>
            <a:r>
              <a:rPr lang="ar-IQ" dirty="0" smtClean="0">
                <a:solidFill>
                  <a:srgbClr val="000000"/>
                </a:solidFill>
                <a:ea typeface="Calibri"/>
                <a:cs typeface="Simplified Arabic"/>
              </a:rPr>
              <a:t>    يعود </a:t>
            </a:r>
            <a:r>
              <a:rPr lang="ar-IQ" dirty="0">
                <a:solidFill>
                  <a:srgbClr val="000000"/>
                </a:solidFill>
                <a:ea typeface="Calibri"/>
                <a:cs typeface="Simplified Arabic"/>
              </a:rPr>
              <a:t>استعمال كلمة </a:t>
            </a:r>
            <a:r>
              <a:rPr lang="en-US" dirty="0" smtClean="0">
                <a:solidFill>
                  <a:srgbClr val="000000"/>
                </a:solidFill>
                <a:ea typeface="Calibri"/>
                <a:cs typeface="Simplified Arabic"/>
              </a:rPr>
              <a:t> (</a:t>
            </a:r>
            <a:r>
              <a:rPr lang="en-US" dirty="0" smtClean="0">
                <a:solidFill>
                  <a:srgbClr val="000000"/>
                </a:solidFill>
                <a:effectLst/>
                <a:latin typeface="Simplified Arabic"/>
                <a:ea typeface="Calibri"/>
                <a:cs typeface="Arial"/>
              </a:rPr>
              <a:t>Ecology) </a:t>
            </a:r>
            <a:r>
              <a:rPr lang="ar-IQ" dirty="0" smtClean="0">
                <a:solidFill>
                  <a:srgbClr val="000000"/>
                </a:solidFill>
                <a:ea typeface="Calibri"/>
                <a:cs typeface="Simplified Arabic"/>
              </a:rPr>
              <a:t>او </a:t>
            </a:r>
            <a:r>
              <a:rPr lang="ar-IQ" dirty="0">
                <a:solidFill>
                  <a:srgbClr val="000000"/>
                </a:solidFill>
                <a:ea typeface="Calibri"/>
                <a:cs typeface="Simplified Arabic"/>
              </a:rPr>
              <a:t>البيئة الى العالم </a:t>
            </a:r>
            <a:r>
              <a:rPr lang="ar-IQ" dirty="0" smtClean="0">
                <a:solidFill>
                  <a:srgbClr val="000000"/>
                </a:solidFill>
                <a:ea typeface="Calibri"/>
                <a:cs typeface="Simplified Arabic"/>
              </a:rPr>
              <a:t>الالماني </a:t>
            </a:r>
            <a:r>
              <a:rPr lang="en-US" dirty="0" smtClean="0">
                <a:solidFill>
                  <a:srgbClr val="000000"/>
                </a:solidFill>
                <a:effectLst/>
                <a:latin typeface="Simplified Arabic"/>
                <a:ea typeface="Calibri"/>
                <a:cs typeface="Arial"/>
              </a:rPr>
              <a:t>Earnest </a:t>
            </a:r>
            <a:r>
              <a:rPr lang="en-US" dirty="0" err="1" smtClean="0">
                <a:solidFill>
                  <a:srgbClr val="000000"/>
                </a:solidFill>
                <a:effectLst/>
                <a:latin typeface="Simplified Arabic"/>
                <a:ea typeface="Calibri"/>
                <a:cs typeface="Arial"/>
              </a:rPr>
              <a:t>Haekel</a:t>
            </a:r>
            <a:r>
              <a:rPr lang="en-US" dirty="0" smtClean="0">
                <a:solidFill>
                  <a:srgbClr val="000000"/>
                </a:solidFill>
                <a:effectLst/>
                <a:latin typeface="Simplified Arabic"/>
                <a:ea typeface="Calibri"/>
                <a:cs typeface="Arial"/>
              </a:rPr>
              <a:t>) </a:t>
            </a:r>
            <a:r>
              <a:rPr lang="ar-IQ" dirty="0" smtClean="0">
                <a:solidFill>
                  <a:srgbClr val="000000"/>
                </a:solidFill>
                <a:effectLst/>
                <a:latin typeface="Simplified Arabic"/>
                <a:ea typeface="Calibri"/>
                <a:cs typeface="Arial"/>
              </a:rPr>
              <a:t> ) </a:t>
            </a:r>
            <a:r>
              <a:rPr lang="ar-IQ" dirty="0" smtClean="0">
                <a:solidFill>
                  <a:srgbClr val="000000"/>
                </a:solidFill>
                <a:ea typeface="Calibri"/>
                <a:cs typeface="Simplified Arabic"/>
              </a:rPr>
              <a:t>فهو </a:t>
            </a:r>
            <a:r>
              <a:rPr lang="ar-IQ" dirty="0">
                <a:solidFill>
                  <a:srgbClr val="000000"/>
                </a:solidFill>
                <a:ea typeface="Calibri"/>
                <a:cs typeface="Simplified Arabic"/>
              </a:rPr>
              <a:t>اول من استعمل كلمة ايكولوجيا وادخلها الى علم الاحياء عام </a:t>
            </a:r>
            <a:r>
              <a:rPr lang="en-US" dirty="0" smtClean="0">
                <a:solidFill>
                  <a:srgbClr val="000000"/>
                </a:solidFill>
                <a:effectLst/>
                <a:latin typeface="Simplified Arabic"/>
                <a:ea typeface="Calibri"/>
                <a:cs typeface="Arial"/>
              </a:rPr>
              <a:t>1866</a:t>
            </a:r>
            <a:r>
              <a:rPr lang="ar-IQ" dirty="0">
                <a:solidFill>
                  <a:srgbClr val="000000"/>
                </a:solidFill>
                <a:ea typeface="Calibri"/>
                <a:cs typeface="Simplified Arabic"/>
              </a:rPr>
              <a:t> م وكان يقصد بها دراسته علاقة الكائنات الحية بمحيطها وكيف تعيش وتتفاعل معه</a:t>
            </a:r>
            <a:r>
              <a:rPr lang="ar-IQ" baseline="30000" dirty="0">
                <a:solidFill>
                  <a:srgbClr val="000000"/>
                </a:solidFill>
                <a:ea typeface="Calibri"/>
                <a:cs typeface="Simplified Arabic"/>
              </a:rPr>
              <a:t> </a:t>
            </a:r>
            <a:r>
              <a:rPr lang="ar-IQ" dirty="0">
                <a:solidFill>
                  <a:srgbClr val="000000"/>
                </a:solidFill>
                <a:ea typeface="Calibri"/>
                <a:cs typeface="Simplified Arabic"/>
              </a:rPr>
              <a:t>، ولعل تعريف ( </a:t>
            </a:r>
            <a:r>
              <a:rPr lang="en-US" dirty="0" smtClean="0">
                <a:solidFill>
                  <a:srgbClr val="000000"/>
                </a:solidFill>
                <a:effectLst/>
                <a:latin typeface="Simplified Arabic"/>
                <a:ea typeface="Calibri"/>
                <a:cs typeface="Arial"/>
              </a:rPr>
              <a:t>Taylor </a:t>
            </a:r>
            <a:r>
              <a:rPr lang="ar-IQ" dirty="0">
                <a:solidFill>
                  <a:srgbClr val="000000"/>
                </a:solidFill>
                <a:ea typeface="Calibri"/>
                <a:cs typeface="Simplified Arabic"/>
              </a:rPr>
              <a:t> ) عام </a:t>
            </a:r>
            <a:r>
              <a:rPr lang="en-US" dirty="0" smtClean="0">
                <a:solidFill>
                  <a:srgbClr val="000000"/>
                </a:solidFill>
                <a:effectLst/>
                <a:latin typeface="Simplified Arabic"/>
                <a:ea typeface="Calibri"/>
                <a:cs typeface="Arial"/>
              </a:rPr>
              <a:t>1936</a:t>
            </a:r>
            <a:r>
              <a:rPr lang="ar-IQ" dirty="0">
                <a:solidFill>
                  <a:srgbClr val="000000"/>
                </a:solidFill>
                <a:ea typeface="Calibri"/>
                <a:cs typeface="Simplified Arabic"/>
              </a:rPr>
              <a:t> م  </a:t>
            </a:r>
            <a:r>
              <a:rPr lang="ar-IQ" dirty="0" err="1">
                <a:solidFill>
                  <a:srgbClr val="000000"/>
                </a:solidFill>
                <a:ea typeface="Calibri"/>
                <a:cs typeface="Simplified Arabic"/>
              </a:rPr>
              <a:t>للايكولوجيا</a:t>
            </a:r>
            <a:r>
              <a:rPr lang="ar-IQ" dirty="0">
                <a:solidFill>
                  <a:srgbClr val="000000"/>
                </a:solidFill>
                <a:ea typeface="Calibri"/>
                <a:cs typeface="Simplified Arabic"/>
              </a:rPr>
              <a:t> بأنه (العلم الذي يدرس العلاقات القائمة بين كل الكائنات الحية وبين بيئاتها المختلفة ، اعطى صفة العمومية لعلم الايكولوجيا ، بحيث اصبح الايكلوجيا علماً واسعاً متشعب الاطراف يمد جذوره الى عدد كبير من العلوم الاخرى </a:t>
            </a:r>
            <a:r>
              <a:rPr lang="ar-IQ" dirty="0" smtClean="0">
                <a:solidFill>
                  <a:srgbClr val="000000"/>
                </a:solidFill>
                <a:ea typeface="Calibri"/>
                <a:cs typeface="Simplified Arabic"/>
              </a:rPr>
              <a:t>.</a:t>
            </a:r>
            <a:endParaRPr lang="en-US" sz="2000" dirty="0">
              <a:ea typeface="Calibri"/>
              <a:cs typeface="Arial"/>
            </a:endParaRPr>
          </a:p>
          <a:p>
            <a:pPr algn="r" rtl="1"/>
            <a:endParaRPr lang="ar-IQ" dirty="0"/>
          </a:p>
        </p:txBody>
      </p:sp>
    </p:spTree>
    <p:extLst>
      <p:ext uri="{BB962C8B-B14F-4D97-AF65-F5344CB8AC3E}">
        <p14:creationId xmlns:p14="http://schemas.microsoft.com/office/powerpoint/2010/main" xmlns="" val="33668692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ar-IQ" sz="4000" dirty="0" smtClean="0"/>
              <a:t>عناصر النظام البيئي</a:t>
            </a:r>
            <a:endParaRPr lang="ar-IQ" sz="4000" dirty="0"/>
          </a:p>
        </p:txBody>
      </p:sp>
      <p:sp>
        <p:nvSpPr>
          <p:cNvPr id="3" name="عنصر نائب للمحتوى 2"/>
          <p:cNvSpPr>
            <a:spLocks noGrp="1"/>
          </p:cNvSpPr>
          <p:nvPr>
            <p:ph idx="1"/>
          </p:nvPr>
        </p:nvSpPr>
        <p:spPr/>
        <p:txBody>
          <a:bodyPr>
            <a:normAutofit fontScale="92500" lnSpcReduction="10000"/>
          </a:bodyPr>
          <a:lstStyle/>
          <a:p>
            <a:pPr lvl="0" algn="r" rtl="1">
              <a:buFont typeface="+mj-lt"/>
              <a:buAutoNum type="arabicPeriod"/>
            </a:pPr>
            <a:r>
              <a:rPr lang="ar-IQ" b="1" dirty="0" smtClean="0">
                <a:solidFill>
                  <a:srgbClr val="000000"/>
                </a:solidFill>
                <a:effectLst/>
                <a:ea typeface="Calibri"/>
                <a:cs typeface="Simplified Arabic"/>
              </a:rPr>
              <a:t>العناصر غير الحية</a:t>
            </a:r>
            <a:r>
              <a:rPr lang="ar-IQ" dirty="0" smtClean="0">
                <a:solidFill>
                  <a:srgbClr val="000000"/>
                </a:solidFill>
                <a:effectLst/>
                <a:ea typeface="Calibri"/>
                <a:cs typeface="Simplified Arabic"/>
              </a:rPr>
              <a:t> كالماء والهواء والتربة .</a:t>
            </a:r>
            <a:endParaRPr lang="en-US" dirty="0" smtClean="0">
              <a:effectLst/>
            </a:endParaRPr>
          </a:p>
          <a:p>
            <a:pPr lvl="0" algn="r" rtl="1">
              <a:buFont typeface="+mj-lt"/>
              <a:buAutoNum type="arabicPeriod"/>
            </a:pPr>
            <a:r>
              <a:rPr lang="ar-IQ" b="1" dirty="0" smtClean="0">
                <a:solidFill>
                  <a:srgbClr val="000000"/>
                </a:solidFill>
                <a:effectLst/>
                <a:ea typeface="Calibri"/>
                <a:cs typeface="Simplified Arabic"/>
              </a:rPr>
              <a:t>العناصر الحية المنتجة</a:t>
            </a:r>
            <a:r>
              <a:rPr lang="ar-IQ" dirty="0" smtClean="0">
                <a:solidFill>
                  <a:srgbClr val="000000"/>
                </a:solidFill>
                <a:effectLst/>
                <a:ea typeface="Calibri"/>
                <a:cs typeface="Simplified Arabic"/>
              </a:rPr>
              <a:t> كالكائنات الحية النباتية والتي تصنع غذائها بنفسها .</a:t>
            </a:r>
            <a:endParaRPr lang="en-US" dirty="0" smtClean="0">
              <a:effectLst/>
            </a:endParaRPr>
          </a:p>
          <a:p>
            <a:pPr lvl="0" algn="r" rtl="1">
              <a:buFont typeface="+mj-lt"/>
              <a:buAutoNum type="arabicPeriod"/>
            </a:pPr>
            <a:r>
              <a:rPr lang="ar-IQ" b="1" dirty="0" smtClean="0">
                <a:solidFill>
                  <a:srgbClr val="000000"/>
                </a:solidFill>
                <a:effectLst/>
                <a:ea typeface="Calibri"/>
                <a:cs typeface="Simplified Arabic"/>
              </a:rPr>
              <a:t>مجموعة العناصر المستهلكة</a:t>
            </a:r>
            <a:r>
              <a:rPr lang="ar-IQ" dirty="0" smtClean="0">
                <a:solidFill>
                  <a:srgbClr val="000000"/>
                </a:solidFill>
                <a:effectLst/>
                <a:ea typeface="Calibri"/>
                <a:cs typeface="Simplified Arabic"/>
              </a:rPr>
              <a:t> : وهي تتضمن الكائنات الحيوانية التي تعتمد في غذائها على غيرها ، والتي يُطلق عليها بمجموعة المستهلكين ، فضلاً عن الانسان الذي يعد اهم عنصر داخل هذه المجموعة وذلك بسبب قدرته على التأثير الواعي في عناصر النظام الاخرى .</a:t>
            </a:r>
            <a:endParaRPr lang="en-US" dirty="0" smtClean="0">
              <a:effectLst/>
            </a:endParaRPr>
          </a:p>
          <a:p>
            <a:pPr lvl="0" algn="r" rtl="1">
              <a:buFont typeface="+mj-lt"/>
              <a:buAutoNum type="arabicPeriod"/>
            </a:pPr>
            <a:r>
              <a:rPr lang="ar-IQ" b="1" dirty="0" smtClean="0">
                <a:solidFill>
                  <a:srgbClr val="000000"/>
                </a:solidFill>
                <a:effectLst/>
                <a:ea typeface="Calibri"/>
                <a:cs typeface="Simplified Arabic"/>
              </a:rPr>
              <a:t>المُحللات </a:t>
            </a:r>
            <a:r>
              <a:rPr lang="ar-IQ" dirty="0" smtClean="0">
                <a:solidFill>
                  <a:srgbClr val="000000"/>
                </a:solidFill>
                <a:effectLst/>
                <a:ea typeface="Calibri"/>
                <a:cs typeface="Simplified Arabic"/>
              </a:rPr>
              <a:t>: وهي التي تقوم بتحويل المواد العضوية إلى مواد اولية يسهل امتصاصها ، وتتضمن البكتريا والفطريات . </a:t>
            </a:r>
            <a:endParaRPr lang="en-US" dirty="0" smtClean="0">
              <a:effectLst/>
            </a:endParaRPr>
          </a:p>
          <a:p>
            <a:pPr marL="0" indent="0" algn="r" rtl="1">
              <a:buNone/>
            </a:pPr>
            <a:endParaRPr lang="ar-IQ" dirty="0"/>
          </a:p>
        </p:txBody>
      </p:sp>
    </p:spTree>
    <p:extLst>
      <p:ext uri="{BB962C8B-B14F-4D97-AF65-F5344CB8AC3E}">
        <p14:creationId xmlns:p14="http://schemas.microsoft.com/office/powerpoint/2010/main" xmlns="" val="26925302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pPr algn="ctr"/>
            <a:r>
              <a:rPr lang="ar-IQ" sz="4000" dirty="0" smtClean="0"/>
              <a:t>التوازن والاختلال بين عناصر البيئة </a:t>
            </a:r>
            <a:endParaRPr lang="ar-IQ" sz="4000" dirty="0"/>
          </a:p>
        </p:txBody>
      </p:sp>
      <p:sp>
        <p:nvSpPr>
          <p:cNvPr id="3" name="عنصر نائب للمحتوى 2"/>
          <p:cNvSpPr>
            <a:spLocks noGrp="1"/>
          </p:cNvSpPr>
          <p:nvPr>
            <p:ph idx="1"/>
          </p:nvPr>
        </p:nvSpPr>
        <p:spPr>
          <a:xfrm>
            <a:off x="304800" y="1617681"/>
            <a:ext cx="8686800" cy="4525963"/>
          </a:xfrm>
        </p:spPr>
        <p:txBody>
          <a:bodyPr>
            <a:normAutofit fontScale="92500" lnSpcReduction="20000"/>
          </a:bodyPr>
          <a:lstStyle/>
          <a:p>
            <a:pPr marL="0" indent="0" algn="just" rtl="1">
              <a:buNone/>
            </a:pPr>
            <a:r>
              <a:rPr lang="ar-IQ" dirty="0" smtClean="0">
                <a:solidFill>
                  <a:srgbClr val="000000"/>
                </a:solidFill>
                <a:effectLst/>
                <a:ea typeface="Calibri"/>
                <a:cs typeface="Simplified Arabic"/>
              </a:rPr>
              <a:t>ولكي تستمر الحياة لا بد من تحقيق التوازن بين عناصر البيئة ، إذ ما يعد مخرجات لكائن هو مدخلات لكائن آخر ، فنظام التغذية العكسية هو الضامن لتجدد وديمومة جميع العناصر البيئية ، اي وجودها بكميات واعداد مناسبة على الرغم من زيادتها ونقصانها المُستمرين ولكن الانتقاليين .وقد عرف البيئيون التوازن البيئي بانه ضبط استخدام موارد البيئة من خلال الاساليب والسياسات التي تهدف إلى حسن التعامل مع القدرات الانتاجية للمحيط الحيوي بما يمنع نفادها وتجديد الناضب منها ، اما مفهوم الاختلال فهو الحالة التي تفوق فيها المخلفات القدرة الاستيعابية للمحيط ، مما يؤدي إلى تراكم المشاكل البيئية واكتسابها طابعاً دولياً نتيجة التشابك الاقتصادي والتأثير المتبادل بين المجتمعات الانسانية .</a:t>
            </a:r>
            <a:endParaRPr lang="ar-IQ" dirty="0"/>
          </a:p>
        </p:txBody>
      </p:sp>
    </p:spTree>
    <p:extLst>
      <p:ext uri="{BB962C8B-B14F-4D97-AF65-F5344CB8AC3E}">
        <p14:creationId xmlns:p14="http://schemas.microsoft.com/office/powerpoint/2010/main" xmlns="" val="2143764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IQ" dirty="0" smtClean="0">
                <a:solidFill>
                  <a:srgbClr val="000000"/>
                </a:solidFill>
                <a:effectLst/>
                <a:ea typeface="Calibri"/>
                <a:cs typeface="Simplified Arabic"/>
              </a:rPr>
              <a:t>مظاهر الاختلال البيئي </a:t>
            </a:r>
            <a:endParaRPr lang="ar-IQ" dirty="0"/>
          </a:p>
        </p:txBody>
      </p:sp>
      <p:sp>
        <p:nvSpPr>
          <p:cNvPr id="3" name="عنصر نائب للمحتوى 2"/>
          <p:cNvSpPr>
            <a:spLocks noGrp="1"/>
          </p:cNvSpPr>
          <p:nvPr>
            <p:ph idx="1"/>
          </p:nvPr>
        </p:nvSpPr>
        <p:spPr/>
        <p:txBody>
          <a:bodyPr/>
          <a:lstStyle/>
          <a:p>
            <a:pPr marL="0" indent="0" algn="just" rtl="1">
              <a:lnSpc>
                <a:spcPct val="115000"/>
              </a:lnSpc>
              <a:buNone/>
            </a:pPr>
            <a:r>
              <a:rPr lang="ar-IQ" dirty="0" smtClean="0">
                <a:solidFill>
                  <a:srgbClr val="000000"/>
                </a:solidFill>
                <a:ea typeface="Calibri"/>
                <a:cs typeface="Simplified Arabic"/>
              </a:rPr>
              <a:t>من </a:t>
            </a:r>
            <a:r>
              <a:rPr lang="ar-IQ" dirty="0">
                <a:solidFill>
                  <a:srgbClr val="000000"/>
                </a:solidFill>
                <a:ea typeface="Calibri"/>
                <a:cs typeface="Simplified Arabic"/>
              </a:rPr>
              <a:t>اهم مظاهر الاختلال البيئي التي حظيت بالاهتمام ابتداءً من منتصف القرن </a:t>
            </a:r>
            <a:r>
              <a:rPr lang="en-US" dirty="0" smtClean="0">
                <a:solidFill>
                  <a:srgbClr val="000000"/>
                </a:solidFill>
                <a:effectLst/>
                <a:latin typeface="Simplified Arabic"/>
                <a:ea typeface="Calibri"/>
                <a:cs typeface="Arial"/>
              </a:rPr>
              <a:t>20)</a:t>
            </a:r>
            <a:r>
              <a:rPr lang="ar-IQ" dirty="0">
                <a:solidFill>
                  <a:srgbClr val="000000"/>
                </a:solidFill>
                <a:ea typeface="Calibri"/>
                <a:cs typeface="Simplified Arabic"/>
              </a:rPr>
              <a:t>) هي :</a:t>
            </a:r>
            <a:endParaRPr lang="en-US" sz="2000" dirty="0">
              <a:ea typeface="Calibri"/>
              <a:cs typeface="Arial"/>
            </a:endParaRPr>
          </a:p>
          <a:p>
            <a:pPr lvl="0" algn="r" rtl="1">
              <a:buFont typeface="+mj-cs"/>
              <a:buAutoNum type="arabic1Minus"/>
            </a:pPr>
            <a:r>
              <a:rPr lang="ar-IQ" dirty="0" smtClean="0">
                <a:solidFill>
                  <a:srgbClr val="000000"/>
                </a:solidFill>
                <a:effectLst/>
                <a:ea typeface="Calibri"/>
                <a:cs typeface="Simplified Arabic"/>
              </a:rPr>
              <a:t>التلوث البيئي بنتائجه الضارة المتمثلة بـ (الاحتباس الحراري ، تآكل طبقة الأوزون ، الامطار الحامضية ) .</a:t>
            </a:r>
            <a:endParaRPr lang="en-US" dirty="0" smtClean="0">
              <a:effectLst/>
            </a:endParaRPr>
          </a:p>
          <a:p>
            <a:pPr lvl="0" algn="r" rtl="1">
              <a:buFont typeface="+mj-cs"/>
              <a:buAutoNum type="arabic1Minus"/>
            </a:pPr>
            <a:r>
              <a:rPr lang="ar-IQ" dirty="0" smtClean="0">
                <a:solidFill>
                  <a:srgbClr val="000000"/>
                </a:solidFill>
                <a:effectLst/>
                <a:ea typeface="Calibri"/>
                <a:cs typeface="Simplified Arabic"/>
              </a:rPr>
              <a:t>تآكل رصيد الموارد الطبيعية وتقلص التنوع الاحيائي .</a:t>
            </a:r>
            <a:endParaRPr lang="en-US" dirty="0" smtClean="0">
              <a:effectLst/>
            </a:endParaRPr>
          </a:p>
          <a:p>
            <a:pPr lvl="0" algn="r" rtl="1">
              <a:buFont typeface="+mj-cs"/>
              <a:buAutoNum type="arabic1Minus"/>
            </a:pPr>
            <a:r>
              <a:rPr lang="ar-IQ" dirty="0" smtClean="0">
                <a:solidFill>
                  <a:srgbClr val="000000"/>
                </a:solidFill>
                <a:effectLst/>
                <a:ea typeface="Calibri"/>
                <a:cs typeface="Simplified Arabic"/>
              </a:rPr>
              <a:t>التصحر .</a:t>
            </a:r>
            <a:endParaRPr lang="en-US" dirty="0" smtClean="0">
              <a:effectLst/>
            </a:endParaRPr>
          </a:p>
          <a:p>
            <a:pPr marL="0" indent="0" algn="r" rtl="1">
              <a:lnSpc>
                <a:spcPct val="115000"/>
              </a:lnSpc>
              <a:spcAft>
                <a:spcPts val="1000"/>
              </a:spcAft>
              <a:buNone/>
            </a:pPr>
            <a:endParaRPr lang="en-US" sz="2000" dirty="0">
              <a:ea typeface="Calibri"/>
              <a:cs typeface="Arial"/>
            </a:endParaRPr>
          </a:p>
          <a:p>
            <a:pPr algn="r" rtl="1"/>
            <a:endParaRPr lang="ar-IQ" dirty="0"/>
          </a:p>
        </p:txBody>
      </p:sp>
    </p:spTree>
    <p:extLst>
      <p:ext uri="{BB962C8B-B14F-4D97-AF65-F5344CB8AC3E}">
        <p14:creationId xmlns:p14="http://schemas.microsoft.com/office/powerpoint/2010/main" xmlns="" val="23980584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778098"/>
          </a:xfrm>
        </p:spPr>
        <p:txBody>
          <a:bodyPr/>
          <a:lstStyle/>
          <a:p>
            <a:pPr algn="ctr"/>
            <a:r>
              <a:rPr lang="ar-IQ" dirty="0" smtClean="0"/>
              <a:t>تعريف البيئة </a:t>
            </a:r>
            <a:endParaRPr lang="ar-IQ" dirty="0"/>
          </a:p>
        </p:txBody>
      </p:sp>
      <p:sp>
        <p:nvSpPr>
          <p:cNvPr id="3" name="عنصر نائب للمحتوى 2"/>
          <p:cNvSpPr>
            <a:spLocks noGrp="1"/>
          </p:cNvSpPr>
          <p:nvPr>
            <p:ph idx="1"/>
          </p:nvPr>
        </p:nvSpPr>
        <p:spPr>
          <a:xfrm>
            <a:off x="457200" y="1124744"/>
            <a:ext cx="8229600" cy="5472608"/>
          </a:xfrm>
        </p:spPr>
        <p:txBody>
          <a:bodyPr>
            <a:normAutofit fontScale="85000" lnSpcReduction="10000"/>
          </a:bodyPr>
          <a:lstStyle/>
          <a:p>
            <a:pPr lvl="0" algn="just" rtl="1">
              <a:buFont typeface="+mj-lt"/>
              <a:buAutoNum type="arabicPeriod"/>
            </a:pPr>
            <a:r>
              <a:rPr lang="ar-IQ" dirty="0">
                <a:ea typeface="Calibri"/>
                <a:cs typeface="Simplified Arabic"/>
              </a:rPr>
              <a:t>هي كل ما يحيط بالإنسان من عناصر حيوية تشمل المياه ، والأرض ، والهواء ، وعناصر البيئة الحيوانية ، وعناصر البيئة النباتية وتخضع هذه العناصر الحيوية لتوازنات وفاقاً لدورة حياة محددة تعمل على  ضمان استمرارية تواجد هذه العناصر مع اسـتمرار الكون الطبيعي والانسـاني</a:t>
            </a:r>
            <a:r>
              <a:rPr lang="ar-IQ" b="1" dirty="0" smtClean="0">
                <a:effectLst/>
                <a:ea typeface="Calibri"/>
                <a:cs typeface="Simplified Arabic"/>
              </a:rPr>
              <a:t> .</a:t>
            </a:r>
            <a:endParaRPr lang="en-US" dirty="0" smtClean="0">
              <a:effectLst/>
            </a:endParaRPr>
          </a:p>
          <a:p>
            <a:pPr lvl="0" algn="just" rtl="1">
              <a:buFont typeface="+mj-lt"/>
              <a:buAutoNum type="arabicPeriod"/>
            </a:pPr>
            <a:r>
              <a:rPr lang="ar-IQ" dirty="0">
                <a:cs typeface="Simplified Arabic"/>
              </a:rPr>
              <a:t>عرفها ( فريمان ) بانها ( مجموعة من الظروف والعوامل الخارجية الطبيعية والمتغيرات التي تؤثر في طريقة ما يعيش في ظل هذه الظروف )</a:t>
            </a:r>
            <a:r>
              <a:rPr lang="ar-IQ" b="1" dirty="0" smtClean="0">
                <a:effectLst/>
                <a:ea typeface="Calibri"/>
                <a:cs typeface="Simplified Arabic"/>
              </a:rPr>
              <a:t> .</a:t>
            </a:r>
            <a:endParaRPr lang="en-US" dirty="0" smtClean="0">
              <a:effectLst/>
            </a:endParaRPr>
          </a:p>
          <a:p>
            <a:pPr lvl="0" algn="justLow" rtl="1">
              <a:buFont typeface="+mj-lt"/>
              <a:buAutoNum type="arabicPeriod"/>
            </a:pPr>
            <a:r>
              <a:rPr lang="ar-IQ" dirty="0">
                <a:cs typeface="Simplified Arabic"/>
              </a:rPr>
              <a:t>وتعرف البيئة أيضاً بانها ( كل مكونات الوسط الذي يتفاعل معه  الانسان مؤثراً ومتأثراَ ) </a:t>
            </a:r>
            <a:endParaRPr lang="en-US" dirty="0" smtClean="0">
              <a:effectLst/>
            </a:endParaRPr>
          </a:p>
          <a:p>
            <a:pPr lvl="0" algn="justLow" rtl="1">
              <a:buFont typeface="+mj-lt"/>
              <a:buAutoNum type="arabicPeriod"/>
            </a:pPr>
            <a:r>
              <a:rPr lang="ar-IQ" dirty="0">
                <a:ea typeface="Calibri"/>
                <a:cs typeface="Simplified Arabic"/>
              </a:rPr>
              <a:t>عرف مؤتمر الامم المتحدة للبيئة والانسان الذي عقد في استكهولم عاصمة السويد عام </a:t>
            </a:r>
            <a:r>
              <a:rPr lang="en-US" dirty="0">
                <a:latin typeface="Simplified Arabic"/>
                <a:ea typeface="Calibri"/>
              </a:rPr>
              <a:t>1972</a:t>
            </a:r>
            <a:r>
              <a:rPr lang="ar-IQ" dirty="0">
                <a:ea typeface="Calibri"/>
                <a:cs typeface="Simplified Arabic"/>
              </a:rPr>
              <a:t> البيئة بأنها  ( رصيد الموارد المادية والاجتماعية المتاحة في وقت ما وفي مكان ما لإشباع حاجات الانسان وتطلعاته )</a:t>
            </a:r>
            <a:r>
              <a:rPr lang="ar-IQ" sz="2800" dirty="0" smtClean="0">
                <a:effectLst/>
                <a:ea typeface="Times New Roman"/>
                <a:cs typeface="Simplified Arabic"/>
              </a:rPr>
              <a:t> </a:t>
            </a:r>
            <a:r>
              <a:rPr lang="ar-IQ" dirty="0" smtClean="0">
                <a:effectLst/>
                <a:ea typeface="Times New Roman"/>
                <a:cs typeface="Simplified Arabic"/>
              </a:rPr>
              <a:t>.</a:t>
            </a:r>
            <a:endParaRPr lang="en-US" dirty="0" smtClean="0">
              <a:effectLst/>
            </a:endParaRPr>
          </a:p>
          <a:p>
            <a:endParaRPr lang="ar-IQ" dirty="0"/>
          </a:p>
        </p:txBody>
      </p:sp>
    </p:spTree>
    <p:extLst>
      <p:ext uri="{BB962C8B-B14F-4D97-AF65-F5344CB8AC3E}">
        <p14:creationId xmlns:p14="http://schemas.microsoft.com/office/powerpoint/2010/main" xmlns="" val="13858365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IQ" dirty="0" smtClean="0"/>
              <a:t>تطور مفهوم البيئة</a:t>
            </a:r>
            <a:endParaRPr lang="ar-IQ" dirty="0"/>
          </a:p>
        </p:txBody>
      </p:sp>
      <p:sp>
        <p:nvSpPr>
          <p:cNvPr id="3" name="عنصر نائب للمحتوى 2"/>
          <p:cNvSpPr>
            <a:spLocks noGrp="1"/>
          </p:cNvSpPr>
          <p:nvPr>
            <p:ph idx="1"/>
          </p:nvPr>
        </p:nvSpPr>
        <p:spPr/>
        <p:txBody>
          <a:bodyPr>
            <a:normAutofit lnSpcReduction="10000"/>
          </a:bodyPr>
          <a:lstStyle/>
          <a:p>
            <a:pPr marL="0" indent="0" algn="r" rtl="1">
              <a:buNone/>
            </a:pPr>
            <a:r>
              <a:rPr lang="en-US" dirty="0" smtClean="0">
                <a:solidFill>
                  <a:srgbClr val="000000"/>
                </a:solidFill>
                <a:effectLst/>
                <a:latin typeface="Simplified Arabic"/>
                <a:ea typeface="Calibri"/>
                <a:cs typeface="Arial"/>
              </a:rPr>
              <a:t> </a:t>
            </a:r>
            <a:r>
              <a:rPr lang="ar-IQ" dirty="0">
                <a:solidFill>
                  <a:srgbClr val="000000"/>
                </a:solidFill>
                <a:ea typeface="Calibri"/>
                <a:cs typeface="Simplified Arabic"/>
              </a:rPr>
              <a:t>من كل ما تقدم يتضح ان البيئة </a:t>
            </a:r>
            <a:r>
              <a:rPr lang="en-US" dirty="0" smtClean="0">
                <a:solidFill>
                  <a:srgbClr val="000000"/>
                </a:solidFill>
                <a:effectLst/>
                <a:latin typeface="Simplified Arabic"/>
                <a:ea typeface="Calibri"/>
                <a:cs typeface="Arial"/>
              </a:rPr>
              <a:t>Ecology)   (</a:t>
            </a:r>
            <a:r>
              <a:rPr lang="ar-IQ" dirty="0">
                <a:solidFill>
                  <a:srgbClr val="000000"/>
                </a:solidFill>
                <a:ea typeface="Calibri"/>
                <a:cs typeface="Simplified Arabic"/>
              </a:rPr>
              <a:t> كان ينظر اليها من جوانبها </a:t>
            </a:r>
            <a:r>
              <a:rPr lang="ar-IQ" dirty="0" err="1">
                <a:solidFill>
                  <a:srgbClr val="000000"/>
                </a:solidFill>
                <a:ea typeface="Calibri"/>
                <a:cs typeface="Simplified Arabic"/>
              </a:rPr>
              <a:t>الفيزياوية</a:t>
            </a:r>
            <a:r>
              <a:rPr lang="ar-IQ" dirty="0">
                <a:solidFill>
                  <a:srgbClr val="000000"/>
                </a:solidFill>
                <a:ea typeface="Calibri"/>
                <a:cs typeface="Simplified Arabic"/>
              </a:rPr>
              <a:t> والبيولوجية فقط قبل ان يتطور هذا العلم ليشمل جوانب جديدة من ممارسات الانسان لأنشطته الاقتصادية خاصة بعد الثورة الصناعية فلم يعد الاهتمام بالجوانب </a:t>
            </a:r>
            <a:r>
              <a:rPr lang="ar-IQ" dirty="0" err="1">
                <a:solidFill>
                  <a:srgbClr val="000000"/>
                </a:solidFill>
                <a:ea typeface="Calibri"/>
                <a:cs typeface="Simplified Arabic"/>
              </a:rPr>
              <a:t>الفيزياوية</a:t>
            </a:r>
            <a:r>
              <a:rPr lang="ar-IQ" dirty="0">
                <a:solidFill>
                  <a:srgbClr val="000000"/>
                </a:solidFill>
                <a:ea typeface="Calibri"/>
                <a:cs typeface="Simplified Arabic"/>
              </a:rPr>
              <a:t> والبيولوجية وعلم الاقتصاد ليس ببعيد عن ذلك ، ولذلك فقد تحولت مجالات الاهتمام من هذا العلم لتظهر اهتمامات جديدة تستحوذ على الجوانب الاجتماعية والإنسانية والاقتصادية  والثقافية مما ادى الى ان ظهور مصطلح جديد هو </a:t>
            </a:r>
            <a:r>
              <a:rPr lang="en-US" dirty="0" smtClean="0">
                <a:solidFill>
                  <a:srgbClr val="000000"/>
                </a:solidFill>
                <a:effectLst/>
                <a:latin typeface="Simplified Arabic"/>
                <a:ea typeface="Calibri"/>
                <a:cs typeface="Arial"/>
              </a:rPr>
              <a:t>Environmental )  (</a:t>
            </a:r>
            <a:r>
              <a:rPr lang="ar-IQ" dirty="0">
                <a:solidFill>
                  <a:srgbClr val="000000"/>
                </a:solidFill>
                <a:ea typeface="Calibri"/>
                <a:cs typeface="Simplified Arabic"/>
              </a:rPr>
              <a:t>  علم البيئة الذي يعتبر اكثر شمولاً وتركيزاً على  الجوانب الانسانية تحديداً وعلاقتها بالطبيعة ومواردها .</a:t>
            </a:r>
            <a:endParaRPr lang="ar-IQ" dirty="0"/>
          </a:p>
        </p:txBody>
      </p:sp>
    </p:spTree>
    <p:extLst>
      <p:ext uri="{BB962C8B-B14F-4D97-AF65-F5344CB8AC3E}">
        <p14:creationId xmlns:p14="http://schemas.microsoft.com/office/powerpoint/2010/main" xmlns="" val="206892288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rtl="1"/>
            <a:r>
              <a:rPr lang="ar-IQ" dirty="0" smtClean="0"/>
              <a:t>تطور مفهوم البيئة </a:t>
            </a:r>
            <a:endParaRPr lang="ar-IQ" dirty="0"/>
          </a:p>
        </p:txBody>
      </p:sp>
      <p:sp>
        <p:nvSpPr>
          <p:cNvPr id="3" name="عنصر نائب للمحتوى 2"/>
          <p:cNvSpPr>
            <a:spLocks noGrp="1"/>
          </p:cNvSpPr>
          <p:nvPr>
            <p:ph idx="1"/>
          </p:nvPr>
        </p:nvSpPr>
        <p:spPr/>
        <p:txBody>
          <a:bodyPr>
            <a:normAutofit fontScale="92500"/>
          </a:bodyPr>
          <a:lstStyle/>
          <a:p>
            <a:pPr indent="0" algn="just" rtl="1">
              <a:lnSpc>
                <a:spcPct val="115000"/>
              </a:lnSpc>
              <a:buNone/>
            </a:pPr>
            <a:r>
              <a:rPr lang="ar-IQ" dirty="0">
                <a:solidFill>
                  <a:srgbClr val="000000"/>
                </a:solidFill>
                <a:ea typeface="Calibri"/>
                <a:cs typeface="Simplified Arabic"/>
              </a:rPr>
              <a:t>والذي يجب الالتفات له والاهتمام به هو نظرة  الاقتصاديين الى البيئة ومفهومها من خلال علاقتها وربطها بالاقتصاد فقد وجد هؤلاء ان البيئة هي الوسط الذي يحوي المعطيات التي يستعملها البشر لإشباع حاجاتهم ومتطلباتهم ولا يتوقف الامر عند هذا الحد وإنما  هناك حاجة الى تأطير هذا الموضوع ، والتأطير يحدث من خلال ما يسمى باقتصاد البيئة الذي هو (العلم الذي يقيس بمقاييس بيئية مختلف الجوانب النظرية والتحليلية والمحاسبية للحياة الاقتصادية ويهدف الى المحافظة على توازنات بيئية تضمن نمواً مستديما .</a:t>
            </a:r>
            <a:endParaRPr lang="en-US" sz="2000" dirty="0">
              <a:ea typeface="Calibri"/>
              <a:cs typeface="Arial"/>
            </a:endParaRPr>
          </a:p>
          <a:p>
            <a:endParaRPr lang="ar-IQ" dirty="0"/>
          </a:p>
        </p:txBody>
      </p:sp>
    </p:spTree>
    <p:extLst>
      <p:ext uri="{BB962C8B-B14F-4D97-AF65-F5344CB8AC3E}">
        <p14:creationId xmlns:p14="http://schemas.microsoft.com/office/powerpoint/2010/main" xmlns="" val="18375868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IQ" dirty="0" smtClean="0"/>
              <a:t>تطور مفهوم البيئة </a:t>
            </a:r>
            <a:endParaRPr lang="ar-IQ" dirty="0"/>
          </a:p>
        </p:txBody>
      </p:sp>
      <p:sp>
        <p:nvSpPr>
          <p:cNvPr id="3" name="عنصر نائب للمحتوى 2"/>
          <p:cNvSpPr>
            <a:spLocks noGrp="1"/>
          </p:cNvSpPr>
          <p:nvPr>
            <p:ph idx="1"/>
          </p:nvPr>
        </p:nvSpPr>
        <p:spPr/>
        <p:txBody>
          <a:bodyPr/>
          <a:lstStyle/>
          <a:p>
            <a:pPr marL="0" indent="0" algn="just" rtl="1">
              <a:lnSpc>
                <a:spcPct val="115000"/>
              </a:lnSpc>
              <a:buNone/>
            </a:pPr>
            <a:r>
              <a:rPr lang="ar-IQ" b="1" u="sng" dirty="0">
                <a:solidFill>
                  <a:srgbClr val="000000"/>
                </a:solidFill>
                <a:ea typeface="Calibri"/>
                <a:cs typeface="Simplified Arabic"/>
              </a:rPr>
              <a:t>من كل ما تقدم يتضح أن المفهوم العام للبيئة</a:t>
            </a:r>
            <a:r>
              <a:rPr lang="ar-IQ" dirty="0">
                <a:solidFill>
                  <a:srgbClr val="000000"/>
                </a:solidFill>
                <a:ea typeface="Calibri"/>
                <a:cs typeface="Simplified Arabic"/>
              </a:rPr>
              <a:t> يجب أن يحتوي على جملة عوامل مادية وغير مادية فهي بيولوجية وكيميائية ومناخية وجغرافية وحتى عوامل انسانية تحيط بالإنسان وبالمكان الذي يرتاده تؤثر به وتتأثر بنشاطاته وفعالياته سلباً أو أيجاباً ومن خلال كل ذلك تتحدد سلوكياته ونظمه الحياتية من خلال تفاعل جميع العوامل المذكورة .</a:t>
            </a:r>
            <a:endParaRPr lang="en-US" sz="2000" dirty="0">
              <a:ea typeface="Calibri"/>
              <a:cs typeface="Arial"/>
            </a:endParaRPr>
          </a:p>
        </p:txBody>
      </p:sp>
    </p:spTree>
    <p:extLst>
      <p:ext uri="{BB962C8B-B14F-4D97-AF65-F5344CB8AC3E}">
        <p14:creationId xmlns:p14="http://schemas.microsoft.com/office/powerpoint/2010/main" xmlns="" val="13019709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850106"/>
          </a:xfrm>
        </p:spPr>
        <p:txBody>
          <a:bodyPr>
            <a:normAutofit/>
          </a:bodyPr>
          <a:lstStyle/>
          <a:p>
            <a:pPr algn="ctr"/>
            <a:r>
              <a:rPr lang="ar-IQ" sz="3600" dirty="0" smtClean="0"/>
              <a:t>اشكال البيئة</a:t>
            </a:r>
            <a:endParaRPr lang="ar-IQ" sz="3600" dirty="0"/>
          </a:p>
        </p:txBody>
      </p:sp>
      <p:sp>
        <p:nvSpPr>
          <p:cNvPr id="3" name="عنصر نائب للمحتوى 2"/>
          <p:cNvSpPr>
            <a:spLocks noGrp="1"/>
          </p:cNvSpPr>
          <p:nvPr>
            <p:ph idx="1"/>
          </p:nvPr>
        </p:nvSpPr>
        <p:spPr/>
        <p:txBody>
          <a:bodyPr>
            <a:normAutofit lnSpcReduction="10000"/>
          </a:bodyPr>
          <a:lstStyle/>
          <a:p>
            <a:pPr lvl="0" algn="just" rtl="1">
              <a:buFont typeface="+mj-lt"/>
              <a:buAutoNum type="arabicPeriod"/>
            </a:pPr>
            <a:r>
              <a:rPr lang="ar-IQ" b="1" dirty="0">
                <a:cs typeface="Simplified Arabic"/>
              </a:rPr>
              <a:t>البيئة الطبيعية</a:t>
            </a:r>
            <a:r>
              <a:rPr lang="ar-IQ" dirty="0">
                <a:cs typeface="Simplified Arabic"/>
              </a:rPr>
              <a:t> : وتتمثل عناصرها  بالماء والتربة والهواء والمعادن ومصدر الطاقة والأحياء بصورها كافة.</a:t>
            </a:r>
            <a:endParaRPr lang="en-US" dirty="0" smtClean="0">
              <a:effectLst/>
              <a:ea typeface="+mn-ea"/>
            </a:endParaRPr>
          </a:p>
          <a:p>
            <a:pPr lvl="0" algn="just" rtl="1">
              <a:buFont typeface="+mj-lt"/>
              <a:buAutoNum type="arabicPeriod"/>
            </a:pPr>
            <a:r>
              <a:rPr lang="ar-IQ" b="1" dirty="0" smtClean="0">
                <a:solidFill>
                  <a:srgbClr val="000000"/>
                </a:solidFill>
                <a:effectLst/>
                <a:ea typeface="Calibri"/>
                <a:cs typeface="Simplified Arabic"/>
              </a:rPr>
              <a:t>البيئة الاصطناعية</a:t>
            </a:r>
            <a:r>
              <a:rPr lang="ar-IQ" dirty="0" smtClean="0">
                <a:solidFill>
                  <a:srgbClr val="000000"/>
                </a:solidFill>
                <a:effectLst/>
                <a:ea typeface="Calibri"/>
                <a:cs typeface="Simplified Arabic"/>
              </a:rPr>
              <a:t> : وتمثل البيئة المادية التي تتمثل عناصرها بالنظم الاجتماعية والمؤسسات التي أقامها الانسان والخدمات العامة من طرق ومصارف مياه وشبكات ري وغيرها.</a:t>
            </a:r>
            <a:endParaRPr lang="en-US" dirty="0" smtClean="0">
              <a:effectLst/>
              <a:ea typeface="+mn-ea"/>
            </a:endParaRPr>
          </a:p>
          <a:p>
            <a:pPr lvl="0" algn="just" rtl="1">
              <a:buFont typeface="+mj-lt"/>
              <a:buAutoNum type="arabicPeriod"/>
            </a:pPr>
            <a:r>
              <a:rPr lang="ar-IQ" b="1" dirty="0" smtClean="0">
                <a:solidFill>
                  <a:srgbClr val="000000"/>
                </a:solidFill>
                <a:effectLst/>
                <a:ea typeface="Calibri"/>
                <a:cs typeface="Simplified Arabic"/>
              </a:rPr>
              <a:t>البيئة الاقتصادية</a:t>
            </a:r>
            <a:r>
              <a:rPr lang="ar-IQ" dirty="0" smtClean="0">
                <a:solidFill>
                  <a:srgbClr val="000000"/>
                </a:solidFill>
                <a:effectLst/>
                <a:ea typeface="Calibri"/>
                <a:cs typeface="Simplified Arabic"/>
              </a:rPr>
              <a:t> : تمثل كل النظم والقوانين والإجراءات الاقتصادية والإمكانات والموارد المادية والبشرية وكل الترابطات والتأثيرات الخارجية التي تحلل المستجدات والأوضاع الاقتصادية محلياً واقليمياً ودولياً .</a:t>
            </a:r>
            <a:endParaRPr lang="en-US" dirty="0" smtClean="0">
              <a:effectLst/>
              <a:ea typeface="+mn-ea"/>
            </a:endParaRPr>
          </a:p>
          <a:p>
            <a:pPr marL="0" indent="0" algn="r" rtl="1">
              <a:buNone/>
            </a:pPr>
            <a:endParaRPr lang="ar-IQ" dirty="0"/>
          </a:p>
        </p:txBody>
      </p:sp>
    </p:spTree>
    <p:extLst>
      <p:ext uri="{BB962C8B-B14F-4D97-AF65-F5344CB8AC3E}">
        <p14:creationId xmlns:p14="http://schemas.microsoft.com/office/powerpoint/2010/main" xmlns="" val="13620039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778098"/>
          </a:xfrm>
        </p:spPr>
        <p:txBody>
          <a:bodyPr/>
          <a:lstStyle/>
          <a:p>
            <a:pPr algn="ctr"/>
            <a:r>
              <a:rPr lang="ar-IQ" sz="3600" dirty="0">
                <a:solidFill>
                  <a:prstClr val="black"/>
                </a:solidFill>
              </a:rPr>
              <a:t>اشكال البيئة</a:t>
            </a:r>
            <a:endParaRPr lang="ar-IQ" dirty="0"/>
          </a:p>
        </p:txBody>
      </p:sp>
      <p:sp>
        <p:nvSpPr>
          <p:cNvPr id="3" name="عنصر نائب للمحتوى 2"/>
          <p:cNvSpPr>
            <a:spLocks noGrp="1"/>
          </p:cNvSpPr>
          <p:nvPr>
            <p:ph idx="1"/>
          </p:nvPr>
        </p:nvSpPr>
        <p:spPr>
          <a:xfrm>
            <a:off x="457200" y="980728"/>
            <a:ext cx="8229600" cy="5472608"/>
          </a:xfrm>
        </p:spPr>
        <p:txBody>
          <a:bodyPr>
            <a:normAutofit fontScale="85000" lnSpcReduction="10000"/>
          </a:bodyPr>
          <a:lstStyle/>
          <a:p>
            <a:pPr marL="0" lvl="0" indent="0" algn="just" rtl="1">
              <a:buNone/>
            </a:pPr>
            <a:r>
              <a:rPr lang="ar-IQ" b="1" dirty="0" smtClean="0">
                <a:solidFill>
                  <a:srgbClr val="000000"/>
                </a:solidFill>
                <a:effectLst/>
                <a:ea typeface="Calibri"/>
                <a:cs typeface="Simplified Arabic"/>
              </a:rPr>
              <a:t>4. البيئة الاجتماعية</a:t>
            </a:r>
            <a:r>
              <a:rPr lang="ar-IQ" dirty="0" smtClean="0">
                <a:solidFill>
                  <a:srgbClr val="000000"/>
                </a:solidFill>
                <a:effectLst/>
                <a:ea typeface="Calibri"/>
                <a:cs typeface="Simplified Arabic"/>
              </a:rPr>
              <a:t> : وتتضمن الخدمات الاجتماعية العامة المختلفة والخصائص الاجتماعية للسكان , وكل ما يحمله الانسان من قيم وسلوكيات وعقائد ليستخدمها في حياته</a:t>
            </a:r>
            <a:endParaRPr lang="en-US" dirty="0" smtClean="0">
              <a:effectLst/>
              <a:ea typeface="+mn-ea"/>
            </a:endParaRPr>
          </a:p>
          <a:p>
            <a:pPr marL="0" lvl="0" indent="0" algn="just" rtl="1">
              <a:buNone/>
            </a:pPr>
            <a:r>
              <a:rPr lang="ar-IQ" b="1" dirty="0" smtClean="0">
                <a:solidFill>
                  <a:srgbClr val="000000"/>
                </a:solidFill>
                <a:effectLst/>
                <a:ea typeface="Calibri"/>
                <a:cs typeface="Simplified Arabic"/>
              </a:rPr>
              <a:t>5. </a:t>
            </a:r>
            <a:r>
              <a:rPr lang="ar-SA" b="1" dirty="0" smtClean="0">
                <a:solidFill>
                  <a:srgbClr val="000000"/>
                </a:solidFill>
                <a:effectLst/>
                <a:ea typeface="Calibri"/>
                <a:cs typeface="Simplified Arabic"/>
              </a:rPr>
              <a:t>البيئة السياسية</a:t>
            </a:r>
            <a:r>
              <a:rPr lang="ar-SA" dirty="0" smtClean="0">
                <a:solidFill>
                  <a:srgbClr val="000000"/>
                </a:solidFill>
                <a:effectLst/>
                <a:ea typeface="Calibri"/>
                <a:cs typeface="Simplified Arabic"/>
              </a:rPr>
              <a:t> : وهي نظام ديناميكي معقد ذو مكونات متشابكة ومتعددة وتعد إحدى وسائل الاتصال السياسي من خلال التأثير على الاتصال الشخصي وانعكاسه على السلوك السياسي للفرد والأحداث والأزمات السياسية في بيئة سياسية فاعلة ومؤثرة على ممارسة وسلوك الأفراد وتساعدهم على المشاركة السياسية مع الأحداث والأزمات نتيجة متابعتهم للأخبار والأحداث والتحليلات عبر وسائل الإعلام المتنوعة مثال ذلك (الناخبين يكتسبون معلوماتهم السياسية من بيئتهم المحيطة بهم في الحملات الانتخابية؛ من خلال الاتصال السياسي عن طريق اختيار الرسائل الإعلامية التي تلبي رغباتهم الذاتية) كما أن الجمهور مسؤول عن اختيار ما يناسبه من وسائل الإعلام المتنافسة على مصادر الإشباع المعلوماتية التي تحقق له اكبر قدر ممكن من الإشباع الذاتي</a:t>
            </a:r>
            <a:r>
              <a:rPr lang="ar-SA" baseline="30000" dirty="0" smtClean="0">
                <a:solidFill>
                  <a:srgbClr val="000000"/>
                </a:solidFill>
                <a:effectLst/>
                <a:ea typeface="Calibri"/>
                <a:cs typeface="Simplified Arabic"/>
              </a:rPr>
              <a:t> </a:t>
            </a:r>
            <a:r>
              <a:rPr lang="ar-IQ" baseline="30000" dirty="0" smtClean="0">
                <a:solidFill>
                  <a:srgbClr val="000000"/>
                </a:solidFill>
                <a:effectLst/>
                <a:ea typeface="Calibri"/>
                <a:cs typeface="Simplified Arabic"/>
              </a:rPr>
              <a:t>.</a:t>
            </a:r>
            <a:endParaRPr lang="en-US" dirty="0" smtClean="0">
              <a:effectLst/>
              <a:ea typeface="+mn-ea"/>
            </a:endParaRPr>
          </a:p>
          <a:p>
            <a:pPr algn="r" rtl="1"/>
            <a:endParaRPr lang="ar-IQ" dirty="0"/>
          </a:p>
        </p:txBody>
      </p:sp>
    </p:spTree>
    <p:extLst>
      <p:ext uri="{BB962C8B-B14F-4D97-AF65-F5344CB8AC3E}">
        <p14:creationId xmlns:p14="http://schemas.microsoft.com/office/powerpoint/2010/main" xmlns="" val="6363066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algn="ctr"/>
            <a:r>
              <a:rPr lang="ar-IQ" dirty="0" err="1" smtClean="0"/>
              <a:t>انواع</a:t>
            </a:r>
            <a:r>
              <a:rPr lang="ar-IQ" dirty="0" smtClean="0"/>
              <a:t> </a:t>
            </a:r>
            <a:r>
              <a:rPr lang="ar-IQ" dirty="0" smtClean="0"/>
              <a:t>البيئة</a:t>
            </a:r>
            <a:endParaRPr lang="ar-IQ" dirty="0"/>
          </a:p>
        </p:txBody>
      </p:sp>
      <p:sp>
        <p:nvSpPr>
          <p:cNvPr id="3" name="عنصر نائب للمحتوى 2"/>
          <p:cNvSpPr>
            <a:spLocks noGrp="1"/>
          </p:cNvSpPr>
          <p:nvPr>
            <p:ph idx="1"/>
          </p:nvPr>
        </p:nvSpPr>
        <p:spPr/>
        <p:txBody>
          <a:bodyPr>
            <a:normAutofit/>
          </a:bodyPr>
          <a:lstStyle/>
          <a:p>
            <a:pPr marL="0" lvl="0" indent="0" algn="r">
              <a:buNone/>
              <a:tabLst>
                <a:tab pos="457200" algn="l"/>
              </a:tabLst>
            </a:pPr>
            <a:r>
              <a:rPr lang="ar-DZ" b="1" u="sng" dirty="0" smtClean="0">
                <a:ea typeface="Calibri"/>
                <a:cs typeface="Simplified Arabic"/>
              </a:rPr>
              <a:t>يمكن </a:t>
            </a:r>
            <a:r>
              <a:rPr lang="ar-IQ" b="1" u="sng" dirty="0" smtClean="0">
                <a:ea typeface="Calibri"/>
                <a:cs typeface="Simplified Arabic"/>
              </a:rPr>
              <a:t>تشخيص </a:t>
            </a:r>
            <a:r>
              <a:rPr lang="ar-IQ" b="1" u="sng" dirty="0">
                <a:ea typeface="Calibri"/>
                <a:cs typeface="Simplified Arabic"/>
              </a:rPr>
              <a:t>نوعين من البيئة : </a:t>
            </a:r>
            <a:r>
              <a:rPr lang="ar-IQ" b="1" u="sng" baseline="30000" dirty="0">
                <a:ea typeface="Calibri"/>
                <a:cs typeface="Simplified Arabic"/>
              </a:rPr>
              <a:t> </a:t>
            </a:r>
            <a:endParaRPr lang="en-US" dirty="0" smtClean="0">
              <a:effectLst/>
              <a:cs typeface="Times New Roman"/>
            </a:endParaRPr>
          </a:p>
          <a:p>
            <a:pPr marL="0" lvl="0" indent="0" algn="justLow" rtl="1">
              <a:buNone/>
              <a:tabLst>
                <a:tab pos="457200" algn="l"/>
              </a:tabLst>
            </a:pPr>
            <a:r>
              <a:rPr lang="ar-IQ" b="1" dirty="0" smtClean="0">
                <a:ea typeface="Calibri"/>
                <a:cs typeface="Simplified Arabic"/>
              </a:rPr>
              <a:t>1- </a:t>
            </a:r>
            <a:r>
              <a:rPr lang="ar-IQ" b="1" dirty="0">
                <a:ea typeface="Calibri"/>
                <a:cs typeface="Simplified Arabic"/>
              </a:rPr>
              <a:t>البيئة الخارجية :</a:t>
            </a:r>
            <a:r>
              <a:rPr lang="ar-IQ" dirty="0">
                <a:ea typeface="Calibri"/>
                <a:cs typeface="Simplified Arabic"/>
              </a:rPr>
              <a:t> وتشمل البيئة الطبيعية التي تقدم المدخلات للعملية الانتاجية في المشروع من جانب وتكون مستقبلة للملوثات المطروحة من المشروع من جانب آخر , وتشمل البيئة المصطنعة أو المشيدة أيضاً والتي تمثلها البيئة الاجتماعية والسياسية والاقتصادية والقانونية والتعليمية والثقافية والمعرفية والتكنلوجية .</a:t>
            </a:r>
            <a:endParaRPr lang="en-US" dirty="0" smtClean="0">
              <a:effectLst/>
            </a:endParaRPr>
          </a:p>
          <a:p>
            <a:pPr marL="0" lvl="0" indent="0" algn="justLow" rtl="1">
              <a:buNone/>
              <a:tabLst>
                <a:tab pos="457200" algn="l"/>
              </a:tabLst>
            </a:pPr>
            <a:r>
              <a:rPr lang="ar-IQ" dirty="0" smtClean="0">
                <a:ea typeface="Calibri"/>
                <a:cs typeface="Simplified Arabic"/>
              </a:rPr>
              <a:t>2</a:t>
            </a:r>
            <a:r>
              <a:rPr lang="ar-IQ" b="1" dirty="0" smtClean="0">
                <a:ea typeface="Calibri"/>
                <a:cs typeface="Simplified Arabic"/>
              </a:rPr>
              <a:t>- </a:t>
            </a:r>
            <a:r>
              <a:rPr lang="ar-IQ" b="1" dirty="0">
                <a:ea typeface="Calibri"/>
                <a:cs typeface="Simplified Arabic"/>
              </a:rPr>
              <a:t>البيئة الداخلية :</a:t>
            </a:r>
            <a:r>
              <a:rPr lang="ar-IQ" dirty="0">
                <a:ea typeface="Calibri"/>
                <a:cs typeface="Simplified Arabic"/>
              </a:rPr>
              <a:t> وتتمثل بأهداف المشروع وأجزاء النظام القائم في المشروع وعناصر إدارته والتوجيهات المستقلة .</a:t>
            </a:r>
            <a:endParaRPr lang="ar-IQ" dirty="0"/>
          </a:p>
        </p:txBody>
      </p:sp>
    </p:spTree>
    <p:extLst>
      <p:ext uri="{BB962C8B-B14F-4D97-AF65-F5344CB8AC3E}">
        <p14:creationId xmlns:p14="http://schemas.microsoft.com/office/powerpoint/2010/main" xmlns="" val="15140042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778098"/>
          </a:xfrm>
        </p:spPr>
        <p:txBody>
          <a:bodyPr>
            <a:normAutofit fontScale="90000"/>
          </a:bodyPr>
          <a:lstStyle/>
          <a:p>
            <a:pPr algn="ctr"/>
            <a:r>
              <a:rPr lang="ar-IQ" b="1" dirty="0" smtClean="0">
                <a:solidFill>
                  <a:srgbClr val="000000"/>
                </a:solidFill>
                <a:effectLst/>
                <a:ea typeface="Calibri"/>
                <a:cs typeface="Simplified Arabic"/>
              </a:rPr>
              <a:t/>
            </a:r>
            <a:br>
              <a:rPr lang="ar-IQ" b="1" dirty="0" smtClean="0">
                <a:solidFill>
                  <a:srgbClr val="000000"/>
                </a:solidFill>
                <a:effectLst/>
                <a:ea typeface="Calibri"/>
                <a:cs typeface="Simplified Arabic"/>
              </a:rPr>
            </a:br>
            <a:r>
              <a:rPr lang="ar-IQ" b="1" dirty="0" smtClean="0">
                <a:solidFill>
                  <a:srgbClr val="000000"/>
                </a:solidFill>
                <a:effectLst/>
                <a:ea typeface="Calibri"/>
                <a:cs typeface="Simplified Arabic"/>
              </a:rPr>
              <a:t>مفهوم النظام البيئي </a:t>
            </a:r>
            <a:r>
              <a:rPr lang="en-US" dirty="0" smtClean="0">
                <a:effectLst/>
              </a:rPr>
              <a:t/>
            </a:r>
            <a:br>
              <a:rPr lang="en-US" dirty="0" smtClean="0">
                <a:effectLst/>
              </a:rPr>
            </a:br>
            <a:endParaRPr lang="ar-IQ" dirty="0"/>
          </a:p>
        </p:txBody>
      </p:sp>
      <p:sp>
        <p:nvSpPr>
          <p:cNvPr id="3" name="عنصر نائب للمحتوى 2"/>
          <p:cNvSpPr>
            <a:spLocks noGrp="1"/>
          </p:cNvSpPr>
          <p:nvPr>
            <p:ph idx="1"/>
          </p:nvPr>
        </p:nvSpPr>
        <p:spPr/>
        <p:txBody>
          <a:bodyPr/>
          <a:lstStyle/>
          <a:p>
            <a:pPr marL="0" indent="0" algn="r" rtl="1">
              <a:buNone/>
            </a:pPr>
            <a:r>
              <a:rPr lang="ar-IQ" dirty="0" smtClean="0">
                <a:solidFill>
                  <a:srgbClr val="000000"/>
                </a:solidFill>
                <a:effectLst/>
                <a:ea typeface="Calibri"/>
                <a:cs typeface="Simplified Arabic"/>
              </a:rPr>
              <a:t>يعرف النظام البيئي بانه عبارة عن وحدة تنظيمية في حيز معين تحتوي على عناصر حية وغير حية تتفاعل مع بعضها وتتبادل التأثير .</a:t>
            </a:r>
            <a:endParaRPr lang="ar-IQ" dirty="0"/>
          </a:p>
        </p:txBody>
      </p:sp>
    </p:spTree>
    <p:extLst>
      <p:ext uri="{BB962C8B-B14F-4D97-AF65-F5344CB8AC3E}">
        <p14:creationId xmlns:p14="http://schemas.microsoft.com/office/powerpoint/2010/main" xmlns="" val="4164436307"/>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Promenade">
  <a:themeElements>
    <a:clrScheme name="Promenade">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Promenade">
      <a:majorFont>
        <a:latin typeface="Franklin Gothic Medium"/>
        <a:ea typeface=""/>
        <a:cs typeface=""/>
        <a:font script="Jpan" typeface="HG創英角ｺﾞｼｯｸUB"/>
        <a:font script="Hang" typeface="돋움"/>
        <a:font script="Hans" typeface="隶书"/>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Franklin Gothic Book"/>
        <a:ea typeface=""/>
        <a:cs typeface=""/>
        <a:font script="Jpan" typeface="HGｺﾞｼｯｸE"/>
        <a:font script="Hang" typeface="돋움"/>
        <a:font script="Hans" typeface="华文楷体"/>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Promenade">
      <a:fillStyleLst>
        <a:solidFill>
          <a:schemeClr val="phClr"/>
        </a:solidFill>
        <a:gradFill rotWithShape="1">
          <a:gsLst>
            <a:gs pos="0">
              <a:schemeClr val="phClr">
                <a:tint val="30000"/>
                <a:satMod val="250000"/>
              </a:schemeClr>
            </a:gs>
            <a:gs pos="72000">
              <a:schemeClr val="phClr">
                <a:tint val="75000"/>
                <a:satMod val="210000"/>
              </a:schemeClr>
            </a:gs>
            <a:gs pos="100000">
              <a:schemeClr val="phClr">
                <a:tint val="85000"/>
                <a:satMod val="210000"/>
              </a:schemeClr>
            </a:gs>
          </a:gsLst>
          <a:lin ang="5400000" scaled="1"/>
        </a:gradFill>
        <a:gradFill rotWithShape="1">
          <a:gsLst>
            <a:gs pos="0">
              <a:schemeClr val="phClr">
                <a:tint val="75000"/>
                <a:shade val="85000"/>
                <a:satMod val="230000"/>
              </a:schemeClr>
            </a:gs>
            <a:gs pos="25000">
              <a:schemeClr val="phClr">
                <a:tint val="90000"/>
                <a:shade val="70000"/>
                <a:satMod val="220000"/>
              </a:schemeClr>
            </a:gs>
            <a:gs pos="50000">
              <a:schemeClr val="phClr">
                <a:tint val="90000"/>
                <a:shade val="58000"/>
                <a:satMod val="225000"/>
              </a:schemeClr>
            </a:gs>
            <a:gs pos="65000">
              <a:schemeClr val="phClr">
                <a:tint val="90000"/>
                <a:shade val="58000"/>
                <a:satMod val="225000"/>
              </a:schemeClr>
            </a:gs>
            <a:gs pos="80000">
              <a:schemeClr val="phClr">
                <a:tint val="90000"/>
                <a:shade val="69000"/>
                <a:satMod val="220000"/>
              </a:schemeClr>
            </a:gs>
            <a:gs pos="100000">
              <a:schemeClr val="phClr">
                <a:tint val="77000"/>
                <a:shade val="80000"/>
                <a:satMod val="230000"/>
              </a:schemeClr>
            </a:gs>
          </a:gsLst>
          <a:lin ang="5400000" scaled="1"/>
        </a:gradFill>
      </a:fillStyleLst>
      <a:lnStyleLst>
        <a:ln w="10000"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76200" dist="50800" dir="5400000" rotWithShape="0">
              <a:srgbClr val="4E3B30">
                <a:alpha val="60000"/>
              </a:srgbClr>
            </a:outerShdw>
          </a:effectLst>
        </a:effectStyle>
        <a:effectStyle>
          <a:effectLst>
            <a:outerShdw blurRad="76200" dist="50800" dir="5400000" rotWithShape="0">
              <a:srgbClr val="4E3B30">
                <a:alpha val="60000"/>
              </a:srgbClr>
            </a:outerShdw>
          </a:effectLst>
          <a:scene3d>
            <a:camera prst="orthographicFront">
              <a:rot lat="0" lon="0" rev="0"/>
            </a:camera>
            <a:lightRig rig="threePt" dir="tl">
              <a:rot lat="0" lon="0" rev="0"/>
            </a:lightRig>
          </a:scene3d>
          <a:sp3d prstMaterial="metal">
            <a:bevelT w="10000" h="10000"/>
          </a:sp3d>
        </a:effectStyle>
        <a:effectStyle>
          <a:effectLst>
            <a:outerShdw blurRad="76200" dist="50800" dir="5400000" rotWithShape="0">
              <a:srgbClr val="4E3B30">
                <a:alpha val="60000"/>
              </a:srgbClr>
            </a:outerShdw>
          </a:effectLst>
          <a:scene3d>
            <a:camera prst="obliqueTopLeft" fov="600000">
              <a:rot lat="0" lon="0" rev="0"/>
            </a:camera>
            <a:lightRig rig="balanced" dir="t">
              <a:rot lat="0" lon="0" rev="19200000"/>
            </a:lightRig>
          </a:scene3d>
          <a:sp3d contourW="12700" prstMaterial="matte">
            <a:bevelT w="60000" h="50800"/>
            <a:contourClr>
              <a:schemeClr val="phClr">
                <a:shade val="60000"/>
                <a:satMod val="110000"/>
              </a:schemeClr>
            </a:contourClr>
          </a:sp3d>
        </a:effectStyle>
      </a:effectStyleLst>
      <a:bgFillStyleLst>
        <a:solidFill>
          <a:schemeClr val="phClr"/>
        </a:solidFill>
        <a:blipFill>
          <a:blip xmlns:r="http://schemas.openxmlformats.org/officeDocument/2006/relationships" r:embed="rId1">
            <a:duotone>
              <a:schemeClr val="phClr">
                <a:shade val="90000"/>
                <a:satMod val="150000"/>
              </a:schemeClr>
              <a:schemeClr val="phClr">
                <a:tint val="88000"/>
                <a:satMod val="105000"/>
              </a:schemeClr>
            </a:duotone>
          </a:blip>
          <a:tile tx="0" ty="0" sx="95000" sy="95000" flip="none" algn="t"/>
        </a:blipFill>
        <a:blipFill>
          <a:blip xmlns:r="http://schemas.openxmlformats.org/officeDocument/2006/relationships" r:embed="rId2">
            <a:duotone>
              <a:schemeClr val="phClr">
                <a:shade val="30000"/>
                <a:satMod val="455000"/>
              </a:schemeClr>
              <a:schemeClr val="phClr">
                <a:tint val="95000"/>
                <a:satMod val="120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55</TotalTime>
  <Words>998</Words>
  <Application>Microsoft Office PowerPoint</Application>
  <PresentationFormat>Affichage à l'écran (4:3)</PresentationFormat>
  <Paragraphs>40</Paragraphs>
  <Slides>12</Slides>
  <Notes>0</Notes>
  <HiddenSlides>0</HiddenSlides>
  <MMClips>0</MMClips>
  <ScaleCrop>false</ScaleCrop>
  <HeadingPairs>
    <vt:vector size="4" baseType="variant">
      <vt:variant>
        <vt:lpstr>Thème</vt:lpstr>
      </vt:variant>
      <vt:variant>
        <vt:i4>1</vt:i4>
      </vt:variant>
      <vt:variant>
        <vt:lpstr>Titres des diapositives</vt:lpstr>
      </vt:variant>
      <vt:variant>
        <vt:i4>12</vt:i4>
      </vt:variant>
    </vt:vector>
  </HeadingPairs>
  <TitlesOfParts>
    <vt:vector size="13" baseType="lpstr">
      <vt:lpstr>Promenade</vt:lpstr>
      <vt:lpstr>البيئة : مفاهيم اساسية</vt:lpstr>
      <vt:lpstr>تعريف البيئة </vt:lpstr>
      <vt:lpstr>تطور مفهوم البيئة</vt:lpstr>
      <vt:lpstr>تطور مفهوم البيئة </vt:lpstr>
      <vt:lpstr>تطور مفهوم البيئة </vt:lpstr>
      <vt:lpstr>اشكال البيئة</vt:lpstr>
      <vt:lpstr>اشكال البيئة</vt:lpstr>
      <vt:lpstr>انواع البيئة</vt:lpstr>
      <vt:lpstr> مفهوم النظام البيئي  </vt:lpstr>
      <vt:lpstr>عناصر النظام البيئي</vt:lpstr>
      <vt:lpstr>التوازن والاختلال بين عناصر البيئة </vt:lpstr>
      <vt:lpstr>مظاهر الاختلال البيئي </vt:lpstr>
    </vt:vector>
  </TitlesOfParts>
  <Company>Microsoft (C)</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robian</dc:creator>
  <cp:lastModifiedBy>N'TIC</cp:lastModifiedBy>
  <cp:revision>6</cp:revision>
  <dcterms:created xsi:type="dcterms:W3CDTF">2021-08-18T12:14:59Z</dcterms:created>
  <dcterms:modified xsi:type="dcterms:W3CDTF">2025-09-27T16:34:12Z</dcterms:modified>
</cp:coreProperties>
</file>