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9" r:id="rId1"/>
  </p:sldMasterIdLst>
  <p:sldIdLst>
    <p:sldId id="256" r:id="rId2"/>
    <p:sldId id="257" r:id="rId3"/>
    <p:sldId id="258" r:id="rId4"/>
    <p:sldId id="259" r:id="rId5"/>
  </p:sldIdLst>
  <p:sldSz cx="7556500" cy="10693400"/>
  <p:notesSz cx="7556500" cy="10693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50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4128841"/>
            <a:ext cx="2951758" cy="6564559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967" y="-1441"/>
            <a:ext cx="7558467" cy="10694842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675253" y="2698147"/>
            <a:ext cx="4667959" cy="1877825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001813" y="3852814"/>
            <a:ext cx="5380726" cy="513400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78462" y="428234"/>
            <a:ext cx="1700213" cy="7294779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7825" y="428234"/>
            <a:ext cx="4974696" cy="7294779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1967" y="-1441"/>
            <a:ext cx="7558467" cy="10694842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4128841"/>
            <a:ext cx="2951758" cy="6564559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7142" y="2692431"/>
            <a:ext cx="4669917" cy="1882820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005015" y="3848726"/>
            <a:ext cx="5380228" cy="513283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085" y="1710944"/>
            <a:ext cx="2644775" cy="578869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4041" y="1710944"/>
            <a:ext cx="2644775" cy="578869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085" y="1710944"/>
            <a:ext cx="2644775" cy="855472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936" y="2653622"/>
            <a:ext cx="2644775" cy="48476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4041" y="1710944"/>
            <a:ext cx="2644775" cy="855472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84041" y="2653622"/>
            <a:ext cx="2644775" cy="48476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4128841"/>
            <a:ext cx="2951758" cy="6564559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-2154865" y="2154868"/>
            <a:ext cx="10693400" cy="6383671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48657" y="2457554"/>
            <a:ext cx="4307205" cy="1698699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24978" y="4083564"/>
            <a:ext cx="3146706" cy="518404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072615" y="3513611"/>
            <a:ext cx="4788725" cy="971908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676599" y="0"/>
            <a:ext cx="5879902" cy="106934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4128841"/>
            <a:ext cx="2951758" cy="6564559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7871531"/>
            <a:ext cx="2951758" cy="2821869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54670" y="2678029"/>
            <a:ext cx="4533900" cy="1352570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944959" y="3400010"/>
            <a:ext cx="5038117" cy="1154887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1968" y="7875246"/>
            <a:ext cx="2953726" cy="2818155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967" y="7876274"/>
            <a:ext cx="7558467" cy="2817128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085" y="570315"/>
            <a:ext cx="6215221" cy="8554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085" y="1716165"/>
            <a:ext cx="6215221" cy="5581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166243" y="9153550"/>
            <a:ext cx="1798447" cy="31367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06834" y="9800135"/>
            <a:ext cx="3904192" cy="4277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42524" y="9621911"/>
            <a:ext cx="415608" cy="784183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03708" y="244855"/>
            <a:ext cx="7012305" cy="98259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9875">
              <a:lnSpc>
                <a:spcPct val="100000"/>
              </a:lnSpc>
              <a:spcBef>
                <a:spcPts val="95"/>
              </a:spcBef>
              <a:tabLst>
                <a:tab pos="5852160" algn="l"/>
              </a:tabLst>
            </a:pPr>
            <a:r>
              <a:rPr sz="1000" b="1" i="1" dirty="0">
                <a:latin typeface="Times New Roman"/>
                <a:cs typeface="Times New Roman"/>
              </a:rPr>
              <a:t>Législation</a:t>
            </a:r>
            <a:r>
              <a:rPr sz="1000" b="1" i="1" spc="-25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de</a:t>
            </a:r>
            <a:r>
              <a:rPr sz="1000" b="1" i="1" spc="-15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l’eau</a:t>
            </a:r>
            <a:r>
              <a:rPr sz="1000" b="1" i="1" spc="-25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et</a:t>
            </a:r>
            <a:r>
              <a:rPr sz="1000" b="1" i="1" spc="-20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de</a:t>
            </a:r>
            <a:r>
              <a:rPr sz="1000" b="1" i="1" spc="-15" dirty="0">
                <a:latin typeface="Times New Roman"/>
                <a:cs typeface="Times New Roman"/>
              </a:rPr>
              <a:t> </a:t>
            </a:r>
            <a:r>
              <a:rPr sz="1000" b="1" i="1" spc="-10" dirty="0">
                <a:latin typeface="Times New Roman"/>
                <a:cs typeface="Times New Roman"/>
              </a:rPr>
              <a:t>l’environnement</a:t>
            </a:r>
            <a:r>
              <a:rPr sz="1000" b="1" i="1" dirty="0">
                <a:latin typeface="Times New Roman"/>
                <a:cs typeface="Times New Roman"/>
              </a:rPr>
              <a:t>	M.BITAT</a:t>
            </a:r>
            <a:r>
              <a:rPr sz="1000" b="1" i="1" spc="-40" dirty="0">
                <a:latin typeface="Times New Roman"/>
                <a:cs typeface="Times New Roman"/>
              </a:rPr>
              <a:t> </a:t>
            </a:r>
            <a:r>
              <a:rPr sz="1000" b="1" i="1" spc="-20" dirty="0">
                <a:latin typeface="Times New Roman"/>
                <a:cs typeface="Times New Roman"/>
              </a:rPr>
              <a:t>2020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000">
              <a:latin typeface="Times New Roman"/>
              <a:cs typeface="Times New Roman"/>
            </a:endParaRPr>
          </a:p>
          <a:p>
            <a:pPr marL="142240" algn="ctr">
              <a:lnSpc>
                <a:spcPct val="100000"/>
              </a:lnSpc>
              <a:spcBef>
                <a:spcPts val="5"/>
              </a:spcBef>
            </a:pPr>
            <a:r>
              <a:rPr sz="1200" b="1" dirty="0">
                <a:latin typeface="Times New Roman"/>
                <a:cs typeface="Times New Roman"/>
              </a:rPr>
              <a:t>LA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NOUVELLE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POLITIQUE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DE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L’EAU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«</a:t>
            </a:r>
            <a:r>
              <a:rPr sz="1200" b="1" spc="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LA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LOI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05-</a:t>
            </a:r>
            <a:r>
              <a:rPr sz="1200" b="1" dirty="0">
                <a:latin typeface="Times New Roman"/>
                <a:cs typeface="Times New Roman"/>
              </a:rPr>
              <a:t>12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RELATIVE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A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L’EAU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spc="-50" dirty="0">
                <a:latin typeface="Times New Roman"/>
                <a:cs typeface="Times New Roman"/>
              </a:rPr>
              <a:t>»</a:t>
            </a:r>
            <a:endParaRPr sz="1200">
              <a:latin typeface="Times New Roman"/>
              <a:cs typeface="Times New Roman"/>
            </a:endParaRPr>
          </a:p>
          <a:p>
            <a:pPr marL="426720" indent="-361315">
              <a:lnSpc>
                <a:spcPct val="100000"/>
              </a:lnSpc>
              <a:spcBef>
                <a:spcPts val="1155"/>
              </a:spcBef>
              <a:buAutoNum type="romanUcPeriod"/>
              <a:tabLst>
                <a:tab pos="426720" algn="l"/>
              </a:tabLst>
            </a:pPr>
            <a:r>
              <a:rPr sz="1100" b="1" dirty="0">
                <a:latin typeface="Times New Roman"/>
                <a:cs typeface="Times New Roman"/>
              </a:rPr>
              <a:t>DES</a:t>
            </a:r>
            <a:r>
              <a:rPr sz="1100" b="1" spc="-1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DISPOSITIONS</a:t>
            </a:r>
            <a:r>
              <a:rPr sz="1100" b="1" spc="-2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Times New Roman"/>
                <a:cs typeface="Times New Roman"/>
              </a:rPr>
              <a:t>PRELIMINAIRES</a:t>
            </a:r>
            <a:r>
              <a:rPr sz="1100" b="1" spc="-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(Objectifs</a:t>
            </a:r>
            <a:r>
              <a:rPr sz="1100" b="1" spc="-1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et</a:t>
            </a:r>
            <a:r>
              <a:rPr sz="1100" b="1" spc="-2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Times New Roman"/>
                <a:cs typeface="Times New Roman"/>
              </a:rPr>
              <a:t>Principes)</a:t>
            </a:r>
            <a:endParaRPr sz="1100">
              <a:latin typeface="Times New Roman"/>
              <a:cs typeface="Times New Roman"/>
            </a:endParaRPr>
          </a:p>
          <a:p>
            <a:pPr marL="695960" lvl="1" indent="-269240" algn="just">
              <a:lnSpc>
                <a:spcPct val="100000"/>
              </a:lnSpc>
              <a:spcBef>
                <a:spcPts val="35"/>
              </a:spcBef>
              <a:buAutoNum type="arabicPeriod"/>
              <a:tabLst>
                <a:tab pos="695960" algn="l"/>
              </a:tabLst>
            </a:pPr>
            <a:r>
              <a:rPr sz="11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Les</a:t>
            </a: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objectifs</a:t>
            </a:r>
            <a:endParaRPr sz="1100">
              <a:latin typeface="Times New Roman"/>
              <a:cs typeface="Times New Roman"/>
            </a:endParaRPr>
          </a:p>
          <a:p>
            <a:pPr marL="384175" algn="just">
              <a:lnSpc>
                <a:spcPct val="100000"/>
              </a:lnSpc>
              <a:spcBef>
                <a:spcPts val="830"/>
              </a:spcBef>
            </a:pPr>
            <a:r>
              <a:rPr sz="1100" b="1" i="1" dirty="0">
                <a:latin typeface="Times New Roman"/>
                <a:cs typeface="Times New Roman"/>
              </a:rPr>
              <a:t>Les</a:t>
            </a:r>
            <a:r>
              <a:rPr sz="1100" b="1" i="1" spc="-10" dirty="0">
                <a:latin typeface="Times New Roman"/>
                <a:cs typeface="Times New Roman"/>
              </a:rPr>
              <a:t> </a:t>
            </a:r>
            <a:r>
              <a:rPr sz="1100" b="1" i="1" dirty="0">
                <a:latin typeface="Times New Roman"/>
                <a:cs typeface="Times New Roman"/>
              </a:rPr>
              <a:t>objectifs </a:t>
            </a:r>
            <a:r>
              <a:rPr sz="1100" dirty="0">
                <a:latin typeface="Times New Roman"/>
                <a:cs typeface="Times New Roman"/>
              </a:rPr>
              <a:t>assignés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l'utilisation,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gestion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au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développement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durable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ressources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eau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b="1" i="1" dirty="0">
                <a:latin typeface="Times New Roman"/>
                <a:cs typeface="Times New Roman"/>
              </a:rPr>
              <a:t>visent à</a:t>
            </a:r>
            <a:r>
              <a:rPr sz="1100" b="1" i="1" spc="-20" dirty="0">
                <a:latin typeface="Times New Roman"/>
                <a:cs typeface="Times New Roman"/>
              </a:rPr>
              <a:t> </a:t>
            </a:r>
            <a:r>
              <a:rPr sz="1100" b="1" i="1" dirty="0">
                <a:latin typeface="Times New Roman"/>
                <a:cs typeface="Times New Roman"/>
              </a:rPr>
              <a:t>assurer </a:t>
            </a:r>
            <a:r>
              <a:rPr sz="1100" spc="-50" dirty="0">
                <a:latin typeface="Times New Roman"/>
                <a:cs typeface="Times New Roman"/>
              </a:rPr>
              <a:t>:</a:t>
            </a:r>
            <a:endParaRPr sz="1100">
              <a:latin typeface="Times New Roman"/>
              <a:cs typeface="Times New Roman"/>
            </a:endParaRPr>
          </a:p>
          <a:p>
            <a:pPr marL="612775" marR="5080" lvl="2" indent="-228600" algn="just">
              <a:lnSpc>
                <a:spcPct val="103200"/>
              </a:lnSpc>
              <a:spcBef>
                <a:spcPts val="90"/>
              </a:spcBef>
              <a:buFont typeface="Wingdings"/>
              <a:buChar char=""/>
              <a:tabLst>
                <a:tab pos="612775" algn="l"/>
              </a:tabLst>
            </a:pP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l'approvisionnement</a:t>
            </a:r>
            <a:r>
              <a:rPr sz="1100" u="sng" spc="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en</a:t>
            </a:r>
            <a:r>
              <a:rPr sz="1100" u="sng" spc="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eau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travers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b="1" i="1" dirty="0">
                <a:latin typeface="Times New Roman"/>
                <a:cs typeface="Times New Roman"/>
              </a:rPr>
              <a:t>mobilisation</a:t>
            </a:r>
            <a:r>
              <a:rPr sz="1100" b="1" i="1" spc="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b="1" i="1" dirty="0">
                <a:latin typeface="Times New Roman"/>
                <a:cs typeface="Times New Roman"/>
              </a:rPr>
              <a:t>distribution</a:t>
            </a:r>
            <a:r>
              <a:rPr sz="1100" b="1" i="1" spc="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d'eau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b="1" i="1" dirty="0">
                <a:latin typeface="Times New Roman"/>
                <a:cs typeface="Times New Roman"/>
              </a:rPr>
              <a:t>quantité</a:t>
            </a:r>
            <a:r>
              <a:rPr sz="1100" b="1" i="1" spc="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suffisante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</a:t>
            </a:r>
            <a:r>
              <a:rPr sz="1100" spc="85" dirty="0">
                <a:latin typeface="Times New Roman"/>
                <a:cs typeface="Times New Roman"/>
              </a:rPr>
              <a:t> </a:t>
            </a:r>
            <a:r>
              <a:rPr sz="1100" b="1" i="1" spc="-10" dirty="0">
                <a:latin typeface="Times New Roman"/>
                <a:cs typeface="Times New Roman"/>
              </a:rPr>
              <a:t>qualité </a:t>
            </a:r>
            <a:r>
              <a:rPr sz="1100" dirty="0">
                <a:latin typeface="Times New Roman"/>
                <a:cs typeface="Times New Roman"/>
              </a:rPr>
              <a:t>requise,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pour</a:t>
            </a:r>
            <a:r>
              <a:rPr sz="1100" u="sng" spc="11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satisfaire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priorité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130" dirty="0">
                <a:latin typeface="Times New Roman"/>
                <a:cs typeface="Times New Roman"/>
              </a:rPr>
              <a:t> </a:t>
            </a:r>
            <a:r>
              <a:rPr sz="1100" b="1" i="1" dirty="0">
                <a:latin typeface="Times New Roman"/>
                <a:cs typeface="Times New Roman"/>
              </a:rPr>
              <a:t>besoins</a:t>
            </a:r>
            <a:r>
              <a:rPr sz="1100" b="1" i="1" spc="114" dirty="0">
                <a:latin typeface="Times New Roman"/>
                <a:cs typeface="Times New Roman"/>
              </a:rPr>
              <a:t> </a:t>
            </a:r>
            <a:r>
              <a:rPr sz="1100" b="1" i="1" dirty="0">
                <a:latin typeface="Times New Roman"/>
                <a:cs typeface="Times New Roman"/>
              </a:rPr>
              <a:t>de</a:t>
            </a:r>
            <a:r>
              <a:rPr sz="1100" b="1" i="1" spc="100" dirty="0">
                <a:latin typeface="Times New Roman"/>
                <a:cs typeface="Times New Roman"/>
              </a:rPr>
              <a:t> </a:t>
            </a:r>
            <a:r>
              <a:rPr sz="1100" b="1" i="1" dirty="0">
                <a:latin typeface="Times New Roman"/>
                <a:cs typeface="Times New Roman"/>
              </a:rPr>
              <a:t>la</a:t>
            </a:r>
            <a:r>
              <a:rPr sz="1100" b="1" i="1" spc="110" dirty="0">
                <a:latin typeface="Times New Roman"/>
                <a:cs typeface="Times New Roman"/>
              </a:rPr>
              <a:t> </a:t>
            </a:r>
            <a:r>
              <a:rPr sz="1100" b="1" i="1" dirty="0">
                <a:latin typeface="Times New Roman"/>
                <a:cs typeface="Times New Roman"/>
              </a:rPr>
              <a:t>population</a:t>
            </a:r>
            <a:r>
              <a:rPr sz="1100" b="1" i="1" spc="1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pour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couvrir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demande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l'agriculture,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de </a:t>
            </a:r>
            <a:r>
              <a:rPr sz="1100" dirty="0">
                <a:latin typeface="Times New Roman"/>
                <a:cs typeface="Times New Roman"/>
              </a:rPr>
              <a:t>l'industrie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 des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autres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activités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économiques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sociales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utilisatrices</a:t>
            </a:r>
            <a:r>
              <a:rPr sz="1100" spc="-10" dirty="0">
                <a:latin typeface="Times New Roman"/>
                <a:cs typeface="Times New Roman"/>
              </a:rPr>
              <a:t> d'eau.</a:t>
            </a:r>
            <a:endParaRPr sz="1100">
              <a:latin typeface="Times New Roman"/>
              <a:cs typeface="Times New Roman"/>
            </a:endParaRPr>
          </a:p>
          <a:p>
            <a:pPr marL="612775" marR="6985" lvl="2" indent="-228600" algn="just">
              <a:lnSpc>
                <a:spcPct val="103600"/>
              </a:lnSpc>
              <a:buFont typeface="Wingdings"/>
              <a:buChar char=""/>
              <a:tabLst>
                <a:tab pos="612775" algn="l"/>
              </a:tabLst>
            </a:pP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</a:t>
            </a:r>
            <a:r>
              <a:rPr sz="1100" u="sng" spc="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préservation</a:t>
            </a:r>
            <a:r>
              <a:rPr sz="1100" u="sng" spc="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</a:t>
            </a:r>
            <a:r>
              <a:rPr sz="1100" u="sng" spc="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</a:t>
            </a:r>
            <a:r>
              <a:rPr sz="1100" u="sng" spc="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salubrité</a:t>
            </a:r>
            <a:r>
              <a:rPr sz="1100" u="sng" spc="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publique</a:t>
            </a:r>
            <a:r>
              <a:rPr sz="1100" u="sng" spc="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et</a:t>
            </a:r>
            <a:r>
              <a:rPr sz="1100" u="sng" spc="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</a:t>
            </a:r>
            <a:r>
              <a:rPr sz="1100" u="sng" spc="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protection</a:t>
            </a:r>
            <a:r>
              <a:rPr sz="1100" u="sng" spc="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des</a:t>
            </a:r>
            <a:r>
              <a:rPr sz="1100" u="sng" spc="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ressources</a:t>
            </a:r>
            <a:r>
              <a:rPr sz="1100" u="sng" spc="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en</a:t>
            </a:r>
            <a:r>
              <a:rPr sz="1100" u="sng" spc="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eau</a:t>
            </a:r>
            <a:r>
              <a:rPr sz="1100" u="sng" spc="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milieux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aquatiques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contre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les </a:t>
            </a:r>
            <a:r>
              <a:rPr sz="1100" dirty="0">
                <a:latin typeface="Times New Roman"/>
                <a:cs typeface="Times New Roman"/>
              </a:rPr>
              <a:t>risques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pollution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travers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b="1" i="1" dirty="0">
                <a:latin typeface="Times New Roman"/>
                <a:cs typeface="Times New Roman"/>
              </a:rPr>
              <a:t>collecte</a:t>
            </a:r>
            <a:r>
              <a:rPr sz="1100" b="1" i="1" spc="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l'</a:t>
            </a:r>
            <a:r>
              <a:rPr sz="1100" b="1" i="1" dirty="0">
                <a:latin typeface="Times New Roman"/>
                <a:cs typeface="Times New Roman"/>
              </a:rPr>
              <a:t>épuration</a:t>
            </a:r>
            <a:r>
              <a:rPr sz="1100" b="1" i="1" spc="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eaux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usées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domestiques</a:t>
            </a:r>
            <a:r>
              <a:rPr sz="1100" spc="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industrielles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ainsi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que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des </a:t>
            </a:r>
            <a:r>
              <a:rPr sz="1100" dirty="0">
                <a:latin typeface="Times New Roman"/>
                <a:cs typeface="Times New Roman"/>
              </a:rPr>
              <a:t>eaux </a:t>
            </a:r>
            <a:r>
              <a:rPr sz="1100" spc="-10" dirty="0">
                <a:latin typeface="Times New Roman"/>
                <a:cs typeface="Times New Roman"/>
              </a:rPr>
              <a:t>pluviales.</a:t>
            </a:r>
            <a:endParaRPr sz="1100">
              <a:latin typeface="Times New Roman"/>
              <a:cs typeface="Times New Roman"/>
            </a:endParaRPr>
          </a:p>
          <a:p>
            <a:pPr marL="612775" marR="6350" lvl="2" indent="-228600" algn="just">
              <a:lnSpc>
                <a:spcPts val="1370"/>
              </a:lnSpc>
              <a:spcBef>
                <a:spcPts val="40"/>
              </a:spcBef>
              <a:buFont typeface="Wingdings"/>
              <a:buChar char=""/>
              <a:tabLst>
                <a:tab pos="612775" algn="l"/>
              </a:tabLst>
            </a:pP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</a:t>
            </a:r>
            <a:r>
              <a:rPr sz="11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recherche</a:t>
            </a:r>
            <a:r>
              <a:rPr sz="11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et</a:t>
            </a:r>
            <a:r>
              <a:rPr sz="11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l'évaluation</a:t>
            </a:r>
            <a:r>
              <a:rPr sz="11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des</a:t>
            </a:r>
            <a:r>
              <a:rPr sz="11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ressources</a:t>
            </a:r>
            <a:r>
              <a:rPr sz="1100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en</a:t>
            </a:r>
            <a:r>
              <a:rPr sz="11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eau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superficielles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souterraines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ainsi que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</a:t>
            </a:r>
            <a:r>
              <a:rPr sz="1100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surveillance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leur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état </a:t>
            </a:r>
            <a:r>
              <a:rPr sz="1100" dirty="0">
                <a:latin typeface="Times New Roman"/>
                <a:cs typeface="Times New Roman"/>
              </a:rPr>
              <a:t>quantitatif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qualitatif.</a:t>
            </a:r>
            <a:endParaRPr sz="1100">
              <a:latin typeface="Times New Roman"/>
              <a:cs typeface="Times New Roman"/>
            </a:endParaRPr>
          </a:p>
          <a:p>
            <a:pPr marL="612140" lvl="2" indent="-227965" algn="just">
              <a:lnSpc>
                <a:spcPts val="1310"/>
              </a:lnSpc>
              <a:buFont typeface="Wingdings"/>
              <a:buChar char=""/>
              <a:tabLst>
                <a:tab pos="612140" algn="l"/>
              </a:tabLst>
            </a:pP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valorisation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eaux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non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conventionnelles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detoutes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natures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pour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accroître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potentialités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hydriques.</a:t>
            </a:r>
            <a:endParaRPr sz="1100">
              <a:latin typeface="Times New Roman"/>
              <a:cs typeface="Times New Roman"/>
            </a:endParaRPr>
          </a:p>
          <a:p>
            <a:pPr marL="612775" marR="11430" lvl="2" indent="-228600" algn="just">
              <a:lnSpc>
                <a:spcPct val="102699"/>
              </a:lnSpc>
              <a:spcBef>
                <a:spcPts val="10"/>
              </a:spcBef>
              <a:buFont typeface="Wingdings"/>
              <a:buChar char=""/>
              <a:tabLst>
                <a:tab pos="612775" algn="l"/>
              </a:tabLst>
            </a:pP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</a:t>
            </a:r>
            <a:r>
              <a:rPr sz="1100" u="sng" spc="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maîtrise</a:t>
            </a:r>
            <a:r>
              <a:rPr sz="1100" u="sng" spc="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des</a:t>
            </a:r>
            <a:r>
              <a:rPr sz="1100" u="sng" spc="8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crues</a:t>
            </a:r>
            <a:r>
              <a:rPr sz="1100" u="sng" spc="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par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actions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régulation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écoulements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d'eaux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superficielles</a:t>
            </a:r>
            <a:r>
              <a:rPr sz="1100" spc="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pour</a:t>
            </a:r>
            <a:r>
              <a:rPr sz="1100" spc="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atténuer</a:t>
            </a:r>
            <a:r>
              <a:rPr sz="1100" spc="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6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effets </a:t>
            </a:r>
            <a:r>
              <a:rPr sz="1100" dirty="0">
                <a:latin typeface="Times New Roman"/>
                <a:cs typeface="Times New Roman"/>
              </a:rPr>
              <a:t>nuisibles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inondations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protéger les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personnes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 biens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dans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 zones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urbaines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 autres zones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inondables.</a:t>
            </a:r>
            <a:endParaRPr sz="1100">
              <a:latin typeface="Times New Roman"/>
              <a:cs typeface="Times New Roman"/>
            </a:endParaRPr>
          </a:p>
          <a:p>
            <a:pPr marL="540385" indent="-174625" algn="just">
              <a:lnSpc>
                <a:spcPct val="100000"/>
              </a:lnSpc>
              <a:spcBef>
                <a:spcPts val="880"/>
              </a:spcBef>
              <a:buAutoNum type="arabicPeriod" startAt="2"/>
              <a:tabLst>
                <a:tab pos="540385" algn="l"/>
              </a:tabLst>
            </a:pPr>
            <a:r>
              <a:rPr sz="11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Les</a:t>
            </a:r>
            <a:r>
              <a:rPr sz="11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principes</a:t>
            </a:r>
            <a:endParaRPr sz="1100">
              <a:latin typeface="Times New Roman"/>
              <a:cs typeface="Times New Roman"/>
            </a:endParaRPr>
          </a:p>
          <a:p>
            <a:pPr marL="384175" algn="just">
              <a:lnSpc>
                <a:spcPct val="100000"/>
              </a:lnSpc>
              <a:spcBef>
                <a:spcPts val="815"/>
              </a:spcBef>
            </a:pPr>
            <a:r>
              <a:rPr sz="1100" b="1" dirty="0">
                <a:latin typeface="Times New Roman"/>
                <a:cs typeface="Times New Roman"/>
              </a:rPr>
              <a:t>Les</a:t>
            </a:r>
            <a:r>
              <a:rPr sz="1100" b="1" spc="-1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principes </a:t>
            </a:r>
            <a:r>
              <a:rPr sz="1100" dirty="0">
                <a:latin typeface="Times New Roman"/>
                <a:cs typeface="Times New Roman"/>
              </a:rPr>
              <a:t>sur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lesquels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fondent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l'utilisation,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gestion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développement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durable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ressources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eau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sont</a:t>
            </a:r>
            <a:r>
              <a:rPr sz="1100" b="1" spc="-10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Times New Roman"/>
                <a:cs typeface="Times New Roman"/>
              </a:rPr>
              <a:t>:</a:t>
            </a:r>
            <a:endParaRPr sz="1100">
              <a:latin typeface="Times New Roman"/>
              <a:cs typeface="Times New Roman"/>
            </a:endParaRPr>
          </a:p>
          <a:p>
            <a:pPr marL="612140" lvl="1" indent="-227965" algn="just">
              <a:lnSpc>
                <a:spcPct val="100000"/>
              </a:lnSpc>
              <a:spcBef>
                <a:spcPts val="145"/>
              </a:spcBef>
              <a:buFont typeface="Wingdings"/>
              <a:buChar char=""/>
              <a:tabLst>
                <a:tab pos="612140" algn="l"/>
              </a:tabLst>
            </a:pPr>
            <a:r>
              <a:rPr sz="1100" dirty="0">
                <a:latin typeface="Times New Roman"/>
                <a:cs typeface="Times New Roman"/>
              </a:rPr>
              <a:t>le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droit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d’accès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l'eau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l'assainissement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pour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satisfaire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besoins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fondamentaux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population.</a:t>
            </a:r>
            <a:endParaRPr sz="1100">
              <a:latin typeface="Times New Roman"/>
              <a:cs typeface="Times New Roman"/>
            </a:endParaRPr>
          </a:p>
          <a:p>
            <a:pPr marL="612775" marR="12065" lvl="1" indent="-228600" algn="just">
              <a:lnSpc>
                <a:spcPts val="1370"/>
              </a:lnSpc>
              <a:spcBef>
                <a:spcPts val="40"/>
              </a:spcBef>
              <a:buFont typeface="Wingdings"/>
              <a:buChar char=""/>
              <a:tabLst>
                <a:tab pos="612775" algn="l"/>
              </a:tabLst>
            </a:pPr>
            <a:r>
              <a:rPr sz="1100" dirty="0">
                <a:latin typeface="Times New Roman"/>
                <a:cs typeface="Times New Roman"/>
              </a:rPr>
              <a:t>le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droit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d'utilisation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ressources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eau,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dévolu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toute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personne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physique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ou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morale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droit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public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ou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privé, </a:t>
            </a:r>
            <a:r>
              <a:rPr sz="1100" dirty="0">
                <a:latin typeface="Times New Roman"/>
                <a:cs typeface="Times New Roman"/>
              </a:rPr>
              <a:t>dans</a:t>
            </a:r>
            <a:r>
              <a:rPr sz="1100" spc="1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2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limites</a:t>
            </a:r>
            <a:r>
              <a:rPr sz="1100" spc="2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1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l'intérêt</a:t>
            </a:r>
            <a:r>
              <a:rPr sz="1100" spc="2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général</a:t>
            </a:r>
            <a:r>
              <a:rPr sz="1100" spc="2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1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dans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</a:t>
            </a:r>
            <a:r>
              <a:rPr sz="1100" spc="2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respect</a:t>
            </a:r>
            <a:r>
              <a:rPr sz="1100" spc="2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2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obligations</a:t>
            </a:r>
            <a:r>
              <a:rPr sz="1100" spc="1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fixées</a:t>
            </a:r>
            <a:r>
              <a:rPr sz="1100" spc="2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par</a:t>
            </a:r>
            <a:r>
              <a:rPr sz="1100" spc="2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1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présente</a:t>
            </a:r>
            <a:r>
              <a:rPr sz="1100" spc="2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loi</a:t>
            </a:r>
            <a:r>
              <a:rPr sz="1100" spc="2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2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19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textes </a:t>
            </a:r>
            <a:r>
              <a:rPr sz="1100" dirty="0">
                <a:latin typeface="Times New Roman"/>
                <a:cs typeface="Times New Roman"/>
              </a:rPr>
              <a:t>réglementaires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pris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pour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son</a:t>
            </a:r>
            <a:r>
              <a:rPr sz="1100" spc="-10" dirty="0">
                <a:latin typeface="Times New Roman"/>
                <a:cs typeface="Times New Roman"/>
              </a:rPr>
              <a:t> application.</a:t>
            </a:r>
            <a:endParaRPr sz="1100">
              <a:latin typeface="Times New Roman"/>
              <a:cs typeface="Times New Roman"/>
            </a:endParaRPr>
          </a:p>
          <a:p>
            <a:pPr marL="612775" marR="10160" lvl="1" indent="-228600" algn="just">
              <a:lnSpc>
                <a:spcPts val="1360"/>
              </a:lnSpc>
              <a:spcBef>
                <a:spcPts val="5"/>
              </a:spcBef>
              <a:buFont typeface="Wingdings"/>
              <a:buChar char=""/>
              <a:tabLst>
                <a:tab pos="612775" algn="l"/>
              </a:tabLst>
            </a:pP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planification</a:t>
            </a:r>
            <a:r>
              <a:rPr sz="1100" spc="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aménagements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hydrauliques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mobilisation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répartition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ressources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eau</a:t>
            </a:r>
            <a:r>
              <a:rPr sz="1100" spc="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dans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le </a:t>
            </a:r>
            <a:r>
              <a:rPr sz="1100" dirty="0">
                <a:latin typeface="Times New Roman"/>
                <a:cs typeface="Times New Roman"/>
              </a:rPr>
              <a:t>cadre</a:t>
            </a:r>
            <a:r>
              <a:rPr sz="1100" spc="2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2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bassins</a:t>
            </a:r>
            <a:r>
              <a:rPr sz="1100" spc="2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hydrographiques</a:t>
            </a:r>
            <a:r>
              <a:rPr sz="1100" spc="2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ou</a:t>
            </a:r>
            <a:r>
              <a:rPr sz="1100" spc="2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2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grands</a:t>
            </a:r>
            <a:r>
              <a:rPr sz="1100" spc="2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systèmes</a:t>
            </a:r>
            <a:r>
              <a:rPr sz="1100" spc="2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aquifères</a:t>
            </a:r>
            <a:r>
              <a:rPr sz="1100" spc="2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constituant</a:t>
            </a:r>
            <a:r>
              <a:rPr sz="1100" spc="2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2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unités</a:t>
            </a:r>
            <a:r>
              <a:rPr sz="1100" spc="29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hydrographiques</a:t>
            </a:r>
            <a:endParaRPr sz="1100">
              <a:latin typeface="Times New Roman"/>
              <a:cs typeface="Times New Roman"/>
            </a:endParaRPr>
          </a:p>
          <a:p>
            <a:pPr marL="612775" algn="just">
              <a:lnSpc>
                <a:spcPts val="1310"/>
              </a:lnSpc>
            </a:pPr>
            <a:r>
              <a:rPr sz="1100" dirty="0">
                <a:latin typeface="Times New Roman"/>
                <a:cs typeface="Times New Roman"/>
              </a:rPr>
              <a:t>naturelles,</a:t>
            </a:r>
            <a:r>
              <a:rPr sz="1100" spc="1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2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ceci,</a:t>
            </a:r>
            <a:r>
              <a:rPr sz="1100" spc="1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dans</a:t>
            </a:r>
            <a:r>
              <a:rPr sz="1100" spc="2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respect</a:t>
            </a:r>
            <a:r>
              <a:rPr sz="1100" spc="2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du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cycle</a:t>
            </a:r>
            <a:r>
              <a:rPr sz="1100" spc="1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2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l'eau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1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</a:t>
            </a:r>
            <a:r>
              <a:rPr sz="1100" spc="2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cohérence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avec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1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orientations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19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instruments</a:t>
            </a:r>
            <a:endParaRPr sz="1100">
              <a:latin typeface="Times New Roman"/>
              <a:cs typeface="Times New Roman"/>
            </a:endParaRPr>
          </a:p>
          <a:p>
            <a:pPr marL="612775" algn="just">
              <a:lnSpc>
                <a:spcPct val="100000"/>
              </a:lnSpc>
              <a:spcBef>
                <a:spcPts val="45"/>
              </a:spcBef>
            </a:pPr>
            <a:r>
              <a:rPr sz="1100" dirty="0">
                <a:latin typeface="Times New Roman"/>
                <a:cs typeface="Times New Roman"/>
              </a:rPr>
              <a:t>d'aménagement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du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territoire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protection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 </a:t>
            </a:r>
            <a:r>
              <a:rPr sz="1100" spc="-10" dirty="0">
                <a:latin typeface="Times New Roman"/>
                <a:cs typeface="Times New Roman"/>
              </a:rPr>
              <a:t>l'environnement.</a:t>
            </a:r>
            <a:endParaRPr sz="1100">
              <a:latin typeface="Times New Roman"/>
              <a:cs typeface="Times New Roman"/>
            </a:endParaRPr>
          </a:p>
          <a:p>
            <a:pPr marL="612775" marR="6350" lvl="1" indent="-228600">
              <a:lnSpc>
                <a:spcPct val="102699"/>
              </a:lnSpc>
              <a:spcBef>
                <a:spcPts val="15"/>
              </a:spcBef>
              <a:buFont typeface="Wingdings"/>
              <a:buChar char=""/>
              <a:tabLst>
                <a:tab pos="612775" algn="l"/>
              </a:tabLst>
            </a:pP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prise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compte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coûts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réels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des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services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d'approvisionnement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eau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usage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domestique,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industriel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agricole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services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collecte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d'épuration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eaux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usées,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travers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systèmes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tarifaires.</a:t>
            </a:r>
            <a:endParaRPr sz="1100">
              <a:latin typeface="Times New Roman"/>
              <a:cs typeface="Times New Roman"/>
            </a:endParaRPr>
          </a:p>
          <a:p>
            <a:pPr marL="612775" marR="12700" lvl="1" indent="-228600">
              <a:lnSpc>
                <a:spcPts val="1370"/>
              </a:lnSpc>
              <a:spcBef>
                <a:spcPts val="50"/>
              </a:spcBef>
              <a:buFont typeface="Wingdings"/>
              <a:buChar char=""/>
              <a:tabLst>
                <a:tab pos="612775" algn="l"/>
              </a:tabLst>
            </a:pP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1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récupération</a:t>
            </a:r>
            <a:r>
              <a:rPr sz="1100" spc="1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suffisante</a:t>
            </a:r>
            <a:r>
              <a:rPr sz="1100" spc="1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coûts</a:t>
            </a:r>
            <a:r>
              <a:rPr sz="1100" spc="1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d'intervention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publique</a:t>
            </a:r>
            <a:r>
              <a:rPr sz="1100" spc="1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liés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1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protection</a:t>
            </a:r>
            <a:r>
              <a:rPr sz="1100" spc="1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quantitative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qualitative</a:t>
            </a:r>
            <a:r>
              <a:rPr sz="1100" spc="19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des </a:t>
            </a:r>
            <a:r>
              <a:rPr sz="1100" dirty="0">
                <a:latin typeface="Times New Roman"/>
                <a:cs typeface="Times New Roman"/>
              </a:rPr>
              <a:t>ressources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eau, à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travers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systèmes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redevances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d'économie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d'eau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protection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sa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qualité.</a:t>
            </a:r>
            <a:endParaRPr sz="1100">
              <a:latin typeface="Times New Roman"/>
              <a:cs typeface="Times New Roman"/>
            </a:endParaRPr>
          </a:p>
          <a:p>
            <a:pPr marL="612775" marR="11430" lvl="1" indent="-228600">
              <a:lnSpc>
                <a:spcPts val="1360"/>
              </a:lnSpc>
              <a:spcBef>
                <a:spcPts val="5"/>
              </a:spcBef>
              <a:buFont typeface="Wingdings"/>
              <a:buChar char=""/>
              <a:tabLst>
                <a:tab pos="612775" algn="l"/>
              </a:tabLst>
            </a:pP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systématisation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pratiques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d'économie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valorisation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l'eau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ainsi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que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comptage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généralisé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eaux </a:t>
            </a:r>
            <a:r>
              <a:rPr sz="1100" dirty="0">
                <a:latin typeface="Times New Roman"/>
                <a:cs typeface="Times New Roman"/>
              </a:rPr>
              <a:t>produites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 consommées,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pour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lutter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contre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pertes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 le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gaspillage.</a:t>
            </a:r>
            <a:endParaRPr sz="1100">
              <a:latin typeface="Times New Roman"/>
              <a:cs typeface="Times New Roman"/>
            </a:endParaRPr>
          </a:p>
          <a:p>
            <a:pPr marL="612140" lvl="1" indent="-227965">
              <a:lnSpc>
                <a:spcPts val="1310"/>
              </a:lnSpc>
              <a:buFont typeface="Wingdings"/>
              <a:buChar char=""/>
              <a:tabLst>
                <a:tab pos="612140" algn="l"/>
              </a:tabLst>
            </a:pP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concertation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participation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administrations,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collectivités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territoriales,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opérateurs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concernés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des</a:t>
            </a:r>
            <a:endParaRPr sz="1100">
              <a:latin typeface="Times New Roman"/>
              <a:cs typeface="Times New Roman"/>
            </a:endParaRPr>
          </a:p>
          <a:p>
            <a:pPr marL="612775">
              <a:lnSpc>
                <a:spcPct val="100000"/>
              </a:lnSpc>
              <a:spcBef>
                <a:spcPts val="50"/>
              </a:spcBef>
            </a:pPr>
            <a:r>
              <a:rPr sz="1100" dirty="0">
                <a:latin typeface="Times New Roman"/>
                <a:cs typeface="Times New Roman"/>
              </a:rPr>
              <a:t>représentants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différentes</a:t>
            </a:r>
            <a:endParaRPr sz="1100">
              <a:latin typeface="Times New Roman"/>
              <a:cs typeface="Times New Roman"/>
            </a:endParaRPr>
          </a:p>
          <a:p>
            <a:pPr marL="612775" marR="8890" lvl="1" indent="-228600">
              <a:lnSpc>
                <a:spcPct val="102699"/>
              </a:lnSpc>
              <a:spcBef>
                <a:spcPts val="10"/>
              </a:spcBef>
              <a:buFont typeface="Wingdings"/>
              <a:buChar char=""/>
              <a:tabLst>
                <a:tab pos="612775" algn="l"/>
              </a:tabLst>
            </a:pPr>
            <a:r>
              <a:rPr sz="1100" dirty="0">
                <a:latin typeface="Times New Roman"/>
                <a:cs typeface="Times New Roman"/>
              </a:rPr>
              <a:t>catégories</a:t>
            </a:r>
            <a:r>
              <a:rPr sz="1100" spc="1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d'usagers,</a:t>
            </a:r>
            <a:r>
              <a:rPr sz="1100" spc="1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pour</a:t>
            </a:r>
            <a:r>
              <a:rPr sz="1100" spc="1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1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prise</a:t>
            </a:r>
            <a:r>
              <a:rPr sz="1100" spc="1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</a:t>
            </a:r>
            <a:r>
              <a:rPr sz="1100" spc="1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charge</a:t>
            </a:r>
            <a:r>
              <a:rPr sz="1100" spc="1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1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questions</a:t>
            </a:r>
            <a:r>
              <a:rPr sz="1100" spc="1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liées</a:t>
            </a:r>
            <a:r>
              <a:rPr sz="1100" spc="1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1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l'utilisation</a:t>
            </a:r>
            <a:r>
              <a:rPr sz="1100" spc="1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1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1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1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protection</a:t>
            </a:r>
            <a:r>
              <a:rPr sz="1100" spc="1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1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eaux</a:t>
            </a:r>
            <a:r>
              <a:rPr sz="1100" spc="1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155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Times New Roman"/>
                <a:cs typeface="Times New Roman"/>
              </a:rPr>
              <a:t>à </a:t>
            </a:r>
            <a:r>
              <a:rPr sz="1100" dirty="0">
                <a:latin typeface="Times New Roman"/>
                <a:cs typeface="Times New Roman"/>
              </a:rPr>
              <a:t>l'aménagement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hydraulique,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au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niveau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unités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hydrographiques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naturelles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au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niveau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national.</a:t>
            </a:r>
            <a:endParaRPr sz="1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75"/>
              </a:spcBef>
            </a:pPr>
            <a:endParaRPr sz="1100">
              <a:latin typeface="Times New Roman"/>
              <a:cs typeface="Times New Roman"/>
            </a:endParaRPr>
          </a:p>
          <a:p>
            <a:pPr marL="514984" indent="-502284">
              <a:lnSpc>
                <a:spcPct val="100000"/>
              </a:lnSpc>
              <a:buAutoNum type="romanUcPeriod" startAt="2"/>
              <a:tabLst>
                <a:tab pos="514984" algn="l"/>
              </a:tabLst>
            </a:pPr>
            <a:r>
              <a:rPr sz="1100" b="1" dirty="0">
                <a:latin typeface="Times New Roman"/>
                <a:cs typeface="Times New Roman"/>
              </a:rPr>
              <a:t>LA</a:t>
            </a:r>
            <a:r>
              <a:rPr sz="1100" b="1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LOI</a:t>
            </a:r>
            <a:r>
              <a:rPr sz="1100" b="1" spc="-2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Times New Roman"/>
                <a:cs typeface="Times New Roman"/>
              </a:rPr>
              <a:t>DETERMINE</a:t>
            </a:r>
            <a:r>
              <a:rPr sz="1100" b="1" spc="-2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LE</a:t>
            </a:r>
            <a:r>
              <a:rPr sz="1100" b="1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DOMAINE</a:t>
            </a:r>
            <a:r>
              <a:rPr sz="1100" b="1" spc="-3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PUBLIC</a:t>
            </a:r>
            <a:r>
              <a:rPr sz="1100" b="1" spc="-2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Times New Roman"/>
                <a:cs typeface="Times New Roman"/>
              </a:rPr>
              <a:t>HYDRAULIQUE</a:t>
            </a:r>
            <a:r>
              <a:rPr sz="1100" b="1" spc="-2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Times New Roman"/>
                <a:cs typeface="Times New Roman"/>
              </a:rPr>
              <a:t>NATUREL</a:t>
            </a:r>
            <a:r>
              <a:rPr sz="1100" b="1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ET</a:t>
            </a:r>
            <a:r>
              <a:rPr sz="1100" b="1" spc="-20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Times New Roman"/>
                <a:cs typeface="Times New Roman"/>
              </a:rPr>
              <a:t>ARTIFICIEL</a:t>
            </a:r>
            <a:endParaRPr sz="1100">
              <a:latin typeface="Times New Roman"/>
              <a:cs typeface="Times New Roman"/>
            </a:endParaRPr>
          </a:p>
          <a:p>
            <a:pPr marL="271780" lvl="1" indent="-128270">
              <a:lnSpc>
                <a:spcPct val="100000"/>
              </a:lnSpc>
              <a:spcBef>
                <a:spcPts val="1140"/>
              </a:spcBef>
              <a:buAutoNum type="arabicPlain"/>
              <a:tabLst>
                <a:tab pos="271780" algn="l"/>
              </a:tabLst>
            </a:pPr>
            <a:r>
              <a:rPr sz="11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Sa</a:t>
            </a:r>
            <a:r>
              <a:rPr sz="1100" b="1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constitution</a:t>
            </a:r>
            <a:r>
              <a:rPr sz="1100" b="1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100" b="1" i="1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</a:t>
            </a:r>
            <a:endParaRPr sz="1100">
              <a:latin typeface="Times New Roman"/>
              <a:cs typeface="Times New Roman"/>
            </a:endParaRPr>
          </a:p>
          <a:p>
            <a:pPr marL="612775" marR="5080" lvl="2" indent="-228600">
              <a:lnSpc>
                <a:spcPts val="1370"/>
              </a:lnSpc>
              <a:spcBef>
                <a:spcPts val="114"/>
              </a:spcBef>
              <a:buFont typeface="Symbol"/>
              <a:buChar char=""/>
              <a:tabLst>
                <a:tab pos="612775" algn="l"/>
              </a:tabLst>
            </a:pP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eaux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souterraines (eau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source, minérale,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thermales)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notamment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suite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travaux</a:t>
            </a:r>
            <a:r>
              <a:rPr sz="1200" spc="-10" dirty="0">
                <a:latin typeface="Times New Roman"/>
                <a:cs typeface="Times New Roman"/>
              </a:rPr>
              <a:t> réalisés </a:t>
            </a:r>
            <a:r>
              <a:rPr sz="1200" dirty="0">
                <a:latin typeface="Times New Roman"/>
                <a:cs typeface="Times New Roman"/>
              </a:rPr>
              <a:t>par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personne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physique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morale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droit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public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privé.</a:t>
            </a:r>
            <a:endParaRPr sz="1200">
              <a:latin typeface="Times New Roman"/>
              <a:cs typeface="Times New Roman"/>
            </a:endParaRPr>
          </a:p>
          <a:p>
            <a:pPr marL="612775" lvl="2" indent="-228600">
              <a:lnSpc>
                <a:spcPts val="1315"/>
              </a:lnSpc>
              <a:buSzPct val="91666"/>
              <a:buFont typeface="Symbol"/>
              <a:buChar char=""/>
              <a:tabLst>
                <a:tab pos="612775" algn="l"/>
              </a:tabLst>
            </a:pP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eaux</a:t>
            </a:r>
            <a:r>
              <a:rPr sz="1200" spc="-10" dirty="0">
                <a:latin typeface="Times New Roman"/>
                <a:cs typeface="Times New Roman"/>
              </a:rPr>
              <a:t> superficielles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(oueds,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lacs,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étangs,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Sebkhas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chotts)</a:t>
            </a:r>
            <a:endParaRPr sz="1200">
              <a:latin typeface="Times New Roman"/>
              <a:cs typeface="Times New Roman"/>
            </a:endParaRPr>
          </a:p>
          <a:p>
            <a:pPr marL="612775" lvl="2" indent="-228600">
              <a:lnSpc>
                <a:spcPts val="1410"/>
              </a:lnSpc>
              <a:buSzPct val="91666"/>
              <a:buFont typeface="Symbol"/>
              <a:buChar char=""/>
              <a:tabLst>
                <a:tab pos="612775" algn="l"/>
              </a:tabLst>
            </a:pPr>
            <a:r>
              <a:rPr sz="1200" dirty="0">
                <a:latin typeface="Times New Roman"/>
                <a:cs typeface="Times New Roman"/>
              </a:rPr>
              <a:t>Alluvion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10" dirty="0">
                <a:latin typeface="Times New Roman"/>
                <a:cs typeface="Times New Roman"/>
              </a:rPr>
              <a:t> atterrissement </a:t>
            </a:r>
            <a:r>
              <a:rPr sz="1200" dirty="0">
                <a:latin typeface="Times New Roman"/>
                <a:cs typeface="Times New Roman"/>
              </a:rPr>
              <a:t>qui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forment</a:t>
            </a:r>
            <a:r>
              <a:rPr sz="1200" spc="-10" dirty="0">
                <a:latin typeface="Times New Roman"/>
                <a:cs typeface="Times New Roman"/>
              </a:rPr>
              <a:t> naturellement.</a:t>
            </a:r>
            <a:endParaRPr sz="1200">
              <a:latin typeface="Times New Roman"/>
              <a:cs typeface="Times New Roman"/>
            </a:endParaRPr>
          </a:p>
          <a:p>
            <a:pPr marL="612775" marR="6985" lvl="2" indent="-228600">
              <a:lnSpc>
                <a:spcPts val="1370"/>
              </a:lnSpc>
              <a:spcBef>
                <a:spcPts val="140"/>
              </a:spcBef>
              <a:buFont typeface="Symbol"/>
              <a:buChar char=""/>
              <a:tabLst>
                <a:tab pos="612775" algn="l"/>
              </a:tabLst>
            </a:pP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ressources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non-conventionnelles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constituées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eaux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Mer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dessalées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eaux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saumâtre déminéralisées.</a:t>
            </a:r>
            <a:endParaRPr sz="1200">
              <a:latin typeface="Times New Roman"/>
              <a:cs typeface="Times New Roman"/>
            </a:endParaRPr>
          </a:p>
          <a:p>
            <a:pPr marL="612775" lvl="2" indent="-228600">
              <a:lnSpc>
                <a:spcPct val="100000"/>
              </a:lnSpc>
              <a:buFont typeface="Symbol"/>
              <a:buChar char=""/>
              <a:tabLst>
                <a:tab pos="612775" algn="l"/>
              </a:tabLst>
            </a:pP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eaux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usées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épurées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utilisées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dans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but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publique.</a:t>
            </a:r>
            <a:endParaRPr sz="1200">
              <a:latin typeface="Times New Roman"/>
              <a:cs typeface="Times New Roman"/>
            </a:endParaRPr>
          </a:p>
          <a:p>
            <a:pPr marL="612775" lvl="2" indent="-228600">
              <a:lnSpc>
                <a:spcPct val="100000"/>
              </a:lnSpc>
              <a:spcBef>
                <a:spcPts val="25"/>
              </a:spcBef>
              <a:buFont typeface="Symbol"/>
              <a:buChar char=""/>
              <a:tabLst>
                <a:tab pos="612775" algn="l"/>
              </a:tabLst>
            </a:pP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eaux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toute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origine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injectées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dans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système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aquifères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technique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recharge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artificielle.</a:t>
            </a:r>
            <a:endParaRPr sz="1200">
              <a:latin typeface="Times New Roman"/>
              <a:cs typeface="Times New Roman"/>
            </a:endParaRPr>
          </a:p>
          <a:p>
            <a:pPr marL="155575" marR="7620" lvl="1" indent="-13335" algn="just">
              <a:lnSpc>
                <a:spcPts val="1380"/>
              </a:lnSpc>
              <a:spcBef>
                <a:spcPts val="1220"/>
              </a:spcBef>
              <a:buAutoNum type="arabicPlain"/>
              <a:tabLst>
                <a:tab pos="281940" algn="l"/>
              </a:tabLst>
            </a:pPr>
            <a:r>
              <a:rPr sz="1200" b="1" i="1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Délimitation</a:t>
            </a:r>
            <a:r>
              <a:rPr sz="1200" b="1" i="1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du</a:t>
            </a:r>
            <a:r>
              <a:rPr sz="1200" b="1" i="1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domaine</a:t>
            </a:r>
            <a:r>
              <a:rPr sz="1200" b="1" i="1" u="sng" spc="-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publique</a:t>
            </a:r>
            <a:r>
              <a:rPr sz="1200" b="1" i="1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hydraulique</a:t>
            </a:r>
            <a:r>
              <a:rPr sz="1200" b="1" i="1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naturel</a:t>
            </a:r>
            <a:r>
              <a:rPr sz="1200" b="1" i="1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Surtout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pour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eaux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superficielles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(par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plus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haut </a:t>
            </a:r>
            <a:r>
              <a:rPr sz="1200" dirty="0">
                <a:latin typeface="Times New Roman"/>
                <a:cs typeface="Times New Roman"/>
              </a:rPr>
              <a:t>niveau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atteint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eaux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«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oueds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»)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prévoir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indemnités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pour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propriétaires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si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l’oued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change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sans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lit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(si </a:t>
            </a:r>
            <a:r>
              <a:rPr sz="1200" dirty="0">
                <a:latin typeface="Times New Roman"/>
                <a:cs typeface="Times New Roman"/>
              </a:rPr>
              <a:t>l’ancien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lit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l’oued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est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entièrement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abandonnée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eaux,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celui-</a:t>
            </a:r>
            <a:r>
              <a:rPr sz="1200" dirty="0">
                <a:latin typeface="Times New Roman"/>
                <a:cs typeface="Times New Roman"/>
              </a:rPr>
              <a:t>ci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peut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être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attribué,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titre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d’indemnisation </a:t>
            </a:r>
            <a:r>
              <a:rPr sz="1200" dirty="0">
                <a:latin typeface="Times New Roman"/>
                <a:cs typeface="Times New Roman"/>
              </a:rPr>
              <a:t>aux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propriétaires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fonds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occupés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nouveau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lit.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6963" y="244855"/>
            <a:ext cx="6868159" cy="9598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0">
              <a:lnSpc>
                <a:spcPct val="100000"/>
              </a:lnSpc>
              <a:spcBef>
                <a:spcPts val="95"/>
              </a:spcBef>
              <a:tabLst>
                <a:tab pos="5708650" algn="l"/>
              </a:tabLst>
            </a:pPr>
            <a:r>
              <a:rPr sz="1000" b="1" i="1" dirty="0">
                <a:latin typeface="Times New Roman"/>
                <a:cs typeface="Times New Roman"/>
              </a:rPr>
              <a:t>Législation</a:t>
            </a:r>
            <a:r>
              <a:rPr sz="1000" b="1" i="1" spc="-25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de</a:t>
            </a:r>
            <a:r>
              <a:rPr sz="1000" b="1" i="1" spc="-15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l’eau</a:t>
            </a:r>
            <a:r>
              <a:rPr sz="1000" b="1" i="1" spc="-25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et</a:t>
            </a:r>
            <a:r>
              <a:rPr sz="1000" b="1" i="1" spc="-20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de</a:t>
            </a:r>
            <a:r>
              <a:rPr sz="1000" b="1" i="1" spc="-15" dirty="0">
                <a:latin typeface="Times New Roman"/>
                <a:cs typeface="Times New Roman"/>
              </a:rPr>
              <a:t> </a:t>
            </a:r>
            <a:r>
              <a:rPr sz="1000" b="1" i="1" spc="-10" dirty="0">
                <a:latin typeface="Times New Roman"/>
                <a:cs typeface="Times New Roman"/>
              </a:rPr>
              <a:t>l’environnement</a:t>
            </a:r>
            <a:r>
              <a:rPr sz="1000" b="1" i="1" dirty="0">
                <a:latin typeface="Times New Roman"/>
                <a:cs typeface="Times New Roman"/>
              </a:rPr>
              <a:t>	M.BITAT</a:t>
            </a:r>
            <a:r>
              <a:rPr sz="1000" b="1" i="1" spc="-40" dirty="0">
                <a:latin typeface="Times New Roman"/>
                <a:cs typeface="Times New Roman"/>
              </a:rPr>
              <a:t> </a:t>
            </a:r>
            <a:r>
              <a:rPr sz="1000" b="1" i="1" spc="-20" dirty="0">
                <a:latin typeface="Times New Roman"/>
                <a:cs typeface="Times New Roman"/>
              </a:rPr>
              <a:t>2020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 marR="5080" indent="-8255" algn="just">
              <a:lnSpc>
                <a:spcPct val="95900"/>
              </a:lnSpc>
              <a:buSzPct val="95833"/>
              <a:buAutoNum type="arabicPlain" startAt="3"/>
              <a:tabLst>
                <a:tab pos="139065" algn="l"/>
              </a:tabLst>
            </a:pPr>
            <a:r>
              <a:rPr sz="1200" b="1" i="1" u="sng" spc="3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Définir</a:t>
            </a:r>
            <a:r>
              <a:rPr sz="1200" b="1" i="1" u="sng" spc="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des</a:t>
            </a:r>
            <a:r>
              <a:rPr sz="1200" b="1" i="1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servitudes</a:t>
            </a:r>
            <a:r>
              <a:rPr sz="1200" b="1" i="1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</a:t>
            </a:r>
            <a:r>
              <a:rPr sz="1200" b="1" i="1" u="sng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définir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servitudes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au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domaine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public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hydraulique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naturel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pour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qu’on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appelle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franc-</a:t>
            </a:r>
            <a:r>
              <a:rPr sz="1200" dirty="0">
                <a:latin typeface="Times New Roman"/>
                <a:cs typeface="Times New Roman"/>
              </a:rPr>
              <a:t>bord.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Cette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dernière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est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instituée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long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rives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oueds,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lacs,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étangs,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sebkhas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chotts,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sur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une </a:t>
            </a:r>
            <a:r>
              <a:rPr sz="1200" dirty="0">
                <a:latin typeface="Times New Roman"/>
                <a:cs typeface="Times New Roman"/>
              </a:rPr>
              <a:t>largeur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03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05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mètres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destinée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permettre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libre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passage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du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personnel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du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matériel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l’administration </a:t>
            </a:r>
            <a:r>
              <a:rPr sz="1200" dirty="0">
                <a:latin typeface="Times New Roman"/>
                <a:cs typeface="Times New Roman"/>
              </a:rPr>
              <a:t>chargé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ressources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entrepreneurs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chargés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travaux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d’entretien……il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est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interdit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construire,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de </a:t>
            </a:r>
            <a:r>
              <a:rPr sz="1200" dirty="0">
                <a:latin typeface="Times New Roman"/>
                <a:cs typeface="Times New Roman"/>
              </a:rPr>
              <a:t>planter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élévation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clôture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sur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cette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zone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 son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servitude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 préserver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alluvions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 l’écoulement des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eaux </a:t>
            </a:r>
            <a:r>
              <a:rPr sz="1200" spc="-10" dirty="0">
                <a:latin typeface="Times New Roman"/>
                <a:cs typeface="Times New Roman"/>
              </a:rPr>
              <a:t>superficielle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toute </a:t>
            </a:r>
            <a:r>
              <a:rPr sz="1200" spc="-10" dirty="0">
                <a:latin typeface="Times New Roman"/>
                <a:cs typeface="Times New Roman"/>
              </a:rPr>
              <a:t>menaces.</a:t>
            </a:r>
            <a:endParaRPr sz="1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Times New Roman"/>
              <a:buAutoNum type="arabicPlain" startAt="3"/>
            </a:pPr>
            <a:endParaRPr sz="1200">
              <a:latin typeface="Times New Roman"/>
              <a:cs typeface="Times New Roman"/>
            </a:endParaRPr>
          </a:p>
          <a:p>
            <a:pPr marL="12700" marR="7620" indent="-8255" algn="just">
              <a:lnSpc>
                <a:spcPts val="1380"/>
              </a:lnSpc>
              <a:buSzPct val="95833"/>
              <a:buAutoNum type="arabicPlain" startAt="3"/>
              <a:tabLst>
                <a:tab pos="139065" algn="l"/>
              </a:tabLst>
            </a:pPr>
            <a:r>
              <a:rPr sz="1200" b="1" i="1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Le</a:t>
            </a:r>
            <a:r>
              <a:rPr sz="1200" b="1" i="1" u="sng" spc="-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domaine</a:t>
            </a:r>
            <a:r>
              <a:rPr sz="1200" b="1" i="1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public</a:t>
            </a:r>
            <a:r>
              <a:rPr sz="1200" b="1" i="1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hydraulique</a:t>
            </a:r>
            <a:r>
              <a:rPr sz="1200" b="1" i="1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artificiel</a:t>
            </a:r>
            <a:r>
              <a:rPr sz="1200" b="1" i="1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est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constitué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tous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ouvrages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installations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réalisés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l’état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collectivités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territoriales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pour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leurs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comptes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(ouvrages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mobilisation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transfert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ressources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en </a:t>
            </a:r>
            <a:r>
              <a:rPr sz="1200" dirty="0">
                <a:latin typeface="Times New Roman"/>
                <a:cs typeface="Times New Roman"/>
              </a:rPr>
              <a:t>eau,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stations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traitement,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réservoirs,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infrastructures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transport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distribution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(conduit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canaux).</a:t>
            </a:r>
            <a:endParaRPr sz="1200">
              <a:latin typeface="Times New Roman"/>
              <a:cs typeface="Times New Roman"/>
            </a:endParaRPr>
          </a:p>
          <a:p>
            <a:pPr marL="469265" lvl="1" indent="-227965" algn="just">
              <a:lnSpc>
                <a:spcPct val="100000"/>
              </a:lnSpc>
              <a:buFont typeface="Symbol"/>
              <a:buChar char=""/>
              <a:tabLst>
                <a:tab pos="469265" algn="l"/>
              </a:tabLst>
            </a:pPr>
            <a:r>
              <a:rPr sz="1200" dirty="0">
                <a:latin typeface="Times New Roman"/>
                <a:cs typeface="Times New Roman"/>
              </a:rPr>
              <a:t>Collecteur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eaux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usées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eaux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pluviales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stations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d’épurations</a:t>
            </a:r>
            <a:endParaRPr sz="1200">
              <a:latin typeface="Times New Roman"/>
              <a:cs typeface="Times New Roman"/>
            </a:endParaRPr>
          </a:p>
          <a:p>
            <a:pPr marL="469265" lvl="1" indent="-227965" algn="just">
              <a:lnSpc>
                <a:spcPct val="100000"/>
              </a:lnSpc>
              <a:spcBef>
                <a:spcPts val="25"/>
              </a:spcBef>
              <a:buFont typeface="Symbol"/>
              <a:buChar char=""/>
              <a:tabLst>
                <a:tab pos="469265" algn="l"/>
              </a:tabLst>
            </a:pPr>
            <a:r>
              <a:rPr sz="1200" dirty="0">
                <a:latin typeface="Times New Roman"/>
                <a:cs typeface="Times New Roman"/>
              </a:rPr>
              <a:t>Ouvrages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installation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réalisés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pour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recherche,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observation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d’évaluation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ressources</a:t>
            </a:r>
            <a:endParaRPr sz="1200">
              <a:latin typeface="Times New Roman"/>
              <a:cs typeface="Times New Roman"/>
            </a:endParaRPr>
          </a:p>
          <a:p>
            <a:pPr marL="469900" marR="8255" lvl="1" indent="-228600" algn="just">
              <a:lnSpc>
                <a:spcPts val="1370"/>
              </a:lnSpc>
              <a:spcBef>
                <a:spcPts val="130"/>
              </a:spcBef>
              <a:buFont typeface="Symbol"/>
              <a:buChar char=""/>
              <a:tabLst>
                <a:tab pos="469900" algn="l"/>
              </a:tabLst>
            </a:pP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ouvrages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d’écrêtement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crues,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d’endiguement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d’aménagement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pour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assurer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protection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contre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inondations.</a:t>
            </a:r>
            <a:endParaRPr sz="1200">
              <a:latin typeface="Times New Roman"/>
              <a:cs typeface="Times New Roman"/>
            </a:endParaRPr>
          </a:p>
          <a:p>
            <a:pPr marL="12700" marR="8255" algn="just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Ce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domaine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est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considéré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comme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bien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retour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l’état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sans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contrepartie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l’expiration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d’un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contrat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de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concession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délégation,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réalisation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d’exploitation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(privé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public).</a:t>
            </a:r>
            <a:endParaRPr sz="1200">
              <a:latin typeface="Times New Roman"/>
              <a:cs typeface="Times New Roman"/>
            </a:endParaRPr>
          </a:p>
          <a:p>
            <a:pPr marL="12700" marR="10160" algn="just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loi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05-</a:t>
            </a:r>
            <a:r>
              <a:rPr sz="1200" dirty="0">
                <a:latin typeface="Times New Roman"/>
                <a:cs typeface="Times New Roman"/>
              </a:rPr>
              <a:t>12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permet</a:t>
            </a:r>
            <a:r>
              <a:rPr sz="1200" spc="1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aux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responsables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bénéficient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servitude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d’emprise,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d’occupation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temporaire</a:t>
            </a:r>
            <a:r>
              <a:rPr sz="1200" spc="13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ou </a:t>
            </a:r>
            <a:r>
              <a:rPr sz="1200" spc="-10" dirty="0">
                <a:latin typeface="Times New Roman"/>
                <a:cs typeface="Times New Roman"/>
              </a:rPr>
              <a:t>d’implantation</a:t>
            </a:r>
            <a:r>
              <a:rPr sz="1200" dirty="0">
                <a:latin typeface="Times New Roman"/>
                <a:cs typeface="Times New Roman"/>
              </a:rPr>
              <a:t> sur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 </a:t>
            </a:r>
            <a:r>
              <a:rPr sz="1200" spc="-10" dirty="0">
                <a:latin typeface="Times New Roman"/>
                <a:cs typeface="Times New Roman"/>
              </a:rPr>
              <a:t>propriétés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riveraines</a:t>
            </a:r>
            <a:r>
              <a:rPr sz="1200" dirty="0">
                <a:latin typeface="Times New Roman"/>
                <a:cs typeface="Times New Roman"/>
              </a:rPr>
              <a:t> et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détermine son </a:t>
            </a:r>
            <a:r>
              <a:rPr sz="1200" spc="-10" dirty="0">
                <a:latin typeface="Times New Roman"/>
                <a:cs typeface="Times New Roman"/>
              </a:rPr>
              <a:t>utilisation.</a:t>
            </a:r>
            <a:endParaRPr sz="1200">
              <a:latin typeface="Times New Roman"/>
              <a:cs typeface="Times New Roman"/>
            </a:endParaRPr>
          </a:p>
          <a:p>
            <a:pPr marL="12700" algn="just">
              <a:lnSpc>
                <a:spcPts val="1280"/>
              </a:lnSpc>
              <a:spcBef>
                <a:spcPts val="1325"/>
              </a:spcBef>
            </a:pPr>
            <a:r>
              <a:rPr sz="1100" b="1" dirty="0">
                <a:latin typeface="Times New Roman"/>
                <a:cs typeface="Times New Roman"/>
              </a:rPr>
              <a:t>III.</a:t>
            </a:r>
            <a:r>
              <a:rPr sz="1100" b="1" spc="26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LA</a:t>
            </a:r>
            <a:r>
              <a:rPr sz="1100" b="1" spc="-2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Times New Roman"/>
                <a:cs typeface="Times New Roman"/>
              </a:rPr>
              <a:t>PROTECTION</a:t>
            </a:r>
            <a:r>
              <a:rPr sz="1100" b="1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ET</a:t>
            </a:r>
            <a:r>
              <a:rPr sz="1100" b="1" spc="27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LA</a:t>
            </a:r>
            <a:r>
              <a:rPr sz="1100" b="1" spc="-10" dirty="0">
                <a:latin typeface="Times New Roman"/>
                <a:cs typeface="Times New Roman"/>
              </a:rPr>
              <a:t> PRESERVATIONDES</a:t>
            </a:r>
            <a:r>
              <a:rPr sz="1100" b="1" spc="-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Times New Roman"/>
                <a:cs typeface="Times New Roman"/>
              </a:rPr>
              <a:t>RESSOURCES</a:t>
            </a:r>
            <a:r>
              <a:rPr sz="1100" b="1" dirty="0">
                <a:latin typeface="Times New Roman"/>
                <a:cs typeface="Times New Roman"/>
              </a:rPr>
              <a:t> EN</a:t>
            </a:r>
            <a:r>
              <a:rPr sz="1100" b="1" spc="-10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Times New Roman"/>
                <a:cs typeface="Times New Roman"/>
              </a:rPr>
              <a:t>EAU</a:t>
            </a:r>
            <a:endParaRPr sz="1100">
              <a:latin typeface="Times New Roman"/>
              <a:cs typeface="Times New Roman"/>
            </a:endParaRPr>
          </a:p>
          <a:p>
            <a:pPr marL="462280" algn="just">
              <a:lnSpc>
                <a:spcPts val="1400"/>
              </a:lnSpc>
            </a:pP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assurée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12700" marR="5715" indent="-12700" algn="just">
              <a:lnSpc>
                <a:spcPts val="1380"/>
              </a:lnSpc>
              <a:spcBef>
                <a:spcPts val="229"/>
              </a:spcBef>
              <a:buAutoNum type="arabicPeriod"/>
              <a:tabLst>
                <a:tab pos="127000" algn="l"/>
              </a:tabLst>
            </a:pPr>
            <a:r>
              <a:rPr sz="1200" b="1" i="1" u="sng" spc="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Des</a:t>
            </a:r>
            <a:r>
              <a:rPr sz="1200" b="1" i="1" u="sng" spc="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périmètres</a:t>
            </a:r>
            <a:r>
              <a:rPr sz="1200" b="1" i="1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</a:t>
            </a:r>
            <a:r>
              <a:rPr sz="1200" b="1" i="1" u="sng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protection</a:t>
            </a:r>
            <a:r>
              <a:rPr sz="1200" b="1" i="1" u="sng" spc="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quantitative</a:t>
            </a:r>
            <a:r>
              <a:rPr sz="1200" b="1" i="1" u="sng" spc="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</a:t>
            </a:r>
            <a:r>
              <a:rPr sz="1200" dirty="0">
                <a:latin typeface="Times New Roman"/>
                <a:cs typeface="Times New Roman"/>
              </a:rPr>
              <a:t>c’est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appliqué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surles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nappes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aquifères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surexploitées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oumenacées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l'être,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vue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d'assurer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préservation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2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ressource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(pour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interdites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toutes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réalisations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nouveaux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puits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ou </a:t>
            </a:r>
            <a:r>
              <a:rPr sz="1200" dirty="0">
                <a:latin typeface="Times New Roman"/>
                <a:cs typeface="Times New Roman"/>
              </a:rPr>
              <a:t>forages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toutes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modifications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installations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existantes,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visant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augmenter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débits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prélevés,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imposer</a:t>
            </a:r>
            <a:r>
              <a:rPr sz="1200" spc="27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des </a:t>
            </a:r>
            <a:r>
              <a:rPr sz="1200" dirty="0">
                <a:latin typeface="Times New Roman"/>
                <a:cs typeface="Times New Roman"/>
              </a:rPr>
              <a:t>autorisations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l'administration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pour</a:t>
            </a:r>
            <a:r>
              <a:rPr sz="1200" spc="260" dirty="0">
                <a:latin typeface="Times New Roman"/>
                <a:cs typeface="Times New Roman"/>
              </a:rPr>
              <a:t>  </a:t>
            </a:r>
            <a:r>
              <a:rPr sz="1200" dirty="0">
                <a:latin typeface="Times New Roman"/>
                <a:cs typeface="Times New Roman"/>
              </a:rPr>
              <a:t>tous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travaux</a:t>
            </a:r>
            <a:r>
              <a:rPr sz="1200" spc="2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5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réaménagement</a:t>
            </a:r>
            <a:r>
              <a:rPr sz="1200" spc="2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remplacement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27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installations </a:t>
            </a:r>
            <a:r>
              <a:rPr sz="1200" dirty="0">
                <a:latin typeface="Times New Roman"/>
                <a:cs typeface="Times New Roman"/>
              </a:rPr>
              <a:t>hydrauliques</a:t>
            </a:r>
            <a:r>
              <a:rPr sz="1200" spc="-7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existantes)</a:t>
            </a:r>
            <a:endParaRPr sz="1200">
              <a:latin typeface="Times New Roman"/>
              <a:cs typeface="Times New Roman"/>
            </a:endParaRPr>
          </a:p>
          <a:p>
            <a:pPr marL="12700" marR="10160" algn="just">
              <a:lnSpc>
                <a:spcPts val="1380"/>
              </a:lnSpc>
            </a:pPr>
            <a:r>
              <a:rPr sz="1200" i="1" dirty="0">
                <a:latin typeface="Times New Roman"/>
                <a:cs typeface="Times New Roman"/>
              </a:rPr>
              <a:t>«</a:t>
            </a:r>
            <a:r>
              <a:rPr sz="1200" i="1" spc="7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Les</a:t>
            </a:r>
            <a:r>
              <a:rPr sz="1200" i="1" spc="8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modalités</a:t>
            </a:r>
            <a:r>
              <a:rPr sz="1200" i="1" spc="7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de</a:t>
            </a:r>
            <a:r>
              <a:rPr sz="1200" i="1" spc="7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délimitation</a:t>
            </a:r>
            <a:r>
              <a:rPr sz="1200" i="1" spc="7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des</a:t>
            </a:r>
            <a:r>
              <a:rPr sz="1200" i="1" spc="8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périmètres</a:t>
            </a:r>
            <a:r>
              <a:rPr sz="1200" i="1" spc="8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de</a:t>
            </a:r>
            <a:r>
              <a:rPr sz="1200" i="1" spc="7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protection</a:t>
            </a:r>
            <a:r>
              <a:rPr sz="1200" i="1" spc="7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quantitative</a:t>
            </a:r>
            <a:r>
              <a:rPr sz="1200" i="1" spc="7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ainsi</a:t>
            </a:r>
            <a:r>
              <a:rPr sz="1200" i="1" spc="8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que</a:t>
            </a:r>
            <a:r>
              <a:rPr sz="1200" i="1" spc="7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les</a:t>
            </a:r>
            <a:r>
              <a:rPr sz="1200" i="1" spc="8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conditions</a:t>
            </a:r>
            <a:r>
              <a:rPr sz="1200" i="1" spc="75" dirty="0">
                <a:latin typeface="Times New Roman"/>
                <a:cs typeface="Times New Roman"/>
              </a:rPr>
              <a:t> </a:t>
            </a:r>
            <a:r>
              <a:rPr sz="1200" i="1" spc="-10" dirty="0">
                <a:latin typeface="Times New Roman"/>
                <a:cs typeface="Times New Roman"/>
              </a:rPr>
              <a:t>spécifiques </a:t>
            </a:r>
            <a:r>
              <a:rPr sz="1200" i="1" dirty="0">
                <a:latin typeface="Times New Roman"/>
                <a:cs typeface="Times New Roman"/>
              </a:rPr>
              <a:t>d'utilisation</a:t>
            </a:r>
            <a:r>
              <a:rPr sz="1200" i="1" spc="-2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de</a:t>
            </a:r>
            <a:r>
              <a:rPr sz="1200" i="1" spc="-2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leurs</a:t>
            </a:r>
            <a:r>
              <a:rPr sz="1200" i="1" spc="-2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ressources</a:t>
            </a:r>
            <a:r>
              <a:rPr sz="1200" i="1" spc="-2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en</a:t>
            </a:r>
            <a:r>
              <a:rPr sz="1200" i="1" spc="-2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eaux</a:t>
            </a:r>
            <a:r>
              <a:rPr sz="1200" i="1" spc="-2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sont</a:t>
            </a:r>
            <a:r>
              <a:rPr sz="1200" i="1" spc="-2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fixées</a:t>
            </a:r>
            <a:r>
              <a:rPr sz="1200" i="1" spc="-20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par</a:t>
            </a:r>
            <a:r>
              <a:rPr sz="1200" i="1" spc="-2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voie</a:t>
            </a:r>
            <a:r>
              <a:rPr sz="1200" i="1" spc="-25" dirty="0">
                <a:latin typeface="Times New Roman"/>
                <a:cs typeface="Times New Roman"/>
              </a:rPr>
              <a:t> </a:t>
            </a:r>
            <a:r>
              <a:rPr sz="1200" i="1" dirty="0">
                <a:latin typeface="Times New Roman"/>
                <a:cs typeface="Times New Roman"/>
              </a:rPr>
              <a:t>réglementaire</a:t>
            </a:r>
            <a:r>
              <a:rPr sz="1200" i="1" spc="-10" dirty="0">
                <a:latin typeface="Times New Roman"/>
                <a:cs typeface="Times New Roman"/>
              </a:rPr>
              <a:t> </a:t>
            </a:r>
            <a:r>
              <a:rPr sz="1200" i="1" spc="-50" dirty="0">
                <a:latin typeface="Times New Roman"/>
                <a:cs typeface="Times New Roman"/>
              </a:rPr>
              <a:t>»</a:t>
            </a:r>
            <a:endParaRPr sz="1200">
              <a:latin typeface="Times New Roman"/>
              <a:cs typeface="Times New Roman"/>
            </a:endParaRPr>
          </a:p>
          <a:p>
            <a:pPr marL="12700" marR="6350" indent="-12700" algn="just">
              <a:lnSpc>
                <a:spcPts val="1380"/>
              </a:lnSpc>
              <a:buAutoNum type="arabicPeriod" startAt="2"/>
              <a:tabLst>
                <a:tab pos="127000" algn="l"/>
              </a:tabLst>
            </a:pPr>
            <a:r>
              <a:rPr sz="1200" b="1" i="1" u="sng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</a:t>
            </a:r>
            <a:r>
              <a:rPr sz="1200" b="1" i="1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lutte</a:t>
            </a:r>
            <a:r>
              <a:rPr sz="1200" b="1" i="1" u="sng" spc="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contre</a:t>
            </a:r>
            <a:r>
              <a:rPr sz="1200" b="1" i="1" u="sng" spc="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l'érosion</a:t>
            </a:r>
            <a:r>
              <a:rPr sz="1200" b="1" i="1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hydrique</a:t>
            </a:r>
            <a:r>
              <a:rPr sz="1200" b="1" i="1" u="sng" spc="3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</a:t>
            </a:r>
            <a:r>
              <a:rPr sz="1200" dirty="0">
                <a:latin typeface="Times New Roman"/>
                <a:cs typeface="Times New Roman"/>
              </a:rPr>
              <a:t>par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l’élaboration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d’un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plan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d’aménagement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antiérosif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selon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l’intensité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de </a:t>
            </a:r>
            <a:r>
              <a:rPr sz="1200" dirty="0">
                <a:latin typeface="Times New Roman"/>
                <a:cs typeface="Times New Roman"/>
              </a:rPr>
              <a:t>l’érosion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hydraulique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sols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bassins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versants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(fixé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voie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réglementaires)</a:t>
            </a:r>
            <a:endParaRPr sz="1200">
              <a:latin typeface="Times New Roman"/>
              <a:cs typeface="Times New Roman"/>
            </a:endParaRPr>
          </a:p>
          <a:p>
            <a:pPr marL="12700" marR="8255" indent="-12700" algn="just">
              <a:lnSpc>
                <a:spcPts val="1380"/>
              </a:lnSpc>
              <a:buAutoNum type="arabicPeriod" startAt="2"/>
              <a:tabLst>
                <a:tab pos="127000" algn="l"/>
              </a:tabLst>
            </a:pPr>
            <a:r>
              <a:rPr sz="1200" b="1" i="1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​</a:t>
            </a:r>
            <a:r>
              <a:rPr sz="1200" b="1" i="1" u="sng" spc="-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Les</a:t>
            </a:r>
            <a:r>
              <a:rPr sz="1200" b="1" i="1" u="sng" spc="19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périmètres</a:t>
            </a:r>
            <a:r>
              <a:rPr sz="1200" b="1" i="1" u="sng" spc="1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</a:t>
            </a:r>
            <a:r>
              <a:rPr sz="1200" b="1" i="1" u="sng" spc="18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protection</a:t>
            </a:r>
            <a:r>
              <a:rPr sz="1200" b="1" i="1" u="sng" spc="1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qualitative</a:t>
            </a:r>
            <a:r>
              <a:rPr sz="1200" b="1" i="1" u="sng" spc="204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</a:t>
            </a:r>
            <a:r>
              <a:rPr sz="1200" dirty="0">
                <a:latin typeface="Times New Roman"/>
                <a:cs typeface="Times New Roman"/>
              </a:rPr>
              <a:t>établi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autour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ouvrages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1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installations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mobilisation,</a:t>
            </a:r>
            <a:r>
              <a:rPr sz="1200" spc="19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de </a:t>
            </a:r>
            <a:r>
              <a:rPr sz="1200" dirty="0">
                <a:latin typeface="Times New Roman"/>
                <a:cs typeface="Times New Roman"/>
              </a:rPr>
              <a:t>traitement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stockage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d’eau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souterraine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superficielle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ainsi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que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certaines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parties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vulnérables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nappes </a:t>
            </a:r>
            <a:r>
              <a:rPr sz="1200" dirty="0">
                <a:latin typeface="Times New Roman"/>
                <a:cs typeface="Times New Roman"/>
              </a:rPr>
              <a:t>aquifères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oueds(fixé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voie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réglementaires)</a:t>
            </a:r>
            <a:endParaRPr sz="1200">
              <a:latin typeface="Times New Roman"/>
              <a:cs typeface="Times New Roman"/>
            </a:endParaRPr>
          </a:p>
          <a:p>
            <a:pPr marL="12700" marR="5715" indent="-12700" algn="just">
              <a:lnSpc>
                <a:spcPts val="1380"/>
              </a:lnSpc>
              <a:buAutoNum type="arabicPeriod" startAt="2"/>
              <a:tabLst>
                <a:tab pos="127000" algn="l"/>
              </a:tabLst>
            </a:pPr>
            <a:r>
              <a:rPr sz="1200" b="1" i="1" u="sng" spc="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	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</a:t>
            </a:r>
            <a:r>
              <a:rPr sz="1200" b="1" i="1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prévention</a:t>
            </a:r>
            <a:r>
              <a:rPr sz="1200" b="1" i="1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et</a:t>
            </a:r>
            <a:r>
              <a:rPr sz="1200" b="1" i="1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</a:t>
            </a:r>
            <a:r>
              <a:rPr sz="1200" b="1" i="1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</a:t>
            </a:r>
            <a:r>
              <a:rPr sz="1200" b="1" i="1" u="sng" spc="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protection</a:t>
            </a:r>
            <a:r>
              <a:rPr sz="1200" b="1" i="1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contre</a:t>
            </a:r>
            <a:r>
              <a:rPr sz="1200" b="1" i="1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les</a:t>
            </a:r>
            <a:r>
              <a:rPr sz="1200" b="1" i="1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pollutions</a:t>
            </a:r>
            <a:r>
              <a:rPr sz="1200" b="1" i="1" u="sng" spc="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</a:t>
            </a:r>
            <a:r>
              <a:rPr sz="1200" b="1" i="1" u="sng" spc="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milieux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hydriques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écosystèmes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aquatiques </a:t>
            </a:r>
            <a:r>
              <a:rPr sz="1200" dirty="0">
                <a:latin typeface="Times New Roman"/>
                <a:cs typeface="Times New Roman"/>
              </a:rPr>
              <a:t>doivent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être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protégés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contre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toute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forme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pollution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susceptible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d'altérer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qualité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eaux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Conformément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aux </a:t>
            </a:r>
            <a:r>
              <a:rPr sz="1200" dirty="0">
                <a:latin typeface="Times New Roman"/>
                <a:cs typeface="Times New Roman"/>
              </a:rPr>
              <a:t>dispositions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articles48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51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loi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n°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03-10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du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19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juillet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2003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relative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protection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l'environnement </a:t>
            </a:r>
            <a:r>
              <a:rPr sz="1200" dirty="0">
                <a:latin typeface="Times New Roman"/>
                <a:cs typeface="Times New Roman"/>
              </a:rPr>
              <a:t>dans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cadre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du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développement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durable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(interdiction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rejet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d’eau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usée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dans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puits,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forages,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galerie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captage, </a:t>
            </a:r>
            <a:r>
              <a:rPr sz="1200" dirty="0">
                <a:latin typeface="Times New Roman"/>
                <a:cs typeface="Times New Roman"/>
              </a:rPr>
              <a:t>oued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sec,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canaux,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dépôt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enfouissement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matière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insalubres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susceptible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polluer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eaux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souterraines </a:t>
            </a:r>
            <a:r>
              <a:rPr sz="1200" dirty="0">
                <a:latin typeface="Times New Roman"/>
                <a:cs typeface="Times New Roman"/>
              </a:rPr>
              <a:t>dans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ouvrages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,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dépôt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enfouissement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cadavres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d’animaux)</a:t>
            </a:r>
            <a:endParaRPr sz="1200">
              <a:latin typeface="Times New Roman"/>
              <a:cs typeface="Times New Roman"/>
            </a:endParaRPr>
          </a:p>
          <a:p>
            <a:pPr marL="127000" indent="-127000" algn="just">
              <a:lnSpc>
                <a:spcPts val="1345"/>
              </a:lnSpc>
              <a:buAutoNum type="arabicPeriod" startAt="2"/>
              <a:tabLst>
                <a:tab pos="127000" algn="l"/>
              </a:tabLst>
            </a:pPr>
            <a:r>
              <a:rPr sz="1200" b="1" i="1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​la</a:t>
            </a:r>
            <a:r>
              <a:rPr sz="1200" b="1" i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prévention</a:t>
            </a:r>
            <a:r>
              <a:rPr sz="1200" b="1" i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des</a:t>
            </a:r>
            <a:r>
              <a:rPr sz="1200" b="1" i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risques</a:t>
            </a:r>
            <a:r>
              <a:rPr sz="1200" b="1" i="1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d'inondations</a:t>
            </a:r>
            <a:r>
              <a:rPr sz="1200" b="1" i="1" u="sng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</a:t>
            </a:r>
            <a:r>
              <a:rPr sz="1200" b="1" i="1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pour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assurer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protection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personnes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biens.</a:t>
            </a:r>
            <a:endParaRPr sz="1200">
              <a:latin typeface="Times New Roman"/>
              <a:cs typeface="Times New Roman"/>
            </a:endParaRPr>
          </a:p>
          <a:p>
            <a:pPr marL="108585">
              <a:lnSpc>
                <a:spcPts val="1270"/>
              </a:lnSpc>
              <a:spcBef>
                <a:spcPts val="1180"/>
              </a:spcBef>
            </a:pPr>
            <a:r>
              <a:rPr sz="1100" b="1" dirty="0">
                <a:latin typeface="Times New Roman"/>
                <a:cs typeface="Times New Roman"/>
              </a:rPr>
              <a:t>IV.</a:t>
            </a:r>
            <a:r>
              <a:rPr sz="1100" b="1" spc="254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LES</a:t>
            </a:r>
            <a:r>
              <a:rPr sz="1100" b="1" spc="-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Times New Roman"/>
                <a:cs typeface="Times New Roman"/>
              </a:rPr>
              <a:t>INSTRUMENTS INSTITUTIONNELS</a:t>
            </a:r>
            <a:r>
              <a:rPr sz="1100" b="1" spc="-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DE</a:t>
            </a:r>
            <a:r>
              <a:rPr sz="1100" b="1" spc="-1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LA</a:t>
            </a:r>
            <a:r>
              <a:rPr sz="1100" b="1" spc="-1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GESTION</a:t>
            </a:r>
            <a:r>
              <a:rPr sz="1100" b="1" spc="-1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INTEGREE</a:t>
            </a:r>
            <a:r>
              <a:rPr sz="1100" b="1" spc="-1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DES</a:t>
            </a:r>
            <a:r>
              <a:rPr sz="1100" b="1" spc="-10" dirty="0">
                <a:latin typeface="Times New Roman"/>
                <a:cs typeface="Times New Roman"/>
              </a:rPr>
              <a:t> RESSOURCES</a:t>
            </a:r>
            <a:r>
              <a:rPr sz="1100" b="1" spc="-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EN</a:t>
            </a:r>
            <a:r>
              <a:rPr sz="1100" b="1" spc="-10" dirty="0">
                <a:latin typeface="Times New Roman"/>
                <a:cs typeface="Times New Roman"/>
              </a:rPr>
              <a:t> </a:t>
            </a:r>
            <a:r>
              <a:rPr sz="1100" b="1" spc="-25" dirty="0">
                <a:latin typeface="Times New Roman"/>
                <a:cs typeface="Times New Roman"/>
              </a:rPr>
              <a:t>EAU</a:t>
            </a:r>
            <a:endParaRPr sz="1100">
              <a:latin typeface="Times New Roman"/>
              <a:cs typeface="Times New Roman"/>
            </a:endParaRPr>
          </a:p>
          <a:p>
            <a:pPr marL="462280">
              <a:lnSpc>
                <a:spcPts val="1360"/>
              </a:lnSpc>
            </a:pP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loi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05-</a:t>
            </a:r>
            <a:r>
              <a:rPr sz="1200" dirty="0">
                <a:latin typeface="Times New Roman"/>
                <a:cs typeface="Times New Roman"/>
              </a:rPr>
              <a:t>12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introduit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des</a:t>
            </a:r>
            <a:r>
              <a:rPr sz="1200" b="1" i="1" spc="-25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nouveaux</a:t>
            </a:r>
            <a:r>
              <a:rPr sz="1200" b="1" i="1" spc="-2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instruments</a:t>
            </a:r>
            <a:r>
              <a:rPr sz="1200" b="1" i="1" spc="-30" dirty="0">
                <a:latin typeface="Times New Roman"/>
                <a:cs typeface="Times New Roman"/>
              </a:rPr>
              <a:t> </a:t>
            </a:r>
            <a:r>
              <a:rPr sz="1200" b="1" i="1" dirty="0">
                <a:latin typeface="Times New Roman"/>
                <a:cs typeface="Times New Roman"/>
              </a:rPr>
              <a:t>d’aménagement</a:t>
            </a:r>
            <a:r>
              <a:rPr sz="1200" b="1" i="1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pour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assurer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12700" marR="424815" indent="190500">
              <a:lnSpc>
                <a:spcPts val="1380"/>
              </a:lnSpc>
              <a:spcBef>
                <a:spcPts val="65"/>
              </a:spcBef>
              <a:buChar char="—"/>
              <a:tabLst>
                <a:tab pos="203200" algn="l"/>
              </a:tabLst>
            </a:pP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satisfaction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besoins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correspondant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aux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usages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domestique,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industriel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agricole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autres </a:t>
            </a:r>
            <a:r>
              <a:rPr sz="1200" dirty="0">
                <a:latin typeface="Times New Roman"/>
                <a:cs typeface="Times New Roman"/>
              </a:rPr>
              <a:t>usages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économiques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sociaux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;</a:t>
            </a:r>
            <a:endParaRPr sz="1200">
              <a:latin typeface="Times New Roman"/>
              <a:cs typeface="Times New Roman"/>
            </a:endParaRPr>
          </a:p>
          <a:p>
            <a:pPr marL="203200" indent="-190500">
              <a:lnSpc>
                <a:spcPts val="1315"/>
              </a:lnSpc>
              <a:buChar char="—"/>
              <a:tabLst>
                <a:tab pos="203200" algn="l"/>
              </a:tabLst>
            </a:pP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protection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quantitative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qualitative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eaux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souterraines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superficielles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;</a:t>
            </a:r>
            <a:endParaRPr sz="1200">
              <a:latin typeface="Times New Roman"/>
              <a:cs typeface="Times New Roman"/>
            </a:endParaRPr>
          </a:p>
          <a:p>
            <a:pPr marL="12700" marR="147955" indent="190500">
              <a:lnSpc>
                <a:spcPts val="1380"/>
              </a:lnSpc>
              <a:spcBef>
                <a:spcPts val="70"/>
              </a:spcBef>
              <a:buChar char="—"/>
              <a:tabLst>
                <a:tab pos="203200" algn="l"/>
              </a:tabLst>
            </a:pP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prévention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gestion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risques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liés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aux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phénomènes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naturels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exceptionnels,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tels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que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sécheresse</a:t>
            </a:r>
            <a:r>
              <a:rPr sz="1200" spc="-25" dirty="0">
                <a:latin typeface="Times New Roman"/>
                <a:cs typeface="Times New Roman"/>
              </a:rPr>
              <a:t> et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inondations.</a:t>
            </a:r>
            <a:endParaRPr sz="1200">
              <a:latin typeface="Times New Roman"/>
              <a:cs typeface="Times New Roman"/>
            </a:endParaRPr>
          </a:p>
          <a:p>
            <a:pPr marL="12700" marR="7620" indent="44958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Ces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instruments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sont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Plan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Directeur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D'aménagement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Ressources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est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institué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pour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chaque </a:t>
            </a:r>
            <a:r>
              <a:rPr sz="1200" dirty="0">
                <a:latin typeface="Times New Roman"/>
                <a:cs typeface="Times New Roman"/>
              </a:rPr>
              <a:t>unité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hydrographique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naturelle,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qui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définit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choix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stratégiques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mobilisation,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d'affectation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d'utilisation</a:t>
            </a:r>
            <a:r>
              <a:rPr sz="1200" spc="50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ressources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conventionnelles</a:t>
            </a:r>
            <a:r>
              <a:rPr sz="1200" dirty="0">
                <a:latin typeface="Times New Roman"/>
                <a:cs typeface="Times New Roman"/>
              </a:rPr>
              <a:t> et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non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conventionnelles.</a:t>
            </a:r>
            <a:endParaRPr sz="1200">
              <a:latin typeface="Times New Roman"/>
              <a:cs typeface="Times New Roman"/>
            </a:endParaRPr>
          </a:p>
          <a:p>
            <a:pPr marL="12700" marR="462280">
              <a:lnSpc>
                <a:spcPts val="1270"/>
              </a:lnSpc>
            </a:pPr>
            <a:r>
              <a:rPr sz="1100" dirty="0">
                <a:latin typeface="Times New Roman"/>
                <a:cs typeface="Times New Roman"/>
              </a:rPr>
              <a:t>Un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Plan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National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L'eau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qui définit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objectifs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priorités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nationales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matière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mobilisation,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gestion </a:t>
            </a:r>
            <a:r>
              <a:rPr sz="1100" dirty="0">
                <a:latin typeface="Times New Roman"/>
                <a:cs typeface="Times New Roman"/>
              </a:rPr>
              <a:t>intégrée,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transfert et d'affectation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ressources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eau.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96544" y="10289234"/>
            <a:ext cx="20688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dirty="0">
                <a:latin typeface="Times New Roman"/>
                <a:cs typeface="Times New Roman"/>
              </a:rPr>
              <a:t>1.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Sur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le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plan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institutionnel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fût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6963" y="244855"/>
            <a:ext cx="6868795" cy="99739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0">
              <a:lnSpc>
                <a:spcPct val="100000"/>
              </a:lnSpc>
              <a:spcBef>
                <a:spcPts val="95"/>
              </a:spcBef>
              <a:tabLst>
                <a:tab pos="5708650" algn="l"/>
              </a:tabLst>
            </a:pPr>
            <a:r>
              <a:rPr sz="1000" b="1" i="1" dirty="0">
                <a:latin typeface="Times New Roman"/>
                <a:cs typeface="Times New Roman"/>
              </a:rPr>
              <a:t>Législation</a:t>
            </a:r>
            <a:r>
              <a:rPr sz="1000" b="1" i="1" spc="-25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de</a:t>
            </a:r>
            <a:r>
              <a:rPr sz="1000" b="1" i="1" spc="-15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l’eau</a:t>
            </a:r>
            <a:r>
              <a:rPr sz="1000" b="1" i="1" spc="-25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et</a:t>
            </a:r>
            <a:r>
              <a:rPr sz="1000" b="1" i="1" spc="-20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de</a:t>
            </a:r>
            <a:r>
              <a:rPr sz="1000" b="1" i="1" spc="-15" dirty="0">
                <a:latin typeface="Times New Roman"/>
                <a:cs typeface="Times New Roman"/>
              </a:rPr>
              <a:t> </a:t>
            </a:r>
            <a:r>
              <a:rPr sz="1000" b="1" i="1" spc="-10" dirty="0">
                <a:latin typeface="Times New Roman"/>
                <a:cs typeface="Times New Roman"/>
              </a:rPr>
              <a:t>l’environnement</a:t>
            </a:r>
            <a:r>
              <a:rPr sz="1000" b="1" i="1" dirty="0">
                <a:latin typeface="Times New Roman"/>
                <a:cs typeface="Times New Roman"/>
              </a:rPr>
              <a:t>	M.BITAT</a:t>
            </a:r>
            <a:r>
              <a:rPr sz="1000" b="1" i="1" spc="-40" dirty="0">
                <a:latin typeface="Times New Roman"/>
                <a:cs typeface="Times New Roman"/>
              </a:rPr>
              <a:t> </a:t>
            </a:r>
            <a:r>
              <a:rPr sz="1000" b="1" i="1" spc="-20" dirty="0">
                <a:latin typeface="Times New Roman"/>
                <a:cs typeface="Times New Roman"/>
              </a:rPr>
              <a:t>2020</a:t>
            </a: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000">
              <a:latin typeface="Times New Roman"/>
              <a:cs typeface="Times New Roman"/>
            </a:endParaRPr>
          </a:p>
          <a:p>
            <a:pPr marL="12700" marR="7620" indent="110489">
              <a:lnSpc>
                <a:spcPts val="1380"/>
              </a:lnSpc>
              <a:spcBef>
                <a:spcPts val="5"/>
              </a:spcBef>
              <a:buChar char="-"/>
              <a:tabLst>
                <a:tab pos="123189" algn="l"/>
              </a:tabLst>
            </a:pPr>
            <a:r>
              <a:rPr sz="1200" spc="-20" dirty="0">
                <a:latin typeface="Times New Roman"/>
                <a:cs typeface="Times New Roman"/>
              </a:rPr>
              <a:t>La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création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d’un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Conseil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National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Consultatif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des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ressources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eaux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chargé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d’examiner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les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options</a:t>
            </a:r>
            <a:r>
              <a:rPr sz="1200" spc="-5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stratégiques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instruments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mise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œuvres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du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P.N.E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ainsi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sur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toutes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questions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relatives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l’eau.</a:t>
            </a:r>
            <a:endParaRPr sz="1200">
              <a:latin typeface="Times New Roman"/>
              <a:cs typeface="Times New Roman"/>
            </a:endParaRPr>
          </a:p>
          <a:p>
            <a:pPr marL="12700" marR="9525" indent="197485">
              <a:lnSpc>
                <a:spcPts val="1380"/>
              </a:lnSpc>
              <a:buChar char="-"/>
              <a:tabLst>
                <a:tab pos="210185" algn="l"/>
              </a:tabLst>
            </a:pPr>
            <a:r>
              <a:rPr sz="1200" dirty="0">
                <a:latin typeface="Times New Roman"/>
                <a:cs typeface="Times New Roman"/>
              </a:rPr>
              <a:t>L’Agence</a:t>
            </a:r>
            <a:r>
              <a:rPr sz="1200" spc="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bassin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hydrographique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qui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exerce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une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gestion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intégrée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ressources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chaque</a:t>
            </a:r>
            <a:r>
              <a:rPr sz="1200" spc="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unité hydrographique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naturelle.</a:t>
            </a:r>
            <a:endParaRPr sz="1200">
              <a:latin typeface="Times New Roman"/>
              <a:cs typeface="Times New Roman"/>
            </a:endParaRPr>
          </a:p>
          <a:p>
            <a:pPr marL="12700" marR="6985" indent="228600">
              <a:lnSpc>
                <a:spcPts val="1380"/>
              </a:lnSpc>
            </a:pPr>
            <a:r>
              <a:rPr sz="1200" dirty="0">
                <a:latin typeface="Times New Roman"/>
                <a:cs typeface="Times New Roman"/>
              </a:rPr>
              <a:t>Par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contre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régularisation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services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publics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l’eau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peut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être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exercée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une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autorité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administrative </a:t>
            </a:r>
            <a:r>
              <a:rPr sz="1200" dirty="0">
                <a:latin typeface="Times New Roman"/>
                <a:cs typeface="Times New Roman"/>
              </a:rPr>
              <a:t>autonome</a:t>
            </a:r>
            <a:r>
              <a:rPr sz="1200" spc="20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chargé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veiller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au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bon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fonctionnement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ces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services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prenant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compte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intérêts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usagers.</a:t>
            </a:r>
            <a:endParaRPr sz="1200">
              <a:latin typeface="Times New Roman"/>
              <a:cs typeface="Times New Roman"/>
            </a:endParaRPr>
          </a:p>
          <a:p>
            <a:pPr marL="462280" algn="just">
              <a:lnSpc>
                <a:spcPts val="1410"/>
              </a:lnSpc>
              <a:spcBef>
                <a:spcPts val="1285"/>
              </a:spcBef>
            </a:pPr>
            <a:r>
              <a:rPr sz="1100" b="1" dirty="0">
                <a:latin typeface="Times New Roman"/>
                <a:cs typeface="Times New Roman"/>
              </a:rPr>
              <a:t>2.</a:t>
            </a:r>
            <a:r>
              <a:rPr sz="1100" b="1" spc="345" dirty="0">
                <a:latin typeface="Times New Roman"/>
                <a:cs typeface="Times New Roman"/>
              </a:rPr>
              <a:t>  </a:t>
            </a:r>
            <a:r>
              <a:rPr sz="1200" b="1" dirty="0">
                <a:latin typeface="Times New Roman"/>
                <a:cs typeface="Times New Roman"/>
              </a:rPr>
              <a:t>Sur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le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plan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informationnel </a:t>
            </a:r>
            <a:r>
              <a:rPr sz="1200" spc="-5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191135" marR="8255" indent="-179070" algn="just">
              <a:lnSpc>
                <a:spcPts val="1380"/>
              </a:lnSpc>
              <a:spcBef>
                <a:spcPts val="65"/>
              </a:spcBef>
              <a:buChar char="-"/>
              <a:tabLst>
                <a:tab pos="192405" algn="l"/>
              </a:tabLst>
            </a:pPr>
            <a:r>
              <a:rPr sz="1200" dirty="0">
                <a:latin typeface="Times New Roman"/>
                <a:cs typeface="Times New Roman"/>
              </a:rPr>
              <a:t>L’élaboration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d’un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système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gestion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intégré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l’information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sur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l’eau</a:t>
            </a:r>
            <a:r>
              <a:rPr sz="1200" spc="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y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compris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tous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renseignements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spc="-35" dirty="0">
                <a:latin typeface="Times New Roman"/>
                <a:cs typeface="Times New Roman"/>
              </a:rPr>
              <a:t>et 	</a:t>
            </a:r>
            <a:r>
              <a:rPr sz="1200" dirty="0">
                <a:latin typeface="Times New Roman"/>
                <a:cs typeface="Times New Roman"/>
              </a:rPr>
              <a:t>données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dont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ils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disposent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titulaires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d'une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autorisation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d'une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concession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d'utilisation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du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domaine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public 	</a:t>
            </a:r>
            <a:r>
              <a:rPr sz="1200" dirty="0">
                <a:latin typeface="Times New Roman"/>
                <a:cs typeface="Times New Roman"/>
              </a:rPr>
              <a:t>hydraulique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naturel,</a:t>
            </a:r>
            <a:r>
              <a:rPr sz="1200" spc="180" dirty="0">
                <a:latin typeface="Times New Roman"/>
                <a:cs typeface="Times New Roman"/>
              </a:rPr>
              <a:t> 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concessionnaires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délégataires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services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publics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l'eau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l'assainissement 	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concessionnaires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d'exploitation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périmètres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irrigués.</a:t>
            </a:r>
            <a:endParaRPr sz="1200">
              <a:latin typeface="Times New Roman"/>
              <a:cs typeface="Times New Roman"/>
            </a:endParaRPr>
          </a:p>
          <a:p>
            <a:pPr marL="191135" marR="8255" indent="-179070" algn="just">
              <a:lnSpc>
                <a:spcPts val="1380"/>
              </a:lnSpc>
              <a:buChar char="-"/>
              <a:tabLst>
                <a:tab pos="192405" algn="l"/>
              </a:tabLst>
            </a:pP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mise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contrôles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leurs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caractéristiques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physiques,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chimiques,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biologiques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bactériologiques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Les 	</a:t>
            </a:r>
            <a:r>
              <a:rPr sz="1200" spc="-10" dirty="0">
                <a:latin typeface="Times New Roman"/>
                <a:cs typeface="Times New Roman"/>
              </a:rPr>
              <a:t>inventaires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bases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données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relatifs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aux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ressources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aux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ouvrages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installations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hydrauliques 	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toute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nature.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r>
              <a:rPr sz="1200" b="1" dirty="0">
                <a:latin typeface="Times New Roman"/>
                <a:cs typeface="Times New Roman"/>
              </a:rPr>
              <a:t>IV.</a:t>
            </a:r>
            <a:r>
              <a:rPr sz="1200" b="1" spc="27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LE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REGIME</a:t>
            </a:r>
            <a:r>
              <a:rPr sz="1200" b="1" spc="28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JURIDIQUE</a:t>
            </a:r>
            <a:r>
              <a:rPr sz="1200" b="1" spc="28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DE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L’UTILISATION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DES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RESSOURCES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EN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b="1" spc="-25" dirty="0">
                <a:latin typeface="Times New Roman"/>
                <a:cs typeface="Times New Roman"/>
              </a:rPr>
              <a:t>EAU</a:t>
            </a:r>
            <a:endParaRPr sz="1200">
              <a:latin typeface="Times New Roman"/>
              <a:cs typeface="Times New Roman"/>
            </a:endParaRPr>
          </a:p>
          <a:p>
            <a:pPr marL="241300" marR="8890" indent="220979" algn="just">
              <a:lnSpc>
                <a:spcPct val="110400"/>
              </a:lnSpc>
              <a:spcBef>
                <a:spcPts val="455"/>
              </a:spcBef>
            </a:pPr>
            <a:r>
              <a:rPr sz="1200" dirty="0">
                <a:latin typeface="Times New Roman"/>
                <a:cs typeface="Times New Roman"/>
              </a:rPr>
              <a:t>Toute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utilisation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ressources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(eaux</a:t>
            </a:r>
            <a:r>
              <a:rPr sz="1200" spc="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agricole,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conventionnelles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non)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ne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peut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être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effectuée </a:t>
            </a:r>
            <a:r>
              <a:rPr sz="1200" dirty="0">
                <a:latin typeface="Times New Roman"/>
                <a:cs typeface="Times New Roman"/>
              </a:rPr>
              <a:t>qu’en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vertu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d’une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autorisation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d’une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concession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délivrée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d’administration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pour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une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durée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déterminée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donnée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lieu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au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paiement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redevances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fixées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loi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finances.</a:t>
            </a:r>
            <a:endParaRPr sz="1200">
              <a:latin typeface="Times New Roman"/>
              <a:cs typeface="Times New Roman"/>
            </a:endParaRPr>
          </a:p>
          <a:p>
            <a:pPr marL="469900" marR="6350" indent="-228600" algn="just">
              <a:lnSpc>
                <a:spcPct val="110000"/>
              </a:lnSpc>
              <a:buFont typeface="Times New Roman"/>
              <a:buChar char="-"/>
              <a:tabLst>
                <a:tab pos="469900" algn="l"/>
              </a:tabLst>
            </a:pPr>
            <a:r>
              <a:rPr sz="1200" b="1" dirty="0">
                <a:latin typeface="Times New Roman"/>
                <a:cs typeface="Times New Roman"/>
              </a:rPr>
              <a:t>L’autorisation</a:t>
            </a:r>
            <a:r>
              <a:rPr sz="1200" b="1" spc="16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:</a:t>
            </a:r>
            <a:r>
              <a:rPr sz="1200" b="1" spc="1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est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soumis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pour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</a:t>
            </a:r>
            <a:r>
              <a:rPr sz="1200" u="sng" spc="1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réalisation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puits,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forage,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ouvrage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captage,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construction </a:t>
            </a:r>
            <a:r>
              <a:rPr sz="1200" dirty="0">
                <a:latin typeface="Times New Roman"/>
                <a:cs typeface="Times New Roman"/>
              </a:rPr>
              <a:t>d’ouvrages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2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utilisation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dérivation,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pompages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retenue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l’exception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2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barrages,</a:t>
            </a:r>
            <a:r>
              <a:rPr sz="1200" spc="26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et </a:t>
            </a:r>
            <a:r>
              <a:rPr sz="1200" spc="-10" dirty="0">
                <a:latin typeface="Times New Roman"/>
                <a:cs typeface="Times New Roman"/>
              </a:rPr>
              <a:t>l’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établissement</a:t>
            </a:r>
            <a:r>
              <a:rPr sz="12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tous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autres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ouvrages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on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installation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prélèvement.</a:t>
            </a:r>
            <a:endParaRPr sz="1200">
              <a:latin typeface="Times New Roman"/>
              <a:cs typeface="Times New Roman"/>
            </a:endParaRPr>
          </a:p>
          <a:p>
            <a:pPr marL="469900" marR="6985" indent="-228600" algn="just">
              <a:lnSpc>
                <a:spcPct val="110200"/>
              </a:lnSpc>
              <a:spcBef>
                <a:spcPts val="5"/>
              </a:spcBef>
              <a:buFont typeface="Times New Roman"/>
              <a:buChar char="-"/>
              <a:tabLst>
                <a:tab pos="469900" algn="l"/>
              </a:tabLst>
            </a:pPr>
            <a:r>
              <a:rPr sz="1200" b="1" dirty="0">
                <a:latin typeface="Times New Roman"/>
                <a:cs typeface="Times New Roman"/>
              </a:rPr>
              <a:t>La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concession</a:t>
            </a:r>
            <a:r>
              <a:rPr sz="1200" b="1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regroupe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réalisation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forage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pour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usages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agricole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industrielle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notamment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dans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les </a:t>
            </a:r>
            <a:r>
              <a:rPr sz="1200" dirty="0">
                <a:latin typeface="Times New Roman"/>
                <a:cs typeface="Times New Roman"/>
              </a:rPr>
              <a:t>zones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sahariennes,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l’établissement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dessalement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d’eau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mer,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1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réalisation</a:t>
            </a:r>
            <a:r>
              <a:rPr sz="1200" spc="1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d’infrastructures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pour </a:t>
            </a:r>
            <a:r>
              <a:rPr sz="1200" dirty="0">
                <a:latin typeface="Times New Roman"/>
                <a:cs typeface="Times New Roman"/>
              </a:rPr>
              <a:t>l’utilisation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d’eau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usées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épurées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pour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usages</a:t>
            </a:r>
            <a:r>
              <a:rPr sz="1200" spc="10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agricole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industriels,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l’aménagement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9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captage</a:t>
            </a:r>
            <a:r>
              <a:rPr sz="1200" spc="9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d’eau </a:t>
            </a:r>
            <a:r>
              <a:rPr sz="1200" dirty="0">
                <a:latin typeface="Times New Roman"/>
                <a:cs typeface="Times New Roman"/>
              </a:rPr>
              <a:t>minérales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naturelles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d’eau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sources,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eaux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thermales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l’établissement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d’installation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l’octroi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d’une </a:t>
            </a:r>
            <a:r>
              <a:rPr sz="1200" dirty="0">
                <a:latin typeface="Times New Roman"/>
                <a:cs typeface="Times New Roman"/>
              </a:rPr>
              <a:t>concession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est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soumise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est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cahier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charge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qui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définie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conditions</a:t>
            </a:r>
            <a:r>
              <a:rPr sz="1200" spc="-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d’utilisation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ses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ressources. </a:t>
            </a:r>
            <a:r>
              <a:rPr sz="1200" dirty="0">
                <a:latin typeface="Times New Roman"/>
                <a:cs typeface="Times New Roman"/>
              </a:rPr>
              <a:t>(la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loi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définie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conditions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refus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d’autorisation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concession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dommage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indemnités)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70"/>
              </a:spcBef>
            </a:pPr>
            <a:r>
              <a:rPr sz="1200" b="1" dirty="0">
                <a:latin typeface="Times New Roman"/>
                <a:cs typeface="Times New Roman"/>
              </a:rPr>
              <a:t>V.</a:t>
            </a:r>
            <a:r>
              <a:rPr sz="1200" b="1" spc="28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LES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SERVICES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PUBLIQUE</a:t>
            </a:r>
            <a:r>
              <a:rPr sz="1200" b="1" spc="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DE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L’EAU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ET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DE</a:t>
            </a:r>
            <a:r>
              <a:rPr sz="1200" b="1" spc="-5" dirty="0">
                <a:latin typeface="Times New Roman"/>
                <a:cs typeface="Times New Roman"/>
              </a:rPr>
              <a:t> </a:t>
            </a:r>
            <a:r>
              <a:rPr sz="1200" b="1" spc="-10" dirty="0">
                <a:latin typeface="Times New Roman"/>
                <a:cs typeface="Times New Roman"/>
              </a:rPr>
              <a:t>L’ASSAINISSEMENT</a:t>
            </a:r>
            <a:endParaRPr sz="1200">
              <a:latin typeface="Times New Roman"/>
              <a:cs typeface="Times New Roman"/>
            </a:endParaRPr>
          </a:p>
          <a:p>
            <a:pPr marL="12700" marR="212725" indent="449580">
              <a:lnSpc>
                <a:spcPts val="1600"/>
              </a:lnSpc>
              <a:spcBef>
                <a:spcPts val="40"/>
              </a:spcBef>
            </a:pPr>
            <a:r>
              <a:rPr sz="1200" dirty="0">
                <a:latin typeface="Times New Roman"/>
                <a:cs typeface="Times New Roman"/>
              </a:rPr>
              <a:t>Relèvent</a:t>
            </a:r>
            <a:r>
              <a:rPr sz="1200" spc="-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compétence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l’état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communes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;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l’état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peut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concéder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50" dirty="0">
                <a:latin typeface="Times New Roman"/>
                <a:cs typeface="Times New Roman"/>
              </a:rPr>
              <a:t>(زايتما</a:t>
            </a:r>
            <a:r>
              <a:rPr sz="1200" dirty="0">
                <a:latin typeface="Times New Roman"/>
                <a:cs typeface="Times New Roman"/>
              </a:rPr>
              <a:t> </a:t>
            </a:r>
            <a:r>
              <a:rPr sz="1200" spc="-100" dirty="0">
                <a:latin typeface="Times New Roman"/>
                <a:cs typeface="Times New Roman"/>
              </a:rPr>
              <a:t>حنم)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</a:t>
            </a:r>
            <a:r>
              <a:rPr sz="1200" u="sng" spc="-1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gestion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-25" dirty="0">
                <a:latin typeface="Times New Roman"/>
                <a:cs typeface="Times New Roman"/>
              </a:rPr>
              <a:t> des </a:t>
            </a:r>
            <a:r>
              <a:rPr sz="1200" dirty="0">
                <a:latin typeface="Times New Roman"/>
                <a:cs typeface="Times New Roman"/>
              </a:rPr>
              <a:t>personne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morales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droit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public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sur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base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d’un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cahier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charge.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Il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peut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également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délégués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tout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-25" dirty="0">
                <a:latin typeface="Times New Roman"/>
                <a:cs typeface="Times New Roman"/>
              </a:rPr>
              <a:t> une</a:t>
            </a:r>
            <a:endParaRPr sz="1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1200" dirty="0">
                <a:latin typeface="Times New Roman"/>
                <a:cs typeface="Times New Roman"/>
              </a:rPr>
              <a:t>partie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leur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gestion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une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personne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morale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privé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publique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sur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base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d’une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convention</a:t>
            </a:r>
            <a:r>
              <a:rPr sz="1200" dirty="0">
                <a:latin typeface="Times New Roman"/>
                <a:cs typeface="Times New Roman"/>
              </a:rPr>
              <a:t>.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commune</a:t>
            </a:r>
            <a:r>
              <a:rPr sz="1200" spc="-20" dirty="0">
                <a:latin typeface="Times New Roman"/>
                <a:cs typeface="Times New Roman"/>
              </a:rPr>
              <a:t> peut</a:t>
            </a:r>
            <a:endParaRPr sz="1200">
              <a:latin typeface="Times New Roman"/>
              <a:cs typeface="Times New Roman"/>
            </a:endParaRPr>
          </a:p>
          <a:p>
            <a:pPr marL="12700" marR="410845">
              <a:lnSpc>
                <a:spcPct val="110000"/>
              </a:lnSpc>
            </a:pPr>
            <a:r>
              <a:rPr sz="1200" dirty="0">
                <a:latin typeface="Times New Roman"/>
                <a:cs typeface="Times New Roman"/>
              </a:rPr>
              <a:t>exploiter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services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régime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dotée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l’autonomie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financière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concéder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leur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gestion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personnes </a:t>
            </a:r>
            <a:r>
              <a:rPr sz="1200" dirty="0">
                <a:latin typeface="Times New Roman"/>
                <a:cs typeface="Times New Roman"/>
              </a:rPr>
              <a:t>morales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droit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public.</a:t>
            </a:r>
            <a:endParaRPr sz="1200">
              <a:latin typeface="Times New Roman"/>
              <a:cs typeface="Times New Roman"/>
            </a:endParaRPr>
          </a:p>
          <a:p>
            <a:pPr marL="12700" marR="244475" indent="359410">
              <a:lnSpc>
                <a:spcPct val="110000"/>
              </a:lnSpc>
              <a:spcBef>
                <a:spcPts val="10"/>
              </a:spcBef>
              <a:tabLst>
                <a:tab pos="643255" algn="l"/>
              </a:tabLst>
            </a:pPr>
            <a:r>
              <a:rPr sz="1200" b="1" spc="-25" dirty="0">
                <a:latin typeface="Times New Roman"/>
                <a:cs typeface="Times New Roman"/>
              </a:rPr>
              <a:t>1.</a:t>
            </a:r>
            <a:r>
              <a:rPr sz="1200" b="1" dirty="0">
                <a:latin typeface="Times New Roman"/>
                <a:cs typeface="Times New Roman"/>
              </a:rPr>
              <a:t>	</a:t>
            </a:r>
            <a:r>
              <a:rPr sz="1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Le</a:t>
            </a:r>
            <a:r>
              <a:rPr sz="1200" b="1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concessionnaire</a:t>
            </a:r>
            <a:r>
              <a:rPr sz="1200" b="1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d’un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service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public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l’eau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assainissement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est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chargé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d’exploitation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la </a:t>
            </a:r>
            <a:r>
              <a:rPr sz="1200" spc="-10" dirty="0">
                <a:latin typeface="Times New Roman"/>
                <a:cs typeface="Times New Roman"/>
              </a:rPr>
              <a:t>maintenance, </a:t>
            </a:r>
            <a:r>
              <a:rPr sz="1200" dirty="0">
                <a:latin typeface="Times New Roman"/>
                <a:cs typeface="Times New Roman"/>
              </a:rPr>
              <a:t>du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renouvellement,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réhabilitation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du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développement</a:t>
            </a:r>
            <a:r>
              <a:rPr sz="1200" dirty="0">
                <a:latin typeface="Times New Roman"/>
                <a:cs typeface="Times New Roman"/>
              </a:rPr>
              <a:t> des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ouvrages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installations </a:t>
            </a:r>
            <a:r>
              <a:rPr sz="1200" dirty="0">
                <a:latin typeface="Times New Roman"/>
                <a:cs typeface="Times New Roman"/>
              </a:rPr>
              <a:t>relevant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du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domaine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public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hydraulique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artificiel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permettant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d’assurer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12700" marR="560705" indent="190500">
              <a:lnSpc>
                <a:spcPts val="1600"/>
              </a:lnSpc>
              <a:spcBef>
                <a:spcPts val="65"/>
              </a:spcBef>
              <a:buChar char="—"/>
              <a:tabLst>
                <a:tab pos="203200" algn="l"/>
              </a:tabLst>
            </a:pP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production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d'eau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partir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ouvrages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mobilisation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transfert,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traitement,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l'adduction,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le </a:t>
            </a:r>
            <a:r>
              <a:rPr sz="1200" dirty="0">
                <a:latin typeface="Times New Roman"/>
                <a:cs typeface="Times New Roman"/>
              </a:rPr>
              <a:t>stockage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distribution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d'eau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usage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domestique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industriel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;</a:t>
            </a:r>
            <a:endParaRPr sz="1200">
              <a:latin typeface="Times New Roman"/>
              <a:cs typeface="Times New Roman"/>
            </a:endParaRPr>
          </a:p>
          <a:p>
            <a:pPr marL="12700" marR="15875" indent="190500">
              <a:lnSpc>
                <a:spcPts val="1580"/>
              </a:lnSpc>
              <a:buChar char="—"/>
              <a:tabLst>
                <a:tab pos="203200" algn="l"/>
              </a:tabLst>
            </a:pP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collecte,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l'évacuation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l'épuration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eaux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usées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ainsi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que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traitement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boues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résultant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l'épuration </a:t>
            </a:r>
            <a:r>
              <a:rPr sz="1200" dirty="0">
                <a:latin typeface="Times New Roman"/>
                <a:cs typeface="Times New Roman"/>
              </a:rPr>
              <a:t>en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vue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leur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élimination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finale.</a:t>
            </a:r>
            <a:endParaRPr sz="1200">
              <a:latin typeface="Times New Roman"/>
              <a:cs typeface="Times New Roman"/>
            </a:endParaRPr>
          </a:p>
          <a:p>
            <a:pPr marL="372110">
              <a:lnSpc>
                <a:spcPct val="100000"/>
              </a:lnSpc>
              <a:spcBef>
                <a:spcPts val="70"/>
              </a:spcBef>
              <a:tabLst>
                <a:tab pos="643255" algn="l"/>
              </a:tabLst>
            </a:pPr>
            <a:r>
              <a:rPr sz="1200" b="1" spc="-25" dirty="0">
                <a:latin typeface="Times New Roman"/>
                <a:cs typeface="Times New Roman"/>
              </a:rPr>
              <a:t>2.</a:t>
            </a:r>
            <a:r>
              <a:rPr sz="1200" b="1" dirty="0">
                <a:latin typeface="Times New Roman"/>
                <a:cs typeface="Times New Roman"/>
              </a:rPr>
              <a:t>	</a:t>
            </a:r>
            <a:r>
              <a:rPr sz="1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La</a:t>
            </a:r>
            <a:r>
              <a:rPr sz="1200" b="1" u="sng" spc="-3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sng" spc="-5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délégationبادتنا</a:t>
            </a:r>
            <a:r>
              <a:rPr sz="1200" b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وا</a:t>
            </a:r>
            <a:r>
              <a:rPr sz="1200" b="1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b="1" u="sng" spc="-29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ضيوفت</a:t>
            </a:r>
            <a:r>
              <a:rPr sz="1200" b="1" spc="24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s’effectue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voie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d’appel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concurrence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(des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opérateurs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publics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ou</a:t>
            </a:r>
            <a:endParaRPr sz="1200">
              <a:latin typeface="Times New Roman"/>
              <a:cs typeface="Times New Roman"/>
            </a:endParaRPr>
          </a:p>
          <a:p>
            <a:pPr marL="12700" marR="191135">
              <a:lnSpc>
                <a:spcPct val="110000"/>
              </a:lnSpc>
              <a:spcBef>
                <a:spcPts val="15"/>
              </a:spcBef>
            </a:pPr>
            <a:r>
              <a:rPr sz="1200" dirty="0">
                <a:latin typeface="Times New Roman"/>
                <a:cs typeface="Times New Roman"/>
              </a:rPr>
              <a:t>privées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ont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qualifications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professionnelles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garanties</a:t>
            </a:r>
            <a:r>
              <a:rPr sz="1200" spc="-10" dirty="0">
                <a:latin typeface="Times New Roman"/>
                <a:cs typeface="Times New Roman"/>
              </a:rPr>
              <a:t> financières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suffisantes)le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concessionnaire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peut </a:t>
            </a:r>
            <a:r>
              <a:rPr sz="1200" dirty="0">
                <a:latin typeface="Times New Roman"/>
                <a:cs typeface="Times New Roman"/>
              </a:rPr>
              <a:t>également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déléguer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tout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partie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activités.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services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publics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l’eau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10" dirty="0">
                <a:latin typeface="Times New Roman"/>
                <a:cs typeface="Times New Roman"/>
              </a:rPr>
              <a:t> d’assainissement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assurent </a:t>
            </a:r>
            <a:r>
              <a:rPr sz="1200" spc="-50" dirty="0">
                <a:latin typeface="Times New Roman"/>
                <a:cs typeface="Times New Roman"/>
              </a:rPr>
              <a:t>:</a:t>
            </a:r>
            <a:endParaRPr sz="1200">
              <a:latin typeface="Times New Roman"/>
              <a:cs typeface="Times New Roman"/>
            </a:endParaRPr>
          </a:p>
          <a:p>
            <a:pPr marL="469900" marR="5080" indent="-228600">
              <a:lnSpc>
                <a:spcPct val="110000"/>
              </a:lnSpc>
              <a:tabLst>
                <a:tab pos="469265" algn="l"/>
                <a:tab pos="4619625" algn="l"/>
              </a:tabLst>
            </a:pPr>
            <a:r>
              <a:rPr sz="1200" spc="-50" dirty="0">
                <a:latin typeface="Times New Roman"/>
                <a:cs typeface="Times New Roman"/>
              </a:rPr>
              <a:t>-</a:t>
            </a:r>
            <a:r>
              <a:rPr sz="1200" dirty="0">
                <a:latin typeface="Times New Roman"/>
                <a:cs typeface="Times New Roman"/>
              </a:rPr>
              <a:t>	L’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alimentation</a:t>
            </a:r>
            <a:r>
              <a:rPr sz="1200" u="sng" spc="1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en</a:t>
            </a:r>
            <a:r>
              <a:rPr sz="1200" u="sng" spc="1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eau</a:t>
            </a:r>
            <a:r>
              <a:rPr sz="1200" u="sng" spc="16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potable</a:t>
            </a:r>
            <a:r>
              <a:rPr sz="1200" u="sng" spc="1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(eau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consommation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humaine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: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boisson</a:t>
            </a:r>
            <a:r>
              <a:rPr sz="1200" spc="1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l’usage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domestique,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la </a:t>
            </a:r>
            <a:r>
              <a:rPr sz="1200" dirty="0">
                <a:latin typeface="Times New Roman"/>
                <a:cs typeface="Times New Roman"/>
              </a:rPr>
              <a:t>fabrication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boissons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gazeuses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18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glasses,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préparation</a:t>
            </a:r>
            <a:r>
              <a:rPr sz="1200" dirty="0">
                <a:latin typeface="Times New Roman"/>
                <a:cs typeface="Times New Roman"/>
              </a:rPr>
              <a:t>	et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1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conservation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1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toute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denrées</a:t>
            </a:r>
            <a:endParaRPr sz="1200">
              <a:latin typeface="Times New Roman"/>
              <a:cs typeface="Times New Roman"/>
            </a:endParaRPr>
          </a:p>
          <a:p>
            <a:pPr marL="469900">
              <a:lnSpc>
                <a:spcPct val="100000"/>
              </a:lnSpc>
              <a:spcBef>
                <a:spcPts val="155"/>
              </a:spcBef>
            </a:pPr>
            <a:r>
              <a:rPr sz="1200" dirty="0">
                <a:latin typeface="Times New Roman"/>
                <a:cs typeface="Times New Roman"/>
              </a:rPr>
              <a:t>alimentaires)</a:t>
            </a:r>
            <a:r>
              <a:rPr sz="1200" spc="2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qui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repend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normes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potabilité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qualité,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son</a:t>
            </a:r>
            <a:r>
              <a:rPr sz="1200" u="sng" spc="-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contrôle</a:t>
            </a:r>
            <a:r>
              <a:rPr sz="1200" spc="-10" dirty="0">
                <a:latin typeface="Times New Roman"/>
                <a:cs typeface="Times New Roman"/>
              </a:rPr>
              <a:t>.</a:t>
            </a:r>
            <a:endParaRPr sz="1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46963" y="244855"/>
            <a:ext cx="6870065" cy="10221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0">
              <a:lnSpc>
                <a:spcPct val="100000"/>
              </a:lnSpc>
              <a:spcBef>
                <a:spcPts val="95"/>
              </a:spcBef>
              <a:tabLst>
                <a:tab pos="5708650" algn="l"/>
              </a:tabLst>
            </a:pPr>
            <a:r>
              <a:rPr sz="1000" b="1" i="1" dirty="0">
                <a:latin typeface="Times New Roman"/>
                <a:cs typeface="Times New Roman"/>
              </a:rPr>
              <a:t>Législation</a:t>
            </a:r>
            <a:r>
              <a:rPr sz="1000" b="1" i="1" spc="-25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de</a:t>
            </a:r>
            <a:r>
              <a:rPr sz="1000" b="1" i="1" spc="-15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l’eau</a:t>
            </a:r>
            <a:r>
              <a:rPr sz="1000" b="1" i="1" spc="-25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et</a:t>
            </a:r>
            <a:r>
              <a:rPr sz="1000" b="1" i="1" spc="-20" dirty="0">
                <a:latin typeface="Times New Roman"/>
                <a:cs typeface="Times New Roman"/>
              </a:rPr>
              <a:t> </a:t>
            </a:r>
            <a:r>
              <a:rPr sz="1000" b="1" i="1" dirty="0">
                <a:latin typeface="Times New Roman"/>
                <a:cs typeface="Times New Roman"/>
              </a:rPr>
              <a:t>de</a:t>
            </a:r>
            <a:r>
              <a:rPr sz="1000" b="1" i="1" spc="-15" dirty="0">
                <a:latin typeface="Times New Roman"/>
                <a:cs typeface="Times New Roman"/>
              </a:rPr>
              <a:t> </a:t>
            </a:r>
            <a:r>
              <a:rPr sz="1000" b="1" i="1" spc="-10" dirty="0">
                <a:latin typeface="Times New Roman"/>
                <a:cs typeface="Times New Roman"/>
              </a:rPr>
              <a:t>l’environnement</a:t>
            </a:r>
            <a:r>
              <a:rPr sz="1000" b="1" i="1" dirty="0">
                <a:latin typeface="Times New Roman"/>
                <a:cs typeface="Times New Roman"/>
              </a:rPr>
              <a:t>	</a:t>
            </a:r>
            <a:r>
              <a:rPr sz="1000" b="1" i="1" dirty="0" smtClean="0">
                <a:latin typeface="Times New Roman"/>
                <a:cs typeface="Times New Roman"/>
              </a:rPr>
              <a:t>M.BITAT</a:t>
            </a:r>
            <a:r>
              <a:rPr sz="1000" b="1" i="1" spc="-40" dirty="0" smtClean="0">
                <a:latin typeface="Times New Roman"/>
                <a:cs typeface="Times New Roman"/>
              </a:rPr>
              <a:t> </a:t>
            </a:r>
            <a:r>
              <a:rPr sz="1000" b="1" i="1" spc="-20" dirty="0" smtClean="0">
                <a:latin typeface="Times New Roman"/>
                <a:cs typeface="Times New Roman"/>
              </a:rPr>
              <a:t>2020</a:t>
            </a:r>
            <a:endParaRPr sz="1000" dirty="0">
              <a:latin typeface="Times New Roman"/>
              <a:cs typeface="Times New Roman"/>
            </a:endParaRPr>
          </a:p>
          <a:p>
            <a:pPr marL="469900" marR="9525" indent="-228600">
              <a:lnSpc>
                <a:spcPct val="110000"/>
              </a:lnSpc>
              <a:spcBef>
                <a:spcPts val="1000"/>
              </a:spcBef>
              <a:tabLst>
                <a:tab pos="469265" algn="l"/>
              </a:tabLst>
            </a:pPr>
            <a:r>
              <a:rPr sz="1200" spc="-50" dirty="0">
                <a:latin typeface="Times New Roman"/>
                <a:cs typeface="Times New Roman"/>
              </a:rPr>
              <a:t>-</a:t>
            </a:r>
            <a:r>
              <a:rPr sz="1200" dirty="0">
                <a:latin typeface="Times New Roman"/>
                <a:cs typeface="Times New Roman"/>
              </a:rPr>
              <a:t>	</a:t>
            </a:r>
            <a:r>
              <a:rPr sz="1200" spc="-10" dirty="0">
                <a:latin typeface="Times New Roman"/>
                <a:cs typeface="Times New Roman"/>
              </a:rPr>
              <a:t>Bronchement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au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réseau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public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d’assainissement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toute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habitation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établissement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zone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aggloméré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pour </a:t>
            </a:r>
            <a:r>
              <a:rPr sz="1200" dirty="0">
                <a:latin typeface="Times New Roman"/>
                <a:cs typeface="Times New Roman"/>
              </a:rPr>
              <a:t>l’évacuation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eaux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domestiques,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pour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autres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types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eaux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usées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sont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soumis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autorisations.</a:t>
            </a:r>
            <a:endParaRPr sz="1200" dirty="0">
              <a:latin typeface="Times New Roman"/>
              <a:cs typeface="Times New Roman"/>
            </a:endParaRPr>
          </a:p>
          <a:p>
            <a:pPr marL="372110" indent="-359410">
              <a:lnSpc>
                <a:spcPts val="1405"/>
              </a:lnSpc>
              <a:spcBef>
                <a:spcPts val="1360"/>
              </a:spcBef>
              <a:buAutoNum type="romanUcPeriod" startAt="6"/>
              <a:tabLst>
                <a:tab pos="372110" algn="l"/>
              </a:tabLst>
            </a:pPr>
            <a:r>
              <a:rPr sz="1200" b="1" dirty="0">
                <a:latin typeface="Times New Roman"/>
                <a:cs typeface="Times New Roman"/>
              </a:rPr>
              <a:t>DE</a:t>
            </a:r>
            <a:r>
              <a:rPr sz="1200" b="1" spc="-10" dirty="0">
                <a:latin typeface="Times New Roman"/>
                <a:cs typeface="Times New Roman"/>
              </a:rPr>
              <a:t> </a:t>
            </a:r>
            <a:r>
              <a:rPr sz="1200" b="1" dirty="0">
                <a:latin typeface="Times New Roman"/>
                <a:cs typeface="Times New Roman"/>
              </a:rPr>
              <a:t>L'EAU</a:t>
            </a:r>
            <a:r>
              <a:rPr sz="1200" b="1" spc="-10" dirty="0">
                <a:latin typeface="Times New Roman"/>
                <a:cs typeface="Times New Roman"/>
              </a:rPr>
              <a:t> AGRICOLE</a:t>
            </a:r>
            <a:endParaRPr sz="1200" dirty="0">
              <a:latin typeface="Times New Roman"/>
              <a:cs typeface="Times New Roman"/>
            </a:endParaRPr>
          </a:p>
          <a:p>
            <a:pPr marL="462280" algn="just">
              <a:lnSpc>
                <a:spcPts val="1285"/>
              </a:lnSpc>
            </a:pPr>
            <a:r>
              <a:rPr sz="1100" dirty="0">
                <a:latin typeface="Times New Roman"/>
                <a:cs typeface="Times New Roman"/>
              </a:rPr>
              <a:t>L’eau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agricole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c’est</a:t>
            </a:r>
            <a:r>
              <a:rPr sz="1100" spc="3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toute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eau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destinée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un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usage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exclusivement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agricole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et,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accessoirement,</a:t>
            </a:r>
            <a:r>
              <a:rPr sz="1100" spc="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aux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autres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besoins</a:t>
            </a:r>
            <a:endParaRPr sz="1100" dirty="0">
              <a:latin typeface="Times New Roman"/>
              <a:cs typeface="Times New Roman"/>
            </a:endParaRPr>
          </a:p>
          <a:p>
            <a:pPr marL="12700" marR="8255" algn="just">
              <a:lnSpc>
                <a:spcPct val="110000"/>
              </a:lnSpc>
              <a:spcBef>
                <a:spcPts val="10"/>
              </a:spcBef>
            </a:pPr>
            <a:r>
              <a:rPr sz="1100" dirty="0">
                <a:latin typeface="Times New Roman"/>
                <a:cs typeface="Times New Roman"/>
              </a:rPr>
              <a:t>liés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aux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activités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agricoles.</a:t>
            </a:r>
            <a:r>
              <a:rPr sz="1100" spc="-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ouvrages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installations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destinés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l'usage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agricole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sont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classés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infrastructures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5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grande, </a:t>
            </a:r>
            <a:r>
              <a:rPr sz="1100" dirty="0">
                <a:latin typeface="Times New Roman"/>
                <a:cs typeface="Times New Roman"/>
              </a:rPr>
              <a:t>moyenne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petite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hydraulique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agricole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font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l'objet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10" dirty="0">
                <a:latin typeface="Times New Roman"/>
                <a:cs typeface="Times New Roman"/>
              </a:rPr>
              <a:t> concession.</a:t>
            </a:r>
            <a:endParaRPr sz="1100" dirty="0">
              <a:latin typeface="Times New Roman"/>
              <a:cs typeface="Times New Roman"/>
            </a:endParaRPr>
          </a:p>
          <a:p>
            <a:pPr marL="12700" marR="11430" indent="449580" algn="just">
              <a:lnSpc>
                <a:spcPct val="110000"/>
              </a:lnSpc>
            </a:pPr>
            <a:r>
              <a:rPr sz="1100" dirty="0">
                <a:latin typeface="Times New Roman"/>
                <a:cs typeface="Times New Roman"/>
              </a:rPr>
              <a:t>L'autorisation</a:t>
            </a:r>
            <a:r>
              <a:rPr sz="1100" spc="9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ou</a:t>
            </a:r>
            <a:r>
              <a:rPr sz="1100" spc="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concession</a:t>
            </a:r>
            <a:r>
              <a:rPr sz="1100" spc="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d'utilisation</a:t>
            </a:r>
            <a:r>
              <a:rPr sz="1100" spc="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ressources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</a:t>
            </a:r>
            <a:r>
              <a:rPr sz="1100" spc="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eau</a:t>
            </a:r>
            <a:r>
              <a:rPr sz="1100" spc="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(une</a:t>
            </a:r>
            <a:r>
              <a:rPr sz="1100" spc="9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utilisationrationnelle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l'eau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agricole,</a:t>
            </a:r>
            <a:r>
              <a:rPr sz="1100" spc="95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Times New Roman"/>
                <a:cs typeface="Times New Roman"/>
              </a:rPr>
              <a:t>à </a:t>
            </a:r>
            <a:r>
              <a:rPr sz="1100" dirty="0">
                <a:latin typeface="Times New Roman"/>
                <a:cs typeface="Times New Roman"/>
              </a:rPr>
              <a:t>traversl'utilisation</a:t>
            </a:r>
            <a:r>
              <a:rPr sz="1100" spc="1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techniques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permettant</a:t>
            </a:r>
            <a:r>
              <a:rPr sz="1100" spc="1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d'économiser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l'eau.Et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une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interdiction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d’utilisation</a:t>
            </a:r>
            <a:r>
              <a:rPr sz="1100" spc="155" dirty="0">
                <a:latin typeface="Times New Roman"/>
                <a:cs typeface="Times New Roman"/>
              </a:rPr>
              <a:t> 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16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eaux</a:t>
            </a:r>
            <a:r>
              <a:rPr sz="1100" spc="1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usées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brutes</a:t>
            </a:r>
            <a:endParaRPr sz="1100" dirty="0">
              <a:latin typeface="Times New Roman"/>
              <a:cs typeface="Times New Roman"/>
            </a:endParaRPr>
          </a:p>
          <a:p>
            <a:pPr marL="12700" marR="6985" algn="just">
              <a:lnSpc>
                <a:spcPct val="110000"/>
              </a:lnSpc>
              <a:spcBef>
                <a:spcPts val="10"/>
              </a:spcBef>
            </a:pPr>
            <a:r>
              <a:rPr sz="1100" dirty="0">
                <a:latin typeface="Times New Roman"/>
                <a:cs typeface="Times New Roman"/>
              </a:rPr>
              <a:t>pourl'irrigation)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fins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d'irrigation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est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accordée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au</a:t>
            </a:r>
            <a:r>
              <a:rPr sz="1100" spc="10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profit</a:t>
            </a:r>
            <a:r>
              <a:rPr sz="1100" spc="1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d'un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fonds</a:t>
            </a:r>
            <a:r>
              <a:rPr sz="1100" spc="1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(ضرألا)</a:t>
            </a:r>
            <a:r>
              <a:rPr sz="1100" spc="1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déterminé(En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cas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1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cession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du</a:t>
            </a:r>
            <a:r>
              <a:rPr sz="1100" spc="114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fonds </a:t>
            </a:r>
            <a:r>
              <a:rPr sz="1100" dirty="0">
                <a:latin typeface="Times New Roman"/>
                <a:cs typeface="Times New Roman"/>
              </a:rPr>
              <a:t>considéré,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droit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d'utilisation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est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transféré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au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nouveau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propriétaire.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cas</a:t>
            </a:r>
            <a:r>
              <a:rPr sz="1100" spc="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morcellement</a:t>
            </a:r>
            <a:r>
              <a:rPr sz="1100" spc="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du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fonds,</a:t>
            </a:r>
            <a:r>
              <a:rPr sz="1100" spc="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répartition</a:t>
            </a:r>
            <a:r>
              <a:rPr sz="1100" spc="45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des </a:t>
            </a:r>
            <a:r>
              <a:rPr sz="1100" spc="-10" dirty="0">
                <a:latin typeface="Times New Roman"/>
                <a:cs typeface="Times New Roman"/>
              </a:rPr>
              <a:t>eaux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entre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parcelles en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découlant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doit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faire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l'objet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d'autorisations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ou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de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concessions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nouvelles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qui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se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substitueront </a:t>
            </a:r>
            <a:r>
              <a:rPr sz="1100" spc="-60" dirty="0">
                <a:latin typeface="Times New Roman"/>
                <a:cs typeface="Times New Roman"/>
              </a:rPr>
              <a:t>(ضوعت) </a:t>
            </a:r>
            <a:r>
              <a:rPr sz="1100" dirty="0">
                <a:latin typeface="Times New Roman"/>
                <a:cs typeface="Times New Roman"/>
              </a:rPr>
              <a:t>au droit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d'utilisation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originaire.)</a:t>
            </a:r>
            <a:endParaRPr sz="1100" dirty="0">
              <a:latin typeface="Times New Roman"/>
              <a:cs typeface="Times New Roman"/>
            </a:endParaRPr>
          </a:p>
          <a:p>
            <a:pPr marL="12700" indent="449580" algn="just">
              <a:lnSpc>
                <a:spcPct val="100000"/>
              </a:lnSpc>
              <a:spcBef>
                <a:spcPts val="135"/>
              </a:spcBef>
            </a:pPr>
            <a:r>
              <a:rPr sz="1100" dirty="0">
                <a:latin typeface="Times New Roman"/>
                <a:cs typeface="Times New Roman"/>
              </a:rPr>
              <a:t>Le</a:t>
            </a:r>
            <a:r>
              <a:rPr sz="1100" spc="1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périmètre</a:t>
            </a:r>
            <a:r>
              <a:rPr sz="1100" spc="1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d'irrigation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est</a:t>
            </a:r>
            <a:r>
              <a:rPr sz="1100" spc="1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l’ensemble</a:t>
            </a:r>
            <a:r>
              <a:rPr sz="1100" spc="1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18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parcelles</a:t>
            </a:r>
            <a:r>
              <a:rPr sz="1100" spc="1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17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terres</a:t>
            </a:r>
            <a:r>
              <a:rPr sz="1100" spc="1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agricoles</a:t>
            </a:r>
            <a:r>
              <a:rPr sz="1100" spc="17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disposant</a:t>
            </a:r>
            <a:r>
              <a:rPr sz="1100" spc="18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d'infrastructures</a:t>
            </a:r>
            <a:r>
              <a:rPr sz="1100" spc="18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d'irrigation</a:t>
            </a:r>
            <a:endParaRPr sz="1100" dirty="0">
              <a:latin typeface="Times New Roman"/>
              <a:cs typeface="Times New Roman"/>
            </a:endParaRPr>
          </a:p>
          <a:p>
            <a:pPr marL="12700" marR="5080" algn="just">
              <a:lnSpc>
                <a:spcPct val="110200"/>
              </a:lnSpc>
              <a:spcBef>
                <a:spcPts val="10"/>
              </a:spcBef>
            </a:pPr>
            <a:r>
              <a:rPr sz="1100" dirty="0">
                <a:latin typeface="Times New Roman"/>
                <a:cs typeface="Times New Roman"/>
              </a:rPr>
              <a:t>etd'assainissement,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ainsi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que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disponibilité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d'une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ressource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eau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pérenne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40" dirty="0">
                <a:latin typeface="Times New Roman"/>
                <a:cs typeface="Times New Roman"/>
              </a:rPr>
              <a:t>(ةمئاد).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gestion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périmètres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d'irrigation </a:t>
            </a:r>
            <a:r>
              <a:rPr sz="1100" dirty="0">
                <a:latin typeface="Times New Roman"/>
                <a:cs typeface="Times New Roman"/>
              </a:rPr>
              <a:t>équipés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par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l'Etat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ou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pour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son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compte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est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concédée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personnes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morales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droit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public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ou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privé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sur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base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d'un</a:t>
            </a:r>
            <a:r>
              <a:rPr sz="1100" spc="-10" dirty="0">
                <a:latin typeface="Times New Roman"/>
                <a:cs typeface="Times New Roman"/>
              </a:rPr>
              <a:t> cahier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charges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fixant,</a:t>
            </a:r>
            <a:r>
              <a:rPr sz="1100" spc="1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notamment,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règles</a:t>
            </a:r>
            <a:r>
              <a:rPr sz="1100" spc="1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relatives</a:t>
            </a:r>
            <a:r>
              <a:rPr sz="1100" spc="1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1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l'exploitation,</a:t>
            </a:r>
            <a:r>
              <a:rPr sz="1100" spc="1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15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l'entretien</a:t>
            </a:r>
            <a:r>
              <a:rPr sz="1100" spc="1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au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renouvellement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15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ouvrages</a:t>
            </a:r>
            <a:r>
              <a:rPr sz="1100" spc="16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et </a:t>
            </a:r>
            <a:r>
              <a:rPr sz="1100" dirty="0">
                <a:latin typeface="Times New Roman"/>
                <a:cs typeface="Times New Roman"/>
              </a:rPr>
              <a:t>installations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d'irrigation,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drainage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d'assainissement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terres,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aux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modalités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couverture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charges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2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gestion </a:t>
            </a:r>
            <a:r>
              <a:rPr sz="1100" dirty="0">
                <a:latin typeface="Times New Roman"/>
                <a:cs typeface="Times New Roman"/>
              </a:rPr>
              <a:t>Le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cahier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charges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précise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également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éléments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relatifs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au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règlement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3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distribution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d'usage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l'eau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l'intérieur</a:t>
            </a:r>
            <a:r>
              <a:rPr sz="1100" spc="10" dirty="0">
                <a:latin typeface="Times New Roman"/>
                <a:cs typeface="Times New Roman"/>
              </a:rPr>
              <a:t> </a:t>
            </a:r>
            <a:r>
              <a:rPr sz="1100" spc="-25" dirty="0">
                <a:latin typeface="Times New Roman"/>
                <a:cs typeface="Times New Roman"/>
              </a:rPr>
              <a:t>du </a:t>
            </a:r>
            <a:r>
              <a:rPr sz="1100" dirty="0">
                <a:latin typeface="Times New Roman"/>
                <a:cs typeface="Times New Roman"/>
              </a:rPr>
              <a:t>périmètre</a:t>
            </a:r>
            <a:r>
              <a:rPr sz="1100" spc="5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d'irrigation.</a:t>
            </a:r>
            <a:endParaRPr sz="1100" dirty="0">
              <a:latin typeface="Times New Roman"/>
              <a:cs typeface="Times New Roman"/>
            </a:endParaRPr>
          </a:p>
          <a:p>
            <a:pPr marL="462280" algn="just">
              <a:lnSpc>
                <a:spcPct val="100000"/>
              </a:lnSpc>
              <a:spcBef>
                <a:spcPts val="130"/>
              </a:spcBef>
            </a:pPr>
            <a:r>
              <a:rPr sz="1100" dirty="0">
                <a:latin typeface="Times New Roman"/>
                <a:cs typeface="Times New Roman"/>
              </a:rPr>
              <a:t>Un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concessionnaire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gestion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d'un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périmètre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d'irrigation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est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tenu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Times New Roman"/>
                <a:cs typeface="Times New Roman"/>
              </a:rPr>
              <a:t>:</a:t>
            </a:r>
            <a:endParaRPr sz="1100" dirty="0">
              <a:latin typeface="Times New Roman"/>
              <a:cs typeface="Times New Roman"/>
            </a:endParaRPr>
          </a:p>
          <a:p>
            <a:pPr marL="187325" lvl="1" indent="-174625">
              <a:lnSpc>
                <a:spcPct val="100000"/>
              </a:lnSpc>
              <a:spcBef>
                <a:spcPts val="130"/>
              </a:spcBef>
              <a:buChar char="—"/>
              <a:tabLst>
                <a:tab pos="187325" algn="l"/>
              </a:tabLst>
            </a:pPr>
            <a:r>
              <a:rPr sz="1100" dirty="0">
                <a:latin typeface="Times New Roman"/>
                <a:cs typeface="Times New Roman"/>
              </a:rPr>
              <a:t>contrôler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niveau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nappe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phréatique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s'assurer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sa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compatibilité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avec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une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exploitation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rationnelle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sols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Times New Roman"/>
                <a:cs typeface="Times New Roman"/>
              </a:rPr>
              <a:t>;</a:t>
            </a:r>
            <a:endParaRPr sz="1100" dirty="0">
              <a:latin typeface="Times New Roman"/>
              <a:cs typeface="Times New Roman"/>
            </a:endParaRPr>
          </a:p>
          <a:p>
            <a:pPr marL="187325" lvl="1" indent="-174625">
              <a:lnSpc>
                <a:spcPct val="100000"/>
              </a:lnSpc>
              <a:spcBef>
                <a:spcPts val="135"/>
              </a:spcBef>
              <a:buChar char="—"/>
              <a:tabLst>
                <a:tab pos="187325" algn="l"/>
              </a:tabLst>
            </a:pPr>
            <a:r>
              <a:rPr sz="1100" dirty="0">
                <a:latin typeface="Times New Roman"/>
                <a:cs typeface="Times New Roman"/>
              </a:rPr>
              <a:t>suivre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l'évolution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sols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la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qualité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eaux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d'irrigation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au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moyen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d'analyses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périodiques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50" dirty="0">
                <a:latin typeface="Times New Roman"/>
                <a:cs typeface="Times New Roman"/>
              </a:rPr>
              <a:t>;</a:t>
            </a:r>
            <a:endParaRPr sz="1100" dirty="0">
              <a:latin typeface="Times New Roman"/>
              <a:cs typeface="Times New Roman"/>
            </a:endParaRPr>
          </a:p>
          <a:p>
            <a:pPr marL="187325" lvl="1" indent="-174625">
              <a:lnSpc>
                <a:spcPct val="100000"/>
              </a:lnSpc>
              <a:spcBef>
                <a:spcPts val="145"/>
              </a:spcBef>
              <a:buChar char="—"/>
              <a:tabLst>
                <a:tab pos="187325" algn="l"/>
              </a:tabLst>
            </a:pPr>
            <a:r>
              <a:rPr sz="1100" dirty="0">
                <a:latin typeface="Times New Roman"/>
                <a:cs typeface="Times New Roman"/>
              </a:rPr>
              <a:t>veiller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à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que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eaux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utilisées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constituent pas,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par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leur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stagnation,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une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source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détérioration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-20" dirty="0">
                <a:latin typeface="Times New Roman"/>
                <a:cs typeface="Times New Roman"/>
              </a:rPr>
              <a:t>sols</a:t>
            </a:r>
            <a:endParaRPr sz="1100" dirty="0">
              <a:latin typeface="Times New Roman"/>
              <a:cs typeface="Times New Roman"/>
            </a:endParaRPr>
          </a:p>
          <a:p>
            <a:pPr marL="12700" marR="92710">
              <a:lnSpc>
                <a:spcPct val="110000"/>
              </a:lnSpc>
            </a:pPr>
            <a:r>
              <a:rPr sz="1100" dirty="0">
                <a:latin typeface="Times New Roman"/>
                <a:cs typeface="Times New Roman"/>
              </a:rPr>
              <a:t>cultivables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ou</a:t>
            </a:r>
            <a:r>
              <a:rPr sz="1100" spc="-2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propagation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maladies,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notamment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mettant en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œuvre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des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systèmes</a:t>
            </a:r>
            <a:r>
              <a:rPr sz="1100" spc="-5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drainage</a:t>
            </a:r>
            <a:r>
              <a:rPr sz="1100" spc="-10" dirty="0">
                <a:latin typeface="Times New Roman"/>
                <a:cs typeface="Times New Roman"/>
              </a:rPr>
              <a:t> </a:t>
            </a:r>
            <a:r>
              <a:rPr sz="1100" dirty="0">
                <a:latin typeface="Times New Roman"/>
                <a:cs typeface="Times New Roman"/>
              </a:rPr>
              <a:t>et</a:t>
            </a:r>
            <a:r>
              <a:rPr sz="1100" spc="-2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d'assainissement agricole.</a:t>
            </a:r>
            <a:endParaRPr sz="11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90"/>
              </a:spcBef>
            </a:pPr>
            <a:endParaRPr sz="1100" dirty="0">
              <a:latin typeface="Times New Roman"/>
              <a:cs typeface="Times New Roman"/>
            </a:endParaRPr>
          </a:p>
          <a:p>
            <a:pPr marL="398145" indent="-385445">
              <a:lnSpc>
                <a:spcPts val="1280"/>
              </a:lnSpc>
              <a:buAutoNum type="romanUcPeriod" startAt="7"/>
              <a:tabLst>
                <a:tab pos="398145" algn="l"/>
              </a:tabLst>
            </a:pPr>
            <a:r>
              <a:rPr sz="1100" b="1" dirty="0">
                <a:latin typeface="Times New Roman"/>
                <a:cs typeface="Times New Roman"/>
              </a:rPr>
              <a:t>DE</a:t>
            </a:r>
            <a:r>
              <a:rPr sz="1100" b="1" spc="-3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LA</a:t>
            </a:r>
            <a:r>
              <a:rPr sz="1100" b="1" spc="-25" dirty="0">
                <a:latin typeface="Times New Roman"/>
                <a:cs typeface="Times New Roman"/>
              </a:rPr>
              <a:t> </a:t>
            </a:r>
            <a:r>
              <a:rPr sz="1100" b="1" spc="-10" dirty="0">
                <a:latin typeface="Times New Roman"/>
                <a:cs typeface="Times New Roman"/>
              </a:rPr>
              <a:t>TARIFICATION</a:t>
            </a:r>
            <a:r>
              <a:rPr sz="1100" b="1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DES</a:t>
            </a:r>
            <a:r>
              <a:rPr sz="1100" b="1" spc="-20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SERVICES</a:t>
            </a:r>
            <a:r>
              <a:rPr sz="1100" b="1" spc="-25" dirty="0">
                <a:latin typeface="Times New Roman"/>
                <a:cs typeface="Times New Roman"/>
              </a:rPr>
              <a:t> </a:t>
            </a:r>
            <a:r>
              <a:rPr sz="1100" b="1" dirty="0">
                <a:latin typeface="Times New Roman"/>
                <a:cs typeface="Times New Roman"/>
              </a:rPr>
              <a:t>DE</a:t>
            </a:r>
            <a:r>
              <a:rPr sz="1100" b="1" spc="-25" dirty="0">
                <a:latin typeface="Times New Roman"/>
                <a:cs typeface="Times New Roman"/>
              </a:rPr>
              <a:t> </a:t>
            </a:r>
            <a:r>
              <a:rPr sz="1100" b="1" spc="-20" dirty="0">
                <a:latin typeface="Times New Roman"/>
                <a:cs typeface="Times New Roman"/>
              </a:rPr>
              <a:t>L'EAU</a:t>
            </a:r>
            <a:endParaRPr sz="1100" dirty="0">
              <a:latin typeface="Times New Roman"/>
              <a:cs typeface="Times New Roman"/>
            </a:endParaRPr>
          </a:p>
          <a:p>
            <a:pPr marL="462280">
              <a:lnSpc>
                <a:spcPts val="1400"/>
              </a:lnSpc>
            </a:pP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systèmes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tarification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services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l'eau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sont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établis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zone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tarifaire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selon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conditions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et</a:t>
            </a:r>
            <a:endParaRPr sz="1200" dirty="0">
              <a:latin typeface="Times New Roman"/>
              <a:cs typeface="Times New Roman"/>
            </a:endParaRPr>
          </a:p>
          <a:p>
            <a:pPr marL="12700" marR="86995">
              <a:lnSpc>
                <a:spcPct val="110000"/>
              </a:lnSpc>
            </a:pPr>
            <a:r>
              <a:rPr sz="1200" dirty="0">
                <a:latin typeface="Times New Roman"/>
                <a:cs typeface="Times New Roman"/>
              </a:rPr>
              <a:t>modalités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(fixées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décret),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l'organisme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exploitant.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Ils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comprennent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tout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partie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charges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financières d'investissement,</a:t>
            </a:r>
            <a:r>
              <a:rPr sz="1200" dirty="0">
                <a:latin typeface="Times New Roman"/>
                <a:cs typeface="Times New Roman"/>
              </a:rPr>
              <a:t> d'exploitation,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maintenance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renouvellement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 </a:t>
            </a:r>
            <a:r>
              <a:rPr sz="1200" spc="-10" dirty="0">
                <a:latin typeface="Times New Roman"/>
                <a:cs typeface="Times New Roman"/>
              </a:rPr>
              <a:t>infrastructures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liées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 la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gestion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du </a:t>
            </a:r>
            <a:r>
              <a:rPr sz="1200" dirty="0">
                <a:latin typeface="Times New Roman"/>
                <a:cs typeface="Times New Roman"/>
              </a:rPr>
              <a:t>service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public.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tarifs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l'eau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doivent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tenir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compte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exigences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d'optimisation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coûts,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progrès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la</a:t>
            </a: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1200" spc="-10" dirty="0">
                <a:latin typeface="Times New Roman"/>
                <a:cs typeface="Times New Roman"/>
              </a:rPr>
              <a:t>productivité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d'amélioration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indicateurs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10" dirty="0">
                <a:latin typeface="Times New Roman"/>
                <a:cs typeface="Times New Roman"/>
              </a:rPr>
              <a:t> performances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qualité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10" dirty="0">
                <a:latin typeface="Times New Roman"/>
                <a:cs typeface="Times New Roman"/>
              </a:rPr>
              <a:t> service.</a:t>
            </a:r>
            <a:endParaRPr sz="1200" dirty="0">
              <a:latin typeface="Times New Roman"/>
              <a:cs typeface="Times New Roman"/>
            </a:endParaRPr>
          </a:p>
          <a:p>
            <a:pPr marL="12700" marR="5080" indent="449580" algn="just">
              <a:lnSpc>
                <a:spcPct val="110000"/>
              </a:lnSpc>
            </a:pP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tarification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du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service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public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d'alimentation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potable,</a:t>
            </a:r>
            <a:r>
              <a:rPr sz="1200" spc="18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1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d’assainissement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est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fondée</a:t>
            </a:r>
            <a:r>
              <a:rPr sz="1200" spc="15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sur</a:t>
            </a:r>
            <a:r>
              <a:rPr sz="1200" spc="15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le </a:t>
            </a:r>
            <a:r>
              <a:rPr sz="1200" dirty="0">
                <a:latin typeface="Times New Roman"/>
                <a:cs typeface="Times New Roman"/>
              </a:rPr>
              <a:t>principe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6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progressivité</a:t>
            </a:r>
            <a:r>
              <a:rPr sz="1200" spc="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tarifs</a:t>
            </a:r>
            <a:r>
              <a:rPr sz="1200" spc="6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selon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catégories</a:t>
            </a:r>
            <a:r>
              <a:rPr sz="1200" i="1" u="sng" spc="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d'usagers</a:t>
            </a:r>
            <a:r>
              <a:rPr sz="1200" i="1" spc="7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55" dirty="0">
                <a:latin typeface="Times New Roman"/>
                <a:cs typeface="Times New Roman"/>
              </a:rPr>
              <a:t> </a:t>
            </a:r>
            <a:r>
              <a:rPr sz="1200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les</a:t>
            </a:r>
            <a:r>
              <a:rPr sz="1200" i="1" u="sng" spc="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tranches</a:t>
            </a:r>
            <a:r>
              <a:rPr sz="1200" i="1" u="sng" spc="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</a:t>
            </a:r>
            <a:r>
              <a:rPr sz="1200" i="1" u="sng" spc="6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consommation</a:t>
            </a:r>
            <a:r>
              <a:rPr sz="1200" i="1" u="sng" spc="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d'eau</a:t>
            </a:r>
            <a:r>
              <a:rPr sz="1200" i="1" spc="7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afin, </a:t>
            </a:r>
            <a:r>
              <a:rPr sz="1200" dirty="0">
                <a:latin typeface="Times New Roman"/>
                <a:cs typeface="Times New Roman"/>
              </a:rPr>
              <a:t>d'une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part,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d'assurer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aux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usagers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domestiques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fourniture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l’eau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potable,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à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tarif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social,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d'un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volume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d'eau</a:t>
            </a:r>
            <a:endParaRPr sz="1200" dirty="0">
              <a:latin typeface="Times New Roman"/>
              <a:cs typeface="Times New Roman"/>
            </a:endParaRPr>
          </a:p>
          <a:p>
            <a:pPr marL="12700" marR="8255" algn="just">
              <a:lnSpc>
                <a:spcPct val="110000"/>
              </a:lnSpc>
              <a:spcBef>
                <a:spcPts val="15"/>
              </a:spcBef>
            </a:pPr>
            <a:r>
              <a:rPr sz="1200" dirty="0">
                <a:latin typeface="Times New Roman"/>
                <a:cs typeface="Times New Roman"/>
              </a:rPr>
              <a:t>suffisant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pour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satisfaction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besoins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vitaux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et,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d'autre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part,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réguler</a:t>
            </a:r>
            <a:r>
              <a:rPr sz="1200" spc="2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2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demande</a:t>
            </a:r>
            <a:r>
              <a:rPr sz="1200" spc="204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correspondant</a:t>
            </a:r>
            <a:r>
              <a:rPr sz="1200" spc="22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aux </a:t>
            </a:r>
            <a:r>
              <a:rPr sz="1200" dirty="0">
                <a:latin typeface="Times New Roman"/>
                <a:cs typeface="Times New Roman"/>
              </a:rPr>
              <a:t>consommations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élevées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différentes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catégories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d'usagers,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pour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prendre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compte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l'importance,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nature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et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charge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polluante.</a:t>
            </a:r>
            <a:r>
              <a:rPr sz="1200" spc="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L'application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principe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traduit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l'établissement,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pour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chaque</a:t>
            </a:r>
            <a:r>
              <a:rPr sz="1200" spc="70" dirty="0">
                <a:latin typeface="Times New Roman"/>
                <a:cs typeface="Times New Roman"/>
              </a:rPr>
              <a:t> </a:t>
            </a:r>
            <a:r>
              <a:rPr sz="1200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zone</a:t>
            </a:r>
            <a:r>
              <a:rPr sz="1200" i="1" u="sng" spc="2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1200" i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tarifaire</a:t>
            </a:r>
            <a:r>
              <a:rPr sz="1200" dirty="0">
                <a:latin typeface="Times New Roman"/>
                <a:cs typeface="Times New Roman"/>
              </a:rPr>
              <a:t>,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d'un </a:t>
            </a:r>
            <a:r>
              <a:rPr sz="1200" dirty="0">
                <a:latin typeface="Times New Roman"/>
                <a:cs typeface="Times New Roman"/>
              </a:rPr>
              <a:t>barème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tarifs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progressifs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déterminés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application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coefficients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au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tarif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base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calculé.</a:t>
            </a:r>
            <a:endParaRPr sz="1200" dirty="0">
              <a:latin typeface="Times New Roman"/>
              <a:cs typeface="Times New Roman"/>
            </a:endParaRPr>
          </a:p>
          <a:p>
            <a:pPr marL="12700" marR="8890" indent="449580" algn="just">
              <a:lnSpc>
                <a:spcPct val="110100"/>
              </a:lnSpc>
              <a:spcBef>
                <a:spcPts val="10"/>
              </a:spcBef>
            </a:pP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tarification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l'eau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d'irrigation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dans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périmètres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équipés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l'Etat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pour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son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compte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gérés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par </a:t>
            </a:r>
            <a:r>
              <a:rPr sz="1200" dirty="0">
                <a:latin typeface="Times New Roman"/>
                <a:cs typeface="Times New Roman"/>
              </a:rPr>
              <a:t>voie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concession, est fondée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sur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les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principes de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valorisation optimale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l'eau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régulation de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demande </a:t>
            </a:r>
            <a:r>
              <a:rPr sz="1200" dirty="0">
                <a:latin typeface="Times New Roman"/>
                <a:cs typeface="Times New Roman"/>
              </a:rPr>
              <a:t>en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fonction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systèmes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cultures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modes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d'irrigation.</a:t>
            </a:r>
            <a:endParaRPr sz="1200" dirty="0">
              <a:latin typeface="Times New Roman"/>
              <a:cs typeface="Times New Roman"/>
            </a:endParaRPr>
          </a:p>
          <a:p>
            <a:pPr marL="12700" indent="449580" algn="just">
              <a:lnSpc>
                <a:spcPct val="100000"/>
              </a:lnSpc>
              <a:spcBef>
                <a:spcPts val="145"/>
              </a:spcBef>
            </a:pP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facturation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aux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usagers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fourniture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du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service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public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d'alimentation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potable</a:t>
            </a:r>
            <a:r>
              <a:rPr sz="1200" spc="-10" dirty="0">
                <a:latin typeface="Times New Roman"/>
                <a:cs typeface="Times New Roman"/>
              </a:rPr>
              <a:t> assainissement</a:t>
            </a:r>
            <a:endParaRPr sz="1200" dirty="0">
              <a:latin typeface="Times New Roman"/>
              <a:cs typeface="Times New Roman"/>
            </a:endParaRPr>
          </a:p>
          <a:p>
            <a:pPr marL="12700" marR="15875" algn="just">
              <a:lnSpc>
                <a:spcPct val="110000"/>
              </a:lnSpc>
              <a:spcBef>
                <a:spcPts val="10"/>
              </a:spcBef>
            </a:pP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eau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d’irrigation</a:t>
            </a:r>
            <a:r>
              <a:rPr sz="1200" spc="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est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établie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sur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la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base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du</a:t>
            </a:r>
            <a:r>
              <a:rPr sz="1200" spc="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barème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tarifs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zone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tarifaire</a:t>
            </a:r>
            <a:r>
              <a:rPr sz="1200" spc="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territoriale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;</a:t>
            </a:r>
            <a:r>
              <a:rPr sz="1200" spc="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elle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comprend</a:t>
            </a:r>
            <a:r>
              <a:rPr sz="1200" spc="20" dirty="0">
                <a:latin typeface="Times New Roman"/>
                <a:cs typeface="Times New Roman"/>
              </a:rPr>
              <a:t> </a:t>
            </a:r>
            <a:r>
              <a:rPr sz="1200" spc="-20" dirty="0">
                <a:latin typeface="Times New Roman"/>
                <a:cs typeface="Times New Roman"/>
              </a:rPr>
              <a:t>deux </a:t>
            </a:r>
            <a:r>
              <a:rPr sz="1200" dirty="0">
                <a:latin typeface="Times New Roman"/>
                <a:cs typeface="Times New Roman"/>
              </a:rPr>
              <a:t>termes</a:t>
            </a:r>
            <a:r>
              <a:rPr sz="1200" spc="-45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:</a:t>
            </a:r>
            <a:endParaRPr sz="1200" dirty="0">
              <a:latin typeface="Times New Roman"/>
              <a:cs typeface="Times New Roman"/>
            </a:endParaRPr>
          </a:p>
          <a:p>
            <a:pPr marL="12700" marR="13335" lvl="1" indent="194945" algn="just">
              <a:lnSpc>
                <a:spcPct val="110000"/>
              </a:lnSpc>
              <a:buChar char="—"/>
              <a:tabLst>
                <a:tab pos="207645" algn="l"/>
              </a:tabLst>
            </a:pPr>
            <a:r>
              <a:rPr sz="1200" dirty="0">
                <a:latin typeface="Times New Roman"/>
                <a:cs typeface="Times New Roman"/>
              </a:rPr>
              <a:t>une partie variable, d'un montant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proportionnel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au volume consommé pendant</a:t>
            </a:r>
            <a:r>
              <a:rPr sz="1200" spc="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un temps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donné et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mesuré</a:t>
            </a:r>
            <a:r>
              <a:rPr sz="1200" spc="5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au </a:t>
            </a:r>
            <a:r>
              <a:rPr sz="1200" dirty="0">
                <a:latin typeface="Times New Roman"/>
                <a:cs typeface="Times New Roman"/>
              </a:rPr>
              <a:t>compteur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particulier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ou,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exceptionnellement,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déterminé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forfaitairement</a:t>
            </a:r>
            <a:r>
              <a:rPr sz="1200" spc="-5" dirty="0">
                <a:latin typeface="Times New Roman"/>
                <a:cs typeface="Times New Roman"/>
              </a:rPr>
              <a:t> </a:t>
            </a:r>
            <a:r>
              <a:rPr sz="1200" spc="-50" dirty="0">
                <a:latin typeface="Times New Roman"/>
                <a:cs typeface="Times New Roman"/>
              </a:rPr>
              <a:t>;</a:t>
            </a:r>
            <a:endParaRPr sz="1200" dirty="0">
              <a:latin typeface="Times New Roman"/>
              <a:cs typeface="Times New Roman"/>
            </a:endParaRPr>
          </a:p>
          <a:p>
            <a:pPr marL="12700" marR="12065" lvl="1" indent="188595" algn="just">
              <a:lnSpc>
                <a:spcPts val="1600"/>
              </a:lnSpc>
              <a:spcBef>
                <a:spcPts val="65"/>
              </a:spcBef>
              <a:buChar char="—"/>
              <a:tabLst>
                <a:tab pos="201295" algn="l"/>
              </a:tabLst>
            </a:pPr>
            <a:r>
              <a:rPr sz="1200" dirty="0">
                <a:latin typeface="Times New Roman"/>
                <a:cs typeface="Times New Roman"/>
              </a:rPr>
              <a:t>une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partie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fixe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dite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redevance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fixe</a:t>
            </a:r>
            <a:r>
              <a:rPr sz="1200" spc="-40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d'abonnement,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d'un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montant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couvrant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tout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ou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partie</a:t>
            </a:r>
            <a:r>
              <a:rPr sz="1200" spc="-3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frais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d'entretien</a:t>
            </a:r>
            <a:r>
              <a:rPr sz="1200" spc="-30" dirty="0">
                <a:latin typeface="Times New Roman"/>
                <a:cs typeface="Times New Roman"/>
              </a:rPr>
              <a:t> </a:t>
            </a:r>
            <a:r>
              <a:rPr sz="1200" spc="-25" dirty="0">
                <a:latin typeface="Times New Roman"/>
                <a:cs typeface="Times New Roman"/>
              </a:rPr>
              <a:t>du </a:t>
            </a:r>
            <a:r>
              <a:rPr sz="1200" spc="-10" dirty="0">
                <a:latin typeface="Times New Roman"/>
                <a:cs typeface="Times New Roman"/>
              </a:rPr>
              <a:t>branchement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particulier,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location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d'entretien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du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compteur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d'eau</a:t>
            </a:r>
            <a:r>
              <a:rPr sz="1200" spc="-1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et</a:t>
            </a:r>
            <a:r>
              <a:rPr sz="1200" spc="-20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gestion</a:t>
            </a:r>
            <a:r>
              <a:rPr sz="1200" spc="-15" dirty="0">
                <a:latin typeface="Times New Roman"/>
                <a:cs typeface="Times New Roman"/>
              </a:rPr>
              <a:t> </a:t>
            </a:r>
            <a:r>
              <a:rPr sz="1200" spc="-10" dirty="0">
                <a:latin typeface="Times New Roman"/>
                <a:cs typeface="Times New Roman"/>
              </a:rPr>
              <a:t>commerciale</a:t>
            </a:r>
            <a:r>
              <a:rPr sz="1200" spc="-25" dirty="0">
                <a:latin typeface="Times New Roman"/>
                <a:cs typeface="Times New Roman"/>
              </a:rPr>
              <a:t> </a:t>
            </a:r>
            <a:r>
              <a:rPr sz="1200" dirty="0">
                <a:latin typeface="Times New Roman"/>
                <a:cs typeface="Times New Roman"/>
              </a:rPr>
              <a:t>des</a:t>
            </a:r>
            <a:r>
              <a:rPr sz="1200" spc="-10" dirty="0">
                <a:latin typeface="Times New Roman"/>
                <a:cs typeface="Times New Roman"/>
              </a:rPr>
              <a:t> usagers.</a:t>
            </a:r>
            <a:endParaRPr sz="12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60"/>
              </a:spcBef>
            </a:pPr>
            <a:endParaRPr sz="1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</TotalTime>
  <Words>32</Words>
  <Application>Microsoft Office PowerPoint</Application>
  <PresentationFormat>Personnalisé</PresentationFormat>
  <Paragraphs>110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Angles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cp:lastModifiedBy>user</cp:lastModifiedBy>
  <cp:revision>3</cp:revision>
  <dcterms:created xsi:type="dcterms:W3CDTF">2025-10-06T21:55:36Z</dcterms:created>
  <dcterms:modified xsi:type="dcterms:W3CDTF">2025-10-06T21:06:47Z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2025-10-06T00:00:00Z</vt:filetime>
  </property>
  <property fmtid="{D5CDD505-2E9C-101B-9397-08002B2CF9AE}" pid="3" name="LastSaved">
    <vt:filetime>2025-10-06T00:00:00Z</vt:filetime>
  </property>
  <property fmtid="{D5CDD505-2E9C-101B-9397-08002B2CF9AE}" pid="4" name="Producer">
    <vt:lpwstr>iLovePDF</vt:lpwstr>
  </property>
</Properties>
</file>