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1" r:id="rId2"/>
    <p:sldId id="257" r:id="rId3"/>
    <p:sldId id="263" r:id="rId4"/>
    <p:sldId id="264" r:id="rId5"/>
    <p:sldId id="265" r:id="rId6"/>
    <p:sldId id="258" r:id="rId7"/>
    <p:sldId id="259" r:id="rId8"/>
    <p:sldId id="260" r:id="rId9"/>
    <p:sldId id="261" r:id="rId10"/>
    <p:sldId id="266" r:id="rId11"/>
    <p:sldId id="267" r:id="rId12"/>
    <p:sldId id="268" r:id="rId13"/>
    <p:sldId id="269" r:id="rId14"/>
    <p:sldId id="270" r:id="rId15"/>
    <p:sldId id="262"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1343519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2610839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38237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E0074879-FE73-427C-A713-B91A7E51435F}" type="datetimeFigureOut">
              <a:rPr lang="fr-FR" smtClean="0"/>
              <a:t>27/04/2025</a:t>
            </a:fld>
            <a:endParaRPr lang="fr-FR"/>
          </a:p>
        </p:txBody>
      </p:sp>
      <p:sp>
        <p:nvSpPr>
          <p:cNvPr id="6" name="Footer Placeholder 5"/>
          <p:cNvSpPr>
            <a:spLocks noGrp="1"/>
          </p:cNvSpPr>
          <p:nvPr>
            <p:ph type="ftr" sz="quarter" idx="11"/>
          </p:nvPr>
        </p:nvSpPr>
        <p:spPr/>
        <p:txBody>
          <a:bodyPr/>
          <a:lstStyle/>
          <a:p>
            <a:endParaRPr lang="fr-F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231149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E0074879-FE73-427C-A713-B91A7E51435F}" type="datetimeFigureOut">
              <a:rPr lang="fr-FR" smtClean="0"/>
              <a:t>27/04/2025</a:t>
            </a:fld>
            <a:endParaRPr lang="fr-FR"/>
          </a:p>
        </p:txBody>
      </p:sp>
      <p:sp>
        <p:nvSpPr>
          <p:cNvPr id="8" name="Footer Placeholder 7"/>
          <p:cNvSpPr>
            <a:spLocks noGrp="1"/>
          </p:cNvSpPr>
          <p:nvPr>
            <p:ph type="ftr" sz="quarter" idx="11"/>
          </p:nvPr>
        </p:nvSpPr>
        <p:spPr/>
        <p:txBody>
          <a:bodyPr/>
          <a:lstStyle/>
          <a:p>
            <a:endParaRPr lang="fr-F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169126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E0074879-FE73-427C-A713-B91A7E51435F}" type="datetimeFigureOut">
              <a:rPr lang="fr-FR" smtClean="0"/>
              <a:t>27/04/2025</a:t>
            </a:fld>
            <a:endParaRPr lang="fr-FR"/>
          </a:p>
        </p:txBody>
      </p:sp>
      <p:sp>
        <p:nvSpPr>
          <p:cNvPr id="4" name="Footer Placeholder 3"/>
          <p:cNvSpPr>
            <a:spLocks noGrp="1"/>
          </p:cNvSpPr>
          <p:nvPr>
            <p:ph type="ftr" sz="quarter" idx="11"/>
          </p:nvPr>
        </p:nvSpPr>
        <p:spPr/>
        <p:txBody>
          <a:bodyPr/>
          <a:lstStyle/>
          <a:p>
            <a:endParaRPr lang="fr-F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324672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074879-FE73-427C-A713-B91A7E51435F}" type="datetimeFigureOut">
              <a:rPr lang="fr-FR" smtClean="0"/>
              <a:t>27/04/2025</a:t>
            </a:fld>
            <a:endParaRPr lang="fr-FR"/>
          </a:p>
        </p:txBody>
      </p:sp>
      <p:sp>
        <p:nvSpPr>
          <p:cNvPr id="3" name="Footer Placeholder 2"/>
          <p:cNvSpPr>
            <a:spLocks noGrp="1"/>
          </p:cNvSpPr>
          <p:nvPr>
            <p:ph type="ftr" sz="quarter" idx="11"/>
          </p:nvPr>
        </p:nvSpPr>
        <p:spPr/>
        <p:txBody>
          <a:bodyPr/>
          <a:lstStyle/>
          <a:p>
            <a:endParaRPr lang="fr-F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1984649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E0074879-FE73-427C-A713-B91A7E51435F}" type="datetimeFigureOut">
              <a:rPr lang="fr-FR" smtClean="0"/>
              <a:t>27/04/2025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246392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E0074879-FE73-427C-A713-B91A7E51435F}" type="datetimeFigureOut">
              <a:rPr lang="fr-FR" smtClean="0"/>
              <a:t>27/04/2025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2758476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365467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759DB3E-4680-4516-99A1-003CD646083F}" type="slidenum">
              <a:rPr lang="fr-FR" smtClean="0"/>
              <a:t>‹N°›</a:t>
            </a:fld>
            <a:endParaRPr lang="fr-F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96984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E0074879-FE73-427C-A713-B91A7E51435F}" type="datetimeFigureOut">
              <a:rPr lang="fr-FR" smtClean="0"/>
              <a:t>27/04/2025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1518773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E0074879-FE73-427C-A713-B91A7E51435F}" type="datetimeFigureOut">
              <a:rPr lang="fr-FR" smtClean="0"/>
              <a:t>27/04/2025</a:t>
            </a:fld>
            <a:endParaRPr lang="fr-FR"/>
          </a:p>
        </p:txBody>
      </p:sp>
      <p:sp>
        <p:nvSpPr>
          <p:cNvPr id="6" name="Footer Placeholder 5"/>
          <p:cNvSpPr>
            <a:spLocks noGrp="1"/>
          </p:cNvSpPr>
          <p:nvPr>
            <p:ph type="ftr" sz="quarter" idx="11"/>
          </p:nvPr>
        </p:nvSpPr>
        <p:spPr/>
        <p:txBody>
          <a:bodyPr/>
          <a:lstStyle/>
          <a:p>
            <a:endParaRPr lang="fr-F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59DB3E-4680-4516-99A1-003CD646083F}" type="slidenum">
              <a:rPr lang="fr-FR" smtClean="0"/>
              <a:t>‹N°›</a:t>
            </a:fld>
            <a:endParaRPr lang="fr-F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52675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E0074879-FE73-427C-A713-B91A7E51435F}" type="datetimeFigureOut">
              <a:rPr lang="fr-FR" smtClean="0"/>
              <a:t>27/04/2025</a:t>
            </a:fld>
            <a:endParaRPr lang="fr-FR"/>
          </a:p>
        </p:txBody>
      </p:sp>
      <p:sp>
        <p:nvSpPr>
          <p:cNvPr id="6" name="Footer Placeholder 5"/>
          <p:cNvSpPr>
            <a:spLocks noGrp="1"/>
          </p:cNvSpPr>
          <p:nvPr>
            <p:ph type="ftr" sz="quarter" idx="11"/>
          </p:nvPr>
        </p:nvSpPr>
        <p:spPr/>
        <p:txBody>
          <a:bodyPr/>
          <a:lstStyle/>
          <a:p>
            <a:endParaRPr lang="fr-F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962205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1697575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E0074879-FE73-427C-A713-B91A7E51435F}" type="datetimeFigureOut">
              <a:rPr lang="fr-FR" smtClean="0"/>
              <a:t>27/04/2025</a:t>
            </a:fld>
            <a:endParaRPr lang="fr-FR"/>
          </a:p>
        </p:txBody>
      </p:sp>
      <p:sp>
        <p:nvSpPr>
          <p:cNvPr id="5" name="Footer Placeholder 4"/>
          <p:cNvSpPr>
            <a:spLocks noGrp="1"/>
          </p:cNvSpPr>
          <p:nvPr>
            <p:ph type="ftr" sz="quarter" idx="11"/>
          </p:nvPr>
        </p:nvSpPr>
        <p:spPr/>
        <p:txBody>
          <a:bodyPr/>
          <a:lstStyle/>
          <a:p>
            <a:endParaRPr lang="fr-F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759DB3E-4680-4516-99A1-003CD646083F}" type="slidenum">
              <a:rPr lang="fr-FR" smtClean="0"/>
              <a:t>‹N°›</a:t>
            </a:fld>
            <a:endParaRPr lang="fr-FR"/>
          </a:p>
        </p:txBody>
      </p:sp>
    </p:spTree>
    <p:extLst>
      <p:ext uri="{BB962C8B-B14F-4D97-AF65-F5344CB8AC3E}">
        <p14:creationId xmlns:p14="http://schemas.microsoft.com/office/powerpoint/2010/main" val="2111663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0074879-FE73-427C-A713-B91A7E51435F}" type="datetimeFigureOut">
              <a:rPr lang="fr-FR" smtClean="0"/>
              <a:t>27/04/2025</a:t>
            </a:fld>
            <a:endParaRPr lang="fr-F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759DB3E-4680-4516-99A1-003CD646083F}" type="slidenum">
              <a:rPr lang="fr-FR" smtClean="0"/>
              <a:t>‹N°›</a:t>
            </a:fld>
            <a:endParaRPr lang="fr-FR"/>
          </a:p>
        </p:txBody>
      </p:sp>
    </p:spTree>
    <p:extLst>
      <p:ext uri="{BB962C8B-B14F-4D97-AF65-F5344CB8AC3E}">
        <p14:creationId xmlns:p14="http://schemas.microsoft.com/office/powerpoint/2010/main" val="1594172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17589" y="947877"/>
            <a:ext cx="5961480" cy="2679676"/>
          </a:xfrm>
        </p:spPr>
        <p:txBody>
          <a:bodyPr>
            <a:normAutofit/>
          </a:bodyPr>
          <a:lstStyle/>
          <a:p>
            <a:pPr algn="ctr"/>
            <a:r>
              <a:rPr lang="ar-SA" sz="2800" dirty="0">
                <a:latin typeface="Simplified Arabic" panose="02020603050405020304" pitchFamily="18" charset="-78"/>
                <a:cs typeface="Simplified Arabic" panose="02020603050405020304" pitchFamily="18" charset="-78"/>
              </a:rPr>
              <a:t>المركز الجامعي مغنية</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كلية العلوم الاقتصادية والتجارية و علوم التسيير</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قسم العلوم الاقتصادية وعلوم التسيير</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السنة الثانية</a:t>
            </a:r>
            <a:br>
              <a:rPr lang="ar-SA"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2024-2025</a:t>
            </a:r>
            <a:endParaRPr lang="fr-FR" sz="2800" dirty="0">
              <a:latin typeface="Simplified Arabic" panose="02020603050405020304" pitchFamily="18" charset="-78"/>
              <a:cs typeface="Simplified Arabic" panose="02020603050405020304" pitchFamily="18" charset="-78"/>
            </a:endParaRPr>
          </a:p>
        </p:txBody>
      </p:sp>
      <p:sp>
        <p:nvSpPr>
          <p:cNvPr id="3" name="Sous-titre 2"/>
          <p:cNvSpPr>
            <a:spLocks noGrp="1"/>
          </p:cNvSpPr>
          <p:nvPr>
            <p:ph type="subTitle" idx="1"/>
          </p:nvPr>
        </p:nvSpPr>
        <p:spPr>
          <a:xfrm>
            <a:off x="82869" y="4396834"/>
            <a:ext cx="6850441" cy="1054544"/>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ar-DZ" sz="4000" dirty="0" smtClean="0"/>
              <a:t>المؤسسات الناشئة في الجزائر</a:t>
            </a:r>
            <a:endParaRPr lang="fr-FR" sz="4000" dirty="0"/>
          </a:p>
        </p:txBody>
      </p:sp>
      <p:pic>
        <p:nvPicPr>
          <p:cNvPr id="6" name="Image 5"/>
          <p:cNvPicPr>
            <a:picLocks noChangeAspect="1"/>
          </p:cNvPicPr>
          <p:nvPr/>
        </p:nvPicPr>
        <p:blipFill>
          <a:blip r:embed="rId2"/>
          <a:stretch>
            <a:fillRect/>
          </a:stretch>
        </p:blipFill>
        <p:spPr>
          <a:xfrm>
            <a:off x="1" y="1"/>
            <a:ext cx="1781908" cy="1195754"/>
          </a:xfrm>
          <a:prstGeom prst="rect">
            <a:avLst/>
          </a:prstGeom>
        </p:spPr>
      </p:pic>
      <p:pic>
        <p:nvPicPr>
          <p:cNvPr id="8" name="Image 7"/>
          <p:cNvPicPr>
            <a:picLocks noChangeAspect="1"/>
          </p:cNvPicPr>
          <p:nvPr/>
        </p:nvPicPr>
        <p:blipFill>
          <a:blip r:embed="rId2"/>
          <a:stretch>
            <a:fillRect/>
          </a:stretch>
        </p:blipFill>
        <p:spPr>
          <a:xfrm>
            <a:off x="5404338" y="9947"/>
            <a:ext cx="1781908" cy="1195754"/>
          </a:xfrm>
          <a:prstGeom prst="rect">
            <a:avLst/>
          </a:prstGeom>
        </p:spPr>
      </p:pic>
      <p:pic>
        <p:nvPicPr>
          <p:cNvPr id="4" name="Image 3"/>
          <p:cNvPicPr>
            <a:picLocks noChangeAspect="1"/>
          </p:cNvPicPr>
          <p:nvPr/>
        </p:nvPicPr>
        <p:blipFill>
          <a:blip r:embed="rId3"/>
          <a:stretch>
            <a:fillRect/>
          </a:stretch>
        </p:blipFill>
        <p:spPr>
          <a:xfrm>
            <a:off x="7350898" y="1093497"/>
            <a:ext cx="4569161" cy="4998210"/>
          </a:xfrm>
          <a:prstGeom prst="rect">
            <a:avLst/>
          </a:prstGeom>
        </p:spPr>
      </p:pic>
    </p:spTree>
    <p:extLst>
      <p:ext uri="{BB962C8B-B14F-4D97-AF65-F5344CB8AC3E}">
        <p14:creationId xmlns:p14="http://schemas.microsoft.com/office/powerpoint/2010/main" val="3046090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title"/>
          </p:nvPr>
        </p:nvSpPr>
        <p:spPr>
          <a:xfrm>
            <a:off x="1981200" y="274638"/>
            <a:ext cx="8229600" cy="850900"/>
          </a:xfrm>
        </p:spPr>
        <p:txBody>
          <a:bodyPr>
            <a:normAutofit fontScale="90000"/>
          </a:bodyPr>
          <a:lstStyle/>
          <a:p>
            <a:pPr rtl="1" eaLnBrk="1" hangingPunct="1"/>
            <a:r>
              <a:rPr lang="ar-DZ" altLang="fr-FR" b="1" dirty="0" smtClean="0">
                <a:solidFill>
                  <a:srgbClr val="FF0000"/>
                </a:solidFill>
              </a:rPr>
              <a:t>1- مفهوم المؤسسات الناشئة </a:t>
            </a:r>
            <a:r>
              <a:rPr lang="fr-FR" altLang="fr-FR" b="1" dirty="0" smtClean="0">
                <a:solidFill>
                  <a:srgbClr val="FF0000"/>
                </a:solidFill>
              </a:rPr>
              <a:t>START-UPS</a:t>
            </a:r>
          </a:p>
        </p:txBody>
      </p:sp>
      <p:sp>
        <p:nvSpPr>
          <p:cNvPr id="4099" name="Espace réservé du contenu 2"/>
          <p:cNvSpPr>
            <a:spLocks noGrp="1"/>
          </p:cNvSpPr>
          <p:nvPr>
            <p:ph idx="1"/>
          </p:nvPr>
        </p:nvSpPr>
        <p:spPr>
          <a:xfrm>
            <a:off x="3786388" y="1125539"/>
            <a:ext cx="6630787" cy="5000625"/>
          </a:xfrm>
        </p:spPr>
        <p:txBody>
          <a:bodyPr/>
          <a:lstStyle/>
          <a:p>
            <a:pPr marL="0" indent="0" algn="just" rtl="1">
              <a:buNone/>
            </a:pPr>
            <a:r>
              <a:rPr lang="ar-DZ" altLang="fr-FR" dirty="0" smtClean="0"/>
              <a:t>       </a:t>
            </a:r>
            <a:r>
              <a:rPr lang="ar-DZ" altLang="fr-FR" sz="2800" dirty="0" smtClean="0">
                <a:solidFill>
                  <a:schemeClr val="tx1"/>
                </a:solidFill>
                <a:latin typeface="Simplified Arabic" panose="02020603050405020304" pitchFamily="18" charset="-78"/>
                <a:cs typeface="Simplified Arabic" panose="02020603050405020304" pitchFamily="18" charset="-78"/>
              </a:rPr>
              <a:t>تعرف المؤسسة الناشئة اصطلاحا حسب القاموس الانجليزي على أنها: مشروع صغير بدأ للتو وكلمة </a:t>
            </a:r>
            <a:r>
              <a:rPr lang="en-US" altLang="fr-FR" sz="2800" dirty="0" smtClean="0">
                <a:solidFill>
                  <a:schemeClr val="tx1"/>
                </a:solidFill>
                <a:latin typeface="Simplified Arabic" panose="02020603050405020304" pitchFamily="18" charset="-78"/>
                <a:cs typeface="Simplified Arabic" panose="02020603050405020304" pitchFamily="18" charset="-78"/>
              </a:rPr>
              <a:t>STARTUP</a:t>
            </a:r>
            <a:r>
              <a:rPr lang="ar-DZ" altLang="fr-FR" sz="2800" dirty="0" smtClean="0">
                <a:solidFill>
                  <a:schemeClr val="tx1"/>
                </a:solidFill>
                <a:latin typeface="Simplified Arabic" panose="02020603050405020304" pitchFamily="18" charset="-78"/>
                <a:cs typeface="Simplified Arabic" panose="02020603050405020304" pitchFamily="18" charset="-78"/>
              </a:rPr>
              <a:t> تتكون من </a:t>
            </a:r>
            <a:r>
              <a:rPr lang="ar-DZ" altLang="fr-FR" sz="2800" dirty="0" err="1" smtClean="0">
                <a:solidFill>
                  <a:schemeClr val="tx1"/>
                </a:solidFill>
                <a:latin typeface="Simplified Arabic" panose="02020603050405020304" pitchFamily="18" charset="-78"/>
                <a:cs typeface="Simplified Arabic" panose="02020603050405020304" pitchFamily="18" charset="-78"/>
              </a:rPr>
              <a:t>جزئين</a:t>
            </a:r>
            <a:r>
              <a:rPr lang="ar-DZ" altLang="fr-FR" sz="2800" dirty="0" smtClean="0">
                <a:solidFill>
                  <a:schemeClr val="tx1"/>
                </a:solidFill>
                <a:latin typeface="Simplified Arabic" panose="02020603050405020304" pitchFamily="18" charset="-78"/>
                <a:cs typeface="Simplified Arabic" panose="02020603050405020304" pitchFamily="18" charset="-78"/>
              </a:rPr>
              <a:t> </a:t>
            </a:r>
            <a:r>
              <a:rPr lang="en-US" altLang="fr-FR" sz="2800" dirty="0" smtClean="0">
                <a:solidFill>
                  <a:schemeClr val="tx1"/>
                </a:solidFill>
                <a:latin typeface="Simplified Arabic" panose="02020603050405020304" pitchFamily="18" charset="-78"/>
                <a:cs typeface="Simplified Arabic" panose="02020603050405020304" pitchFamily="18" charset="-78"/>
              </a:rPr>
              <a:t>START </a:t>
            </a:r>
            <a:r>
              <a:rPr lang="ar-DZ" altLang="fr-FR" sz="2800" dirty="0" smtClean="0">
                <a:solidFill>
                  <a:schemeClr val="tx1"/>
                </a:solidFill>
                <a:latin typeface="Simplified Arabic" panose="02020603050405020304" pitchFamily="18" charset="-78"/>
                <a:cs typeface="Simplified Arabic" panose="02020603050405020304" pitchFamily="18" charset="-78"/>
              </a:rPr>
              <a:t> وهو ما يشير إلى فكرة الانطلاق، و </a:t>
            </a:r>
            <a:r>
              <a:rPr lang="en-US" altLang="fr-FR" sz="2800" dirty="0" smtClean="0">
                <a:solidFill>
                  <a:schemeClr val="tx1"/>
                </a:solidFill>
                <a:latin typeface="Simplified Arabic" panose="02020603050405020304" pitchFamily="18" charset="-78"/>
                <a:cs typeface="Simplified Arabic" panose="02020603050405020304" pitchFamily="18" charset="-78"/>
              </a:rPr>
              <a:t>Up</a:t>
            </a:r>
            <a:r>
              <a:rPr lang="ar-DZ" altLang="fr-FR" sz="2800" dirty="0" smtClean="0">
                <a:solidFill>
                  <a:schemeClr val="tx1"/>
                </a:solidFill>
                <a:latin typeface="Simplified Arabic" panose="02020603050405020304" pitchFamily="18" charset="-78"/>
                <a:cs typeface="Simplified Arabic" panose="02020603050405020304" pitchFamily="18" charset="-78"/>
              </a:rPr>
              <a:t> وهو ما يشير لفكرة النمو القوي.</a:t>
            </a:r>
          </a:p>
          <a:p>
            <a:pPr marL="0" indent="0" algn="just" rtl="1">
              <a:buNone/>
            </a:pPr>
            <a:r>
              <a:rPr lang="ar-DZ" altLang="fr-FR" sz="2800" b="1" dirty="0" smtClean="0">
                <a:solidFill>
                  <a:schemeClr val="tx1"/>
                </a:solidFill>
                <a:latin typeface="Simplified Arabic" panose="02020603050405020304" pitchFamily="18" charset="-78"/>
                <a:cs typeface="Simplified Arabic" panose="02020603050405020304" pitchFamily="18" charset="-78"/>
              </a:rPr>
              <a:t>     عرفت المؤسسات الناشئة على أنها : بناء عمل تجاري على فكرة مبتكرة لحل مشكلة في سوق معين  من خلال نموذج أعمال قابل للتكرار وللتوسع.</a:t>
            </a:r>
            <a:endParaRPr lang="fr-FR" altLang="fr-FR" sz="2800" b="1" dirty="0" smtClean="0">
              <a:solidFill>
                <a:schemeClr val="tx1"/>
              </a:solidFill>
              <a:latin typeface="Simplified Arabic" panose="02020603050405020304" pitchFamily="18" charset="-78"/>
              <a:cs typeface="Simplified Arabic" panose="02020603050405020304" pitchFamily="18" charset="-78"/>
            </a:endParaRPr>
          </a:p>
          <a:p>
            <a:pPr marL="0" indent="0" algn="just" rtl="1">
              <a:buNone/>
            </a:pPr>
            <a:endParaRPr lang="fr-FR" altLang="fr-FR" dirty="0" smtClean="0"/>
          </a:p>
        </p:txBody>
      </p:sp>
      <p:pic>
        <p:nvPicPr>
          <p:cNvPr id="2" name="Image 1"/>
          <p:cNvPicPr>
            <a:picLocks noChangeAspect="1"/>
          </p:cNvPicPr>
          <p:nvPr/>
        </p:nvPicPr>
        <p:blipFill>
          <a:blip r:embed="rId2"/>
          <a:stretch>
            <a:fillRect/>
          </a:stretch>
        </p:blipFill>
        <p:spPr>
          <a:xfrm>
            <a:off x="910979" y="3078051"/>
            <a:ext cx="2875409" cy="325097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617083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a:solidFill>
                  <a:srgbClr val="273044"/>
                </a:solidFill>
                <a:latin typeface="Noto Kufi Arabic" panose="020B0506030804020204" pitchFamily="34" charset="0"/>
              </a:rPr>
              <a:t>خصائص المؤسسات الناشئة:</a:t>
            </a:r>
            <a:r>
              <a:rPr lang="ar-SA" dirty="0">
                <a:solidFill>
                  <a:srgbClr val="273044"/>
                </a:solidFill>
                <a:latin typeface="Noto Kufi Arabic" panose="020B0506030804020204" pitchFamily="34" charset="0"/>
              </a:rPr>
              <a:t/>
            </a:r>
            <a:br>
              <a:rPr lang="ar-SA" dirty="0">
                <a:solidFill>
                  <a:srgbClr val="273044"/>
                </a:solidFill>
                <a:latin typeface="Noto Kufi Arabic" panose="020B0506030804020204" pitchFamily="34" charset="0"/>
              </a:rPr>
            </a:br>
            <a:endParaRPr lang="fr-FR" dirty="0"/>
          </a:p>
        </p:txBody>
      </p:sp>
      <p:sp>
        <p:nvSpPr>
          <p:cNvPr id="4" name="Rectangle 3"/>
          <p:cNvSpPr/>
          <p:nvPr/>
        </p:nvSpPr>
        <p:spPr>
          <a:xfrm>
            <a:off x="3361386" y="1997839"/>
            <a:ext cx="8178084" cy="3416320"/>
          </a:xfrm>
          <a:prstGeom prst="rect">
            <a:avLst/>
          </a:prstGeom>
        </p:spPr>
        <p:txBody>
          <a:bodyPr wrap="square">
            <a:spAutoFit/>
          </a:bodyPr>
          <a:lstStyle/>
          <a:p>
            <a:pPr algn="r"/>
            <a:r>
              <a:rPr lang="ar-SA" sz="2400" b="1" dirty="0" smtClean="0">
                <a:solidFill>
                  <a:srgbClr val="273044"/>
                </a:solidFill>
                <a:latin typeface="Noto Kufi Arabic" panose="020B0506030804020204" pitchFamily="34" charset="0"/>
              </a:rPr>
              <a:t>الابتكار</a:t>
            </a:r>
            <a:r>
              <a:rPr lang="ar-SA" sz="2400" b="1" dirty="0">
                <a:solidFill>
                  <a:srgbClr val="273044"/>
                </a:solidFill>
                <a:latin typeface="Noto Kufi Arabic" panose="020B0506030804020204" pitchFamily="34" charset="0"/>
              </a:rPr>
              <a:t>:</a:t>
            </a:r>
            <a:r>
              <a:rPr lang="ar-SA" sz="2400" dirty="0">
                <a:solidFill>
                  <a:srgbClr val="273044"/>
                </a:solidFill>
                <a:latin typeface="Noto Kufi Arabic" panose="020B0506030804020204" pitchFamily="34" charset="0"/>
              </a:rPr>
              <a:t> تركز على تطوير منتجات أو خدمات جديدة تُقدم قيمة مضافة للمستهلكين.</a:t>
            </a:r>
          </a:p>
          <a:p>
            <a:pPr algn="r"/>
            <a:r>
              <a:rPr lang="ar-SA" sz="2400" b="1" dirty="0">
                <a:solidFill>
                  <a:srgbClr val="273044"/>
                </a:solidFill>
                <a:latin typeface="Noto Kufi Arabic" panose="020B0506030804020204" pitchFamily="34" charset="0"/>
              </a:rPr>
              <a:t>النمو:</a:t>
            </a:r>
            <a:r>
              <a:rPr lang="ar-SA" sz="2400" dirty="0">
                <a:solidFill>
                  <a:srgbClr val="273044"/>
                </a:solidFill>
                <a:latin typeface="Noto Kufi Arabic" panose="020B0506030804020204" pitchFamily="34" charset="0"/>
              </a:rPr>
              <a:t> تسعى إلى النمو والتوسع بسرعة، وزيادة حصتها في السوق.</a:t>
            </a:r>
          </a:p>
          <a:p>
            <a:pPr algn="r"/>
            <a:r>
              <a:rPr lang="ar-SA" sz="2400" b="1" dirty="0">
                <a:solidFill>
                  <a:srgbClr val="273044"/>
                </a:solidFill>
                <a:latin typeface="Noto Kufi Arabic" panose="020B0506030804020204" pitchFamily="34" charset="0"/>
              </a:rPr>
              <a:t>المخاطرة:</a:t>
            </a:r>
            <a:r>
              <a:rPr lang="ar-SA" sz="2400" dirty="0">
                <a:solidFill>
                  <a:srgbClr val="273044"/>
                </a:solidFill>
                <a:latin typeface="Noto Kufi Arabic" panose="020B0506030804020204" pitchFamily="34" charset="0"/>
              </a:rPr>
              <a:t> تواجه مخاطر عالية، نظرًا لعدم اليقين المُحيط بجدوى منتجاتها أو خدماتها.</a:t>
            </a:r>
          </a:p>
          <a:p>
            <a:pPr algn="r"/>
            <a:r>
              <a:rPr lang="ar-SA" sz="2400" b="1" dirty="0">
                <a:solidFill>
                  <a:srgbClr val="273044"/>
                </a:solidFill>
                <a:latin typeface="Noto Kufi Arabic" panose="020B0506030804020204" pitchFamily="34" charset="0"/>
              </a:rPr>
              <a:t>التمويل:</a:t>
            </a:r>
            <a:r>
              <a:rPr lang="ar-SA" sz="2400" dirty="0">
                <a:solidFill>
                  <a:srgbClr val="273044"/>
                </a:solidFill>
                <a:latin typeface="Noto Kufi Arabic" panose="020B0506030804020204" pitchFamily="34" charset="0"/>
              </a:rPr>
              <a:t> تعتمد على مصادر تمويل خارجية، مثل المستثمرين الملائكة أو رؤوس الأموال الاستثمارية.</a:t>
            </a:r>
          </a:p>
          <a:p>
            <a:pPr algn="r"/>
            <a:r>
              <a:rPr lang="ar-SA" sz="2400" b="1" dirty="0">
                <a:solidFill>
                  <a:srgbClr val="273044"/>
                </a:solidFill>
                <a:latin typeface="Noto Kufi Arabic" panose="020B0506030804020204" pitchFamily="34" charset="0"/>
              </a:rPr>
              <a:t>المرونة:</a:t>
            </a:r>
            <a:r>
              <a:rPr lang="ar-SA" sz="2400" dirty="0">
                <a:solidFill>
                  <a:srgbClr val="273044"/>
                </a:solidFill>
                <a:latin typeface="Noto Kufi Arabic" panose="020B0506030804020204" pitchFamily="34" charset="0"/>
              </a:rPr>
              <a:t> تتمتع بقدرة عالية على التكيف مع التغيرات في السوق واحتياجات العملاء.</a:t>
            </a:r>
          </a:p>
          <a:p>
            <a:pPr algn="r"/>
            <a:r>
              <a:rPr lang="ar-SA" sz="2400" b="1" dirty="0">
                <a:solidFill>
                  <a:srgbClr val="273044"/>
                </a:solidFill>
                <a:latin typeface="Noto Kufi Arabic" panose="020B0506030804020204" pitchFamily="34" charset="0"/>
              </a:rPr>
              <a:t>روح المبادرة:</a:t>
            </a:r>
            <a:r>
              <a:rPr lang="ar-SA" sz="2400" dirty="0">
                <a:solidFill>
                  <a:srgbClr val="273044"/>
                </a:solidFill>
                <a:latin typeface="Noto Kufi Arabic" panose="020B0506030804020204" pitchFamily="34" charset="0"/>
              </a:rPr>
              <a:t> يتميز مؤسسوها بروح المبادرة والشغف بمشاريعهم.</a:t>
            </a:r>
            <a:endParaRPr lang="ar-SA" sz="2400" b="0" i="0" dirty="0">
              <a:solidFill>
                <a:srgbClr val="273044"/>
              </a:solidFill>
              <a:effectLst/>
              <a:latin typeface="Noto Kufi Arabic" panose="020B0506030804020204" pitchFamily="34" charset="0"/>
            </a:endParaRPr>
          </a:p>
        </p:txBody>
      </p:sp>
      <p:pic>
        <p:nvPicPr>
          <p:cNvPr id="3" name="Image 2"/>
          <p:cNvPicPr>
            <a:picLocks noChangeAspect="1"/>
          </p:cNvPicPr>
          <p:nvPr/>
        </p:nvPicPr>
        <p:blipFill>
          <a:blip r:embed="rId2"/>
          <a:stretch>
            <a:fillRect/>
          </a:stretch>
        </p:blipFill>
        <p:spPr>
          <a:xfrm>
            <a:off x="386366" y="1068946"/>
            <a:ext cx="2882051" cy="38206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492803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63382" y="108955"/>
            <a:ext cx="8911687" cy="844082"/>
          </a:xfrm>
        </p:spPr>
        <p:txBody>
          <a:bodyPr/>
          <a:lstStyle/>
          <a:p>
            <a:pPr algn="r" rtl="1"/>
            <a:r>
              <a:rPr lang="ar-SA" b="1" dirty="0"/>
              <a:t>المميزات العامة للمؤسسات الناشئة:</a:t>
            </a:r>
          </a:p>
        </p:txBody>
      </p:sp>
      <p:sp>
        <p:nvSpPr>
          <p:cNvPr id="3" name="Espace réservé du contenu 2"/>
          <p:cNvSpPr>
            <a:spLocks noGrp="1"/>
          </p:cNvSpPr>
          <p:nvPr>
            <p:ph idx="1"/>
          </p:nvPr>
        </p:nvSpPr>
        <p:spPr>
          <a:xfrm>
            <a:off x="2086378" y="953037"/>
            <a:ext cx="9873803" cy="5193361"/>
          </a:xfrm>
        </p:spPr>
        <p:txBody>
          <a:bodyPr>
            <a:normAutofit fontScale="25000" lnSpcReduction="20000"/>
          </a:bodyPr>
          <a:lstStyle/>
          <a:p>
            <a:r>
              <a:rPr lang="ar-SA" dirty="0"/>
              <a:t> </a:t>
            </a:r>
          </a:p>
          <a:p>
            <a:pPr algn="r" rtl="1"/>
            <a:r>
              <a:rPr lang="ar-SA" sz="6400" b="1" dirty="0" smtClean="0">
                <a:latin typeface="Simplified Arabic" panose="02020603050405020304" pitchFamily="18" charset="-78"/>
                <a:cs typeface="Simplified Arabic" panose="02020603050405020304" pitchFamily="18" charset="-78"/>
              </a:rPr>
              <a:t>ت</a:t>
            </a:r>
            <a:r>
              <a:rPr lang="ar-SA" sz="7200" b="1" dirty="0" smtClean="0">
                <a:latin typeface="Simplified Arabic" panose="02020603050405020304" pitchFamily="18" charset="-78"/>
                <a:cs typeface="Simplified Arabic" panose="02020603050405020304" pitchFamily="18" charset="-78"/>
              </a:rPr>
              <a:t>تميز المؤسسات الناشئة بالعديد من الخصائص التي تجعلها فريدة من نوعها وتُساهم في نجاحها، تشمل:</a:t>
            </a:r>
            <a:endParaRPr lang="ar-SA" sz="7200" dirty="0" smtClean="0">
              <a:latin typeface="Simplified Arabic" panose="02020603050405020304" pitchFamily="18" charset="-78"/>
              <a:cs typeface="Simplified Arabic" panose="02020603050405020304" pitchFamily="18" charset="-78"/>
            </a:endParaRPr>
          </a:p>
          <a:p>
            <a:pPr algn="r" rtl="1"/>
            <a:r>
              <a:rPr lang="ar-SA" sz="8000" b="1" u="sng" dirty="0" smtClean="0">
                <a:solidFill>
                  <a:srgbClr val="00B050"/>
                </a:solidFill>
                <a:latin typeface="Simplified Arabic" panose="02020603050405020304" pitchFamily="18" charset="-78"/>
                <a:cs typeface="Simplified Arabic" panose="02020603050405020304" pitchFamily="18" charset="-78"/>
              </a:rPr>
              <a:t>1. الابتكار:</a:t>
            </a:r>
          </a:p>
          <a:p>
            <a:pPr algn="r" rtl="1"/>
            <a:r>
              <a:rPr lang="ar-SA" sz="7200" dirty="0" smtClean="0">
                <a:latin typeface="Simplified Arabic" panose="02020603050405020304" pitchFamily="18" charset="-78"/>
                <a:cs typeface="Simplified Arabic" panose="02020603050405020304" pitchFamily="18" charset="-78"/>
              </a:rPr>
              <a:t>تُركز المؤسسات الناشئة على تطوير أفكار ومنتجات وخدمات جديدة تُقدم حلولًا مبتكرة لمشاكل حقيقية </a:t>
            </a:r>
            <a:r>
              <a:rPr lang="ar-DZ" sz="7200" dirty="0" smtClean="0">
                <a:latin typeface="Simplified Arabic" panose="02020603050405020304" pitchFamily="18" charset="-78"/>
                <a:cs typeface="Simplified Arabic" panose="02020603050405020304" pitchFamily="18" charset="-78"/>
              </a:rPr>
              <a:t>ي</a:t>
            </a:r>
            <a:r>
              <a:rPr lang="ar-SA" sz="7200" dirty="0" err="1" smtClean="0">
                <a:latin typeface="Simplified Arabic" panose="02020603050405020304" pitchFamily="18" charset="-78"/>
                <a:cs typeface="Simplified Arabic" panose="02020603050405020304" pitchFamily="18" charset="-78"/>
              </a:rPr>
              <a:t>وا</a:t>
            </a:r>
            <a:r>
              <a:rPr lang="ar-DZ" sz="7200" dirty="0">
                <a:latin typeface="Simplified Arabic" panose="02020603050405020304" pitchFamily="18" charset="-78"/>
                <a:cs typeface="Simplified Arabic" panose="02020603050405020304" pitchFamily="18" charset="-78"/>
              </a:rPr>
              <a:t>ج</a:t>
            </a:r>
            <a:r>
              <a:rPr lang="ar-SA" sz="7200" dirty="0" smtClean="0">
                <a:latin typeface="Simplified Arabic" panose="02020603050405020304" pitchFamily="18" charset="-78"/>
                <a:cs typeface="Simplified Arabic" panose="02020603050405020304" pitchFamily="18" charset="-78"/>
              </a:rPr>
              <a:t>هها </a:t>
            </a:r>
            <a:r>
              <a:rPr lang="ar-SA" sz="7200" dirty="0" smtClean="0">
                <a:latin typeface="Simplified Arabic" panose="02020603050405020304" pitchFamily="18" charset="-78"/>
                <a:cs typeface="Simplified Arabic" panose="02020603050405020304" pitchFamily="18" charset="-78"/>
              </a:rPr>
              <a:t>المستهلكون.</a:t>
            </a:r>
          </a:p>
          <a:p>
            <a:pPr algn="r" rtl="1"/>
            <a:r>
              <a:rPr lang="ar-SA" sz="7200" dirty="0" smtClean="0">
                <a:latin typeface="Simplified Arabic" panose="02020603050405020304" pitchFamily="18" charset="-78"/>
                <a:cs typeface="Simplified Arabic" panose="02020603050405020304" pitchFamily="18" charset="-78"/>
              </a:rPr>
              <a:t>تُساهم هذه الأفكار المبتكرة في خلق فرص عمل جديدة وتحفيز النمو الاقتصادي.</a:t>
            </a:r>
          </a:p>
          <a:p>
            <a:pPr algn="r" rtl="1"/>
            <a:r>
              <a:rPr lang="ar-SA" sz="8000" b="1" u="sng" dirty="0">
                <a:solidFill>
                  <a:srgbClr val="00B050"/>
                </a:solidFill>
                <a:latin typeface="Simplified Arabic" panose="02020603050405020304" pitchFamily="18" charset="-78"/>
                <a:cs typeface="Simplified Arabic" panose="02020603050405020304" pitchFamily="18" charset="-78"/>
              </a:rPr>
              <a:t>2. المرونة:</a:t>
            </a:r>
          </a:p>
          <a:p>
            <a:pPr algn="r" rtl="1"/>
            <a:r>
              <a:rPr lang="ar-SA" sz="7200" dirty="0" smtClean="0">
                <a:latin typeface="Simplified Arabic" panose="02020603050405020304" pitchFamily="18" charset="-78"/>
                <a:cs typeface="Simplified Arabic" panose="02020603050405020304" pitchFamily="18" charset="-78"/>
              </a:rPr>
              <a:t>تتمتع المؤسسات الناشئة بقدرة عالية على التكيف مع التغيرات في السوق واحتياجات العملاء.</a:t>
            </a:r>
          </a:p>
          <a:p>
            <a:pPr algn="r" rtl="1"/>
            <a:r>
              <a:rPr lang="ar-SA" sz="7200" dirty="0" smtClean="0">
                <a:latin typeface="Simplified Arabic" panose="02020603050405020304" pitchFamily="18" charset="-78"/>
                <a:cs typeface="Simplified Arabic" panose="02020603050405020304" pitchFamily="18" charset="-78"/>
              </a:rPr>
              <a:t>يسمح لهم ذلك بتجربة أفكار جديدة وتغيير مسار عملهم بسهولة أكبر من الشركات الراسخة.</a:t>
            </a:r>
          </a:p>
          <a:p>
            <a:pPr algn="r" rtl="1"/>
            <a:r>
              <a:rPr lang="ar-SA" sz="8000" b="1" u="sng" dirty="0">
                <a:solidFill>
                  <a:srgbClr val="00B050"/>
                </a:solidFill>
                <a:latin typeface="Simplified Arabic" panose="02020603050405020304" pitchFamily="18" charset="-78"/>
                <a:cs typeface="Simplified Arabic" panose="02020603050405020304" pitchFamily="18" charset="-78"/>
              </a:rPr>
              <a:t>3. روح المبادرة:</a:t>
            </a:r>
          </a:p>
          <a:p>
            <a:pPr algn="r" rtl="1"/>
            <a:r>
              <a:rPr lang="ar-SA" sz="7200" dirty="0" smtClean="0">
                <a:latin typeface="Simplified Arabic" panose="02020603050405020304" pitchFamily="18" charset="-78"/>
                <a:cs typeface="Simplified Arabic" panose="02020603050405020304" pitchFamily="18" charset="-78"/>
              </a:rPr>
              <a:t>يتميز مؤسسو المؤسسات الناشئة بروح المبادرة والشغف بمشاريعهم.</a:t>
            </a:r>
          </a:p>
          <a:p>
            <a:pPr algn="r" rtl="1"/>
            <a:r>
              <a:rPr lang="ar-SA" sz="7200" dirty="0" smtClean="0">
                <a:latin typeface="Simplified Arabic" panose="02020603050405020304" pitchFamily="18" charset="-78"/>
                <a:cs typeface="Simplified Arabic" panose="02020603050405020304" pitchFamily="18" charset="-78"/>
              </a:rPr>
              <a:t>يُساهم هذا الشغف في دفعهم للعمل الجاد والتغلب على التحديات التي تواجههم.</a:t>
            </a:r>
          </a:p>
          <a:p>
            <a:pPr algn="r" rtl="1"/>
            <a:r>
              <a:rPr lang="ar-SA" sz="8000" b="1" u="sng" dirty="0">
                <a:solidFill>
                  <a:srgbClr val="00B050"/>
                </a:solidFill>
                <a:latin typeface="Simplified Arabic" panose="02020603050405020304" pitchFamily="18" charset="-78"/>
                <a:cs typeface="Simplified Arabic" panose="02020603050405020304" pitchFamily="18" charset="-78"/>
              </a:rPr>
              <a:t>4. السرعة:</a:t>
            </a:r>
          </a:p>
          <a:p>
            <a:pPr algn="r" rtl="1"/>
            <a:r>
              <a:rPr lang="ar-SA" sz="7200" dirty="0" smtClean="0">
                <a:latin typeface="Simplified Arabic" panose="02020603050405020304" pitchFamily="18" charset="-78"/>
                <a:cs typeface="Simplified Arabic" panose="02020603050405020304" pitchFamily="18" charset="-78"/>
              </a:rPr>
              <a:t>تتميز المؤسسات الناشئة بسرعة اتخاذ القرارات وتنفيذ المشاريع.</a:t>
            </a:r>
          </a:p>
          <a:p>
            <a:pPr algn="r" rtl="1"/>
            <a:r>
              <a:rPr lang="ar-SA" sz="7200" dirty="0" smtClean="0">
                <a:latin typeface="Simplified Arabic" panose="02020603050405020304" pitchFamily="18" charset="-78"/>
                <a:cs typeface="Simplified Arabic" panose="02020603050405020304" pitchFamily="18" charset="-78"/>
              </a:rPr>
              <a:t>يسمح لهم ذلك بالوصول إلى السوق بشكل أسرع والاستفادة من الفرص المتاحة.</a:t>
            </a:r>
          </a:p>
          <a:p>
            <a:pPr algn="r" rtl="1"/>
            <a:r>
              <a:rPr lang="ar-SA" sz="8000" b="1" u="sng" dirty="0">
                <a:solidFill>
                  <a:srgbClr val="00B050"/>
                </a:solidFill>
                <a:latin typeface="Simplified Arabic" panose="02020603050405020304" pitchFamily="18" charset="-78"/>
                <a:cs typeface="Simplified Arabic" panose="02020603050405020304" pitchFamily="18" charset="-78"/>
              </a:rPr>
              <a:t>5. الكفاءة:</a:t>
            </a:r>
          </a:p>
          <a:p>
            <a:pPr algn="r" rtl="1"/>
            <a:r>
              <a:rPr lang="ar-SA" sz="7200" dirty="0" smtClean="0">
                <a:latin typeface="Simplified Arabic" panose="02020603050405020304" pitchFamily="18" charset="-78"/>
                <a:cs typeface="Simplified Arabic" panose="02020603050405020304" pitchFamily="18" charset="-78"/>
              </a:rPr>
              <a:t>تُركز المؤسسات الناشئة على استخدام مواردها بكفاءة عالية.</a:t>
            </a:r>
          </a:p>
          <a:p>
            <a:pPr algn="r" rtl="1"/>
            <a:r>
              <a:rPr lang="ar-SA" sz="7200" dirty="0" smtClean="0">
                <a:latin typeface="Simplified Arabic" panose="02020603050405020304" pitchFamily="18" charset="-78"/>
                <a:cs typeface="Simplified Arabic" panose="02020603050405020304" pitchFamily="18" charset="-78"/>
              </a:rPr>
              <a:t>يُساهم ذلك في خفض التكاليف وتحسين الربحية.</a:t>
            </a:r>
          </a:p>
          <a:p>
            <a:endParaRPr lang="fr-FR" dirty="0"/>
          </a:p>
        </p:txBody>
      </p:sp>
      <p:pic>
        <p:nvPicPr>
          <p:cNvPr id="4" name="Image 3"/>
          <p:cNvPicPr>
            <a:picLocks noChangeAspect="1"/>
          </p:cNvPicPr>
          <p:nvPr/>
        </p:nvPicPr>
        <p:blipFill>
          <a:blip r:embed="rId2"/>
          <a:stretch>
            <a:fillRect/>
          </a:stretch>
        </p:blipFill>
        <p:spPr>
          <a:xfrm>
            <a:off x="659303" y="2511380"/>
            <a:ext cx="3171825" cy="378665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6064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200" y="0"/>
            <a:ext cx="10515600" cy="6176963"/>
          </a:xfrm>
        </p:spPr>
        <p:txBody>
          <a:bodyPr>
            <a:normAutofit/>
          </a:bodyPr>
          <a:lstStyle/>
          <a:p>
            <a:pPr algn="r" rtl="1">
              <a:lnSpc>
                <a:spcPct val="80000"/>
              </a:lnSpc>
            </a:pPr>
            <a:r>
              <a:rPr lang="ar-SA" sz="2000" b="1" u="sng" dirty="0">
                <a:solidFill>
                  <a:srgbClr val="00B050"/>
                </a:solidFill>
                <a:latin typeface="Simplified Arabic" panose="02020603050405020304" pitchFamily="18" charset="-78"/>
                <a:cs typeface="Simplified Arabic" panose="02020603050405020304" pitchFamily="18" charset="-78"/>
              </a:rPr>
              <a:t>6. المخاطرة:</a:t>
            </a:r>
          </a:p>
          <a:p>
            <a:pPr algn="r" rtl="1"/>
            <a:r>
              <a:rPr lang="ar-SA" dirty="0"/>
              <a:t>تواجه المؤسسات الناشئة مخاطر عالية، نظرًا لعدم اليقين المُحيط بجدوى منتجاتها أو خدماتها.</a:t>
            </a:r>
          </a:p>
          <a:p>
            <a:pPr algn="r" rtl="1"/>
            <a:r>
              <a:rPr lang="ar-SA" dirty="0"/>
              <a:t>يُمكن أن يؤدي ذلك إلى الفشل، لكنه يُمكن أن يُؤدي أيضًا إلى نجاح كبير.</a:t>
            </a:r>
          </a:p>
          <a:p>
            <a:pPr algn="r" rtl="1">
              <a:lnSpc>
                <a:spcPct val="80000"/>
              </a:lnSpc>
            </a:pPr>
            <a:r>
              <a:rPr lang="ar-SA" sz="2000" b="1" u="sng" dirty="0">
                <a:solidFill>
                  <a:srgbClr val="00B050"/>
                </a:solidFill>
                <a:latin typeface="Simplified Arabic" panose="02020603050405020304" pitchFamily="18" charset="-78"/>
                <a:cs typeface="Simplified Arabic" panose="02020603050405020304" pitchFamily="18" charset="-78"/>
              </a:rPr>
              <a:t>7. الاعتماد على التمويل الخارجي:</a:t>
            </a:r>
          </a:p>
          <a:p>
            <a:pPr algn="r" rtl="1"/>
            <a:r>
              <a:rPr lang="ar-SA" dirty="0"/>
              <a:t>تعتمد المؤسسات الناشئة على مصادر تمويل خارجية، مثل المستثمرين الملائكة أو رؤوس الأموال الاستثمارية.</a:t>
            </a:r>
          </a:p>
          <a:p>
            <a:pPr algn="r" rtl="1"/>
            <a:r>
              <a:rPr lang="ar-SA" dirty="0"/>
              <a:t>يُمكن أن يُشكل ذلك تحديًا، لكنه يُمكن أن يُوفر أيضًا فرصًا للنمو والتوسع.</a:t>
            </a:r>
          </a:p>
          <a:p>
            <a:pPr algn="r" rtl="1">
              <a:lnSpc>
                <a:spcPct val="80000"/>
              </a:lnSpc>
            </a:pPr>
            <a:r>
              <a:rPr lang="ar-SA" sz="2000" b="1" u="sng" dirty="0">
                <a:solidFill>
                  <a:srgbClr val="00B050"/>
                </a:solidFill>
                <a:latin typeface="Simplified Arabic" panose="02020603050405020304" pitchFamily="18" charset="-78"/>
                <a:cs typeface="Simplified Arabic" panose="02020603050405020304" pitchFamily="18" charset="-78"/>
              </a:rPr>
              <a:t>8. القوى العاملة الصغيرة:</a:t>
            </a:r>
          </a:p>
          <a:p>
            <a:pPr algn="r" rtl="1"/>
            <a:r>
              <a:rPr lang="ar-SA" dirty="0"/>
              <a:t>غالباً ما تمتلك المؤسسات الناشئة قوى عاملة صغيرة العدد.</a:t>
            </a:r>
          </a:p>
          <a:p>
            <a:pPr algn="r" rtl="1"/>
            <a:r>
              <a:rPr lang="ar-SA" dirty="0"/>
              <a:t>يُمكن أن يُساهم ذلك في خلق بيئة عمل أكثر تفاعلية وتعاونية.</a:t>
            </a:r>
          </a:p>
          <a:p>
            <a:pPr algn="r" rtl="1">
              <a:lnSpc>
                <a:spcPct val="80000"/>
              </a:lnSpc>
            </a:pPr>
            <a:r>
              <a:rPr lang="ar-SA" sz="2000" b="1" u="sng" dirty="0">
                <a:solidFill>
                  <a:srgbClr val="00B050"/>
                </a:solidFill>
                <a:latin typeface="Simplified Arabic" panose="02020603050405020304" pitchFamily="18" charset="-78"/>
                <a:cs typeface="Simplified Arabic" panose="02020603050405020304" pitchFamily="18" charset="-78"/>
              </a:rPr>
              <a:t>9. التأثير الاجتماعي:</a:t>
            </a:r>
          </a:p>
          <a:p>
            <a:pPr algn="r" rtl="1"/>
            <a:r>
              <a:rPr lang="ar-SA" dirty="0"/>
              <a:t>تُساهم بعض المؤسسات الناشئة في إحداث تأثير إيجابي على المجتمع من خلال حل المشكلات الاجتماعية أو البيئية.</a:t>
            </a:r>
          </a:p>
          <a:p>
            <a:pPr algn="r" rtl="1">
              <a:lnSpc>
                <a:spcPct val="80000"/>
              </a:lnSpc>
            </a:pPr>
            <a:r>
              <a:rPr lang="ar-SA" sz="2000" b="1" u="sng" dirty="0">
                <a:solidFill>
                  <a:srgbClr val="00B050"/>
                </a:solidFill>
                <a:latin typeface="Simplified Arabic" panose="02020603050405020304" pitchFamily="18" charset="-78"/>
                <a:cs typeface="Simplified Arabic" panose="02020603050405020304" pitchFamily="18" charset="-78"/>
              </a:rPr>
              <a:t>10. إمكانية النمو:</a:t>
            </a:r>
          </a:p>
          <a:p>
            <a:pPr algn="r" rtl="1"/>
            <a:r>
              <a:rPr lang="ar-SA" dirty="0"/>
              <a:t>تتمتع المؤسسات الناشئة بإمكانيات نمو كبيرة، نظرًا لقدرتها على الابتكار والتكيف مع السوق.</a:t>
            </a:r>
          </a:p>
          <a:p>
            <a:pPr algn="r" rtl="1"/>
            <a:r>
              <a:rPr lang="ar-SA" dirty="0"/>
              <a:t>يُمكن أن يُصبح بعضها شركات كبيرة وناجحة.</a:t>
            </a:r>
          </a:p>
          <a:p>
            <a:endParaRPr lang="fr-FR" dirty="0"/>
          </a:p>
        </p:txBody>
      </p:sp>
      <p:pic>
        <p:nvPicPr>
          <p:cNvPr id="2" name="Image 1"/>
          <p:cNvPicPr>
            <a:picLocks noChangeAspect="1"/>
          </p:cNvPicPr>
          <p:nvPr/>
        </p:nvPicPr>
        <p:blipFill>
          <a:blip r:embed="rId2"/>
          <a:stretch>
            <a:fillRect/>
          </a:stretch>
        </p:blipFill>
        <p:spPr>
          <a:xfrm>
            <a:off x="231821" y="2045795"/>
            <a:ext cx="2903784" cy="208537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622878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re 1"/>
          <p:cNvSpPr>
            <a:spLocks noGrp="1"/>
          </p:cNvSpPr>
          <p:nvPr>
            <p:ph type="title"/>
          </p:nvPr>
        </p:nvSpPr>
        <p:spPr>
          <a:xfrm>
            <a:off x="1981199" y="274638"/>
            <a:ext cx="9596907" cy="850900"/>
          </a:xfrm>
        </p:spPr>
        <p:txBody>
          <a:bodyPr>
            <a:normAutofit fontScale="90000"/>
          </a:bodyPr>
          <a:lstStyle/>
          <a:p>
            <a:pPr algn="r" rtl="1" eaLnBrk="1" hangingPunct="1"/>
            <a:r>
              <a:rPr lang="ar-DZ" altLang="fr-FR" sz="3000" b="1" dirty="0">
                <a:solidFill>
                  <a:srgbClr val="FF0000"/>
                </a:solidFill>
              </a:rPr>
              <a:t>الفرق بين المؤسسات الناشئة والمؤسسات الكلاسيكية</a:t>
            </a:r>
            <a:endParaRPr lang="fr-FR" altLang="fr-FR" sz="3000" b="1" dirty="0">
              <a:solidFill>
                <a:srgbClr val="FF0000"/>
              </a:solidFill>
            </a:endParaRPr>
          </a:p>
        </p:txBody>
      </p:sp>
      <p:sp>
        <p:nvSpPr>
          <p:cNvPr id="3" name="Espace réservé du contenu 2"/>
          <p:cNvSpPr>
            <a:spLocks noGrp="1"/>
          </p:cNvSpPr>
          <p:nvPr>
            <p:ph idx="1"/>
          </p:nvPr>
        </p:nvSpPr>
        <p:spPr>
          <a:xfrm>
            <a:off x="0" y="1052513"/>
            <a:ext cx="6040192" cy="5173662"/>
          </a:xfrm>
        </p:spPr>
        <p:txBody>
          <a:bodyPr rtlCol="0">
            <a:normAutofit fontScale="92500" lnSpcReduction="20000"/>
          </a:bodyPr>
          <a:lstStyle/>
          <a:p>
            <a:pPr marL="0" indent="0" algn="just" rtl="1">
              <a:buNone/>
              <a:defRPr/>
            </a:pPr>
            <a:r>
              <a:rPr lang="ar-DZ" dirty="0" smtClean="0"/>
              <a:t>      </a:t>
            </a:r>
            <a:r>
              <a:rPr lang="ar-DZ" sz="3200" dirty="0" smtClean="0">
                <a:latin typeface="Simplified Arabic" panose="02020603050405020304" pitchFamily="18" charset="-78"/>
                <a:cs typeface="Simplified Arabic" panose="02020603050405020304" pitchFamily="18" charset="-78"/>
              </a:rPr>
              <a:t>هناك مواصفاة معينة إذا توفرت نستطيع ان نقول أن هذه المؤسسة هي مؤسسة ناشئة:</a:t>
            </a:r>
          </a:p>
          <a:p>
            <a:pPr algn="just" rtl="1">
              <a:defRPr/>
            </a:pPr>
            <a:r>
              <a:rPr lang="ar-DZ" sz="3200" dirty="0" smtClean="0">
                <a:latin typeface="Simplified Arabic" panose="02020603050405020304" pitchFamily="18" charset="-78"/>
                <a:cs typeface="Simplified Arabic" panose="02020603050405020304" pitchFamily="18" charset="-78"/>
              </a:rPr>
              <a:t>الابتكار: المؤسسة الناشئة تتميز عن المؤسسة الكلاسيكية بان فكرتها الاساسية تحمل قدر من الابتكار، والابتكار هنا قد يكون في المنتج نفسه أي طرح منتج أو خدمة جديدة، أو في طريقة انتاج جديدة لمنتج موجود، أو حتى في طريقة تقديم المنتجات أو الخدمات، ويمكن أن تكون الفكرة منقولة من سوق إلى آخر مثلا الاسواق الامريكية او الصينية وتطبيقها لأول مرة في السوق المحلية مثلا (برامج توفير خدمة النقل بالسيارات يسير </a:t>
            </a:r>
            <a:r>
              <a:rPr lang="ar-DZ" sz="3200" dirty="0" err="1" smtClean="0">
                <a:latin typeface="Simplified Arabic" panose="02020603050405020304" pitchFamily="18" charset="-78"/>
                <a:cs typeface="Simplified Arabic" panose="02020603050405020304" pitchFamily="18" charset="-78"/>
              </a:rPr>
              <a:t>المأخودة</a:t>
            </a:r>
            <a:r>
              <a:rPr lang="ar-DZ" sz="3200" dirty="0" smtClean="0">
                <a:latin typeface="Simplified Arabic" panose="02020603050405020304" pitchFamily="18" charset="-78"/>
                <a:cs typeface="Simplified Arabic" panose="02020603050405020304" pitchFamily="18" charset="-78"/>
              </a:rPr>
              <a:t> عن اوبر ...إلخ)</a:t>
            </a:r>
          </a:p>
        </p:txBody>
      </p:sp>
      <p:pic>
        <p:nvPicPr>
          <p:cNvPr id="2" name="Image 1"/>
          <p:cNvPicPr>
            <a:picLocks noChangeAspect="1"/>
          </p:cNvPicPr>
          <p:nvPr/>
        </p:nvPicPr>
        <p:blipFill>
          <a:blip r:embed="rId2"/>
          <a:stretch>
            <a:fillRect/>
          </a:stretch>
        </p:blipFill>
        <p:spPr>
          <a:xfrm>
            <a:off x="4920601" y="1385865"/>
            <a:ext cx="7210425" cy="38100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2132936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re 1"/>
          <p:cNvSpPr>
            <a:spLocks noGrp="1"/>
          </p:cNvSpPr>
          <p:nvPr>
            <p:ph type="title"/>
          </p:nvPr>
        </p:nvSpPr>
        <p:spPr>
          <a:xfrm>
            <a:off x="1981199" y="274638"/>
            <a:ext cx="9532513" cy="850900"/>
          </a:xfrm>
        </p:spPr>
        <p:txBody>
          <a:bodyPr>
            <a:normAutofit fontScale="90000"/>
          </a:bodyPr>
          <a:lstStyle/>
          <a:p>
            <a:pPr algn="r" rtl="1" eaLnBrk="1" hangingPunct="1"/>
            <a:r>
              <a:rPr lang="ar-DZ" altLang="fr-FR" sz="3000" b="1" dirty="0">
                <a:solidFill>
                  <a:srgbClr val="FF0000"/>
                </a:solidFill>
              </a:rPr>
              <a:t>الفرق بين المؤسسات الناشئة والمؤسسات الكلاسيكية</a:t>
            </a:r>
            <a:endParaRPr lang="fr-FR" altLang="fr-FR" sz="3000" b="1" dirty="0">
              <a:solidFill>
                <a:srgbClr val="FF0000"/>
              </a:solidFill>
            </a:endParaRPr>
          </a:p>
        </p:txBody>
      </p:sp>
      <p:sp>
        <p:nvSpPr>
          <p:cNvPr id="3" name="Espace réservé du contenu 2"/>
          <p:cNvSpPr>
            <a:spLocks noGrp="1"/>
          </p:cNvSpPr>
          <p:nvPr>
            <p:ph idx="1"/>
          </p:nvPr>
        </p:nvSpPr>
        <p:spPr>
          <a:xfrm>
            <a:off x="1703389" y="1052513"/>
            <a:ext cx="8713787" cy="5073650"/>
          </a:xfrm>
        </p:spPr>
        <p:txBody>
          <a:bodyPr rtlCol="0">
            <a:normAutofit/>
          </a:bodyPr>
          <a:lstStyle/>
          <a:p>
            <a:pPr algn="just" rtl="1">
              <a:defRPr/>
            </a:pPr>
            <a:r>
              <a:rPr lang="ar-DZ" sz="2000" dirty="0">
                <a:latin typeface="Simplified Arabic" panose="02020603050405020304" pitchFamily="18" charset="-78"/>
                <a:cs typeface="Simplified Arabic" panose="02020603050405020304" pitchFamily="18" charset="-78"/>
              </a:rPr>
              <a:t>جزء الابتكار في </a:t>
            </a:r>
            <a:r>
              <a:rPr lang="ar-DZ" sz="2000" dirty="0" smtClean="0">
                <a:latin typeface="Simplified Arabic" panose="02020603050405020304" pitchFamily="18" charset="-78"/>
                <a:cs typeface="Simplified Arabic" panose="02020603050405020304" pitchFamily="18" charset="-78"/>
              </a:rPr>
              <a:t>المؤسسات الناشئة غالبا نجده </a:t>
            </a:r>
            <a:r>
              <a:rPr lang="ar-DZ" sz="2000" dirty="0">
                <a:latin typeface="Simplified Arabic" panose="02020603050405020304" pitchFamily="18" charset="-78"/>
                <a:cs typeface="Simplified Arabic" panose="02020603050405020304" pitchFamily="18" charset="-78"/>
              </a:rPr>
              <a:t>مرتبط بالتكنولوجيا ولهذا نجد </a:t>
            </a:r>
            <a:r>
              <a:rPr lang="ar-DZ" sz="2000" dirty="0" smtClean="0">
                <a:latin typeface="Simplified Arabic" panose="02020603050405020304" pitchFamily="18" charset="-78"/>
                <a:cs typeface="Simplified Arabic" panose="02020603050405020304" pitchFamily="18" charset="-78"/>
              </a:rPr>
              <a:t>غالبية المؤسسات الناشئة تستخدم تكنولوجيا </a:t>
            </a:r>
            <a:r>
              <a:rPr lang="ar-DZ" sz="2000" dirty="0">
                <a:latin typeface="Simplified Arabic" panose="02020603050405020304" pitchFamily="18" charset="-78"/>
                <a:cs typeface="Simplified Arabic" panose="02020603050405020304" pitchFamily="18" charset="-78"/>
              </a:rPr>
              <a:t>حديثة لتقديم حلول مبتكرة لاحتياجات أو مشاكل </a:t>
            </a:r>
            <a:r>
              <a:rPr lang="ar-DZ" sz="2000" dirty="0" smtClean="0">
                <a:latin typeface="Simplified Arabic" panose="02020603050405020304" pitchFamily="18" charset="-78"/>
                <a:cs typeface="Simplified Arabic" panose="02020603050405020304" pitchFamily="18" charset="-78"/>
              </a:rPr>
              <a:t>تقليدية ( </a:t>
            </a:r>
            <a:r>
              <a:rPr lang="ar-DZ" sz="2000" dirty="0">
                <a:latin typeface="Simplified Arabic" panose="02020603050405020304" pitchFamily="18" charset="-78"/>
                <a:cs typeface="Simplified Arabic" panose="02020603050405020304" pitchFamily="18" charset="-78"/>
              </a:rPr>
              <a:t>فمثلا اوبر وجدت لتنظيم السوق بين المحتاجين للتنقل وبين ملاك السيارات كذلك خدمات تأجير الغرف في </a:t>
            </a:r>
            <a:r>
              <a:rPr lang="ar-DZ" sz="2000" dirty="0" smtClean="0">
                <a:latin typeface="Simplified Arabic" panose="02020603050405020304" pitchFamily="18" charset="-78"/>
                <a:cs typeface="Simplified Arabic" panose="02020603050405020304" pitchFamily="18" charset="-78"/>
              </a:rPr>
              <a:t>الفنادق وتأجير المساكن  </a:t>
            </a:r>
            <a:r>
              <a:rPr lang="ar-DZ" sz="2000" dirty="0">
                <a:latin typeface="Simplified Arabic" panose="02020603050405020304" pitchFamily="18" charset="-78"/>
                <a:cs typeface="Simplified Arabic" panose="02020603050405020304" pitchFamily="18" charset="-78"/>
              </a:rPr>
              <a:t>من خلال  مواقع متخصصة  عن طريق تطبيقات فالخدمة </a:t>
            </a:r>
            <a:r>
              <a:rPr lang="ar-DZ" sz="2000" dirty="0" smtClean="0">
                <a:latin typeface="Simplified Arabic" panose="02020603050405020304" pitchFamily="18" charset="-78"/>
                <a:cs typeface="Simplified Arabic" panose="02020603050405020304" pitchFamily="18" charset="-78"/>
              </a:rPr>
              <a:t>تقليدية </a:t>
            </a:r>
            <a:r>
              <a:rPr lang="ar-DZ" sz="2000" dirty="0">
                <a:latin typeface="Simplified Arabic" panose="02020603050405020304" pitchFamily="18" charset="-78"/>
                <a:cs typeface="Simplified Arabic" panose="02020603050405020304" pitchFamily="18" charset="-78"/>
              </a:rPr>
              <a:t>والتطبيق </a:t>
            </a:r>
            <a:r>
              <a:rPr lang="ar-DZ" sz="2000" dirty="0" smtClean="0">
                <a:latin typeface="Simplified Arabic" panose="02020603050405020304" pitchFamily="18" charset="-78"/>
                <a:cs typeface="Simplified Arabic" panose="02020603050405020304" pitchFamily="18" charset="-78"/>
              </a:rPr>
              <a:t>يسهل المعاملة) </a:t>
            </a:r>
            <a:endParaRPr lang="ar-DZ" sz="2000" dirty="0">
              <a:latin typeface="Simplified Arabic" panose="02020603050405020304" pitchFamily="18" charset="-78"/>
              <a:cs typeface="Simplified Arabic" panose="02020603050405020304" pitchFamily="18" charset="-78"/>
            </a:endParaRPr>
          </a:p>
          <a:p>
            <a:pPr algn="just" rtl="1">
              <a:defRPr/>
            </a:pPr>
            <a:r>
              <a:rPr lang="ar-DZ" sz="2000" dirty="0">
                <a:latin typeface="Simplified Arabic" panose="02020603050405020304" pitchFamily="18" charset="-78"/>
                <a:cs typeface="Simplified Arabic" panose="02020603050405020304" pitchFamily="18" charset="-78"/>
              </a:rPr>
              <a:t>التقنية في </a:t>
            </a:r>
            <a:r>
              <a:rPr lang="ar-DZ" sz="2000" dirty="0" smtClean="0">
                <a:latin typeface="Simplified Arabic" panose="02020603050405020304" pitchFamily="18" charset="-78"/>
                <a:cs typeface="Simplified Arabic" panose="02020603050405020304" pitchFamily="18" charset="-78"/>
              </a:rPr>
              <a:t>المؤسسات </a:t>
            </a:r>
            <a:r>
              <a:rPr lang="ar-DZ" sz="2000" dirty="0">
                <a:latin typeface="Simplified Arabic" panose="02020603050405020304" pitchFamily="18" charset="-78"/>
                <a:cs typeface="Simplified Arabic" panose="02020603050405020304" pitchFamily="18" charset="-78"/>
              </a:rPr>
              <a:t>الناشئة مجرد وسيلة </a:t>
            </a:r>
            <a:r>
              <a:rPr lang="ar-DZ" sz="2000" dirty="0" smtClean="0">
                <a:latin typeface="Simplified Arabic" panose="02020603050405020304" pitchFamily="18" charset="-78"/>
                <a:cs typeface="Simplified Arabic" panose="02020603050405020304" pitchFamily="18" charset="-78"/>
              </a:rPr>
              <a:t>لإتمام </a:t>
            </a:r>
            <a:r>
              <a:rPr lang="ar-DZ" sz="2000" dirty="0">
                <a:latin typeface="Simplified Arabic" panose="02020603050405020304" pitchFamily="18" charset="-78"/>
                <a:cs typeface="Simplified Arabic" panose="02020603050405020304" pitchFamily="18" charset="-78"/>
              </a:rPr>
              <a:t>عملها وليس غاية في حد </a:t>
            </a:r>
            <a:r>
              <a:rPr lang="ar-DZ" sz="2000" dirty="0" smtClean="0">
                <a:latin typeface="Simplified Arabic" panose="02020603050405020304" pitchFamily="18" charset="-78"/>
                <a:cs typeface="Simplified Arabic" panose="02020603050405020304" pitchFamily="18" charset="-78"/>
              </a:rPr>
              <a:t>ذاتها، وهناك بعض </a:t>
            </a:r>
            <a:r>
              <a:rPr lang="ar-DZ" sz="2000" dirty="0">
                <a:latin typeface="Simplified Arabic" panose="02020603050405020304" pitchFamily="18" charset="-78"/>
                <a:cs typeface="Simplified Arabic" panose="02020603050405020304" pitchFamily="18" charset="-78"/>
              </a:rPr>
              <a:t>الشركات الناشئة تتواجد أصلا في مجال التكنولوجيا مثلا </a:t>
            </a:r>
            <a:r>
              <a:rPr lang="ar-DZ" sz="2000" dirty="0" smtClean="0">
                <a:latin typeface="Simplified Arabic" panose="02020603050405020304" pitchFamily="18" charset="-78"/>
                <a:cs typeface="Simplified Arabic" panose="02020603050405020304" pitchFamily="18" charset="-78"/>
              </a:rPr>
              <a:t>ميكروسوفت </a:t>
            </a:r>
            <a:r>
              <a:rPr lang="ar-DZ" sz="2000" dirty="0">
                <a:latin typeface="Simplified Arabic" panose="02020603050405020304" pitchFamily="18" charset="-78"/>
                <a:cs typeface="Simplified Arabic" panose="02020603050405020304" pitchFamily="18" charset="-78"/>
              </a:rPr>
              <a:t>في مراحلها </a:t>
            </a:r>
            <a:r>
              <a:rPr lang="ar-DZ" sz="2000" dirty="0" smtClean="0">
                <a:latin typeface="Simplified Arabic" panose="02020603050405020304" pitchFamily="18" charset="-78"/>
                <a:cs typeface="Simplified Arabic" panose="02020603050405020304" pitchFamily="18" charset="-78"/>
              </a:rPr>
              <a:t>الأولى.</a:t>
            </a:r>
            <a:endParaRPr lang="ar-DZ" sz="2000" dirty="0">
              <a:latin typeface="Simplified Arabic" panose="02020603050405020304" pitchFamily="18" charset="-78"/>
              <a:cs typeface="Simplified Arabic" panose="02020603050405020304" pitchFamily="18" charset="-78"/>
            </a:endParaRPr>
          </a:p>
          <a:p>
            <a:pPr marL="0" indent="0" algn="r" rtl="1">
              <a:buNone/>
              <a:defRPr/>
            </a:pPr>
            <a:endParaRPr lang="fr-FR" sz="2000" dirty="0">
              <a:latin typeface="Simplified Arabic" panose="02020603050405020304" pitchFamily="18" charset="-78"/>
              <a:cs typeface="Simplified Arabic" panose="02020603050405020304" pitchFamily="18" charset="-78"/>
            </a:endParaRPr>
          </a:p>
        </p:txBody>
      </p:sp>
      <p:pic>
        <p:nvPicPr>
          <p:cNvPr id="2" name="Image 1"/>
          <p:cNvPicPr>
            <a:picLocks noChangeAspect="1"/>
          </p:cNvPicPr>
          <p:nvPr/>
        </p:nvPicPr>
        <p:blipFill>
          <a:blip r:embed="rId2"/>
          <a:stretch>
            <a:fillRect/>
          </a:stretch>
        </p:blipFill>
        <p:spPr>
          <a:xfrm>
            <a:off x="1081826" y="3894384"/>
            <a:ext cx="5256660" cy="29636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3102342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re 1"/>
          <p:cNvSpPr>
            <a:spLocks noGrp="1"/>
          </p:cNvSpPr>
          <p:nvPr>
            <p:ph type="title"/>
          </p:nvPr>
        </p:nvSpPr>
        <p:spPr>
          <a:xfrm>
            <a:off x="1981200" y="274638"/>
            <a:ext cx="9493876" cy="850900"/>
          </a:xfrm>
        </p:spPr>
        <p:txBody>
          <a:bodyPr>
            <a:normAutofit fontScale="90000"/>
          </a:bodyPr>
          <a:lstStyle/>
          <a:p>
            <a:pPr algn="r" rtl="1" eaLnBrk="1" hangingPunct="1"/>
            <a:r>
              <a:rPr lang="ar-DZ" altLang="fr-FR" sz="3000" b="1" dirty="0">
                <a:solidFill>
                  <a:srgbClr val="FF0000"/>
                </a:solidFill>
              </a:rPr>
              <a:t>الفرق بين المؤسسات الناشئة والمؤسسات الكلاسيكية</a:t>
            </a:r>
            <a:endParaRPr lang="fr-FR" altLang="fr-FR" sz="3000" b="1" dirty="0">
              <a:solidFill>
                <a:srgbClr val="FF0000"/>
              </a:solidFill>
            </a:endParaRPr>
          </a:p>
        </p:txBody>
      </p:sp>
      <p:sp>
        <p:nvSpPr>
          <p:cNvPr id="3" name="Espace réservé du contenu 2"/>
          <p:cNvSpPr>
            <a:spLocks noGrp="1"/>
          </p:cNvSpPr>
          <p:nvPr>
            <p:ph idx="1"/>
          </p:nvPr>
        </p:nvSpPr>
        <p:spPr>
          <a:xfrm>
            <a:off x="1703389" y="1052514"/>
            <a:ext cx="8713787" cy="5545137"/>
          </a:xfrm>
        </p:spPr>
        <p:txBody>
          <a:bodyPr rtlCol="0">
            <a:normAutofit fontScale="70000" lnSpcReduction="20000"/>
          </a:bodyPr>
          <a:lstStyle/>
          <a:p>
            <a:pPr algn="just" rtl="1">
              <a:defRPr/>
            </a:pPr>
            <a:r>
              <a:rPr lang="ar-DZ" sz="4300" b="1" dirty="0"/>
              <a:t>النمو السريع: </a:t>
            </a:r>
            <a:r>
              <a:rPr lang="ar-DZ" sz="4300" dirty="0"/>
              <a:t>إن استخدام الشركات الناشئة للتكنولوجيا في حل المشكلات يعطيها ميزة غير موجودة في المشاريع التقليدية، وهي وصول العملاء لهذه التكنولوجيا بشكل متزايد  ومستمر  في كل وقت (ليل/نهار).</a:t>
            </a:r>
          </a:p>
          <a:p>
            <a:pPr algn="just" rtl="1">
              <a:defRPr/>
            </a:pPr>
            <a:r>
              <a:rPr lang="ar-DZ" sz="4300" dirty="0"/>
              <a:t>وهذا يعطي للشركات الناشئة الاختلاف الثاني الذي تتميز به عن المشاريع التقليدية وهو النمو السريع، فمن السمات الرئيسية </a:t>
            </a:r>
            <a:r>
              <a:rPr lang="fr-FR" sz="4300" dirty="0" smtClean="0"/>
              <a:t>START UP</a:t>
            </a:r>
            <a:r>
              <a:rPr lang="ar-DZ" sz="4300" dirty="0" smtClean="0"/>
              <a:t>هو </a:t>
            </a:r>
            <a:r>
              <a:rPr lang="ar-DZ" sz="4300" dirty="0"/>
              <a:t>قدرتها على النمو  (مثلا الطلب على المطعم بالمقارنة مع تطبيق مثلا لطلب الطعام  )</a:t>
            </a:r>
          </a:p>
          <a:p>
            <a:pPr algn="just" rtl="1">
              <a:defRPr/>
            </a:pPr>
            <a:r>
              <a:rPr lang="ar-DZ" sz="4300" b="1" dirty="0"/>
              <a:t>التوسع: </a:t>
            </a:r>
            <a:r>
              <a:rPr lang="ar-DZ" sz="4300" dirty="0"/>
              <a:t>الميزة الثالثة هي القابلية للتوسع الجغرافي من المحلية وممكن حتى للدولية العالمية ؛</a:t>
            </a:r>
          </a:p>
          <a:p>
            <a:pPr marL="0" indent="0" algn="r" rtl="1">
              <a:buNone/>
              <a:defRPr/>
            </a:pPr>
            <a:r>
              <a:rPr lang="ar-DZ" sz="4300" b="1" dirty="0"/>
              <a:t> </a:t>
            </a:r>
          </a:p>
          <a:p>
            <a:pPr>
              <a:defRPr/>
            </a:pPr>
            <a:endParaRPr lang="fr-FR" dirty="0"/>
          </a:p>
        </p:txBody>
      </p:sp>
      <p:pic>
        <p:nvPicPr>
          <p:cNvPr id="4" name="Image 3"/>
          <p:cNvPicPr>
            <a:picLocks noChangeAspect="1"/>
          </p:cNvPicPr>
          <p:nvPr/>
        </p:nvPicPr>
        <p:blipFill>
          <a:blip r:embed="rId2"/>
          <a:stretch>
            <a:fillRect/>
          </a:stretch>
        </p:blipFill>
        <p:spPr>
          <a:xfrm>
            <a:off x="10087109" y="4684422"/>
            <a:ext cx="2552700" cy="17907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829326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u contenu 2"/>
          <p:cNvSpPr>
            <a:spLocks noGrp="1"/>
          </p:cNvSpPr>
          <p:nvPr>
            <p:ph idx="1"/>
          </p:nvPr>
        </p:nvSpPr>
        <p:spPr>
          <a:xfrm>
            <a:off x="3287490" y="843656"/>
            <a:ext cx="8785225" cy="5761038"/>
          </a:xfrm>
        </p:spPr>
        <p:txBody>
          <a:bodyPr>
            <a:normAutofit fontScale="92500" lnSpcReduction="10000"/>
          </a:bodyPr>
          <a:lstStyle/>
          <a:p>
            <a:pPr algn="just" rtl="1" eaLnBrk="1" hangingPunct="1"/>
            <a:r>
              <a:rPr lang="ar-DZ" altLang="fr-FR" sz="3100" dirty="0"/>
              <a:t>ا</a:t>
            </a:r>
            <a:r>
              <a:rPr lang="ar-DZ" altLang="fr-FR" sz="3100" b="1" dirty="0"/>
              <a:t>لتمويل</a:t>
            </a:r>
            <a:r>
              <a:rPr lang="ar-DZ" altLang="fr-FR" sz="3100" dirty="0"/>
              <a:t>: تعتمد المؤسسات الناشئة على الأموال التي تأتي من المستثمرين  سواء كان مستثمر ملاك (عائلي ) من خلال تمويلك بمبالغ صغيرة  أو الحصول على  التمويل من شركات استثمارية وهذا عكس الشركات التقليدية التي تعتمد على القروض. </a:t>
            </a:r>
          </a:p>
          <a:p>
            <a:pPr algn="just" rtl="1" eaLnBrk="1" hangingPunct="1"/>
            <a:r>
              <a:rPr lang="ar-DZ" altLang="fr-FR" sz="3100" dirty="0"/>
              <a:t>ولا يكتفي المستثمرون بتقديم التمويل فقط بل يقومون بدور ناشط في المؤسسات التي يقومون بدعمها  فهم يقومون بدور النصح والاستشارات، وهذا من اجل تخفيض المخاطر وزيادة احتمالات النجاح لانهم من سيتحمل الخسارة في حالة حدوثها.</a:t>
            </a:r>
          </a:p>
          <a:p>
            <a:pPr algn="just" rtl="1" eaLnBrk="1" hangingPunct="1"/>
            <a:r>
              <a:rPr lang="ar-DZ" altLang="fr-FR" sz="3100" b="1" dirty="0"/>
              <a:t>استراتيجية الخروج: </a:t>
            </a:r>
            <a:r>
              <a:rPr lang="ar-DZ" altLang="fr-FR" sz="3100" dirty="0"/>
              <a:t>بعد النمو والتوسع تقوم الشركات الممولة للمؤسسات الناشئة بالتخارج  اما عن طريق الاستحواذ او عن طريق بيع اسهمها في البورصة.</a:t>
            </a:r>
          </a:p>
        </p:txBody>
      </p:sp>
      <p:sp>
        <p:nvSpPr>
          <p:cNvPr id="8195" name="Titre 1"/>
          <p:cNvSpPr txBox="1">
            <a:spLocks/>
          </p:cNvSpPr>
          <p:nvPr/>
        </p:nvSpPr>
        <p:spPr bwMode="auto">
          <a:xfrm>
            <a:off x="1981200" y="274638"/>
            <a:ext cx="8229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rtl="1" eaLnBrk="1" hangingPunct="1"/>
            <a:r>
              <a:rPr lang="ar-DZ" altLang="fr-FR" sz="3000" b="1">
                <a:solidFill>
                  <a:srgbClr val="FF0000"/>
                </a:solidFill>
                <a:cs typeface="Times New Roman" panose="02020603050405020304" pitchFamily="18" charset="0"/>
              </a:rPr>
              <a:t>الفرق بين المؤسسات الناشئة والمؤسسات الكلاسيكية</a:t>
            </a:r>
            <a:endParaRPr lang="fr-FR" altLang="fr-FR" sz="3000" b="1">
              <a:solidFill>
                <a:srgbClr val="FF0000"/>
              </a:solidFill>
            </a:endParaRPr>
          </a:p>
        </p:txBody>
      </p:sp>
      <p:pic>
        <p:nvPicPr>
          <p:cNvPr id="2" name="Image 1"/>
          <p:cNvPicPr>
            <a:picLocks noChangeAspect="1"/>
          </p:cNvPicPr>
          <p:nvPr/>
        </p:nvPicPr>
        <p:blipFill>
          <a:blip r:embed="rId2"/>
          <a:stretch>
            <a:fillRect/>
          </a:stretch>
        </p:blipFill>
        <p:spPr>
          <a:xfrm>
            <a:off x="380664" y="1894011"/>
            <a:ext cx="2466975" cy="35151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56637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dirty="0"/>
              <a:t>نماذج عن بعض الشركات الناشئة في </a:t>
            </a:r>
            <a:r>
              <a:rPr lang="ar-SA" dirty="0" smtClean="0"/>
              <a:t>الج</a:t>
            </a:r>
            <a:r>
              <a:rPr lang="ar-DZ" dirty="0" smtClean="0"/>
              <a:t>زائر</a:t>
            </a:r>
            <a:r>
              <a:rPr lang="ar-SA" dirty="0" smtClean="0"/>
              <a:t> </a:t>
            </a:r>
            <a:r>
              <a:rPr lang="ar-SA" dirty="0"/>
              <a:t>.</a:t>
            </a:r>
            <a:br>
              <a:rPr lang="ar-SA" dirty="0"/>
            </a:br>
            <a:endParaRPr lang="fr-FR" dirty="0"/>
          </a:p>
        </p:txBody>
      </p:sp>
      <p:sp>
        <p:nvSpPr>
          <p:cNvPr id="3" name="Espace réservé du contenu 2"/>
          <p:cNvSpPr>
            <a:spLocks noGrp="1"/>
          </p:cNvSpPr>
          <p:nvPr>
            <p:ph idx="1"/>
          </p:nvPr>
        </p:nvSpPr>
        <p:spPr/>
        <p:txBody>
          <a:bodyPr>
            <a:normAutofit/>
          </a:bodyPr>
          <a:lstStyle/>
          <a:p>
            <a:pPr algn="just" rtl="1"/>
            <a:r>
              <a:rPr lang="ar-SA" sz="2000" dirty="0" smtClean="0">
                <a:latin typeface="Simplified Arabic" panose="02020603050405020304" pitchFamily="18" charset="-78"/>
                <a:cs typeface="Simplified Arabic" panose="02020603050405020304" pitchFamily="18" charset="-78"/>
              </a:rPr>
              <a:t>بما </a:t>
            </a:r>
            <a:r>
              <a:rPr lang="ar-SA" sz="2000" dirty="0">
                <a:latin typeface="Simplified Arabic" panose="02020603050405020304" pitchFamily="18" charset="-78"/>
                <a:cs typeface="Simplified Arabic" panose="02020603050405020304" pitchFamily="18" charset="-78"/>
              </a:rPr>
              <a:t>أن الج</a:t>
            </a:r>
            <a:r>
              <a:rPr lang="ar-DZ" sz="2000" dirty="0">
                <a:latin typeface="Simplified Arabic" panose="02020603050405020304" pitchFamily="18" charset="-78"/>
                <a:cs typeface="Simplified Arabic" panose="02020603050405020304" pitchFamily="18" charset="-78"/>
              </a:rPr>
              <a:t>زائر</a:t>
            </a:r>
            <a:r>
              <a:rPr lang="ar-SA" sz="2000" dirty="0">
                <a:latin typeface="Simplified Arabic" panose="02020603050405020304" pitchFamily="18" charset="-78"/>
                <a:cs typeface="Simplified Arabic" panose="02020603050405020304" pitchFamily="18" charset="-78"/>
              </a:rPr>
              <a:t> </a:t>
            </a:r>
            <a:r>
              <a:rPr lang="ar-SA" sz="2000" dirty="0" smtClean="0">
                <a:latin typeface="Simplified Arabic" panose="02020603050405020304" pitchFamily="18" charset="-78"/>
                <a:cs typeface="Simplified Arabic" panose="02020603050405020304" pitchFamily="18" charset="-78"/>
              </a:rPr>
              <a:t>تشهد </a:t>
            </a:r>
            <a:r>
              <a:rPr lang="ar-SA" sz="2000" dirty="0">
                <a:latin typeface="Simplified Arabic" panose="02020603050405020304" pitchFamily="18" charset="-78"/>
                <a:cs typeface="Simplified Arabic" panose="02020603050405020304" pitchFamily="18" charset="-78"/>
              </a:rPr>
              <a:t>حاليا تحولا نحو تعزيز روح ريادة الأعمال وتطوير الشركات</a:t>
            </a:r>
          </a:p>
          <a:p>
            <a:pPr algn="just" rtl="1"/>
            <a:r>
              <a:rPr lang="ar-SA" sz="2000" dirty="0">
                <a:latin typeface="Simplified Arabic" panose="02020603050405020304" pitchFamily="18" charset="-78"/>
                <a:cs typeface="Simplified Arabic" panose="02020603050405020304" pitchFamily="18" charset="-78"/>
              </a:rPr>
              <a:t>الناشئة، فقد شهدت السنوات الأخيرة ارتفاعا ملحوظا في عدد الشركات الناشئة التي تعمل</a:t>
            </a:r>
          </a:p>
          <a:p>
            <a:pPr algn="just" rtl="1"/>
            <a:r>
              <a:rPr lang="ar-SA" sz="2000" dirty="0">
                <a:latin typeface="Simplified Arabic" panose="02020603050405020304" pitchFamily="18" charset="-78"/>
                <a:cs typeface="Simplified Arabic" panose="02020603050405020304" pitchFamily="18" charset="-78"/>
              </a:rPr>
              <a:t>على تقديم حلول ابتكارية وتلبية احتياجات السوق المحلية.</a:t>
            </a:r>
          </a:p>
          <a:p>
            <a:pPr algn="just" rtl="1"/>
            <a:r>
              <a:rPr lang="ar-SA" sz="2000" dirty="0">
                <a:latin typeface="Simplified Arabic" panose="02020603050405020304" pitchFamily="18" charset="-78"/>
                <a:cs typeface="Simplified Arabic" panose="02020603050405020304" pitchFamily="18" charset="-78"/>
              </a:rPr>
              <a:t>لذل ك سنتعرف في هذا المطلب بعض من هذه الشركات حيث </a:t>
            </a:r>
            <a:r>
              <a:rPr lang="ar-SA" sz="2000" dirty="0" err="1">
                <a:latin typeface="Simplified Arabic" panose="02020603050405020304" pitchFamily="18" charset="-78"/>
                <a:cs typeface="Simplified Arabic" panose="02020603050405020304" pitchFamily="18" charset="-78"/>
              </a:rPr>
              <a:t>سنتعر</a:t>
            </a:r>
            <a:r>
              <a:rPr lang="ar-SA" sz="2000" dirty="0">
                <a:latin typeface="Simplified Arabic" panose="02020603050405020304" pitchFamily="18" charset="-78"/>
                <a:cs typeface="Simplified Arabic" panose="02020603050405020304" pitchFamily="18" charset="-78"/>
              </a:rPr>
              <a:t> ف في الفرع</a:t>
            </a:r>
          </a:p>
          <a:p>
            <a:pPr algn="just" rtl="1"/>
            <a:r>
              <a:rPr lang="ar-SA" sz="2000" dirty="0">
                <a:latin typeface="Simplified Arabic" panose="02020603050405020304" pitchFamily="18" charset="-78"/>
                <a:cs typeface="Simplified Arabic" panose="02020603050405020304" pitchFamily="18" charset="-78"/>
              </a:rPr>
              <a:t>الأول على شركة يسير بينما في الفرع الثاني سنتعرف على شركة </a:t>
            </a:r>
            <a:r>
              <a:rPr lang="fr-FR" sz="2000" dirty="0">
                <a:latin typeface="Simplified Arabic" panose="02020603050405020304" pitchFamily="18" charset="-78"/>
                <a:cs typeface="Simplified Arabic" panose="02020603050405020304" pitchFamily="18" charset="-78"/>
              </a:rPr>
              <a:t>SIAMOIS QCM </a:t>
            </a:r>
            <a:r>
              <a:rPr lang="ar-SA" sz="2000" dirty="0">
                <a:latin typeface="Simplified Arabic" panose="02020603050405020304" pitchFamily="18" charset="-78"/>
                <a:cs typeface="Simplified Arabic" panose="02020603050405020304" pitchFamily="18" charset="-78"/>
              </a:rPr>
              <a:t>وفي</a:t>
            </a:r>
          </a:p>
          <a:p>
            <a:pPr algn="just" rtl="1"/>
            <a:r>
              <a:rPr lang="ar-SA" sz="2000" dirty="0">
                <a:latin typeface="Simplified Arabic" panose="02020603050405020304" pitchFamily="18" charset="-78"/>
                <a:cs typeface="Simplified Arabic" panose="02020603050405020304" pitchFamily="18" charset="-78"/>
              </a:rPr>
              <a:t>الفرع الثالث سنلقي نظرة على مؤسسة </a:t>
            </a:r>
            <a:r>
              <a:rPr lang="fr-FR" sz="2000" dirty="0">
                <a:latin typeface="Simplified Arabic" panose="02020603050405020304" pitchFamily="18" charset="-78"/>
                <a:cs typeface="Simplified Arabic" panose="02020603050405020304" pitchFamily="18" charset="-78"/>
              </a:rPr>
              <a:t>GLOBAL OPPORTUNITES .</a:t>
            </a:r>
          </a:p>
        </p:txBody>
      </p:sp>
      <p:sp>
        <p:nvSpPr>
          <p:cNvPr id="4" name="AutoShape 2" descr="‫الشركات و المنافسة على نماذج الأعمال - تركي فهد‬‎"/>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460375" y="2403117"/>
            <a:ext cx="3159662" cy="40491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03674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r" rtl="1"/>
            <a:r>
              <a:rPr lang="ar-SA" sz="4900" b="1" dirty="0">
                <a:latin typeface="Simplified Arabic" panose="02020603050405020304" pitchFamily="18" charset="-78"/>
                <a:cs typeface="Simplified Arabic" panose="02020603050405020304" pitchFamily="18" charset="-78"/>
              </a:rPr>
              <a:t>شركة يسير</a:t>
            </a:r>
            <a:r>
              <a:rPr lang="ar-SA" b="1" dirty="0"/>
              <a:t>.</a:t>
            </a:r>
            <a:br>
              <a:rPr lang="ar-SA" b="1" dirty="0"/>
            </a:br>
            <a:endParaRPr lang="fr-FR" dirty="0"/>
          </a:p>
        </p:txBody>
      </p:sp>
      <p:sp>
        <p:nvSpPr>
          <p:cNvPr id="3" name="Espace réservé du contenu 2"/>
          <p:cNvSpPr>
            <a:spLocks noGrp="1"/>
          </p:cNvSpPr>
          <p:nvPr>
            <p:ph idx="1"/>
          </p:nvPr>
        </p:nvSpPr>
        <p:spPr/>
        <p:txBody>
          <a:bodyPr/>
          <a:lstStyle/>
          <a:p>
            <a:pPr algn="just" rtl="1"/>
            <a:r>
              <a:rPr lang="ar-SA" dirty="0" smtClean="0"/>
              <a:t>تعتبر </a:t>
            </a:r>
            <a:r>
              <a:rPr lang="ar-SA" dirty="0"/>
              <a:t>شركة يسير من بين الشركات السباقة في استخدام التكنولوجيا المتطورة </a:t>
            </a:r>
            <a:r>
              <a:rPr lang="ar-SA" dirty="0" smtClean="0"/>
              <a:t>لتقديم</a:t>
            </a:r>
            <a:r>
              <a:rPr lang="ar-DZ" dirty="0" smtClean="0"/>
              <a:t> </a:t>
            </a:r>
            <a:r>
              <a:rPr lang="ar-SA" dirty="0" smtClean="0"/>
              <a:t>خدمات </a:t>
            </a:r>
            <a:r>
              <a:rPr lang="ar-SA" dirty="0"/>
              <a:t>متنوعة لاسيما في مجال النقل، حيث تم انتخابها في عام 2019 من قبل </a:t>
            </a:r>
            <a:r>
              <a:rPr lang="ar-SA" dirty="0" smtClean="0"/>
              <a:t>المنتدى</a:t>
            </a:r>
            <a:r>
              <a:rPr lang="ar-DZ" dirty="0" smtClean="0"/>
              <a:t> </a:t>
            </a:r>
            <a:r>
              <a:rPr lang="ar-SA" dirty="0" smtClean="0"/>
              <a:t>الاقتصادي </a:t>
            </a:r>
            <a:r>
              <a:rPr lang="ar-SA" dirty="0"/>
              <a:t>العالمي من بين 100 شركة ناشئة عربية والخامسة في المنطقة المغاربية </a:t>
            </a:r>
            <a:r>
              <a:rPr lang="ar-SA" dirty="0" smtClean="0"/>
              <a:t>التي</a:t>
            </a:r>
            <a:r>
              <a:rPr lang="ar-DZ" dirty="0" smtClean="0"/>
              <a:t> </a:t>
            </a:r>
            <a:r>
              <a:rPr lang="ar-SA" dirty="0" smtClean="0"/>
              <a:t>تشكل </a:t>
            </a:r>
            <a:r>
              <a:rPr lang="ar-SA" dirty="0"/>
              <a:t>الثروة الصناعية، ومن بين أفضل 12 شركة ناشئة في </a:t>
            </a:r>
            <a:r>
              <a:rPr lang="ar-SA" dirty="0" smtClean="0"/>
              <a:t>إفريقي</a:t>
            </a:r>
            <a:r>
              <a:rPr lang="ar-DZ" dirty="0" smtClean="0"/>
              <a:t>ا.</a:t>
            </a:r>
            <a:endParaRPr lang="fr-FR" dirty="0"/>
          </a:p>
        </p:txBody>
      </p:sp>
      <p:sp>
        <p:nvSpPr>
          <p:cNvPr id="4" name="AutoShape 2" descr="‫شركة &quot;يسير&quot; توضح - الخبر‬‎"/>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3155324" y="3760630"/>
            <a:ext cx="4369426" cy="25757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67218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a:latin typeface="SimplifiedArabic-Bold"/>
              </a:rPr>
              <a:t>موقع </a:t>
            </a:r>
            <a:r>
              <a:rPr lang="fr-FR" b="1" dirty="0">
                <a:latin typeface="SimplifiedArabic-Bold"/>
              </a:rPr>
              <a:t>SIAMOIS QCM .</a:t>
            </a:r>
          </a:p>
        </p:txBody>
      </p:sp>
      <p:sp>
        <p:nvSpPr>
          <p:cNvPr id="4" name="Rectangle 3"/>
          <p:cNvSpPr/>
          <p:nvPr/>
        </p:nvSpPr>
        <p:spPr>
          <a:xfrm>
            <a:off x="-145960" y="2663504"/>
            <a:ext cx="12337960" cy="3416320"/>
          </a:xfrm>
          <a:prstGeom prst="rect">
            <a:avLst/>
          </a:prstGeom>
        </p:spPr>
        <p:txBody>
          <a:bodyPr wrap="square">
            <a:spAutoFit/>
          </a:bodyPr>
          <a:lstStyle/>
          <a:p>
            <a:pPr algn="just" rtl="1"/>
            <a:r>
              <a:rPr lang="ar-SA" sz="3600" dirty="0" smtClean="0">
                <a:latin typeface="Simplified Arabic" panose="02020603050405020304" pitchFamily="18" charset="-78"/>
                <a:cs typeface="Simplified Arabic" panose="02020603050405020304" pitchFamily="18" charset="-78"/>
              </a:rPr>
              <a:t>هي </a:t>
            </a:r>
            <a:r>
              <a:rPr lang="ar-SA" sz="3600" dirty="0">
                <a:latin typeface="Simplified Arabic" panose="02020603050405020304" pitchFamily="18" charset="-78"/>
                <a:cs typeface="Simplified Arabic" panose="02020603050405020304" pitchFamily="18" charset="-78"/>
              </a:rPr>
              <a:t>أول منصة الكترونية </a:t>
            </a:r>
            <a:r>
              <a:rPr lang="ar-DZ" sz="3600" dirty="0" smtClean="0">
                <a:latin typeface="Simplified Arabic" panose="02020603050405020304" pitchFamily="18" charset="-78"/>
                <a:cs typeface="Simplified Arabic" panose="02020603050405020304" pitchFamily="18" charset="-78"/>
              </a:rPr>
              <a:t>جزائرية </a:t>
            </a:r>
            <a:r>
              <a:rPr lang="ar-SA" sz="3600" dirty="0" smtClean="0">
                <a:latin typeface="Simplified Arabic" panose="02020603050405020304" pitchFamily="18" charset="-78"/>
                <a:cs typeface="Simplified Arabic" panose="02020603050405020304" pitchFamily="18" charset="-78"/>
              </a:rPr>
              <a:t>موجهة </a:t>
            </a:r>
            <a:r>
              <a:rPr lang="ar-SA" sz="3600" dirty="0">
                <a:latin typeface="Simplified Arabic" panose="02020603050405020304" pitchFamily="18" charset="-78"/>
                <a:cs typeface="Simplified Arabic" panose="02020603050405020304" pitchFamily="18" charset="-78"/>
              </a:rPr>
              <a:t>لطلبة الطب المقبلين على اجتياز </a:t>
            </a:r>
            <a:r>
              <a:rPr lang="ar-SA" sz="3600" dirty="0" smtClean="0">
                <a:latin typeface="Simplified Arabic" panose="02020603050405020304" pitchFamily="18" charset="-78"/>
                <a:cs typeface="Simplified Arabic" panose="02020603050405020304" pitchFamily="18" charset="-78"/>
              </a:rPr>
              <a:t>امتحان</a:t>
            </a:r>
            <a:r>
              <a:rPr lang="ar-DZ" sz="3600" dirty="0" smtClean="0">
                <a:latin typeface="Simplified Arabic" panose="02020603050405020304" pitchFamily="18" charset="-78"/>
                <a:cs typeface="Simplified Arabic" panose="02020603050405020304" pitchFamily="18" charset="-78"/>
              </a:rPr>
              <a:t> </a:t>
            </a:r>
            <a:r>
              <a:rPr lang="ar-SA" sz="3600" dirty="0" smtClean="0">
                <a:latin typeface="Simplified Arabic" panose="02020603050405020304" pitchFamily="18" charset="-78"/>
                <a:cs typeface="Simplified Arabic" panose="02020603050405020304" pitchFamily="18" charset="-78"/>
              </a:rPr>
              <a:t>التخصص</a:t>
            </a:r>
            <a:r>
              <a:rPr lang="ar-SA" sz="3600" dirty="0">
                <a:latin typeface="Simplified Arabic" panose="02020603050405020304" pitchFamily="18" charset="-78"/>
                <a:cs typeface="Simplified Arabic" panose="02020603050405020304" pitchFamily="18" charset="-78"/>
              </a:rPr>
              <a:t>، أنشأت في 10 جوان 2017 ، تتيح للطلبة توفير الوقت والجهد والمال من </a:t>
            </a:r>
            <a:r>
              <a:rPr lang="ar-SA" sz="3600" dirty="0" smtClean="0">
                <a:latin typeface="Simplified Arabic" panose="02020603050405020304" pitchFamily="18" charset="-78"/>
                <a:cs typeface="Simplified Arabic" panose="02020603050405020304" pitchFamily="18" charset="-78"/>
              </a:rPr>
              <a:t>خلال</a:t>
            </a:r>
            <a:r>
              <a:rPr lang="ar-DZ" sz="3600" dirty="0" smtClean="0">
                <a:latin typeface="Simplified Arabic" panose="02020603050405020304" pitchFamily="18" charset="-78"/>
                <a:cs typeface="Simplified Arabic" panose="02020603050405020304" pitchFamily="18" charset="-78"/>
              </a:rPr>
              <a:t> </a:t>
            </a:r>
            <a:r>
              <a:rPr lang="ar-SA" sz="3600" dirty="0" smtClean="0">
                <a:latin typeface="Simplified Arabic" panose="02020603050405020304" pitchFamily="18" charset="-78"/>
                <a:cs typeface="Simplified Arabic" panose="02020603050405020304" pitchFamily="18" charset="-78"/>
              </a:rPr>
              <a:t>تقديم </a:t>
            </a:r>
            <a:r>
              <a:rPr lang="ar-SA" sz="3600" dirty="0">
                <a:latin typeface="Simplified Arabic" panose="02020603050405020304" pitchFamily="18" charset="-78"/>
                <a:cs typeface="Simplified Arabic" panose="02020603050405020304" pitchFamily="18" charset="-78"/>
              </a:rPr>
              <a:t>أكثر من 50.000 سؤال وحالة طبية مصنفة حسب المصدر والتخصص </a:t>
            </a:r>
            <a:r>
              <a:rPr lang="ar-SA" sz="3600" dirty="0" smtClean="0">
                <a:latin typeface="Simplified Arabic" panose="02020603050405020304" pitchFamily="18" charset="-78"/>
                <a:cs typeface="Simplified Arabic" panose="02020603050405020304" pitchFamily="18" charset="-78"/>
              </a:rPr>
              <a:t>ودرجة</a:t>
            </a:r>
            <a:r>
              <a:rPr lang="ar-DZ" sz="3600" dirty="0" smtClean="0">
                <a:latin typeface="Simplified Arabic" panose="02020603050405020304" pitchFamily="18" charset="-78"/>
                <a:cs typeface="Simplified Arabic" panose="02020603050405020304" pitchFamily="18" charset="-78"/>
              </a:rPr>
              <a:t> </a:t>
            </a:r>
            <a:r>
              <a:rPr lang="ar-SA" sz="3600" dirty="0" smtClean="0">
                <a:latin typeface="Simplified Arabic" panose="02020603050405020304" pitchFamily="18" charset="-78"/>
                <a:cs typeface="Simplified Arabic" panose="02020603050405020304" pitchFamily="18" charset="-78"/>
              </a:rPr>
              <a:t>الصعوبة</a:t>
            </a:r>
            <a:r>
              <a:rPr lang="ar-SA" sz="3600" dirty="0">
                <a:latin typeface="Simplified Arabic" panose="02020603050405020304" pitchFamily="18" charset="-78"/>
                <a:cs typeface="Simplified Arabic" panose="02020603050405020304" pitchFamily="18" charset="-78"/>
              </a:rPr>
              <a:t>، كما تمكنهم المنصة من اضافة ملاحظاتهم، وتصنيفهم للأسئلة والحالات </a:t>
            </a:r>
            <a:r>
              <a:rPr lang="ar-SA" sz="3600" dirty="0" smtClean="0">
                <a:latin typeface="Simplified Arabic" panose="02020603050405020304" pitchFamily="18" charset="-78"/>
                <a:cs typeface="Simplified Arabic" panose="02020603050405020304" pitchFamily="18" charset="-78"/>
              </a:rPr>
              <a:t>مما</a:t>
            </a:r>
            <a:r>
              <a:rPr lang="fr-FR" sz="3600" dirty="0" smtClean="0">
                <a:latin typeface="Simplified Arabic" panose="02020603050405020304" pitchFamily="18" charset="-78"/>
                <a:cs typeface="Simplified Arabic" panose="02020603050405020304" pitchFamily="18" charset="-78"/>
              </a:rPr>
              <a:t> </a:t>
            </a:r>
            <a:r>
              <a:rPr lang="ar-SA" sz="3600" dirty="0">
                <a:latin typeface="Simplified Arabic" panose="02020603050405020304" pitchFamily="18" charset="-78"/>
                <a:cs typeface="Simplified Arabic" panose="02020603050405020304" pitchFamily="18" charset="-78"/>
              </a:rPr>
              <a:t>يوفر لهم بيانات تحليلية حول أدائهم، وتعتبر الوحيدة في مجالها في </a:t>
            </a:r>
            <a:r>
              <a:rPr lang="ar-DZ" sz="3600" dirty="0">
                <a:latin typeface="Simplified Arabic" panose="02020603050405020304" pitchFamily="18" charset="-78"/>
                <a:cs typeface="Simplified Arabic" panose="02020603050405020304" pitchFamily="18" charset="-78"/>
              </a:rPr>
              <a:t>الجزائر </a:t>
            </a:r>
            <a:r>
              <a:rPr lang="ar-SA" sz="3600" dirty="0">
                <a:latin typeface="Simplified Arabic" panose="02020603050405020304" pitchFamily="18" charset="-78"/>
                <a:cs typeface="Simplified Arabic" panose="02020603050405020304" pitchFamily="18" charset="-78"/>
              </a:rPr>
              <a:t>ما يجعلها فكرة</a:t>
            </a:r>
            <a:r>
              <a:rPr lang="ar-DZ" sz="3600" dirty="0">
                <a:latin typeface="Simplified Arabic" panose="02020603050405020304" pitchFamily="18" charset="-78"/>
                <a:cs typeface="Simplified Arabic" panose="02020603050405020304" pitchFamily="18" charset="-78"/>
              </a:rPr>
              <a:t> </a:t>
            </a:r>
            <a:r>
              <a:rPr lang="ar-SA" sz="3600" dirty="0">
                <a:latin typeface="Simplified Arabic" panose="02020603050405020304" pitchFamily="18" charset="-78"/>
                <a:cs typeface="Simplified Arabic" panose="02020603050405020304" pitchFamily="18" charset="-78"/>
              </a:rPr>
              <a:t>ابتكارية </a:t>
            </a:r>
            <a:r>
              <a:rPr lang="ar-SA" sz="3600" dirty="0" smtClean="0">
                <a:latin typeface="Simplified Arabic" panose="02020603050405020304" pitchFamily="18" charset="-78"/>
                <a:cs typeface="Simplified Arabic" panose="02020603050405020304" pitchFamily="18" charset="-78"/>
              </a:rPr>
              <a:t>.</a:t>
            </a:r>
            <a:endParaRPr lang="fr-FR" sz="3600" dirty="0">
              <a:latin typeface="Simplified Arabic" panose="02020603050405020304" pitchFamily="18" charset="-78"/>
              <a:cs typeface="Simplified Arabic" panose="02020603050405020304" pitchFamily="18" charset="-78"/>
            </a:endParaRPr>
          </a:p>
        </p:txBody>
      </p:sp>
      <p:pic>
        <p:nvPicPr>
          <p:cNvPr id="3" name="Image 2"/>
          <p:cNvPicPr>
            <a:picLocks noChangeAspect="1"/>
          </p:cNvPicPr>
          <p:nvPr/>
        </p:nvPicPr>
        <p:blipFill>
          <a:blip r:embed="rId2"/>
          <a:stretch>
            <a:fillRect/>
          </a:stretch>
        </p:blipFill>
        <p:spPr>
          <a:xfrm>
            <a:off x="1544525" y="175771"/>
            <a:ext cx="4286250" cy="16015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3855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7730" y="1009541"/>
            <a:ext cx="9684912" cy="2554545"/>
          </a:xfrm>
          <a:prstGeom prst="rect">
            <a:avLst/>
          </a:prstGeom>
        </p:spPr>
        <p:txBody>
          <a:bodyPr wrap="square">
            <a:spAutoFit/>
          </a:bodyPr>
          <a:lstStyle/>
          <a:p>
            <a:pPr algn="just" rtl="1"/>
            <a:r>
              <a:rPr lang="ar-SA" sz="4000" dirty="0" smtClean="0">
                <a:latin typeface="Simplified Arabic" panose="02020603050405020304" pitchFamily="18" charset="-78"/>
                <a:cs typeface="Simplified Arabic" panose="02020603050405020304" pitchFamily="18" charset="-78"/>
              </a:rPr>
              <a:t>تعتبر </a:t>
            </a:r>
            <a:r>
              <a:rPr lang="fr-FR" sz="4000" dirty="0">
                <a:latin typeface="Simplified Arabic" panose="02020603050405020304" pitchFamily="18" charset="-78"/>
                <a:cs typeface="Simplified Arabic" panose="02020603050405020304" pitchFamily="18" charset="-78"/>
              </a:rPr>
              <a:t>Siamois QCM </a:t>
            </a:r>
            <a:r>
              <a:rPr lang="ar-SA" sz="4000" dirty="0">
                <a:latin typeface="Simplified Arabic" panose="02020603050405020304" pitchFamily="18" charset="-78"/>
                <a:cs typeface="Simplified Arabic" panose="02020603050405020304" pitchFamily="18" charset="-78"/>
              </a:rPr>
              <a:t>مثالًا على المؤسسات </a:t>
            </a:r>
            <a:r>
              <a:rPr lang="ar-DZ" sz="4000" dirty="0" smtClean="0">
                <a:latin typeface="Simplified Arabic" panose="02020603050405020304" pitchFamily="18" charset="-78"/>
                <a:cs typeface="Simplified Arabic" panose="02020603050405020304" pitchFamily="18" charset="-78"/>
              </a:rPr>
              <a:t>ا</a:t>
            </a:r>
            <a:r>
              <a:rPr lang="ar-SA" sz="4000" dirty="0" smtClean="0">
                <a:latin typeface="Simplified Arabic" panose="02020603050405020304" pitchFamily="18" charset="-78"/>
                <a:cs typeface="Simplified Arabic" panose="02020603050405020304" pitchFamily="18" charset="-78"/>
              </a:rPr>
              <a:t>لناشئة </a:t>
            </a:r>
            <a:r>
              <a:rPr lang="ar-SA" sz="4000" dirty="0">
                <a:latin typeface="Simplified Arabic" panose="02020603050405020304" pitchFamily="18" charset="-78"/>
                <a:cs typeface="Simplified Arabic" panose="02020603050405020304" pitchFamily="18" charset="-78"/>
              </a:rPr>
              <a:t>في </a:t>
            </a:r>
            <a:r>
              <a:rPr lang="ar-DZ" sz="4000" dirty="0" smtClean="0">
                <a:latin typeface="Simplified Arabic" panose="02020603050405020304" pitchFamily="18" charset="-78"/>
                <a:cs typeface="Simplified Arabic" panose="02020603050405020304" pitchFamily="18" charset="-78"/>
              </a:rPr>
              <a:t>الجزائر </a:t>
            </a:r>
            <a:r>
              <a:rPr lang="ar-SA" sz="4000" dirty="0" smtClean="0">
                <a:latin typeface="Simplified Arabic" panose="02020603050405020304" pitchFamily="18" charset="-78"/>
                <a:cs typeface="Simplified Arabic" panose="02020603050405020304" pitchFamily="18" charset="-78"/>
              </a:rPr>
              <a:t>التي تستخدم</a:t>
            </a:r>
            <a:r>
              <a:rPr lang="ar-DZ" sz="4000" dirty="0" smtClean="0">
                <a:latin typeface="Simplified Arabic" panose="02020603050405020304" pitchFamily="18" charset="-78"/>
                <a:cs typeface="Simplified Arabic" panose="02020603050405020304" pitchFamily="18" charset="-78"/>
              </a:rPr>
              <a:t> </a:t>
            </a:r>
            <a:r>
              <a:rPr lang="ar-SA" sz="4000" dirty="0" smtClean="0">
                <a:latin typeface="Simplified Arabic" panose="02020603050405020304" pitchFamily="18" charset="-78"/>
                <a:cs typeface="Simplified Arabic" panose="02020603050405020304" pitchFamily="18" charset="-78"/>
              </a:rPr>
              <a:t>التكنولوجيا </a:t>
            </a:r>
            <a:r>
              <a:rPr lang="ar-SA" sz="4000" dirty="0">
                <a:latin typeface="Simplified Arabic" panose="02020603050405020304" pitchFamily="18" charset="-78"/>
                <a:cs typeface="Simplified Arabic" panose="02020603050405020304" pitchFamily="18" charset="-78"/>
              </a:rPr>
              <a:t>لتوفير حلول مبتكرة في مجال معين. وتعكس رؤية الشركة </a:t>
            </a:r>
            <a:r>
              <a:rPr lang="ar-SA" sz="4000" dirty="0" smtClean="0">
                <a:latin typeface="Simplified Arabic" panose="02020603050405020304" pitchFamily="18" charset="-78"/>
                <a:cs typeface="Simplified Arabic" panose="02020603050405020304" pitchFamily="18" charset="-78"/>
              </a:rPr>
              <a:t>الت</a:t>
            </a:r>
            <a:r>
              <a:rPr lang="ar-DZ" sz="4000" dirty="0" smtClean="0">
                <a:latin typeface="Simplified Arabic" panose="02020603050405020304" pitchFamily="18" charset="-78"/>
                <a:cs typeface="Simplified Arabic" panose="02020603050405020304" pitchFamily="18" charset="-78"/>
              </a:rPr>
              <a:t>ز</a:t>
            </a:r>
            <a:r>
              <a:rPr lang="ar-SA" sz="4000" dirty="0" smtClean="0">
                <a:latin typeface="Simplified Arabic" panose="02020603050405020304" pitchFamily="18" charset="-78"/>
                <a:cs typeface="Simplified Arabic" panose="02020603050405020304" pitchFamily="18" charset="-78"/>
              </a:rPr>
              <a:t>امها بتطوير</a:t>
            </a:r>
            <a:r>
              <a:rPr lang="ar-DZ" sz="4000" dirty="0" smtClean="0">
                <a:latin typeface="Simplified Arabic" panose="02020603050405020304" pitchFamily="18" charset="-78"/>
                <a:cs typeface="Simplified Arabic" panose="02020603050405020304" pitchFamily="18" charset="-78"/>
              </a:rPr>
              <a:t> </a:t>
            </a:r>
            <a:r>
              <a:rPr lang="ar-SA" sz="4000" dirty="0" smtClean="0">
                <a:latin typeface="Simplified Arabic" panose="02020603050405020304" pitchFamily="18" charset="-78"/>
                <a:cs typeface="Simplified Arabic" panose="02020603050405020304" pitchFamily="18" charset="-78"/>
              </a:rPr>
              <a:t>الحلول </a:t>
            </a:r>
            <a:r>
              <a:rPr lang="ar-SA" sz="4000" dirty="0">
                <a:latin typeface="Simplified Arabic" panose="02020603050405020304" pitchFamily="18" charset="-78"/>
                <a:cs typeface="Simplified Arabic" panose="02020603050405020304" pitchFamily="18" charset="-78"/>
              </a:rPr>
              <a:t>التقنية المتقدمة وتعزيز الابتكار في المجالات </a:t>
            </a:r>
            <a:r>
              <a:rPr lang="ar-SA" sz="4000" dirty="0" smtClean="0">
                <a:latin typeface="Simplified Arabic" panose="02020603050405020304" pitchFamily="18" charset="-78"/>
                <a:cs typeface="Simplified Arabic" panose="02020603050405020304" pitchFamily="18" charset="-78"/>
              </a:rPr>
              <a:t>الرقمية</a:t>
            </a:r>
            <a:endParaRPr lang="fr-FR" sz="2800" dirty="0"/>
          </a:p>
        </p:txBody>
      </p:sp>
      <p:pic>
        <p:nvPicPr>
          <p:cNvPr id="2" name="Image 1"/>
          <p:cNvPicPr>
            <a:picLocks noChangeAspect="1"/>
          </p:cNvPicPr>
          <p:nvPr/>
        </p:nvPicPr>
        <p:blipFill>
          <a:blip r:embed="rId2"/>
          <a:stretch>
            <a:fillRect/>
          </a:stretch>
        </p:blipFill>
        <p:spPr>
          <a:xfrm>
            <a:off x="3182759" y="4405178"/>
            <a:ext cx="4634717" cy="21431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811664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b="1" dirty="0">
                <a:latin typeface="SimplifiedArabic-Bold"/>
              </a:rPr>
              <a:t>مؤسسة </a:t>
            </a:r>
            <a:r>
              <a:rPr lang="fr-FR" b="1" dirty="0">
                <a:latin typeface="SimplifiedArabic-Bold"/>
              </a:rPr>
              <a:t>GLOBAL OPPORTUNITES</a:t>
            </a:r>
            <a:endParaRPr lang="fr-FR" dirty="0"/>
          </a:p>
        </p:txBody>
      </p:sp>
      <p:sp>
        <p:nvSpPr>
          <p:cNvPr id="4" name="Rectangle 3"/>
          <p:cNvSpPr/>
          <p:nvPr/>
        </p:nvSpPr>
        <p:spPr>
          <a:xfrm>
            <a:off x="708338" y="2641359"/>
            <a:ext cx="11281893" cy="3093154"/>
          </a:xfrm>
          <a:prstGeom prst="rect">
            <a:avLst/>
          </a:prstGeom>
        </p:spPr>
        <p:txBody>
          <a:bodyPr wrap="square">
            <a:spAutoFit/>
          </a:bodyPr>
          <a:lstStyle/>
          <a:p>
            <a:pPr algn="r" rtl="1"/>
            <a:r>
              <a:rPr lang="fr-FR" b="1" dirty="0" smtClean="0">
                <a:latin typeface="SimplifiedArabic-Bold"/>
              </a:rPr>
              <a:t>.</a:t>
            </a:r>
            <a:endParaRPr lang="fr-FR" b="1" dirty="0">
              <a:latin typeface="SimplifiedArabic-Bold"/>
            </a:endParaRPr>
          </a:p>
          <a:p>
            <a:pPr algn="r" rtl="1"/>
            <a:r>
              <a:rPr lang="ar-SA" sz="2800" dirty="0">
                <a:latin typeface="Simplified Arabic" panose="02020603050405020304" pitchFamily="18" charset="-78"/>
                <a:cs typeface="Simplified Arabic" panose="02020603050405020304" pitchFamily="18" charset="-78"/>
              </a:rPr>
              <a:t>وهي أول منصة الكترونية </a:t>
            </a:r>
            <a:r>
              <a:rPr lang="ar-DZ" sz="2800" dirty="0" smtClean="0">
                <a:latin typeface="Simplified Arabic" panose="02020603050405020304" pitchFamily="18" charset="-78"/>
                <a:cs typeface="Simplified Arabic" panose="02020603050405020304" pitchFamily="18" charset="-78"/>
              </a:rPr>
              <a:t>جزائرية </a:t>
            </a:r>
            <a:r>
              <a:rPr lang="ar-SA" sz="2800" dirty="0" smtClean="0">
                <a:latin typeface="Simplified Arabic" panose="02020603050405020304" pitchFamily="18" charset="-78"/>
                <a:cs typeface="Simplified Arabic" panose="02020603050405020304" pitchFamily="18" charset="-78"/>
              </a:rPr>
              <a:t>لاكتشاف </a:t>
            </a:r>
            <a:r>
              <a:rPr lang="ar-SA" sz="2800" dirty="0">
                <a:latin typeface="Simplified Arabic" panose="02020603050405020304" pitchFamily="18" charset="-78"/>
                <a:cs typeface="Simplified Arabic" panose="02020603050405020304" pitchFamily="18" charset="-78"/>
              </a:rPr>
              <a:t>الفرص المتاحة أمام الشباب، تم </a:t>
            </a:r>
            <a:r>
              <a:rPr lang="ar-SA" sz="2800" dirty="0" smtClean="0">
                <a:latin typeface="Simplified Arabic" panose="02020603050405020304" pitchFamily="18" charset="-78"/>
                <a:cs typeface="Simplified Arabic" panose="02020603050405020304" pitchFamily="18" charset="-78"/>
              </a:rPr>
              <a:t>إنشائها</a:t>
            </a:r>
            <a:r>
              <a:rPr lang="ar-DZ" sz="2800" dirty="0" smtClean="0">
                <a:latin typeface="Simplified Arabic" panose="02020603050405020304" pitchFamily="18" charset="-78"/>
                <a:cs typeface="Simplified Arabic" panose="02020603050405020304" pitchFamily="18" charset="-78"/>
              </a:rPr>
              <a:t> </a:t>
            </a:r>
            <a:r>
              <a:rPr lang="ar-SA" sz="2800" dirty="0" smtClean="0">
                <a:latin typeface="Simplified Arabic" panose="02020603050405020304" pitchFamily="18" charset="-78"/>
                <a:cs typeface="Simplified Arabic" panose="02020603050405020304" pitchFamily="18" charset="-78"/>
              </a:rPr>
              <a:t>في </a:t>
            </a:r>
            <a:r>
              <a:rPr lang="ar-SA" sz="2800" dirty="0">
                <a:latin typeface="Simplified Arabic" panose="02020603050405020304" pitchFamily="18" charset="-78"/>
                <a:cs typeface="Simplified Arabic" panose="02020603050405020304" pitchFamily="18" charset="-78"/>
              </a:rPr>
              <a:t>11 </a:t>
            </a:r>
            <a:r>
              <a:rPr lang="ar-SA" sz="2800" dirty="0" err="1">
                <a:latin typeface="Simplified Arabic" panose="02020603050405020304" pitchFamily="18" charset="-78"/>
                <a:cs typeface="Simplified Arabic" panose="02020603050405020304" pitchFamily="18" charset="-78"/>
              </a:rPr>
              <a:t>أفريل</a:t>
            </a:r>
            <a:r>
              <a:rPr lang="ar-SA" sz="2800" dirty="0">
                <a:latin typeface="Simplified Arabic" panose="02020603050405020304" pitchFamily="18" charset="-78"/>
                <a:cs typeface="Simplified Arabic" panose="02020603050405020304" pitchFamily="18" charset="-78"/>
              </a:rPr>
              <a:t> 2019 بالبليدة، توفر المنصة فرص منخفضة التكلفة بالإضافة الى </a:t>
            </a:r>
            <a:r>
              <a:rPr lang="ar-SA" sz="2800" dirty="0" smtClean="0">
                <a:latin typeface="Simplified Arabic" panose="02020603050405020304" pitchFamily="18" charset="-78"/>
                <a:cs typeface="Simplified Arabic" panose="02020603050405020304" pitchFamily="18" charset="-78"/>
              </a:rPr>
              <a:t>البحث</a:t>
            </a:r>
            <a:r>
              <a:rPr lang="ar-DZ" sz="2800" dirty="0" smtClean="0">
                <a:latin typeface="Simplified Arabic" panose="02020603050405020304" pitchFamily="18" charset="-78"/>
                <a:cs typeface="Simplified Arabic" panose="02020603050405020304" pitchFamily="18" charset="-78"/>
              </a:rPr>
              <a:t> </a:t>
            </a:r>
            <a:r>
              <a:rPr lang="ar-SA" sz="2800" dirty="0" smtClean="0">
                <a:latin typeface="Simplified Arabic" panose="02020603050405020304" pitchFamily="18" charset="-78"/>
                <a:cs typeface="Simplified Arabic" panose="02020603050405020304" pitchFamily="18" charset="-78"/>
              </a:rPr>
              <a:t>عن </a:t>
            </a:r>
            <a:r>
              <a:rPr lang="ar-SA" sz="2800" dirty="0">
                <a:latin typeface="Simplified Arabic" panose="02020603050405020304" pitchFamily="18" charset="-78"/>
                <a:cs typeface="Simplified Arabic" panose="02020603050405020304" pitchFamily="18" charset="-78"/>
              </a:rPr>
              <a:t>محتويات أكاديمية ومهنية مهمة للتطوير الذاتي المستمر، إلى جانب توفير </a:t>
            </a:r>
            <a:r>
              <a:rPr lang="ar-SA" sz="2800" dirty="0" smtClean="0">
                <a:latin typeface="Simplified Arabic" panose="02020603050405020304" pitchFamily="18" charset="-78"/>
                <a:cs typeface="Simplified Arabic" panose="02020603050405020304" pitchFamily="18" charset="-78"/>
              </a:rPr>
              <a:t>فرص</a:t>
            </a:r>
            <a:r>
              <a:rPr lang="ar-DZ" sz="2800" dirty="0" smtClean="0">
                <a:latin typeface="Simplified Arabic" panose="02020603050405020304" pitchFamily="18" charset="-78"/>
                <a:cs typeface="Simplified Arabic" panose="02020603050405020304" pitchFamily="18" charset="-78"/>
              </a:rPr>
              <a:t> </a:t>
            </a:r>
            <a:r>
              <a:rPr lang="ar-SA" sz="2800" dirty="0" err="1" smtClean="0">
                <a:latin typeface="Simplified Arabic" panose="02020603050405020304" pitchFamily="18" charset="-78"/>
                <a:cs typeface="Simplified Arabic" panose="02020603050405020304" pitchFamily="18" charset="-78"/>
              </a:rPr>
              <a:t>لإكتساب</a:t>
            </a:r>
            <a:r>
              <a:rPr lang="ar-SA" sz="2800" dirty="0" smtClean="0">
                <a:latin typeface="Simplified Arabic" panose="02020603050405020304" pitchFamily="18" charset="-78"/>
                <a:cs typeface="Simplified Arabic" panose="02020603050405020304" pitchFamily="18" charset="-78"/>
              </a:rPr>
              <a:t> </a:t>
            </a:r>
            <a:r>
              <a:rPr lang="ar-SA" sz="2800" dirty="0">
                <a:latin typeface="Simplified Arabic" panose="02020603050405020304" pitchFamily="18" charset="-78"/>
                <a:cs typeface="Simplified Arabic" panose="02020603050405020304" pitchFamily="18" charset="-78"/>
              </a:rPr>
              <a:t>خبرة دولية مفيدة وفرص عالمية لتحقيق أحلامهم من خلال تعزيز عقلية ) </a:t>
            </a:r>
            <a:r>
              <a:rPr lang="fr-FR" sz="2800" dirty="0" err="1">
                <a:latin typeface="Simplified Arabic" panose="02020603050405020304" pitchFamily="18" charset="-78"/>
                <a:cs typeface="Simplified Arabic" panose="02020603050405020304" pitchFamily="18" charset="-78"/>
              </a:rPr>
              <a:t>can</a:t>
            </a:r>
            <a:r>
              <a:rPr lang="fr-FR" sz="2800" dirty="0">
                <a:latin typeface="Simplified Arabic" panose="02020603050405020304" pitchFamily="18" charset="-78"/>
                <a:cs typeface="Simplified Arabic" panose="02020603050405020304" pitchFamily="18" charset="-78"/>
              </a:rPr>
              <a:t> do ( </a:t>
            </a:r>
            <a:r>
              <a:rPr lang="ar-SA" sz="2800" dirty="0">
                <a:latin typeface="Simplified Arabic" panose="02020603050405020304" pitchFamily="18" charset="-78"/>
                <a:cs typeface="Simplified Arabic" panose="02020603050405020304" pitchFamily="18" charset="-78"/>
              </a:rPr>
              <a:t>وتطوير </a:t>
            </a:r>
            <a:r>
              <a:rPr lang="ar-SA" sz="2800" dirty="0" smtClean="0">
                <a:latin typeface="Simplified Arabic" panose="02020603050405020304" pitchFamily="18" charset="-78"/>
                <a:cs typeface="Simplified Arabic" panose="02020603050405020304" pitchFamily="18" charset="-78"/>
              </a:rPr>
              <a:t>مها</a:t>
            </a:r>
            <a:r>
              <a:rPr lang="ar-DZ" sz="2800" dirty="0" smtClean="0">
                <a:latin typeface="Simplified Arabic" panose="02020603050405020304" pitchFamily="18" charset="-78"/>
                <a:cs typeface="Simplified Arabic" panose="02020603050405020304" pitchFamily="18" charset="-78"/>
              </a:rPr>
              <a:t>رات</a:t>
            </a:r>
            <a:r>
              <a:rPr lang="ar-SA" sz="2800" dirty="0" smtClean="0">
                <a:latin typeface="Simplified Arabic" panose="02020603050405020304" pitchFamily="18" charset="-78"/>
                <a:cs typeface="Simplified Arabic" panose="02020603050405020304" pitchFamily="18" charset="-78"/>
              </a:rPr>
              <a:t> </a:t>
            </a:r>
            <a:r>
              <a:rPr lang="ar-SA" sz="2800" dirty="0">
                <a:latin typeface="Simplified Arabic" panose="02020603050405020304" pitchFamily="18" charset="-78"/>
                <a:cs typeface="Simplified Arabic" panose="02020603050405020304" pitchFamily="18" charset="-78"/>
              </a:rPr>
              <a:t>الثقة بالنفس وريادة الأعمال بالإضافة إلى الدرجة الجامعية التي </a:t>
            </a:r>
            <a:r>
              <a:rPr lang="ar-SA" sz="2800" dirty="0" smtClean="0">
                <a:latin typeface="Simplified Arabic" panose="02020603050405020304" pitchFamily="18" charset="-78"/>
                <a:cs typeface="Simplified Arabic" panose="02020603050405020304" pitchFamily="18" charset="-78"/>
              </a:rPr>
              <a:t>تجعل</a:t>
            </a:r>
            <a:r>
              <a:rPr lang="fr-FR" sz="2800" dirty="0" smtClean="0">
                <a:latin typeface="Simplified Arabic" panose="02020603050405020304" pitchFamily="18" charset="-78"/>
                <a:cs typeface="Simplified Arabic" panose="02020603050405020304" pitchFamily="18" charset="-78"/>
              </a:rPr>
              <a:t> </a:t>
            </a:r>
            <a:r>
              <a:rPr lang="ar-SA" sz="2800" dirty="0" smtClean="0">
                <a:latin typeface="Simplified Arabic" panose="02020603050405020304" pitchFamily="18" charset="-78"/>
                <a:cs typeface="Simplified Arabic" panose="02020603050405020304" pitchFamily="18" charset="-78"/>
              </a:rPr>
              <a:t>الخريجين </a:t>
            </a:r>
            <a:r>
              <a:rPr lang="ar-SA" sz="2800" dirty="0">
                <a:latin typeface="Simplified Arabic" panose="02020603050405020304" pitchFamily="18" charset="-78"/>
                <a:cs typeface="Simplified Arabic" panose="02020603050405020304" pitchFamily="18" charset="-78"/>
              </a:rPr>
              <a:t>أكثر مهارة وخبرة، وهي تنافس بذلك في فكرتها مؤسسات ناشئة دولية </a:t>
            </a:r>
            <a:r>
              <a:rPr lang="ar-SA" sz="2800" dirty="0" smtClean="0">
                <a:latin typeface="Simplified Arabic" panose="02020603050405020304" pitchFamily="18" charset="-78"/>
                <a:cs typeface="Simplified Arabic" panose="02020603050405020304" pitchFamily="18" charset="-78"/>
              </a:rPr>
              <a:t>مثل</a:t>
            </a:r>
            <a:r>
              <a:rPr lang="ar-DZ" sz="2800" dirty="0" smtClean="0">
                <a:latin typeface="Simplified Arabic" panose="02020603050405020304" pitchFamily="18" charset="-78"/>
                <a:cs typeface="Simplified Arabic" panose="02020603050405020304" pitchFamily="18" charset="-78"/>
              </a:rPr>
              <a:t> </a:t>
            </a:r>
            <a:r>
              <a:rPr lang="fr-FR" sz="2800" dirty="0" err="1" smtClean="0">
                <a:latin typeface="Simplified Arabic" panose="02020603050405020304" pitchFamily="18" charset="-78"/>
                <a:cs typeface="Simplified Arabic" panose="02020603050405020304" pitchFamily="18" charset="-78"/>
              </a:rPr>
              <a:t>edonix</a:t>
            </a:r>
            <a:r>
              <a:rPr lang="fr-FR" sz="2800" dirty="0" smtClean="0">
                <a:latin typeface="Simplified Arabic" panose="02020603050405020304" pitchFamily="18" charset="-78"/>
                <a:cs typeface="Simplified Arabic" panose="02020603050405020304" pitchFamily="18" charset="-78"/>
              </a:rPr>
              <a:t> </a:t>
            </a:r>
            <a:r>
              <a:rPr lang="ar-SA" sz="2800" dirty="0">
                <a:latin typeface="Simplified Arabic" panose="02020603050405020304" pitchFamily="18" charset="-78"/>
                <a:cs typeface="Simplified Arabic" panose="02020603050405020304" pitchFamily="18" charset="-78"/>
              </a:rPr>
              <a:t>الهندية و </a:t>
            </a:r>
            <a:r>
              <a:rPr lang="fr-FR" sz="2800" dirty="0">
                <a:latin typeface="Simplified Arabic" panose="02020603050405020304" pitchFamily="18" charset="-78"/>
                <a:cs typeface="Simplified Arabic" panose="02020603050405020304" pitchFamily="18" charset="-78"/>
              </a:rPr>
              <a:t>i love </a:t>
            </a:r>
            <a:r>
              <a:rPr lang="fr-FR" sz="2800" dirty="0" err="1">
                <a:latin typeface="Simplified Arabic" panose="02020603050405020304" pitchFamily="18" charset="-78"/>
                <a:cs typeface="Simplified Arabic" panose="02020603050405020304" pitchFamily="18" charset="-78"/>
              </a:rPr>
              <a:t>coding</a:t>
            </a:r>
            <a:r>
              <a:rPr lang="fr-FR" sz="2800" dirty="0">
                <a:latin typeface="Simplified Arabic" panose="02020603050405020304" pitchFamily="18" charset="-78"/>
                <a:cs typeface="Simplified Arabic" panose="02020603050405020304" pitchFamily="18" charset="-78"/>
              </a:rPr>
              <a:t> </a:t>
            </a:r>
            <a:r>
              <a:rPr lang="ar-SA" sz="2800" dirty="0" smtClean="0">
                <a:latin typeface="Simplified Arabic" panose="02020603050405020304" pitchFamily="18" charset="-78"/>
                <a:cs typeface="Simplified Arabic" panose="02020603050405020304" pitchFamily="18" charset="-78"/>
              </a:rPr>
              <a:t>الأمريكية .</a:t>
            </a:r>
            <a:endParaRPr lang="ar-SA" sz="2800" dirty="0">
              <a:latin typeface="Simplified Arabic" panose="02020603050405020304" pitchFamily="18" charset="-78"/>
              <a:cs typeface="Simplified Arabic" panose="02020603050405020304" pitchFamily="18" charset="-78"/>
            </a:endParaRPr>
          </a:p>
          <a:p>
            <a:pPr algn="r" rtl="1"/>
            <a:r>
              <a:rPr lang="fr-FR" sz="900" dirty="0">
                <a:latin typeface="SimplifiedArabic"/>
              </a:rPr>
              <a:t>1</a:t>
            </a:r>
            <a:endParaRPr lang="fr-FR" dirty="0"/>
          </a:p>
        </p:txBody>
      </p:sp>
      <p:pic>
        <p:nvPicPr>
          <p:cNvPr id="3" name="Image 2"/>
          <p:cNvPicPr>
            <a:picLocks noChangeAspect="1"/>
          </p:cNvPicPr>
          <p:nvPr/>
        </p:nvPicPr>
        <p:blipFill>
          <a:blip r:embed="rId2"/>
          <a:stretch>
            <a:fillRect/>
          </a:stretch>
        </p:blipFill>
        <p:spPr>
          <a:xfrm>
            <a:off x="309093" y="531790"/>
            <a:ext cx="2553773"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03158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1"/>
          <p:cNvSpPr>
            <a:spLocks noGrp="1"/>
          </p:cNvSpPr>
          <p:nvPr>
            <p:ph type="title"/>
          </p:nvPr>
        </p:nvSpPr>
        <p:spPr/>
        <p:txBody>
          <a:bodyPr/>
          <a:lstStyle/>
          <a:p>
            <a:pPr algn="r" rtl="1" eaLnBrk="1" hangingPunct="1"/>
            <a:r>
              <a:rPr lang="ar-DZ" altLang="fr-FR" sz="5400" b="1" dirty="0" smtClean="0">
                <a:solidFill>
                  <a:srgbClr val="FF0000"/>
                </a:solidFill>
              </a:rPr>
              <a:t>خاتمة</a:t>
            </a:r>
            <a:endParaRPr lang="fr-FR" altLang="fr-FR" b="1" dirty="0" smtClean="0">
              <a:solidFill>
                <a:srgbClr val="FF0000"/>
              </a:solidFill>
            </a:endParaRPr>
          </a:p>
        </p:txBody>
      </p:sp>
      <p:sp>
        <p:nvSpPr>
          <p:cNvPr id="9219" name="Espace réservé du contenu 2"/>
          <p:cNvSpPr>
            <a:spLocks noGrp="1"/>
          </p:cNvSpPr>
          <p:nvPr>
            <p:ph idx="1"/>
          </p:nvPr>
        </p:nvSpPr>
        <p:spPr>
          <a:xfrm>
            <a:off x="6156101" y="1545465"/>
            <a:ext cx="5348511" cy="4945306"/>
          </a:xfrm>
        </p:spPr>
        <p:txBody>
          <a:bodyPr>
            <a:noAutofit/>
          </a:bodyPr>
          <a:lstStyle/>
          <a:p>
            <a:pPr marL="0" indent="0" algn="just" rtl="1">
              <a:buNone/>
            </a:pPr>
            <a:r>
              <a:rPr lang="ar-DZ" altLang="fr-FR" sz="2800" dirty="0" smtClean="0">
                <a:latin typeface="Simplified Arabic" panose="02020603050405020304" pitchFamily="18" charset="-78"/>
                <a:cs typeface="Simplified Arabic" panose="02020603050405020304" pitchFamily="18" charset="-78"/>
              </a:rPr>
              <a:t>لكي ننجح في انشاء ودعم الشركات الناشئة لابد من وضوح آليات التمويل وتوفرها وسهولة الوصول والتعامل معها – وفي هذا الاطار لابد من إيجاد اطر قانونية جديد تكفل تنظيم سوق تمويل المؤسسات الناشئة ويفضل في هذا الاطار ان تكون هذه المؤسسات خاصة وحتى لو دخلت الدولة على الخط في هذا المجال لابد من ضمان تحرير سوق التمويل وأن يكون أساس المفاضلة هو دراسة الجدوى ونجاعة واحتمال النجاح الواعد لهذه الشركات.</a:t>
            </a:r>
            <a:endParaRPr lang="fr-FR" altLang="fr-FR" sz="2800" dirty="0" smtClean="0">
              <a:latin typeface="Simplified Arabic" panose="02020603050405020304" pitchFamily="18" charset="-78"/>
              <a:cs typeface="Simplified Arabic" panose="02020603050405020304" pitchFamily="18" charset="-78"/>
            </a:endParaRPr>
          </a:p>
        </p:txBody>
      </p:sp>
      <p:pic>
        <p:nvPicPr>
          <p:cNvPr id="2" name="Image 1"/>
          <p:cNvPicPr>
            <a:picLocks noChangeAspect="1"/>
          </p:cNvPicPr>
          <p:nvPr/>
        </p:nvPicPr>
        <p:blipFill>
          <a:blip r:embed="rId2"/>
          <a:stretch>
            <a:fillRect/>
          </a:stretch>
        </p:blipFill>
        <p:spPr>
          <a:xfrm>
            <a:off x="1050366" y="1455313"/>
            <a:ext cx="3843606" cy="46845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359576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349</TotalTime>
  <Words>1051</Words>
  <Application>Microsoft Office PowerPoint</Application>
  <PresentationFormat>Grand écran</PresentationFormat>
  <Paragraphs>77</Paragraphs>
  <Slides>15</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15</vt:i4>
      </vt:variant>
    </vt:vector>
  </HeadingPairs>
  <TitlesOfParts>
    <vt:vector size="26" baseType="lpstr">
      <vt:lpstr>Arial</vt:lpstr>
      <vt:lpstr>Calibri</vt:lpstr>
      <vt:lpstr>Century Gothic</vt:lpstr>
      <vt:lpstr>Noto Kufi Arabic</vt:lpstr>
      <vt:lpstr>Simplified Arabic</vt:lpstr>
      <vt:lpstr>SimplifiedArabic</vt:lpstr>
      <vt:lpstr>SimplifiedArabic-Bold</vt:lpstr>
      <vt:lpstr>Tahoma</vt:lpstr>
      <vt:lpstr>Times New Roman</vt:lpstr>
      <vt:lpstr>Wingdings 3</vt:lpstr>
      <vt:lpstr>Brin</vt:lpstr>
      <vt:lpstr>المركز الجامعي مغنية كلية العلوم الاقتصادية والتجارية و علوم التسيير قسم العلوم الاقتصادية وعلوم التسيير السنة الثانية 2024-2025</vt:lpstr>
      <vt:lpstr>1- مفهوم المؤسسات الناشئة START-UPS</vt:lpstr>
      <vt:lpstr>خصائص المؤسسات الناشئة: </vt:lpstr>
      <vt:lpstr>المميزات العامة للمؤسسات الناشئة:</vt:lpstr>
      <vt:lpstr>Présentation PowerPoint</vt:lpstr>
      <vt:lpstr>الفرق بين المؤسسات الناشئة والمؤسسات الكلاسيكية</vt:lpstr>
      <vt:lpstr>الفرق بين المؤسسات الناشئة والمؤسسات الكلاسيكية</vt:lpstr>
      <vt:lpstr>الفرق بين المؤسسات الناشئة والمؤسسات الكلاسيكية</vt:lpstr>
      <vt:lpstr>Présentation PowerPoint</vt:lpstr>
      <vt:lpstr>نماذج عن بعض الشركات الناشئة في الجزائر . </vt:lpstr>
      <vt:lpstr>شركة يسير. </vt:lpstr>
      <vt:lpstr>موقع SIAMOIS QCM .</vt:lpstr>
      <vt:lpstr>Présentation PowerPoint</vt:lpstr>
      <vt:lpstr>مؤسسة GLOBAL OPPORTUNITES</vt:lpstr>
      <vt:lpstr>خاتمة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mcs info</dc:creator>
  <cp:lastModifiedBy>mcs info</cp:lastModifiedBy>
  <cp:revision>13</cp:revision>
  <dcterms:created xsi:type="dcterms:W3CDTF">2025-03-10T22:18:18Z</dcterms:created>
  <dcterms:modified xsi:type="dcterms:W3CDTF">2025-04-27T22:19:55Z</dcterms:modified>
</cp:coreProperties>
</file>