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5"/>
  </p:notesMasterIdLst>
  <p:sldIdLst>
    <p:sldId id="256" r:id="rId2"/>
    <p:sldId id="259" r:id="rId3"/>
    <p:sldId id="261" r:id="rId4"/>
    <p:sldId id="268" r:id="rId5"/>
    <p:sldId id="307" r:id="rId6"/>
    <p:sldId id="308" r:id="rId7"/>
    <p:sldId id="272" r:id="rId8"/>
    <p:sldId id="309" r:id="rId9"/>
    <p:sldId id="267" r:id="rId10"/>
    <p:sldId id="310" r:id="rId11"/>
    <p:sldId id="275" r:id="rId12"/>
    <p:sldId id="278" r:id="rId13"/>
    <p:sldId id="279" r:id="rId14"/>
  </p:sldIdLst>
  <p:sldSz cx="9144000" cy="5143500" type="screen16x9"/>
  <p:notesSz cx="6858000" cy="9144000"/>
  <p:embeddedFontLst>
    <p:embeddedFont>
      <p:font typeface="Work Sans" charset="0"/>
      <p:regular r:id="rId16"/>
      <p:bold r:id="rId17"/>
      <p:italic r:id="rId18"/>
      <p:boldItalic r:id="rId19"/>
    </p:embeddedFont>
    <p:embeddedFont>
      <p:font typeface="Calibri" pitchFamily="34" charset="0"/>
      <p:regular r:id="rId20"/>
      <p:bold r:id="rId21"/>
      <p:italic r:id="rId22"/>
      <p:boldItalic r:id="rId23"/>
    </p:embeddedFont>
    <p:embeddedFont>
      <p:font typeface="Sakkal Majalla" pitchFamily="2" charset="-78"/>
      <p:regular r:id="rId24"/>
      <p:bold r:id="rId25"/>
    </p:embeddedFont>
    <p:embeddedFont>
      <p:font typeface="Andalus" pitchFamily="18" charset="-78"/>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7B01A9EF-EE41-4056-9FA8-7D7EF06DF586}">
  <a:tblStyle styleId="{7B01A9EF-EE41-4056-9FA8-7D7EF06DF58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456" y="2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122034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907076ab19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907076ab19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907076ab19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907076ab19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907076ab19_0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907076ab19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907076ab19_0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907076ab19_0_5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8ececcbd5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8ececcbd5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ececcbd52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ececcbd52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907076ab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907076ab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907076ab19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907076ab1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907076ab19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907076ab1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907076ab19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907076ab1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907076ab19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907076ab1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8fd1b613bd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8fd1b613bd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253">
            <a:off x="719999" y="1471113"/>
            <a:ext cx="4077600" cy="17139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087250"/>
            <a:ext cx="3528300" cy="585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8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CUSTOM_3">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905700" y="539990"/>
            <a:ext cx="7332600" cy="54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6"/>
          <p:cNvSpPr/>
          <p:nvPr/>
        </p:nvSpPr>
        <p:spPr>
          <a:xfrm rot="5400000">
            <a:off x="4392000" y="4437739"/>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2">
  <p:cSld name="CUSTOM_12">
    <p:spTree>
      <p:nvGrpSpPr>
        <p:cNvPr id="1" name="Shape 150"/>
        <p:cNvGrpSpPr/>
        <p:nvPr/>
      </p:nvGrpSpPr>
      <p:grpSpPr>
        <a:xfrm>
          <a:off x="0" y="0"/>
          <a:ext cx="0" cy="0"/>
          <a:chOff x="0" y="0"/>
          <a:chExt cx="0" cy="0"/>
        </a:xfrm>
      </p:grpSpPr>
      <p:sp>
        <p:nvSpPr>
          <p:cNvPr id="151" name="Google Shape;151;p24"/>
          <p:cNvSpPr txBox="1">
            <a:spLocks noGrp="1"/>
          </p:cNvSpPr>
          <p:nvPr>
            <p:ph type="body" idx="1"/>
          </p:nvPr>
        </p:nvSpPr>
        <p:spPr>
          <a:xfrm>
            <a:off x="1614825" y="3735850"/>
            <a:ext cx="2428200" cy="8676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a:solidFill>
                  <a:schemeClr val="dk1"/>
                </a:solidFill>
              </a:defRPr>
            </a:lvl1pPr>
            <a:lvl2pPr marL="914400" lvl="1" indent="-304800" algn="ctr" rtl="0">
              <a:spcBef>
                <a:spcPts val="1600"/>
              </a:spcBef>
              <a:spcAft>
                <a:spcPts val="0"/>
              </a:spcAft>
              <a:buSzPts val="1200"/>
              <a:buChar char="○"/>
              <a:defRPr sz="1200"/>
            </a:lvl2pPr>
            <a:lvl3pPr marL="1371600" lvl="2" indent="-304800" algn="ctr" rtl="0">
              <a:spcBef>
                <a:spcPts val="1600"/>
              </a:spcBef>
              <a:spcAft>
                <a:spcPts val="0"/>
              </a:spcAft>
              <a:buSzPts val="1200"/>
              <a:buChar char="■"/>
              <a:defRPr sz="1200"/>
            </a:lvl3pPr>
            <a:lvl4pPr marL="1828800" lvl="3" indent="-304800" algn="ctr" rtl="0">
              <a:spcBef>
                <a:spcPts val="1600"/>
              </a:spcBef>
              <a:spcAft>
                <a:spcPts val="0"/>
              </a:spcAft>
              <a:buSzPts val="1200"/>
              <a:buChar char="●"/>
              <a:defRPr sz="1200"/>
            </a:lvl4pPr>
            <a:lvl5pPr marL="2286000" lvl="4" indent="-304800" algn="ctr" rtl="0">
              <a:spcBef>
                <a:spcPts val="1600"/>
              </a:spcBef>
              <a:spcAft>
                <a:spcPts val="0"/>
              </a:spcAft>
              <a:buSzPts val="1200"/>
              <a:buChar char="○"/>
              <a:defRPr sz="1200"/>
            </a:lvl5pPr>
            <a:lvl6pPr marL="2743200" lvl="5" indent="-304800" algn="ctr" rtl="0">
              <a:spcBef>
                <a:spcPts val="1600"/>
              </a:spcBef>
              <a:spcAft>
                <a:spcPts val="0"/>
              </a:spcAft>
              <a:buSzPts val="1200"/>
              <a:buChar char="■"/>
              <a:defRPr sz="1200"/>
            </a:lvl6pPr>
            <a:lvl7pPr marL="3200400" lvl="6" indent="-304800" algn="ctr" rtl="0">
              <a:spcBef>
                <a:spcPts val="1600"/>
              </a:spcBef>
              <a:spcAft>
                <a:spcPts val="0"/>
              </a:spcAft>
              <a:buSzPts val="1200"/>
              <a:buChar char="●"/>
              <a:defRPr sz="1200"/>
            </a:lvl7pPr>
            <a:lvl8pPr marL="3657600" lvl="7" indent="-304800" algn="ctr" rtl="0">
              <a:spcBef>
                <a:spcPts val="1600"/>
              </a:spcBef>
              <a:spcAft>
                <a:spcPts val="0"/>
              </a:spcAft>
              <a:buSzPts val="1200"/>
              <a:buChar char="○"/>
              <a:defRPr sz="1200"/>
            </a:lvl8pPr>
            <a:lvl9pPr marL="4114800" lvl="8" indent="-304800" algn="ctr" rtl="0">
              <a:spcBef>
                <a:spcPts val="1600"/>
              </a:spcBef>
              <a:spcAft>
                <a:spcPts val="1600"/>
              </a:spcAft>
              <a:buSzPts val="1200"/>
              <a:buChar char="■"/>
              <a:defRPr sz="1200"/>
            </a:lvl9pPr>
          </a:lstStyle>
          <a:p>
            <a:endParaRPr/>
          </a:p>
        </p:txBody>
      </p:sp>
      <p:sp>
        <p:nvSpPr>
          <p:cNvPr id="152" name="Google Shape;152;p24"/>
          <p:cNvSpPr txBox="1">
            <a:spLocks noGrp="1"/>
          </p:cNvSpPr>
          <p:nvPr>
            <p:ph type="body" idx="2"/>
          </p:nvPr>
        </p:nvSpPr>
        <p:spPr>
          <a:xfrm>
            <a:off x="5100975" y="3735848"/>
            <a:ext cx="2428200" cy="8676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a:solidFill>
                  <a:schemeClr val="dk1"/>
                </a:solidFill>
              </a:defRPr>
            </a:lvl1pPr>
            <a:lvl2pPr marL="914400" lvl="1" indent="-304800" algn="ctr" rtl="0">
              <a:spcBef>
                <a:spcPts val="1600"/>
              </a:spcBef>
              <a:spcAft>
                <a:spcPts val="0"/>
              </a:spcAft>
              <a:buSzPts val="1200"/>
              <a:buChar char="○"/>
              <a:defRPr sz="1200"/>
            </a:lvl2pPr>
            <a:lvl3pPr marL="1371600" lvl="2" indent="-304800" algn="ctr" rtl="0">
              <a:spcBef>
                <a:spcPts val="1600"/>
              </a:spcBef>
              <a:spcAft>
                <a:spcPts val="0"/>
              </a:spcAft>
              <a:buSzPts val="1200"/>
              <a:buChar char="■"/>
              <a:defRPr sz="1200"/>
            </a:lvl3pPr>
            <a:lvl4pPr marL="1828800" lvl="3" indent="-304800" algn="ctr" rtl="0">
              <a:spcBef>
                <a:spcPts val="1600"/>
              </a:spcBef>
              <a:spcAft>
                <a:spcPts val="0"/>
              </a:spcAft>
              <a:buSzPts val="1200"/>
              <a:buChar char="●"/>
              <a:defRPr sz="1200"/>
            </a:lvl4pPr>
            <a:lvl5pPr marL="2286000" lvl="4" indent="-304800" algn="ctr" rtl="0">
              <a:spcBef>
                <a:spcPts val="1600"/>
              </a:spcBef>
              <a:spcAft>
                <a:spcPts val="0"/>
              </a:spcAft>
              <a:buSzPts val="1200"/>
              <a:buChar char="○"/>
              <a:defRPr sz="1200"/>
            </a:lvl5pPr>
            <a:lvl6pPr marL="2743200" lvl="5" indent="-304800" algn="ctr" rtl="0">
              <a:spcBef>
                <a:spcPts val="1600"/>
              </a:spcBef>
              <a:spcAft>
                <a:spcPts val="0"/>
              </a:spcAft>
              <a:buSzPts val="1200"/>
              <a:buChar char="■"/>
              <a:defRPr sz="1200"/>
            </a:lvl6pPr>
            <a:lvl7pPr marL="3200400" lvl="6" indent="-304800" algn="ctr" rtl="0">
              <a:spcBef>
                <a:spcPts val="1600"/>
              </a:spcBef>
              <a:spcAft>
                <a:spcPts val="0"/>
              </a:spcAft>
              <a:buSzPts val="1200"/>
              <a:buChar char="●"/>
              <a:defRPr sz="1200"/>
            </a:lvl7pPr>
            <a:lvl8pPr marL="3657600" lvl="7" indent="-304800" algn="ctr" rtl="0">
              <a:spcBef>
                <a:spcPts val="1600"/>
              </a:spcBef>
              <a:spcAft>
                <a:spcPts val="0"/>
              </a:spcAft>
              <a:buSzPts val="1200"/>
              <a:buChar char="○"/>
              <a:defRPr sz="1200"/>
            </a:lvl8pPr>
            <a:lvl9pPr marL="4114800" lvl="8" indent="-304800" algn="ctr" rtl="0">
              <a:spcBef>
                <a:spcPts val="1600"/>
              </a:spcBef>
              <a:spcAft>
                <a:spcPts val="1600"/>
              </a:spcAft>
              <a:buSzPts val="1200"/>
              <a:buChar char="■"/>
              <a:defRPr sz="1200"/>
            </a:lvl9pPr>
          </a:lstStyle>
          <a:p>
            <a:endParaRPr/>
          </a:p>
        </p:txBody>
      </p:sp>
      <p:sp>
        <p:nvSpPr>
          <p:cNvPr id="153" name="Google Shape;153;p24"/>
          <p:cNvSpPr txBox="1">
            <a:spLocks noGrp="1"/>
          </p:cNvSpPr>
          <p:nvPr>
            <p:ph type="title"/>
          </p:nvPr>
        </p:nvSpPr>
        <p:spPr>
          <a:xfrm>
            <a:off x="905700" y="539990"/>
            <a:ext cx="7332600" cy="54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4" name="Google Shape;154;p24"/>
          <p:cNvSpPr txBox="1">
            <a:spLocks noGrp="1"/>
          </p:cNvSpPr>
          <p:nvPr>
            <p:ph type="subTitle" idx="3"/>
          </p:nvPr>
        </p:nvSpPr>
        <p:spPr>
          <a:xfrm>
            <a:off x="1808175" y="3320175"/>
            <a:ext cx="2041500" cy="4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00" b="1">
                <a:solidFill>
                  <a:schemeClr val="dk2"/>
                </a:solidFill>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5" name="Google Shape;155;p24"/>
          <p:cNvSpPr txBox="1">
            <a:spLocks noGrp="1"/>
          </p:cNvSpPr>
          <p:nvPr>
            <p:ph type="subTitle" idx="4"/>
          </p:nvPr>
        </p:nvSpPr>
        <p:spPr>
          <a:xfrm>
            <a:off x="5294325" y="3320163"/>
            <a:ext cx="2041500" cy="4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00" b="1">
                <a:solidFill>
                  <a:schemeClr val="dk2"/>
                </a:solidFill>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6" name="Google Shape;156;p24"/>
          <p:cNvSpPr/>
          <p:nvPr/>
        </p:nvSpPr>
        <p:spPr>
          <a:xfrm rot="5400000">
            <a:off x="439200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1619850"/>
            <a:ext cx="3468300" cy="551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720000" y="2239950"/>
            <a:ext cx="3468300" cy="10176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Char char="●"/>
              <a:defRPr>
                <a:solidFill>
                  <a:schemeClr val="dk1"/>
                </a:solidFill>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8" name="Google Shape;18;p4"/>
          <p:cNvSpPr/>
          <p:nvPr/>
        </p:nvSpPr>
        <p:spPr>
          <a:xfrm rot="5400000">
            <a:off x="1192742"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body" idx="1"/>
          </p:nvPr>
        </p:nvSpPr>
        <p:spPr>
          <a:xfrm>
            <a:off x="1791600" y="1890925"/>
            <a:ext cx="2428200" cy="5775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Char char="●"/>
              <a:defRPr sz="1400">
                <a:solidFill>
                  <a:schemeClr val="dk1"/>
                </a:solidFill>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1791600" y="3460500"/>
            <a:ext cx="2428200" cy="5775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Char char="●"/>
              <a:defRPr sz="1400">
                <a:solidFill>
                  <a:schemeClr val="dk1"/>
                </a:solidFill>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title"/>
          </p:nvPr>
        </p:nvSpPr>
        <p:spPr>
          <a:xfrm>
            <a:off x="720000" y="540000"/>
            <a:ext cx="3852300" cy="5439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subTitle" idx="3"/>
          </p:nvPr>
        </p:nvSpPr>
        <p:spPr>
          <a:xfrm>
            <a:off x="1791600" y="1523975"/>
            <a:ext cx="2428200" cy="4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00" b="1">
                <a:solidFill>
                  <a:schemeClr val="dk2"/>
                </a:solidFill>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4" name="Google Shape;24;p5"/>
          <p:cNvSpPr txBox="1">
            <a:spLocks noGrp="1"/>
          </p:cNvSpPr>
          <p:nvPr>
            <p:ph type="subTitle" idx="4"/>
          </p:nvPr>
        </p:nvSpPr>
        <p:spPr>
          <a:xfrm>
            <a:off x="1791600" y="3093525"/>
            <a:ext cx="2428200" cy="4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00" b="1">
                <a:solidFill>
                  <a:schemeClr val="dk2"/>
                </a:solidFill>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5" name="Google Shape;25;p5"/>
          <p:cNvSpPr/>
          <p:nvPr/>
        </p:nvSpPr>
        <p:spPr>
          <a:xfrm rot="5400000">
            <a:off x="1166475" y="-3564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905700" y="539990"/>
            <a:ext cx="7332600" cy="54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 name="Google Shape;28;p6"/>
          <p:cNvSpPr/>
          <p:nvPr/>
        </p:nvSpPr>
        <p:spPr>
          <a:xfrm rot="5400000">
            <a:off x="439200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440000" y="2266977"/>
            <a:ext cx="3259200" cy="4089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1800"/>
              <a:buNone/>
              <a:defRPr sz="18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 name="Google Shape;35;p8"/>
          <p:cNvSpPr txBox="1">
            <a:spLocks noGrp="1"/>
          </p:cNvSpPr>
          <p:nvPr>
            <p:ph type="subTitle" idx="1"/>
          </p:nvPr>
        </p:nvSpPr>
        <p:spPr>
          <a:xfrm>
            <a:off x="1444800" y="882475"/>
            <a:ext cx="6254400" cy="138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None/>
              <a:defRPr>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txBox="1">
            <a:spLocks noGrp="1"/>
          </p:cNvSpPr>
          <p:nvPr>
            <p:ph type="subTitle" idx="1"/>
          </p:nvPr>
        </p:nvSpPr>
        <p:spPr>
          <a:xfrm>
            <a:off x="4572000" y="1863325"/>
            <a:ext cx="2902500" cy="886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1800" b="1">
                <a:solidFill>
                  <a:schemeClr val="dk2"/>
                </a:solidFill>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a:endParaRPr/>
          </a:p>
        </p:txBody>
      </p:sp>
      <p:sp>
        <p:nvSpPr>
          <p:cNvPr id="38" name="Google Shape;38;p9"/>
          <p:cNvSpPr txBox="1">
            <a:spLocks noGrp="1"/>
          </p:cNvSpPr>
          <p:nvPr>
            <p:ph type="body" idx="2"/>
          </p:nvPr>
        </p:nvSpPr>
        <p:spPr>
          <a:xfrm>
            <a:off x="4572000" y="2308325"/>
            <a:ext cx="2996400" cy="11541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Char char="●"/>
              <a:defRPr>
                <a:solidFill>
                  <a:schemeClr val="dk1"/>
                </a:solidFill>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9" name="Google Shape;39;p9"/>
          <p:cNvSpPr txBox="1">
            <a:spLocks noGrp="1"/>
          </p:cNvSpPr>
          <p:nvPr>
            <p:ph type="title"/>
          </p:nvPr>
        </p:nvSpPr>
        <p:spPr>
          <a:xfrm>
            <a:off x="4572000" y="540000"/>
            <a:ext cx="3852300" cy="890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 name="Google Shape;40;p9"/>
          <p:cNvSpPr/>
          <p:nvPr/>
        </p:nvSpPr>
        <p:spPr>
          <a:xfrm rot="5400000">
            <a:off x="501335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5546775" y="2981393"/>
            <a:ext cx="2990400" cy="1688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26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72"/>
        <p:cNvGrpSpPr/>
        <p:nvPr/>
      </p:nvGrpSpPr>
      <p:grpSpPr>
        <a:xfrm>
          <a:off x="0" y="0"/>
          <a:ext cx="0" cy="0"/>
          <a:chOff x="0" y="0"/>
          <a:chExt cx="0" cy="0"/>
        </a:xfrm>
      </p:grpSpPr>
      <p:sp>
        <p:nvSpPr>
          <p:cNvPr id="73" name="Google Shape;73;p15"/>
          <p:cNvSpPr txBox="1">
            <a:spLocks noGrp="1"/>
          </p:cNvSpPr>
          <p:nvPr>
            <p:ph type="subTitle" idx="1"/>
          </p:nvPr>
        </p:nvSpPr>
        <p:spPr>
          <a:xfrm>
            <a:off x="5468148" y="1681425"/>
            <a:ext cx="2421300" cy="4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00" b="1">
                <a:solidFill>
                  <a:schemeClr val="dk2"/>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4" name="Google Shape;74;p15"/>
          <p:cNvSpPr txBox="1">
            <a:spLocks noGrp="1"/>
          </p:cNvSpPr>
          <p:nvPr>
            <p:ph type="subTitle" idx="2"/>
          </p:nvPr>
        </p:nvSpPr>
        <p:spPr>
          <a:xfrm>
            <a:off x="5468150" y="2000721"/>
            <a:ext cx="2421300" cy="72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5" name="Google Shape;75;p15"/>
          <p:cNvSpPr txBox="1">
            <a:spLocks noGrp="1"/>
          </p:cNvSpPr>
          <p:nvPr>
            <p:ph type="subTitle" idx="3"/>
          </p:nvPr>
        </p:nvSpPr>
        <p:spPr>
          <a:xfrm>
            <a:off x="5468148" y="2625694"/>
            <a:ext cx="2421300" cy="4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00" b="1">
                <a:solidFill>
                  <a:schemeClr val="dk2"/>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6" name="Google Shape;76;p15"/>
          <p:cNvSpPr txBox="1">
            <a:spLocks noGrp="1"/>
          </p:cNvSpPr>
          <p:nvPr>
            <p:ph type="subTitle" idx="4"/>
          </p:nvPr>
        </p:nvSpPr>
        <p:spPr>
          <a:xfrm>
            <a:off x="5468150" y="2945558"/>
            <a:ext cx="2421300" cy="72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7" name="Google Shape;77;p15"/>
          <p:cNvSpPr txBox="1">
            <a:spLocks noGrp="1"/>
          </p:cNvSpPr>
          <p:nvPr>
            <p:ph type="subTitle" idx="5"/>
          </p:nvPr>
        </p:nvSpPr>
        <p:spPr>
          <a:xfrm>
            <a:off x="5468148" y="3572110"/>
            <a:ext cx="2421300" cy="4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00" b="1">
                <a:solidFill>
                  <a:schemeClr val="dk2"/>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8" name="Google Shape;78;p15"/>
          <p:cNvSpPr txBox="1">
            <a:spLocks noGrp="1"/>
          </p:cNvSpPr>
          <p:nvPr>
            <p:ph type="subTitle" idx="6"/>
          </p:nvPr>
        </p:nvSpPr>
        <p:spPr>
          <a:xfrm>
            <a:off x="5468150" y="3890272"/>
            <a:ext cx="2421300" cy="577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9" name="Google Shape;79;p15"/>
          <p:cNvSpPr txBox="1">
            <a:spLocks noGrp="1"/>
          </p:cNvSpPr>
          <p:nvPr>
            <p:ph type="title"/>
          </p:nvPr>
        </p:nvSpPr>
        <p:spPr>
          <a:xfrm>
            <a:off x="4572000" y="540000"/>
            <a:ext cx="3852300" cy="890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5"/>
          <p:cNvSpPr/>
          <p:nvPr/>
        </p:nvSpPr>
        <p:spPr>
          <a:xfrm rot="5400000">
            <a:off x="501335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Work Sans"/>
              <a:buNone/>
              <a:defRPr sz="2800" b="1">
                <a:solidFill>
                  <a:schemeClr val="dk1"/>
                </a:solidFill>
                <a:latin typeface="Work Sans"/>
                <a:ea typeface="Work Sans"/>
                <a:cs typeface="Work Sans"/>
                <a:sym typeface="Work Sans"/>
              </a:defRPr>
            </a:lvl1pPr>
            <a:lvl2pPr lvl="1">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2pPr>
            <a:lvl3pPr lvl="2">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3pPr>
            <a:lvl4pPr lvl="3">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4pPr>
            <a:lvl5pPr lvl="4">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5pPr>
            <a:lvl6pPr lvl="5">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6pPr>
            <a:lvl7pPr lvl="6">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7pPr>
            <a:lvl8pPr lvl="7">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8pPr>
            <a:lvl9pPr lvl="8">
              <a:spcBef>
                <a:spcPts val="0"/>
              </a:spcBef>
              <a:spcAft>
                <a:spcPts val="0"/>
              </a:spcAft>
              <a:buClr>
                <a:schemeClr val="dk1"/>
              </a:buClr>
              <a:buSzPts val="2800"/>
              <a:buFont typeface="Work Sans"/>
              <a:buNone/>
              <a:defRPr sz="2800">
                <a:solidFill>
                  <a:schemeClr val="dk1"/>
                </a:solidFill>
                <a:latin typeface="Work Sans"/>
                <a:ea typeface="Work Sans"/>
                <a:cs typeface="Work Sans"/>
                <a:sym typeface="Work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Work Sans"/>
              <a:buChar char="●"/>
              <a:defRPr>
                <a:solidFill>
                  <a:schemeClr val="dk1"/>
                </a:solidFill>
                <a:latin typeface="Work Sans"/>
                <a:ea typeface="Work Sans"/>
                <a:cs typeface="Work Sans"/>
                <a:sym typeface="Work Sans"/>
              </a:defRPr>
            </a:lvl1pPr>
            <a:lvl2pPr marL="914400" lvl="1"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2pPr>
            <a:lvl3pPr marL="1371600" lvl="2"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3pPr>
            <a:lvl4pPr marL="1828800" lvl="3"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4pPr>
            <a:lvl5pPr marL="2286000" lvl="4"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5pPr>
            <a:lvl6pPr marL="2743200" lvl="5"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6pPr>
            <a:lvl7pPr marL="3200400" lvl="6"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7pPr>
            <a:lvl8pPr marL="3657600" lvl="7" indent="-317500">
              <a:lnSpc>
                <a:spcPct val="115000"/>
              </a:lnSpc>
              <a:spcBef>
                <a:spcPts val="1600"/>
              </a:spcBef>
              <a:spcAft>
                <a:spcPts val="0"/>
              </a:spcAft>
              <a:buClr>
                <a:schemeClr val="dk1"/>
              </a:buClr>
              <a:buSzPts val="1400"/>
              <a:buFont typeface="Work Sans"/>
              <a:buChar char="○"/>
              <a:defRPr>
                <a:solidFill>
                  <a:schemeClr val="dk1"/>
                </a:solidFill>
                <a:latin typeface="Work Sans"/>
                <a:ea typeface="Work Sans"/>
                <a:cs typeface="Work Sans"/>
                <a:sym typeface="Work Sans"/>
              </a:defRPr>
            </a:lvl8pPr>
            <a:lvl9pPr marL="4114800" lvl="8" indent="-317500">
              <a:lnSpc>
                <a:spcPct val="115000"/>
              </a:lnSpc>
              <a:spcBef>
                <a:spcPts val="1600"/>
              </a:spcBef>
              <a:spcAft>
                <a:spcPts val="1600"/>
              </a:spcAft>
              <a:buClr>
                <a:schemeClr val="dk2"/>
              </a:buClr>
              <a:buSzPts val="1400"/>
              <a:buFont typeface="Work Sans"/>
              <a:buChar char="■"/>
              <a:defRPr>
                <a:solidFill>
                  <a:schemeClr val="dk2"/>
                </a:solidFill>
                <a:latin typeface="Work Sans"/>
                <a:ea typeface="Work Sans"/>
                <a:cs typeface="Work Sans"/>
                <a:sym typeface="Work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4" r:id="rId5"/>
    <p:sldLayoutId id="2147483655" r:id="rId6"/>
    <p:sldLayoutId id="2147483656" r:id="rId7"/>
    <p:sldLayoutId id="2147483658" r:id="rId8"/>
    <p:sldLayoutId id="2147483661" r:id="rId9"/>
    <p:sldLayoutId id="2147483662"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mailto:med.jahiid@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9"/>
          <p:cNvPicPr preferRelativeResize="0"/>
          <p:nvPr/>
        </p:nvPicPr>
        <p:blipFill rotWithShape="1">
          <a:blip r:embed="rId3">
            <a:alphaModFix/>
          </a:blip>
          <a:srcRect l="8568" t="2846" r="29960"/>
          <a:stretch/>
        </p:blipFill>
        <p:spPr>
          <a:xfrm>
            <a:off x="5188125" y="0"/>
            <a:ext cx="3955876" cy="5143499"/>
          </a:xfrm>
          <a:prstGeom prst="rect">
            <a:avLst/>
          </a:prstGeom>
          <a:noFill/>
          <a:ln>
            <a:noFill/>
          </a:ln>
        </p:spPr>
      </p:pic>
      <p:sp>
        <p:nvSpPr>
          <p:cNvPr id="174" name="Google Shape;174;p29"/>
          <p:cNvSpPr/>
          <p:nvPr/>
        </p:nvSpPr>
        <p:spPr>
          <a:xfrm>
            <a:off x="5188125" y="0"/>
            <a:ext cx="1830000" cy="51435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9"/>
          <p:cNvSpPr txBox="1">
            <a:spLocks noGrp="1"/>
          </p:cNvSpPr>
          <p:nvPr>
            <p:ph type="subTitle" idx="1"/>
          </p:nvPr>
        </p:nvSpPr>
        <p:spPr>
          <a:xfrm>
            <a:off x="0" y="3143254"/>
            <a:ext cx="4929190" cy="162764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ar-DZ" dirty="0"/>
              <a:t>من تقديم :</a:t>
            </a:r>
          </a:p>
          <a:p>
            <a:pPr algn="r" rtl="1"/>
            <a:r>
              <a:rPr lang="ar-DZ" sz="1600" b="1" dirty="0"/>
              <a:t>د. عيساوي مجاهد</a:t>
            </a:r>
            <a:endParaRPr lang="fr-FR" sz="1600" b="1" dirty="0"/>
          </a:p>
          <a:p>
            <a:pPr algn="r" rtl="1"/>
            <a:r>
              <a:rPr lang="ar-SA" sz="1400" b="1" dirty="0"/>
              <a:t>مخبر الاضطرابات </a:t>
            </a:r>
            <a:r>
              <a:rPr lang="ar-SA" sz="1400" b="1" dirty="0" err="1"/>
              <a:t>النمائية</a:t>
            </a:r>
            <a:r>
              <a:rPr lang="ar-SA" sz="1400" b="1" dirty="0"/>
              <a:t> العصبية والتعلم </a:t>
            </a:r>
            <a:r>
              <a:rPr lang="ar-DZ" sz="1400" b="1" dirty="0"/>
              <a:t>(</a:t>
            </a:r>
            <a:r>
              <a:rPr lang="fr-FR" sz="1400" b="1" dirty="0"/>
              <a:t>TNDA</a:t>
            </a:r>
            <a:r>
              <a:rPr lang="ar-DZ" sz="1400" b="1" dirty="0"/>
              <a:t>)-المركز الجامعي بمغنية -</a:t>
            </a:r>
            <a:endParaRPr lang="fr-FR" sz="1400" b="1" dirty="0"/>
          </a:p>
          <a:p>
            <a:pPr marL="0" lvl="0" indent="0" algn="r" rtl="1">
              <a:spcBef>
                <a:spcPts val="0"/>
              </a:spcBef>
              <a:spcAft>
                <a:spcPts val="0"/>
              </a:spcAft>
              <a:buNone/>
            </a:pPr>
            <a:endParaRPr dirty="0"/>
          </a:p>
        </p:txBody>
      </p:sp>
      <p:sp>
        <p:nvSpPr>
          <p:cNvPr id="176" name="Google Shape;176;p29"/>
          <p:cNvSpPr txBox="1">
            <a:spLocks noGrp="1"/>
          </p:cNvSpPr>
          <p:nvPr>
            <p:ph type="ctrTitle"/>
          </p:nvPr>
        </p:nvSpPr>
        <p:spPr>
          <a:xfrm rot="-253">
            <a:off x="357160" y="1571622"/>
            <a:ext cx="4714907" cy="1613393"/>
          </a:xfrm>
          <a:prstGeom prst="rect">
            <a:avLst/>
          </a:prstGeom>
        </p:spPr>
        <p:txBody>
          <a:bodyPr spcFirstLastPara="1" wrap="square" lIns="91425" tIns="91425" rIns="91425" bIns="91425" anchor="b" anchorCtr="0">
            <a:noAutofit/>
          </a:bodyPr>
          <a:lstStyle/>
          <a:p>
            <a:pPr algn="ctr" rtl="1"/>
            <a:r>
              <a:rPr lang="fr-FR" sz="2000" dirty="0">
                <a:solidFill>
                  <a:srgbClr val="00B050"/>
                </a:solidFill>
              </a:rPr>
              <a:t/>
            </a:r>
            <a:br>
              <a:rPr lang="fr-FR" sz="2000" dirty="0">
                <a:solidFill>
                  <a:srgbClr val="00B050"/>
                </a:solidFill>
              </a:rPr>
            </a:br>
            <a:r>
              <a:rPr lang="ar-DZ" sz="2400" dirty="0">
                <a:solidFill>
                  <a:srgbClr val="00B050"/>
                </a:solidFill>
              </a:rPr>
              <a:t>سيكولوجية الأفكار غير العقلانية</a:t>
            </a:r>
            <a:r>
              <a:rPr lang="fr-FR" sz="2400" dirty="0">
                <a:solidFill>
                  <a:srgbClr val="00B050"/>
                </a:solidFill>
              </a:rPr>
              <a:t/>
            </a:r>
            <a:br>
              <a:rPr lang="fr-FR" sz="2400" dirty="0">
                <a:solidFill>
                  <a:srgbClr val="00B050"/>
                </a:solidFill>
              </a:rPr>
            </a:br>
            <a:r>
              <a:rPr lang="ar-DZ" sz="2400" dirty="0">
                <a:solidFill>
                  <a:srgbClr val="00B050"/>
                </a:solidFill>
              </a:rPr>
              <a:t> لدى مدمني المخدرات</a:t>
            </a:r>
            <a:r>
              <a:rPr lang="fr-FR" sz="2000" dirty="0">
                <a:solidFill>
                  <a:srgbClr val="00B050"/>
                </a:solidFill>
              </a:rPr>
              <a:t/>
            </a:r>
            <a:br>
              <a:rPr lang="fr-FR" sz="2000" dirty="0">
                <a:solidFill>
                  <a:srgbClr val="00B050"/>
                </a:solidFill>
              </a:rPr>
            </a:br>
            <a:r>
              <a:rPr lang="en-US" sz="2000" dirty="0">
                <a:solidFill>
                  <a:srgbClr val="00B050"/>
                </a:solidFill>
              </a:rPr>
              <a:t>The psychology of irrational thoughts among drug addicts</a:t>
            </a:r>
            <a:endParaRPr lang="fr-FR" dirty="0">
              <a:solidFill>
                <a:srgbClr val="00B050"/>
              </a:solidFill>
            </a:endParaRPr>
          </a:p>
        </p:txBody>
      </p:sp>
      <p:sp>
        <p:nvSpPr>
          <p:cNvPr id="177" name="Google Shape;177;p29"/>
          <p:cNvSpPr/>
          <p:nvPr/>
        </p:nvSpPr>
        <p:spPr>
          <a:xfrm>
            <a:off x="0" y="1604813"/>
            <a:ext cx="360000" cy="13131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Image 6" descr="D:\laboratoire\مجلة المخبر\اللوغو\LOGO TNDA.JPG"/>
          <p:cNvPicPr/>
          <p:nvPr/>
        </p:nvPicPr>
        <p:blipFill>
          <a:blip r:embed="rId4"/>
          <a:srcRect/>
          <a:stretch>
            <a:fillRect/>
          </a:stretch>
        </p:blipFill>
        <p:spPr bwMode="auto">
          <a:xfrm>
            <a:off x="3779912" y="323396"/>
            <a:ext cx="767759" cy="9250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 8" descr="C:\Users\hsoftware\Desktop\magh ùah.jpg"/>
          <p:cNvPicPr/>
          <p:nvPr/>
        </p:nvPicPr>
        <p:blipFill>
          <a:blip r:embed="rId5"/>
          <a:srcRect/>
          <a:stretch>
            <a:fillRect/>
          </a:stretch>
        </p:blipFill>
        <p:spPr bwMode="auto">
          <a:xfrm>
            <a:off x="357158" y="285734"/>
            <a:ext cx="1030023" cy="8249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1600" decel="100000"/>
                                        <p:tgtEl>
                                          <p:spTgt spid="173"/>
                                        </p:tgtEl>
                                      </p:cBhvr>
                                    </p:animEffect>
                                    <p:anim calcmode="lin" valueType="num">
                                      <p:cBhvr>
                                        <p:cTn id="8" dur="1600" decel="100000" fill="hold"/>
                                        <p:tgtEl>
                                          <p:spTgt spid="173"/>
                                        </p:tgtEl>
                                        <p:attrNameLst>
                                          <p:attrName>style.rotation</p:attrName>
                                        </p:attrNameLst>
                                      </p:cBhvr>
                                      <p:tavLst>
                                        <p:tav tm="0">
                                          <p:val>
                                            <p:fltVal val="-90"/>
                                          </p:val>
                                        </p:tav>
                                        <p:tav tm="100000">
                                          <p:val>
                                            <p:fltVal val="0"/>
                                          </p:val>
                                        </p:tav>
                                      </p:tavLst>
                                    </p:anim>
                                    <p:anim calcmode="lin" valueType="num">
                                      <p:cBhvr>
                                        <p:cTn id="9" dur="1600" decel="100000" fill="hold"/>
                                        <p:tgtEl>
                                          <p:spTgt spid="173"/>
                                        </p:tgtEl>
                                        <p:attrNameLst>
                                          <p:attrName>ppt_x</p:attrName>
                                        </p:attrNameLst>
                                      </p:cBhvr>
                                      <p:tavLst>
                                        <p:tav tm="0">
                                          <p:val>
                                            <p:strVal val="#ppt_x+0.4"/>
                                          </p:val>
                                        </p:tav>
                                        <p:tav tm="100000">
                                          <p:val>
                                            <p:strVal val="#ppt_x-0.05"/>
                                          </p:val>
                                        </p:tav>
                                      </p:tavLst>
                                    </p:anim>
                                    <p:anim calcmode="lin" valueType="num">
                                      <p:cBhvr>
                                        <p:cTn id="10" dur="1600" decel="100000" fill="hold"/>
                                        <p:tgtEl>
                                          <p:spTgt spid="173"/>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173"/>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173"/>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5" presetClass="entr" presetSubtype="1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childTnLst>
                          </p:cTn>
                        </p:par>
                        <p:par>
                          <p:cTn id="17" fill="hold">
                            <p:stCondLst>
                              <p:cond delay="2500"/>
                            </p:stCondLst>
                            <p:childTnLst>
                              <p:par>
                                <p:cTn id="18" presetID="4"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ox(in)">
                                      <p:cBhvr>
                                        <p:cTn id="20" dur="500"/>
                                        <p:tgtEl>
                                          <p:spTgt spid="9"/>
                                        </p:tgtEl>
                                      </p:cBhvr>
                                    </p:animEffect>
                                  </p:childTnLst>
                                </p:cTn>
                              </p:par>
                            </p:childTnLst>
                          </p:cTn>
                        </p:par>
                        <p:par>
                          <p:cTn id="21" fill="hold">
                            <p:stCondLst>
                              <p:cond delay="3000"/>
                            </p:stCondLst>
                            <p:childTnLst>
                              <p:par>
                                <p:cTn id="22" presetID="4" presetClass="entr" presetSubtype="16" fill="hold" grpId="0" nodeType="afterEffect">
                                  <p:stCondLst>
                                    <p:cond delay="0"/>
                                  </p:stCondLst>
                                  <p:childTnLst>
                                    <p:set>
                                      <p:cBhvr>
                                        <p:cTn id="23" dur="1" fill="hold">
                                          <p:stCondLst>
                                            <p:cond delay="0"/>
                                          </p:stCondLst>
                                        </p:cTn>
                                        <p:tgtEl>
                                          <p:spTgt spid="176"/>
                                        </p:tgtEl>
                                        <p:attrNameLst>
                                          <p:attrName>style.visibility</p:attrName>
                                        </p:attrNameLst>
                                      </p:cBhvr>
                                      <p:to>
                                        <p:strVal val="visible"/>
                                      </p:to>
                                    </p:set>
                                    <p:animEffect transition="in" filter="box(in)">
                                      <p:cBhvr>
                                        <p:cTn id="24" dur="500"/>
                                        <p:tgtEl>
                                          <p:spTgt spid="176"/>
                                        </p:tgtEl>
                                      </p:cBhvr>
                                    </p:animEffect>
                                  </p:childTnLst>
                                </p:cTn>
                              </p:par>
                            </p:childTnLst>
                          </p:cTn>
                        </p:par>
                        <p:par>
                          <p:cTn id="25" fill="hold">
                            <p:stCondLst>
                              <p:cond delay="3500"/>
                            </p:stCondLst>
                            <p:childTnLst>
                              <p:par>
                                <p:cTn id="26" presetID="2" presetClass="entr" presetSubtype="4" fill="hold" grpId="1" nodeType="afterEffect">
                                  <p:stCondLst>
                                    <p:cond delay="0"/>
                                  </p:stCondLst>
                                  <p:childTnLst>
                                    <p:set>
                                      <p:cBhvr>
                                        <p:cTn id="27" dur="1" fill="hold">
                                          <p:stCondLst>
                                            <p:cond delay="0"/>
                                          </p:stCondLst>
                                        </p:cTn>
                                        <p:tgtEl>
                                          <p:spTgt spid="176"/>
                                        </p:tgtEl>
                                        <p:attrNameLst>
                                          <p:attrName>style.visibility</p:attrName>
                                        </p:attrNameLst>
                                      </p:cBhvr>
                                      <p:to>
                                        <p:strVal val="visible"/>
                                      </p:to>
                                    </p:set>
                                    <p:anim calcmode="lin" valueType="num">
                                      <p:cBhvr additive="base">
                                        <p:cTn id="28" dur="500" fill="hold"/>
                                        <p:tgtEl>
                                          <p:spTgt spid="176"/>
                                        </p:tgtEl>
                                        <p:attrNameLst>
                                          <p:attrName>ppt_x</p:attrName>
                                        </p:attrNameLst>
                                      </p:cBhvr>
                                      <p:tavLst>
                                        <p:tav tm="0">
                                          <p:val>
                                            <p:strVal val="#ppt_x"/>
                                          </p:val>
                                        </p:tav>
                                        <p:tav tm="100000">
                                          <p:val>
                                            <p:strVal val="#ppt_x"/>
                                          </p:val>
                                        </p:tav>
                                      </p:tavLst>
                                    </p:anim>
                                    <p:anim calcmode="lin" valueType="num">
                                      <p:cBhvr additive="base">
                                        <p:cTn id="29" dur="500" fill="hold"/>
                                        <p:tgtEl>
                                          <p:spTgt spid="176"/>
                                        </p:tgtEl>
                                        <p:attrNameLst>
                                          <p:attrName>ppt_y</p:attrName>
                                        </p:attrNameLst>
                                      </p:cBhvr>
                                      <p:tavLst>
                                        <p:tav tm="0">
                                          <p:val>
                                            <p:strVal val="1+#ppt_h/2"/>
                                          </p:val>
                                        </p:tav>
                                        <p:tav tm="100000">
                                          <p:val>
                                            <p:strVal val="#ppt_y"/>
                                          </p:val>
                                        </p:tav>
                                      </p:tavLst>
                                    </p:anim>
                                  </p:childTnLst>
                                </p:cTn>
                              </p:par>
                            </p:childTnLst>
                          </p:cTn>
                        </p:par>
                        <p:par>
                          <p:cTn id="30" fill="hold">
                            <p:stCondLst>
                              <p:cond delay="4000"/>
                            </p:stCondLst>
                            <p:childTnLst>
                              <p:par>
                                <p:cTn id="31" presetID="12" presetClass="entr" presetSubtype="4" fill="hold" grpId="0" nodeType="afterEffect">
                                  <p:stCondLst>
                                    <p:cond delay="0"/>
                                  </p:stCondLst>
                                  <p:childTnLst>
                                    <p:set>
                                      <p:cBhvr>
                                        <p:cTn id="32" dur="1" fill="hold">
                                          <p:stCondLst>
                                            <p:cond delay="0"/>
                                          </p:stCondLst>
                                        </p:cTn>
                                        <p:tgtEl>
                                          <p:spTgt spid="175">
                                            <p:txEl>
                                              <p:pRg st="0" end="0"/>
                                            </p:txEl>
                                          </p:spTgt>
                                        </p:tgtEl>
                                        <p:attrNameLst>
                                          <p:attrName>style.visibility</p:attrName>
                                        </p:attrNameLst>
                                      </p:cBhvr>
                                      <p:to>
                                        <p:strVal val="visible"/>
                                      </p:to>
                                    </p:set>
                                    <p:animEffect transition="in" filter="slide(fromBottom)">
                                      <p:cBhvr>
                                        <p:cTn id="33" dur="500"/>
                                        <p:tgtEl>
                                          <p:spTgt spid="175">
                                            <p:txEl>
                                              <p:pRg st="0" end="0"/>
                                            </p:txEl>
                                          </p:spTgt>
                                        </p:tgtEl>
                                      </p:cBhvr>
                                    </p:animEffect>
                                  </p:childTnLst>
                                </p:cTn>
                              </p:par>
                            </p:childTnLst>
                          </p:cTn>
                        </p:par>
                        <p:par>
                          <p:cTn id="34" fill="hold">
                            <p:stCondLst>
                              <p:cond delay="4500"/>
                            </p:stCondLst>
                            <p:childTnLst>
                              <p:par>
                                <p:cTn id="35" presetID="12" presetClass="entr" presetSubtype="4" fill="hold" grpId="0" nodeType="afterEffect">
                                  <p:stCondLst>
                                    <p:cond delay="0"/>
                                  </p:stCondLst>
                                  <p:childTnLst>
                                    <p:set>
                                      <p:cBhvr>
                                        <p:cTn id="36" dur="1" fill="hold">
                                          <p:stCondLst>
                                            <p:cond delay="0"/>
                                          </p:stCondLst>
                                        </p:cTn>
                                        <p:tgtEl>
                                          <p:spTgt spid="175">
                                            <p:txEl>
                                              <p:pRg st="1" end="1"/>
                                            </p:txEl>
                                          </p:spTgt>
                                        </p:tgtEl>
                                        <p:attrNameLst>
                                          <p:attrName>style.visibility</p:attrName>
                                        </p:attrNameLst>
                                      </p:cBhvr>
                                      <p:to>
                                        <p:strVal val="visible"/>
                                      </p:to>
                                    </p:set>
                                    <p:animEffect transition="in" filter="slide(fromBottom)">
                                      <p:cBhvr>
                                        <p:cTn id="37" dur="500"/>
                                        <p:tgtEl>
                                          <p:spTgt spid="175">
                                            <p:txEl>
                                              <p:pRg st="1" end="1"/>
                                            </p:txEl>
                                          </p:spTgt>
                                        </p:tgtEl>
                                      </p:cBhvr>
                                    </p:animEffect>
                                  </p:childTnLst>
                                </p:cTn>
                              </p:par>
                            </p:childTnLst>
                          </p:cTn>
                        </p:par>
                        <p:par>
                          <p:cTn id="38" fill="hold">
                            <p:stCondLst>
                              <p:cond delay="5000"/>
                            </p:stCondLst>
                            <p:childTnLst>
                              <p:par>
                                <p:cTn id="39" presetID="12" presetClass="entr" presetSubtype="4" fill="hold" grpId="0" nodeType="afterEffect">
                                  <p:stCondLst>
                                    <p:cond delay="0"/>
                                  </p:stCondLst>
                                  <p:childTnLst>
                                    <p:set>
                                      <p:cBhvr>
                                        <p:cTn id="40" dur="1" fill="hold">
                                          <p:stCondLst>
                                            <p:cond delay="0"/>
                                          </p:stCondLst>
                                        </p:cTn>
                                        <p:tgtEl>
                                          <p:spTgt spid="175">
                                            <p:txEl>
                                              <p:pRg st="2" end="2"/>
                                            </p:txEl>
                                          </p:spTgt>
                                        </p:tgtEl>
                                        <p:attrNameLst>
                                          <p:attrName>style.visibility</p:attrName>
                                        </p:attrNameLst>
                                      </p:cBhvr>
                                      <p:to>
                                        <p:strVal val="visible"/>
                                      </p:to>
                                    </p:set>
                                    <p:animEffect transition="in" filter="slide(fromBottom)">
                                      <p:cBhvr>
                                        <p:cTn id="41" dur="500"/>
                                        <p:tgtEl>
                                          <p:spTgt spid="175">
                                            <p:txEl>
                                              <p:pRg st="2" end="2"/>
                                            </p:txEl>
                                          </p:spTgt>
                                        </p:tgtEl>
                                      </p:cBhvr>
                                    </p:animEffect>
                                  </p:childTnLst>
                                </p:cTn>
                              </p:par>
                              <p:par>
                                <p:cTn id="42" presetID="30" presetClass="entr" presetSubtype="0" fill="hold" grpId="0" nodeType="withEffect">
                                  <p:stCondLst>
                                    <p:cond delay="0"/>
                                  </p:stCondLst>
                                  <p:childTnLst>
                                    <p:set>
                                      <p:cBhvr>
                                        <p:cTn id="43" dur="1" fill="hold">
                                          <p:stCondLst>
                                            <p:cond delay="0"/>
                                          </p:stCondLst>
                                        </p:cTn>
                                        <p:tgtEl>
                                          <p:spTgt spid="174"/>
                                        </p:tgtEl>
                                        <p:attrNameLst>
                                          <p:attrName>style.visibility</p:attrName>
                                        </p:attrNameLst>
                                      </p:cBhvr>
                                      <p:to>
                                        <p:strVal val="visible"/>
                                      </p:to>
                                    </p:set>
                                    <p:animEffect transition="in" filter="fade">
                                      <p:cBhvr>
                                        <p:cTn id="44" dur="800" decel="100000"/>
                                        <p:tgtEl>
                                          <p:spTgt spid="174"/>
                                        </p:tgtEl>
                                      </p:cBhvr>
                                    </p:animEffect>
                                    <p:anim calcmode="lin" valueType="num">
                                      <p:cBhvr>
                                        <p:cTn id="45" dur="800" decel="100000" fill="hold"/>
                                        <p:tgtEl>
                                          <p:spTgt spid="174"/>
                                        </p:tgtEl>
                                        <p:attrNameLst>
                                          <p:attrName>style.rotation</p:attrName>
                                        </p:attrNameLst>
                                      </p:cBhvr>
                                      <p:tavLst>
                                        <p:tav tm="0">
                                          <p:val>
                                            <p:fltVal val="-90"/>
                                          </p:val>
                                        </p:tav>
                                        <p:tav tm="100000">
                                          <p:val>
                                            <p:fltVal val="0"/>
                                          </p:val>
                                        </p:tav>
                                      </p:tavLst>
                                    </p:anim>
                                    <p:anim calcmode="lin" valueType="num">
                                      <p:cBhvr>
                                        <p:cTn id="46" dur="800" decel="100000" fill="hold"/>
                                        <p:tgtEl>
                                          <p:spTgt spid="174"/>
                                        </p:tgtEl>
                                        <p:attrNameLst>
                                          <p:attrName>ppt_x</p:attrName>
                                        </p:attrNameLst>
                                      </p:cBhvr>
                                      <p:tavLst>
                                        <p:tav tm="0">
                                          <p:val>
                                            <p:strVal val="#ppt_x+0.4"/>
                                          </p:val>
                                        </p:tav>
                                        <p:tav tm="100000">
                                          <p:val>
                                            <p:strVal val="#ppt_x-0.05"/>
                                          </p:val>
                                        </p:tav>
                                      </p:tavLst>
                                    </p:anim>
                                    <p:anim calcmode="lin" valueType="num">
                                      <p:cBhvr>
                                        <p:cTn id="47" dur="800" decel="100000" fill="hold"/>
                                        <p:tgtEl>
                                          <p:spTgt spid="174"/>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174"/>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174"/>
                                        </p:tgtEl>
                                        <p:attrNameLst>
                                          <p:attrName>ppt_y</p:attrName>
                                        </p:attrNameLst>
                                      </p:cBhvr>
                                      <p:tavLst>
                                        <p:tav tm="0">
                                          <p:val>
                                            <p:strVal val="#ppt_y+0.1"/>
                                          </p:val>
                                        </p:tav>
                                        <p:tav tm="100000">
                                          <p:val>
                                            <p:strVal val="#ppt_y"/>
                                          </p:val>
                                        </p:tav>
                                      </p:tavLst>
                                    </p:anim>
                                  </p:childTnLst>
                                </p:cTn>
                              </p:par>
                              <p:par>
                                <p:cTn id="50" presetID="30" presetClass="entr" presetSubtype="0" fill="hold" grpId="1" nodeType="withEffect">
                                  <p:stCondLst>
                                    <p:cond delay="0"/>
                                  </p:stCondLst>
                                  <p:childTnLst>
                                    <p:set>
                                      <p:cBhvr>
                                        <p:cTn id="51" dur="1" fill="hold">
                                          <p:stCondLst>
                                            <p:cond delay="0"/>
                                          </p:stCondLst>
                                        </p:cTn>
                                        <p:tgtEl>
                                          <p:spTgt spid="175">
                                            <p:txEl>
                                              <p:pRg st="0" end="0"/>
                                            </p:txEl>
                                          </p:spTgt>
                                        </p:tgtEl>
                                        <p:attrNameLst>
                                          <p:attrName>style.visibility</p:attrName>
                                        </p:attrNameLst>
                                      </p:cBhvr>
                                      <p:to>
                                        <p:strVal val="visible"/>
                                      </p:to>
                                    </p:set>
                                    <p:animEffect transition="in" filter="fade">
                                      <p:cBhvr>
                                        <p:cTn id="52" dur="800" decel="100000"/>
                                        <p:tgtEl>
                                          <p:spTgt spid="175">
                                            <p:txEl>
                                              <p:pRg st="0" end="0"/>
                                            </p:txEl>
                                          </p:spTgt>
                                        </p:tgtEl>
                                      </p:cBhvr>
                                    </p:animEffect>
                                    <p:anim calcmode="lin" valueType="num">
                                      <p:cBhvr>
                                        <p:cTn id="53" dur="800" decel="100000" fill="hold"/>
                                        <p:tgtEl>
                                          <p:spTgt spid="175">
                                            <p:txEl>
                                              <p:pRg st="0" end="0"/>
                                            </p:txEl>
                                          </p:spTgt>
                                        </p:tgtEl>
                                        <p:attrNameLst>
                                          <p:attrName>style.rotation</p:attrName>
                                        </p:attrNameLst>
                                      </p:cBhvr>
                                      <p:tavLst>
                                        <p:tav tm="0">
                                          <p:val>
                                            <p:fltVal val="-90"/>
                                          </p:val>
                                        </p:tav>
                                        <p:tav tm="100000">
                                          <p:val>
                                            <p:fltVal val="0"/>
                                          </p:val>
                                        </p:tav>
                                      </p:tavLst>
                                    </p:anim>
                                    <p:anim calcmode="lin" valueType="num">
                                      <p:cBhvr>
                                        <p:cTn id="54" dur="800" decel="100000" fill="hold"/>
                                        <p:tgtEl>
                                          <p:spTgt spid="175">
                                            <p:txEl>
                                              <p:pRg st="0" end="0"/>
                                            </p:txEl>
                                          </p:spTgt>
                                        </p:tgtEl>
                                        <p:attrNameLst>
                                          <p:attrName>ppt_x</p:attrName>
                                        </p:attrNameLst>
                                      </p:cBhvr>
                                      <p:tavLst>
                                        <p:tav tm="0">
                                          <p:val>
                                            <p:strVal val="#ppt_x+0.4"/>
                                          </p:val>
                                        </p:tav>
                                        <p:tav tm="100000">
                                          <p:val>
                                            <p:strVal val="#ppt_x-0.05"/>
                                          </p:val>
                                        </p:tav>
                                      </p:tavLst>
                                    </p:anim>
                                    <p:anim calcmode="lin" valueType="num">
                                      <p:cBhvr>
                                        <p:cTn id="55" dur="800" decel="100000" fill="hold"/>
                                        <p:tgtEl>
                                          <p:spTgt spid="175">
                                            <p:txEl>
                                              <p:pRg st="0" end="0"/>
                                            </p:txEl>
                                          </p:spTgt>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175">
                                            <p:txEl>
                                              <p:pRg st="0" end="0"/>
                                            </p:txEl>
                                          </p:spTgt>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17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0" presetClass="entr" presetSubtype="0" fill="hold" grpId="1" nodeType="clickEffect">
                                  <p:stCondLst>
                                    <p:cond delay="0"/>
                                  </p:stCondLst>
                                  <p:childTnLst>
                                    <p:set>
                                      <p:cBhvr>
                                        <p:cTn id="61" dur="1" fill="hold">
                                          <p:stCondLst>
                                            <p:cond delay="0"/>
                                          </p:stCondLst>
                                        </p:cTn>
                                        <p:tgtEl>
                                          <p:spTgt spid="175">
                                            <p:txEl>
                                              <p:pRg st="1" end="1"/>
                                            </p:txEl>
                                          </p:spTgt>
                                        </p:tgtEl>
                                        <p:attrNameLst>
                                          <p:attrName>style.visibility</p:attrName>
                                        </p:attrNameLst>
                                      </p:cBhvr>
                                      <p:to>
                                        <p:strVal val="visible"/>
                                      </p:to>
                                    </p:set>
                                    <p:animEffect transition="in" filter="fade">
                                      <p:cBhvr>
                                        <p:cTn id="62" dur="800" decel="100000"/>
                                        <p:tgtEl>
                                          <p:spTgt spid="175">
                                            <p:txEl>
                                              <p:pRg st="1" end="1"/>
                                            </p:txEl>
                                          </p:spTgt>
                                        </p:tgtEl>
                                      </p:cBhvr>
                                    </p:animEffect>
                                    <p:anim calcmode="lin" valueType="num">
                                      <p:cBhvr>
                                        <p:cTn id="63" dur="800" decel="100000" fill="hold"/>
                                        <p:tgtEl>
                                          <p:spTgt spid="175">
                                            <p:txEl>
                                              <p:pRg st="1" end="1"/>
                                            </p:txEl>
                                          </p:spTgt>
                                        </p:tgtEl>
                                        <p:attrNameLst>
                                          <p:attrName>style.rotation</p:attrName>
                                        </p:attrNameLst>
                                      </p:cBhvr>
                                      <p:tavLst>
                                        <p:tav tm="0">
                                          <p:val>
                                            <p:fltVal val="-90"/>
                                          </p:val>
                                        </p:tav>
                                        <p:tav tm="100000">
                                          <p:val>
                                            <p:fltVal val="0"/>
                                          </p:val>
                                        </p:tav>
                                      </p:tavLst>
                                    </p:anim>
                                    <p:anim calcmode="lin" valueType="num">
                                      <p:cBhvr>
                                        <p:cTn id="64" dur="800" decel="100000" fill="hold"/>
                                        <p:tgtEl>
                                          <p:spTgt spid="175">
                                            <p:txEl>
                                              <p:pRg st="1" end="1"/>
                                            </p:txEl>
                                          </p:spTgt>
                                        </p:tgtEl>
                                        <p:attrNameLst>
                                          <p:attrName>ppt_x</p:attrName>
                                        </p:attrNameLst>
                                      </p:cBhvr>
                                      <p:tavLst>
                                        <p:tav tm="0">
                                          <p:val>
                                            <p:strVal val="#ppt_x+0.4"/>
                                          </p:val>
                                        </p:tav>
                                        <p:tav tm="100000">
                                          <p:val>
                                            <p:strVal val="#ppt_x-0.05"/>
                                          </p:val>
                                        </p:tav>
                                      </p:tavLst>
                                    </p:anim>
                                    <p:anim calcmode="lin" valueType="num">
                                      <p:cBhvr>
                                        <p:cTn id="65" dur="800" decel="100000" fill="hold"/>
                                        <p:tgtEl>
                                          <p:spTgt spid="175">
                                            <p:txEl>
                                              <p:pRg st="1" end="1"/>
                                            </p:txEl>
                                          </p:spTgt>
                                        </p:tgtEl>
                                        <p:attrNameLst>
                                          <p:attrName>ppt_y</p:attrName>
                                        </p:attrNameLst>
                                      </p:cBhvr>
                                      <p:tavLst>
                                        <p:tav tm="0">
                                          <p:val>
                                            <p:strVal val="#ppt_y-0.4"/>
                                          </p:val>
                                        </p:tav>
                                        <p:tav tm="100000">
                                          <p:val>
                                            <p:strVal val="#ppt_y+0.1"/>
                                          </p:val>
                                        </p:tav>
                                      </p:tavLst>
                                    </p:anim>
                                    <p:anim calcmode="lin" valueType="num">
                                      <p:cBhvr>
                                        <p:cTn id="66" dur="200" accel="100000" fill="hold">
                                          <p:stCondLst>
                                            <p:cond delay="800"/>
                                          </p:stCondLst>
                                        </p:cTn>
                                        <p:tgtEl>
                                          <p:spTgt spid="175">
                                            <p:txEl>
                                              <p:pRg st="1" end="1"/>
                                            </p:txEl>
                                          </p:spTgt>
                                        </p:tgtEl>
                                        <p:attrNameLst>
                                          <p:attrName>ppt_x</p:attrName>
                                        </p:attrNameLst>
                                      </p:cBhvr>
                                      <p:tavLst>
                                        <p:tav tm="0">
                                          <p:val>
                                            <p:strVal val="#ppt_x-0.05"/>
                                          </p:val>
                                        </p:tav>
                                        <p:tav tm="100000">
                                          <p:val>
                                            <p:strVal val="#ppt_x"/>
                                          </p:val>
                                        </p:tav>
                                      </p:tavLst>
                                    </p:anim>
                                    <p:anim calcmode="lin" valueType="num">
                                      <p:cBhvr>
                                        <p:cTn id="67" dur="200" accel="100000" fill="hold">
                                          <p:stCondLst>
                                            <p:cond delay="800"/>
                                          </p:stCondLst>
                                        </p:cTn>
                                        <p:tgtEl>
                                          <p:spTgt spid="175">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grpId="1" nodeType="clickEffect">
                                  <p:stCondLst>
                                    <p:cond delay="0"/>
                                  </p:stCondLst>
                                  <p:childTnLst>
                                    <p:set>
                                      <p:cBhvr>
                                        <p:cTn id="71" dur="1" fill="hold">
                                          <p:stCondLst>
                                            <p:cond delay="0"/>
                                          </p:stCondLst>
                                        </p:cTn>
                                        <p:tgtEl>
                                          <p:spTgt spid="175">
                                            <p:txEl>
                                              <p:pRg st="2" end="2"/>
                                            </p:txEl>
                                          </p:spTgt>
                                        </p:tgtEl>
                                        <p:attrNameLst>
                                          <p:attrName>style.visibility</p:attrName>
                                        </p:attrNameLst>
                                      </p:cBhvr>
                                      <p:to>
                                        <p:strVal val="visible"/>
                                      </p:to>
                                    </p:set>
                                    <p:animEffect transition="in" filter="fade">
                                      <p:cBhvr>
                                        <p:cTn id="72" dur="800" decel="100000"/>
                                        <p:tgtEl>
                                          <p:spTgt spid="175">
                                            <p:txEl>
                                              <p:pRg st="2" end="2"/>
                                            </p:txEl>
                                          </p:spTgt>
                                        </p:tgtEl>
                                      </p:cBhvr>
                                    </p:animEffect>
                                    <p:anim calcmode="lin" valueType="num">
                                      <p:cBhvr>
                                        <p:cTn id="73" dur="800" decel="100000" fill="hold"/>
                                        <p:tgtEl>
                                          <p:spTgt spid="175">
                                            <p:txEl>
                                              <p:pRg st="2" end="2"/>
                                            </p:txEl>
                                          </p:spTgt>
                                        </p:tgtEl>
                                        <p:attrNameLst>
                                          <p:attrName>style.rotation</p:attrName>
                                        </p:attrNameLst>
                                      </p:cBhvr>
                                      <p:tavLst>
                                        <p:tav tm="0">
                                          <p:val>
                                            <p:fltVal val="-90"/>
                                          </p:val>
                                        </p:tav>
                                        <p:tav tm="100000">
                                          <p:val>
                                            <p:fltVal val="0"/>
                                          </p:val>
                                        </p:tav>
                                      </p:tavLst>
                                    </p:anim>
                                    <p:anim calcmode="lin" valueType="num">
                                      <p:cBhvr>
                                        <p:cTn id="74" dur="800" decel="100000" fill="hold"/>
                                        <p:tgtEl>
                                          <p:spTgt spid="175">
                                            <p:txEl>
                                              <p:pRg st="2" end="2"/>
                                            </p:txEl>
                                          </p:spTgt>
                                        </p:tgtEl>
                                        <p:attrNameLst>
                                          <p:attrName>ppt_x</p:attrName>
                                        </p:attrNameLst>
                                      </p:cBhvr>
                                      <p:tavLst>
                                        <p:tav tm="0">
                                          <p:val>
                                            <p:strVal val="#ppt_x+0.4"/>
                                          </p:val>
                                        </p:tav>
                                        <p:tav tm="100000">
                                          <p:val>
                                            <p:strVal val="#ppt_x-0.05"/>
                                          </p:val>
                                        </p:tav>
                                      </p:tavLst>
                                    </p:anim>
                                    <p:anim calcmode="lin" valueType="num">
                                      <p:cBhvr>
                                        <p:cTn id="75" dur="800" decel="100000" fill="hold"/>
                                        <p:tgtEl>
                                          <p:spTgt spid="175">
                                            <p:txEl>
                                              <p:pRg st="2" end="2"/>
                                            </p:txEl>
                                          </p:spTgt>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175">
                                            <p:txEl>
                                              <p:pRg st="2" end="2"/>
                                            </p:txEl>
                                          </p:spTgt>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175">
                                            <p:txEl>
                                              <p:pRg st="2" end="2"/>
                                            </p:txEl>
                                          </p:spTgt>
                                        </p:tgtEl>
                                        <p:attrNameLst>
                                          <p:attrName>ppt_y</p:attrName>
                                        </p:attrNameLst>
                                      </p:cBhvr>
                                      <p:tavLst>
                                        <p:tav tm="0">
                                          <p:val>
                                            <p:strVal val="#ppt_y+0.1"/>
                                          </p:val>
                                        </p:tav>
                                        <p:tav tm="100000">
                                          <p:val>
                                            <p:strVal val="#ppt_y"/>
                                          </p:val>
                                        </p:tav>
                                      </p:tavLst>
                                    </p:anim>
                                  </p:childTnLst>
                                </p:cTn>
                              </p:par>
                              <p:par>
                                <p:cTn id="78" presetID="30" presetClass="entr" presetSubtype="0" fill="hold" grpId="2" nodeType="withEffect">
                                  <p:stCondLst>
                                    <p:cond delay="0"/>
                                  </p:stCondLst>
                                  <p:childTnLst>
                                    <p:set>
                                      <p:cBhvr>
                                        <p:cTn id="79" dur="1" fill="hold">
                                          <p:stCondLst>
                                            <p:cond delay="0"/>
                                          </p:stCondLst>
                                        </p:cTn>
                                        <p:tgtEl>
                                          <p:spTgt spid="176"/>
                                        </p:tgtEl>
                                        <p:attrNameLst>
                                          <p:attrName>style.visibility</p:attrName>
                                        </p:attrNameLst>
                                      </p:cBhvr>
                                      <p:to>
                                        <p:strVal val="visible"/>
                                      </p:to>
                                    </p:set>
                                    <p:animEffect transition="in" filter="fade">
                                      <p:cBhvr>
                                        <p:cTn id="80" dur="800" decel="100000"/>
                                        <p:tgtEl>
                                          <p:spTgt spid="176"/>
                                        </p:tgtEl>
                                      </p:cBhvr>
                                    </p:animEffect>
                                    <p:anim calcmode="lin" valueType="num">
                                      <p:cBhvr>
                                        <p:cTn id="81" dur="800" decel="100000" fill="hold"/>
                                        <p:tgtEl>
                                          <p:spTgt spid="176"/>
                                        </p:tgtEl>
                                        <p:attrNameLst>
                                          <p:attrName>style.rotation</p:attrName>
                                        </p:attrNameLst>
                                      </p:cBhvr>
                                      <p:tavLst>
                                        <p:tav tm="0">
                                          <p:val>
                                            <p:fltVal val="-90"/>
                                          </p:val>
                                        </p:tav>
                                        <p:tav tm="100000">
                                          <p:val>
                                            <p:fltVal val="0"/>
                                          </p:val>
                                        </p:tav>
                                      </p:tavLst>
                                    </p:anim>
                                    <p:anim calcmode="lin" valueType="num">
                                      <p:cBhvr>
                                        <p:cTn id="82" dur="800" decel="100000" fill="hold"/>
                                        <p:tgtEl>
                                          <p:spTgt spid="176"/>
                                        </p:tgtEl>
                                        <p:attrNameLst>
                                          <p:attrName>ppt_x</p:attrName>
                                        </p:attrNameLst>
                                      </p:cBhvr>
                                      <p:tavLst>
                                        <p:tav tm="0">
                                          <p:val>
                                            <p:strVal val="#ppt_x+0.4"/>
                                          </p:val>
                                        </p:tav>
                                        <p:tav tm="100000">
                                          <p:val>
                                            <p:strVal val="#ppt_x-0.05"/>
                                          </p:val>
                                        </p:tav>
                                      </p:tavLst>
                                    </p:anim>
                                    <p:anim calcmode="lin" valueType="num">
                                      <p:cBhvr>
                                        <p:cTn id="83" dur="800" decel="100000" fill="hold"/>
                                        <p:tgtEl>
                                          <p:spTgt spid="176"/>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76"/>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76"/>
                                        </p:tgtEl>
                                        <p:attrNameLst>
                                          <p:attrName>ppt_y</p:attrName>
                                        </p:attrNameLst>
                                      </p:cBhvr>
                                      <p:tavLst>
                                        <p:tav tm="0">
                                          <p:val>
                                            <p:strVal val="#ppt_y+0.1"/>
                                          </p:val>
                                        </p:tav>
                                        <p:tav tm="100000">
                                          <p:val>
                                            <p:strVal val="#ppt_y"/>
                                          </p:val>
                                        </p:tav>
                                      </p:tavLst>
                                    </p:anim>
                                  </p:childTnLst>
                                </p:cTn>
                              </p:par>
                              <p:par>
                                <p:cTn id="86" presetID="30" presetClass="entr" presetSubtype="0" fill="hold" grpId="0" nodeType="withEffect">
                                  <p:stCondLst>
                                    <p:cond delay="0"/>
                                  </p:stCondLst>
                                  <p:childTnLst>
                                    <p:set>
                                      <p:cBhvr>
                                        <p:cTn id="87" dur="1" fill="hold">
                                          <p:stCondLst>
                                            <p:cond delay="0"/>
                                          </p:stCondLst>
                                        </p:cTn>
                                        <p:tgtEl>
                                          <p:spTgt spid="177"/>
                                        </p:tgtEl>
                                        <p:attrNameLst>
                                          <p:attrName>style.visibility</p:attrName>
                                        </p:attrNameLst>
                                      </p:cBhvr>
                                      <p:to>
                                        <p:strVal val="visible"/>
                                      </p:to>
                                    </p:set>
                                    <p:animEffect transition="in" filter="fade">
                                      <p:cBhvr>
                                        <p:cTn id="88" dur="800" decel="100000"/>
                                        <p:tgtEl>
                                          <p:spTgt spid="177"/>
                                        </p:tgtEl>
                                      </p:cBhvr>
                                    </p:animEffect>
                                    <p:anim calcmode="lin" valueType="num">
                                      <p:cBhvr>
                                        <p:cTn id="89" dur="800" decel="100000" fill="hold"/>
                                        <p:tgtEl>
                                          <p:spTgt spid="177"/>
                                        </p:tgtEl>
                                        <p:attrNameLst>
                                          <p:attrName>style.rotation</p:attrName>
                                        </p:attrNameLst>
                                      </p:cBhvr>
                                      <p:tavLst>
                                        <p:tav tm="0">
                                          <p:val>
                                            <p:fltVal val="-90"/>
                                          </p:val>
                                        </p:tav>
                                        <p:tav tm="100000">
                                          <p:val>
                                            <p:fltVal val="0"/>
                                          </p:val>
                                        </p:tav>
                                      </p:tavLst>
                                    </p:anim>
                                    <p:anim calcmode="lin" valueType="num">
                                      <p:cBhvr>
                                        <p:cTn id="90" dur="800" decel="100000" fill="hold"/>
                                        <p:tgtEl>
                                          <p:spTgt spid="177"/>
                                        </p:tgtEl>
                                        <p:attrNameLst>
                                          <p:attrName>ppt_x</p:attrName>
                                        </p:attrNameLst>
                                      </p:cBhvr>
                                      <p:tavLst>
                                        <p:tav tm="0">
                                          <p:val>
                                            <p:strVal val="#ppt_x+0.4"/>
                                          </p:val>
                                        </p:tav>
                                        <p:tav tm="100000">
                                          <p:val>
                                            <p:strVal val="#ppt_x-0.05"/>
                                          </p:val>
                                        </p:tav>
                                      </p:tavLst>
                                    </p:anim>
                                    <p:anim calcmode="lin" valueType="num">
                                      <p:cBhvr>
                                        <p:cTn id="91" dur="800" decel="100000" fill="hold"/>
                                        <p:tgtEl>
                                          <p:spTgt spid="177"/>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77"/>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77"/>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7"/>
                                        </p:tgtEl>
                                        <p:attrNameLst>
                                          <p:attrName>style.visibility</p:attrName>
                                        </p:attrNameLst>
                                      </p:cBhvr>
                                      <p:to>
                                        <p:strVal val="visible"/>
                                      </p:to>
                                    </p:set>
                                    <p:animEffect transition="in" filter="fade">
                                      <p:cBhvr>
                                        <p:cTn id="96" dur="800" decel="100000"/>
                                        <p:tgtEl>
                                          <p:spTgt spid="7"/>
                                        </p:tgtEl>
                                      </p:cBhvr>
                                    </p:animEffect>
                                    <p:anim calcmode="lin" valueType="num">
                                      <p:cBhvr>
                                        <p:cTn id="97" dur="800" decel="100000" fill="hold"/>
                                        <p:tgtEl>
                                          <p:spTgt spid="7"/>
                                        </p:tgtEl>
                                        <p:attrNameLst>
                                          <p:attrName>style.rotation</p:attrName>
                                        </p:attrNameLst>
                                      </p:cBhvr>
                                      <p:tavLst>
                                        <p:tav tm="0">
                                          <p:val>
                                            <p:fltVal val="-90"/>
                                          </p:val>
                                        </p:tav>
                                        <p:tav tm="100000">
                                          <p:val>
                                            <p:fltVal val="0"/>
                                          </p:val>
                                        </p:tav>
                                      </p:tavLst>
                                    </p:anim>
                                    <p:anim calcmode="lin" valueType="num">
                                      <p:cBhvr>
                                        <p:cTn id="98" dur="800" decel="100000" fill="hold"/>
                                        <p:tgtEl>
                                          <p:spTgt spid="7"/>
                                        </p:tgtEl>
                                        <p:attrNameLst>
                                          <p:attrName>ppt_x</p:attrName>
                                        </p:attrNameLst>
                                      </p:cBhvr>
                                      <p:tavLst>
                                        <p:tav tm="0">
                                          <p:val>
                                            <p:strVal val="#ppt_x+0.4"/>
                                          </p:val>
                                        </p:tav>
                                        <p:tav tm="100000">
                                          <p:val>
                                            <p:strVal val="#ppt_x-0.05"/>
                                          </p:val>
                                        </p:tav>
                                      </p:tavLst>
                                    </p:anim>
                                    <p:anim calcmode="lin" valueType="num">
                                      <p:cBhvr>
                                        <p:cTn id="99" dur="800" decel="100000" fill="hold"/>
                                        <p:tgtEl>
                                          <p:spTgt spid="7"/>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9"/>
                                        </p:tgtEl>
                                        <p:attrNameLst>
                                          <p:attrName>style.visibility</p:attrName>
                                        </p:attrNameLst>
                                      </p:cBhvr>
                                      <p:to>
                                        <p:strVal val="visible"/>
                                      </p:to>
                                    </p:set>
                                    <p:animEffect transition="in" filter="fade">
                                      <p:cBhvr>
                                        <p:cTn id="104" dur="800" decel="100000"/>
                                        <p:tgtEl>
                                          <p:spTgt spid="9"/>
                                        </p:tgtEl>
                                      </p:cBhvr>
                                    </p:animEffect>
                                    <p:anim calcmode="lin" valueType="num">
                                      <p:cBhvr>
                                        <p:cTn id="105" dur="800" decel="100000" fill="hold"/>
                                        <p:tgtEl>
                                          <p:spTgt spid="9"/>
                                        </p:tgtEl>
                                        <p:attrNameLst>
                                          <p:attrName>style.rotation</p:attrName>
                                        </p:attrNameLst>
                                      </p:cBhvr>
                                      <p:tavLst>
                                        <p:tav tm="0">
                                          <p:val>
                                            <p:fltVal val="-90"/>
                                          </p:val>
                                        </p:tav>
                                        <p:tav tm="100000">
                                          <p:val>
                                            <p:fltVal val="0"/>
                                          </p:val>
                                        </p:tav>
                                      </p:tavLst>
                                    </p:anim>
                                    <p:anim calcmode="lin" valueType="num">
                                      <p:cBhvr>
                                        <p:cTn id="106" dur="800" decel="100000" fill="hold"/>
                                        <p:tgtEl>
                                          <p:spTgt spid="9"/>
                                        </p:tgtEl>
                                        <p:attrNameLst>
                                          <p:attrName>ppt_x</p:attrName>
                                        </p:attrNameLst>
                                      </p:cBhvr>
                                      <p:tavLst>
                                        <p:tav tm="0">
                                          <p:val>
                                            <p:strVal val="#ppt_x+0.4"/>
                                          </p:val>
                                        </p:tav>
                                        <p:tav tm="100000">
                                          <p:val>
                                            <p:strVal val="#ppt_x-0.05"/>
                                          </p:val>
                                        </p:tav>
                                      </p:tavLst>
                                    </p:anim>
                                    <p:anim calcmode="lin" valueType="num">
                                      <p:cBhvr>
                                        <p:cTn id="107" dur="800" decel="100000" fill="hold"/>
                                        <p:tgtEl>
                                          <p:spTgt spid="9"/>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animBg="1"/>
      <p:bldP spid="175" grpId="0" build="p"/>
      <p:bldP spid="175" grpId="1" build="p"/>
      <p:bldP spid="176" grpId="0"/>
      <p:bldP spid="176" grpId="1"/>
      <p:bldP spid="176" grpId="2"/>
      <p:bldP spid="1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6" name="Google Shape;267;p35"/>
          <p:cNvPicPr preferRelativeResize="0"/>
          <p:nvPr/>
        </p:nvPicPr>
        <p:blipFill rotWithShape="1">
          <a:blip r:embed="rId3">
            <a:alphaModFix/>
          </a:blip>
          <a:srcRect l="20373" r="20367"/>
          <a:stretch/>
        </p:blipFill>
        <p:spPr>
          <a:xfrm>
            <a:off x="5429256" y="0"/>
            <a:ext cx="3714744" cy="5143500"/>
          </a:xfrm>
          <a:prstGeom prst="rect">
            <a:avLst/>
          </a:prstGeom>
          <a:noFill/>
          <a:ln>
            <a:noFill/>
          </a:ln>
        </p:spPr>
      </p:pic>
      <p:sp>
        <p:nvSpPr>
          <p:cNvPr id="567" name="Google Shape;567;p48"/>
          <p:cNvSpPr/>
          <p:nvPr/>
        </p:nvSpPr>
        <p:spPr>
          <a:xfrm rot="5400000">
            <a:off x="5749350" y="1732525"/>
            <a:ext cx="5134800" cy="16545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8"/>
          <p:cNvSpPr txBox="1">
            <a:spLocks noGrp="1"/>
          </p:cNvSpPr>
          <p:nvPr>
            <p:ph type="title"/>
          </p:nvPr>
        </p:nvSpPr>
        <p:spPr>
          <a:xfrm>
            <a:off x="720000" y="540000"/>
            <a:ext cx="3852300" cy="54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استنتاجات:</a:t>
            </a:r>
            <a:endParaRPr/>
          </a:p>
        </p:txBody>
      </p:sp>
      <p:sp>
        <p:nvSpPr>
          <p:cNvPr id="66561" name="Rectangle 1"/>
          <p:cNvSpPr>
            <a:spLocks noChangeArrowheads="1"/>
          </p:cNvSpPr>
          <p:nvPr/>
        </p:nvSpPr>
        <p:spPr bwMode="auto">
          <a:xfrm>
            <a:off x="428596" y="1214428"/>
            <a:ext cx="471490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buClrTx/>
            </a:pPr>
            <a:r>
              <a:rPr lang="ar-SA" sz="1600" dirty="0"/>
              <a:t>تعتبر سيكولوجية الأفكار غير العقلانية بين مدمني المخدرات مجالًا مهمًا للدراسة في مجال علاج الإدمان. حيث  أظهرت الأبحاث أن العلاجات السلوكية المعرفية مثل العلاج السلوكي الانفعالي العقلاني</a:t>
            </a:r>
            <a:r>
              <a:rPr lang="fr-FR" sz="1600" dirty="0"/>
              <a:t> (REBT) </a:t>
            </a:r>
            <a:r>
              <a:rPr lang="ar-SA" sz="1600" dirty="0"/>
              <a:t>والعلاج السلوكي المعرفي الجماعي فعالة في معالجة المعتقدات غير العقلانية بين الأفراد الذين يعانون من إدمان المخدرات. بالإضافة إلى ذلك، وجد أن العلاج </a:t>
            </a:r>
            <a:r>
              <a:rPr lang="ar-SA" sz="1600" dirty="0" err="1"/>
              <a:t>الاستعاري</a:t>
            </a:r>
            <a:r>
              <a:rPr lang="ar-SA" sz="1600" dirty="0"/>
              <a:t> الفردي</a:t>
            </a:r>
            <a:r>
              <a:rPr lang="fr-FR" sz="1600" dirty="0"/>
              <a:t> (IMT) </a:t>
            </a:r>
            <a:r>
              <a:rPr lang="ar-SA" sz="1600" dirty="0"/>
              <a:t>ناجح في الحد من المعتقدات غير العقلانية المتعلقة بإدمان المخدرات، مما يؤدي إلى إعادة الهيكلة المعرفية وتحسين النتائج. كما تم استكشاف العلاج العقلاني العاطفي</a:t>
            </a:r>
            <a:r>
              <a:rPr lang="fr-FR" sz="1600" dirty="0"/>
              <a:t> (RET) </a:t>
            </a:r>
            <a:r>
              <a:rPr lang="ar-SA" sz="1600" dirty="0"/>
              <a:t>في سياق اضطرابات الإدمان</a:t>
            </a:r>
            <a:endParaRPr kumimoji="0" lang="ar-SA" sz="1800" b="0" i="0" u="none" strike="noStrike" cap="none" normalizeH="0" baseline="0" dirty="0">
              <a:ln>
                <a:noFill/>
              </a:ln>
              <a:solidFill>
                <a:schemeClr val="tx1"/>
              </a:solidFill>
              <a:effectLst/>
              <a:latin typeface="Arial" pitchFamily="34" charset="0"/>
              <a:cs typeface="Arial" pitchFamily="34" charset="0"/>
            </a:endParaRPr>
          </a:p>
        </p:txBody>
      </p:sp>
      <p:sp>
        <p:nvSpPr>
          <p:cNvPr id="7" name="Google Shape;255;p34"/>
          <p:cNvSpPr/>
          <p:nvPr/>
        </p:nvSpPr>
        <p:spPr>
          <a:xfrm>
            <a:off x="500034" y="3643320"/>
            <a:ext cx="586200" cy="577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57;p34"/>
          <p:cNvGrpSpPr/>
          <p:nvPr/>
        </p:nvGrpSpPr>
        <p:grpSpPr>
          <a:xfrm>
            <a:off x="642910" y="3786196"/>
            <a:ext cx="289039" cy="352833"/>
            <a:chOff x="-24694925" y="3518700"/>
            <a:chExt cx="242625" cy="296175"/>
          </a:xfrm>
        </p:grpSpPr>
        <p:sp>
          <p:nvSpPr>
            <p:cNvPr id="9" name="Google Shape;258;p34"/>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59;p34"/>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0;p34"/>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61;p34"/>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70"/>
                                        </p:tgtEl>
                                        <p:attrNameLst>
                                          <p:attrName>style.visibility</p:attrName>
                                        </p:attrNameLst>
                                      </p:cBhvr>
                                      <p:to>
                                        <p:strVal val="visible"/>
                                      </p:to>
                                    </p:set>
                                    <p:animEffect transition="in" filter="box(in)">
                                      <p:cBhvr>
                                        <p:cTn id="7" dur="500"/>
                                        <p:tgtEl>
                                          <p:spTgt spid="5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6561"/>
                                        </p:tgtEl>
                                        <p:attrNameLst>
                                          <p:attrName>style.visibility</p:attrName>
                                        </p:attrNameLst>
                                      </p:cBhvr>
                                      <p:to>
                                        <p:strVal val="visible"/>
                                      </p:to>
                                    </p:set>
                                    <p:animEffect transition="in" filter="barn(inHorizontal)">
                                      <p:cBhvr>
                                        <p:cTn id="12" dur="500"/>
                                        <p:tgtEl>
                                          <p:spTgt spid="6656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 grpId="0"/>
      <p:bldP spid="66561"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48"/>
          <p:cNvPicPr preferRelativeResize="0"/>
          <p:nvPr/>
        </p:nvPicPr>
        <p:blipFill rotWithShape="1">
          <a:blip r:embed="rId3">
            <a:alphaModFix/>
          </a:blip>
          <a:srcRect l="12664" r="37594"/>
          <a:stretch/>
        </p:blipFill>
        <p:spPr>
          <a:xfrm>
            <a:off x="5291700" y="-11975"/>
            <a:ext cx="3852300" cy="5167450"/>
          </a:xfrm>
          <a:prstGeom prst="rect">
            <a:avLst/>
          </a:prstGeom>
          <a:noFill/>
          <a:ln>
            <a:noFill/>
          </a:ln>
        </p:spPr>
      </p:pic>
      <p:sp>
        <p:nvSpPr>
          <p:cNvPr id="567" name="Google Shape;567;p48"/>
          <p:cNvSpPr/>
          <p:nvPr/>
        </p:nvSpPr>
        <p:spPr>
          <a:xfrm rot="5400000">
            <a:off x="5749350" y="1732525"/>
            <a:ext cx="5134800" cy="16545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8"/>
          <p:cNvSpPr txBox="1">
            <a:spLocks noGrp="1"/>
          </p:cNvSpPr>
          <p:nvPr>
            <p:ph type="title"/>
          </p:nvPr>
        </p:nvSpPr>
        <p:spPr>
          <a:xfrm>
            <a:off x="720000" y="540000"/>
            <a:ext cx="3852300" cy="54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a:t>استنتاجات:</a:t>
            </a:r>
            <a:endParaRPr/>
          </a:p>
        </p:txBody>
      </p:sp>
      <p:sp>
        <p:nvSpPr>
          <p:cNvPr id="6145" name="Rectangle 1"/>
          <p:cNvSpPr>
            <a:spLocks noChangeArrowheads="1"/>
          </p:cNvSpPr>
          <p:nvPr/>
        </p:nvSpPr>
        <p:spPr bwMode="auto">
          <a:xfrm>
            <a:off x="214282" y="1142990"/>
            <a:ext cx="4857752"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 typeface="Wingdings" pitchFamily="2" charset="2"/>
              <a:buChar char="v"/>
              <a:tabLst/>
            </a:pPr>
            <a:endParaRPr kumimoji="0" lang="ar-DZ" b="1" i="0" u="none" strike="noStrike" cap="none" normalizeH="0" baseline="0" dirty="0">
              <a:ln>
                <a:noFill/>
              </a:ln>
              <a:solidFill>
                <a:schemeClr val="tx1"/>
              </a:solidFill>
              <a:effectLst/>
              <a:latin typeface="Sakkal Majalla" charset="0"/>
              <a:ea typeface="Calibri" charset="0"/>
              <a:cs typeface="Arial" pitchFamily="34" charset="0"/>
            </a:endParaRPr>
          </a:p>
          <a:p>
            <a:pPr algn="r" rtl="1"/>
            <a:r>
              <a:rPr lang="ar-SA" sz="1600" b="1" dirty="0">
                <a:latin typeface="Sakkal Majalla" pitchFamily="2" charset="-78"/>
                <a:cs typeface="Sakkal Majalla" pitchFamily="2" charset="-78"/>
              </a:rPr>
              <a:t>مع تسليط الضوء على أهمية معالجة المعتقدات غير العقلانية والعواطف وعلاقتها بالسلوك </a:t>
            </a:r>
            <a:r>
              <a:rPr lang="ar-SA" sz="1600" b="1" dirty="0" err="1">
                <a:latin typeface="Sakkal Majalla" pitchFamily="2" charset="-78"/>
                <a:cs typeface="Sakkal Majalla" pitchFamily="2" charset="-78"/>
              </a:rPr>
              <a:t>الإدماني</a:t>
            </a:r>
            <a:r>
              <a:rPr lang="ar-SA" sz="1600" b="1" dirty="0">
                <a:latin typeface="Sakkal Majalla" pitchFamily="2" charset="-78"/>
                <a:cs typeface="Sakkal Majalla" pitchFamily="2" charset="-78"/>
              </a:rPr>
              <a:t> تؤكد هذه الدراسات بشكل جماعي على دور التدخلات المعرفية في استهداف وتعديل الأفكار غير العقلانية بين مدمني المخدرات لتسهيل التعافي والتغيير السلوكي</a:t>
            </a:r>
            <a:r>
              <a:rPr lang="fr-FR" sz="1600" b="1" dirty="0">
                <a:latin typeface="Sakkal Majalla" pitchFamily="2" charset="-78"/>
                <a:cs typeface="Sakkal Majalla" pitchFamily="2" charset="-78"/>
              </a:rPr>
              <a:t> (Saida Ibrahim El-</a:t>
            </a:r>
            <a:r>
              <a:rPr lang="fr-FR" sz="1600" b="1" dirty="0" err="1">
                <a:latin typeface="Sakkal Majalla" pitchFamily="2" charset="-78"/>
                <a:cs typeface="Sakkal Majalla" pitchFamily="2" charset="-78"/>
              </a:rPr>
              <a:t>Azzab</a:t>
            </a:r>
            <a:r>
              <a:rPr lang="fr-FR" sz="1600" b="1" dirty="0">
                <a:latin typeface="Sakkal Majalla" pitchFamily="2" charset="-78"/>
                <a:cs typeface="Sakkal Majalla" pitchFamily="2" charset="-78"/>
              </a:rPr>
              <a:t>.2022) </a:t>
            </a:r>
          </a:p>
        </p:txBody>
      </p:sp>
      <p:sp>
        <p:nvSpPr>
          <p:cNvPr id="7" name="Rectangle 1"/>
          <p:cNvSpPr>
            <a:spLocks noChangeArrowheads="1"/>
          </p:cNvSpPr>
          <p:nvPr/>
        </p:nvSpPr>
        <p:spPr bwMode="auto">
          <a:xfrm>
            <a:off x="214282" y="2714626"/>
            <a:ext cx="485775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 typeface="Wingdings" pitchFamily="2" charset="2"/>
              <a:buChar char="v"/>
              <a:tabLst/>
            </a:pPr>
            <a:endParaRPr kumimoji="0" lang="ar-DZ" sz="1600" b="1" i="0" u="none" strike="noStrike" cap="none" normalizeH="0" baseline="0" dirty="0">
              <a:ln>
                <a:noFill/>
              </a:ln>
              <a:solidFill>
                <a:schemeClr val="tx1"/>
              </a:solidFill>
              <a:effectLst/>
              <a:latin typeface="Sakkal Majalla" pitchFamily="2" charset="-78"/>
              <a:ea typeface="Calibri" charset="0"/>
              <a:cs typeface="Sakkal Majalla" pitchFamily="2" charset="-78"/>
            </a:endParaRPr>
          </a:p>
          <a:p>
            <a:pPr algn="r" rtl="1"/>
            <a:r>
              <a:rPr lang="ar-SA" sz="1600" b="1" dirty="0">
                <a:latin typeface="Sakkal Majalla" pitchFamily="2" charset="-78"/>
                <a:cs typeface="Sakkal Majalla" pitchFamily="2" charset="-78"/>
              </a:rPr>
              <a:t>غالبًا ما يُعتبر سلوك المدمنين غير عقلاني بسبب الاستهلاك المفرط الذي يتجاوز المستويات المثلى، ويتأثر بالسمات النفسية البارزة للسلع المسببة للإدمان</a:t>
            </a:r>
            <a:r>
              <a:rPr lang="fr-FR" sz="1600" b="1" dirty="0">
                <a:latin typeface="Sakkal Majalla" pitchFamily="2" charset="-78"/>
                <a:cs typeface="Sakkal Majalla" pitchFamily="2" charset="-78"/>
              </a:rPr>
              <a:t> (</a:t>
            </a:r>
            <a:r>
              <a:rPr lang="fr-FR" sz="1600" b="1" dirty="0" err="1">
                <a:latin typeface="Sakkal Majalla" pitchFamily="2" charset="-78"/>
                <a:cs typeface="Sakkal Majalla" pitchFamily="2" charset="-78"/>
              </a:rPr>
              <a:t>Toraj</a:t>
            </a:r>
            <a:r>
              <a:rPr lang="fr-FR" sz="1600" b="1" dirty="0">
                <a:latin typeface="Sakkal Majalla" pitchFamily="2" charset="-78"/>
                <a:cs typeface="Sakkal Majalla" pitchFamily="2" charset="-78"/>
              </a:rPr>
              <a:t> </a:t>
            </a:r>
            <a:r>
              <a:rPr lang="fr-FR" sz="1600" b="1" dirty="0" err="1">
                <a:latin typeface="Sakkal Majalla" pitchFamily="2" charset="-78"/>
                <a:cs typeface="Sakkal Majalla" pitchFamily="2" charset="-78"/>
              </a:rPr>
              <a:t>Hashemi</a:t>
            </a:r>
            <a:r>
              <a:rPr lang="fr-FR" sz="1600" b="1" dirty="0">
                <a:latin typeface="Sakkal Majalla" pitchFamily="2" charset="-78"/>
                <a:cs typeface="Sakkal Majalla" pitchFamily="2" charset="-78"/>
              </a:rPr>
              <a:t>.2010). </a:t>
            </a:r>
          </a:p>
          <a:p>
            <a:pPr algn="r" rtl="1"/>
            <a:r>
              <a:rPr lang="ar-DZ" sz="1600" b="1" dirty="0">
                <a:latin typeface="Sakkal Majalla" pitchFamily="2" charset="-78"/>
                <a:cs typeface="Sakkal Majalla" pitchFamily="2" charset="-78"/>
              </a:rPr>
              <a:t>كما </a:t>
            </a:r>
            <a:r>
              <a:rPr lang="ar-SA" sz="1600" b="1" dirty="0">
                <a:latin typeface="Sakkal Majalla" pitchFamily="2" charset="-78"/>
                <a:cs typeface="Sakkal Majalla" pitchFamily="2" charset="-78"/>
              </a:rPr>
              <a:t>تلعب المعتقدات غير العقلانية دورًا مهمًا في التنبؤ بالانتكاس بين متعاطي المخدرات، مما يسلط الضوء على أهمية معالجة التشوهات المعرفية في علاج الإدمان</a:t>
            </a:r>
            <a:r>
              <a:rPr lang="fr-FR" sz="1600" b="1" dirty="0">
                <a:latin typeface="Sakkal Majalla" pitchFamily="2" charset="-78"/>
                <a:cs typeface="Sakkal Majalla" pitchFamily="2" charset="-78"/>
              </a:rPr>
              <a:t>.</a:t>
            </a:r>
          </a:p>
          <a:p>
            <a:pPr algn="r" rtl="1"/>
            <a:endParaRPr lang="fr-FR" sz="1600" b="1" dirty="0">
              <a:latin typeface="Sakkal Majalla" pitchFamily="2" charset="-78"/>
              <a:cs typeface="Sakkal Majalla" pitchFamily="2" charset="-78"/>
            </a:endParaRPr>
          </a:p>
        </p:txBody>
      </p:sp>
      <p:sp>
        <p:nvSpPr>
          <p:cNvPr id="9" name="Google Shape;246;p34"/>
          <p:cNvSpPr/>
          <p:nvPr/>
        </p:nvSpPr>
        <p:spPr>
          <a:xfrm>
            <a:off x="357158" y="642924"/>
            <a:ext cx="586200" cy="577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248;p34"/>
          <p:cNvGrpSpPr/>
          <p:nvPr/>
        </p:nvGrpSpPr>
        <p:grpSpPr>
          <a:xfrm>
            <a:off x="500034" y="785800"/>
            <a:ext cx="354616" cy="354586"/>
            <a:chOff x="-30354000" y="3569100"/>
            <a:chExt cx="292250" cy="292225"/>
          </a:xfrm>
        </p:grpSpPr>
        <p:sp>
          <p:nvSpPr>
            <p:cNvPr id="11" name="Google Shape;249;p34"/>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0;p34"/>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1;p34"/>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2;p34"/>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3;p34"/>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4;p34"/>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66"/>
                                        </p:tgtEl>
                                        <p:attrNameLst>
                                          <p:attrName>style.visibility</p:attrName>
                                        </p:attrNameLst>
                                      </p:cBhvr>
                                      <p:to>
                                        <p:strVal val="visible"/>
                                      </p:to>
                                    </p:set>
                                    <p:animEffect transition="in" filter="box(in)">
                                      <p:cBhvr>
                                        <p:cTn id="7" dur="500"/>
                                        <p:tgtEl>
                                          <p:spTgt spid="56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70"/>
                                        </p:tgtEl>
                                        <p:attrNameLst>
                                          <p:attrName>style.visibility</p:attrName>
                                        </p:attrNameLst>
                                      </p:cBhvr>
                                      <p:to>
                                        <p:strVal val="visible"/>
                                      </p:to>
                                    </p:set>
                                    <p:animEffect transition="in" filter="diamond(in)">
                                      <p:cBhvr>
                                        <p:cTn id="12" dur="2000"/>
                                        <p:tgtEl>
                                          <p:spTgt spid="570"/>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3" nodeType="clickEffect">
                                  <p:stCondLst>
                                    <p:cond delay="0"/>
                                  </p:stCondLst>
                                  <p:childTnLst>
                                    <p:set>
                                      <p:cBhvr>
                                        <p:cTn id="16" dur="1" fill="hold">
                                          <p:stCondLst>
                                            <p:cond delay="0"/>
                                          </p:stCondLst>
                                        </p:cTn>
                                        <p:tgtEl>
                                          <p:spTgt spid="6145"/>
                                        </p:tgtEl>
                                        <p:attrNameLst>
                                          <p:attrName>style.visibility</p:attrName>
                                        </p:attrNameLst>
                                      </p:cBhvr>
                                      <p:to>
                                        <p:strVal val="visible"/>
                                      </p:to>
                                    </p:set>
                                    <p:animEffect transition="in" filter="fade">
                                      <p:cBhvr>
                                        <p:cTn id="17" dur="800" decel="100000"/>
                                        <p:tgtEl>
                                          <p:spTgt spid="6145"/>
                                        </p:tgtEl>
                                      </p:cBhvr>
                                    </p:animEffect>
                                    <p:anim calcmode="lin" valueType="num">
                                      <p:cBhvr>
                                        <p:cTn id="18" dur="800" decel="100000" fill="hold"/>
                                        <p:tgtEl>
                                          <p:spTgt spid="6145"/>
                                        </p:tgtEl>
                                        <p:attrNameLst>
                                          <p:attrName>style.rotation</p:attrName>
                                        </p:attrNameLst>
                                      </p:cBhvr>
                                      <p:tavLst>
                                        <p:tav tm="0">
                                          <p:val>
                                            <p:fltVal val="-90"/>
                                          </p:val>
                                        </p:tav>
                                        <p:tav tm="100000">
                                          <p:val>
                                            <p:fltVal val="0"/>
                                          </p:val>
                                        </p:tav>
                                      </p:tavLst>
                                    </p:anim>
                                    <p:anim calcmode="lin" valueType="num">
                                      <p:cBhvr>
                                        <p:cTn id="19" dur="800" decel="100000" fill="hold"/>
                                        <p:tgtEl>
                                          <p:spTgt spid="6145"/>
                                        </p:tgtEl>
                                        <p:attrNameLst>
                                          <p:attrName>ppt_x</p:attrName>
                                        </p:attrNameLst>
                                      </p:cBhvr>
                                      <p:tavLst>
                                        <p:tav tm="0">
                                          <p:val>
                                            <p:strVal val="#ppt_x+0.4"/>
                                          </p:val>
                                        </p:tav>
                                        <p:tav tm="100000">
                                          <p:val>
                                            <p:strVal val="#ppt_x-0.05"/>
                                          </p:val>
                                        </p:tav>
                                      </p:tavLst>
                                    </p:anim>
                                    <p:anim calcmode="lin" valueType="num">
                                      <p:cBhvr>
                                        <p:cTn id="20" dur="800" decel="100000" fill="hold"/>
                                        <p:tgtEl>
                                          <p:spTgt spid="61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1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14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0" presetClass="entr" presetSubtype="0" fill="hold" grpId="1"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800" decel="100000"/>
                                        <p:tgtEl>
                                          <p:spTgt spid="7"/>
                                        </p:tgtEl>
                                      </p:cBhvr>
                                    </p:animEffect>
                                    <p:anim calcmode="lin" valueType="num">
                                      <p:cBhvr>
                                        <p:cTn id="39" dur="800" decel="100000" fill="hold"/>
                                        <p:tgtEl>
                                          <p:spTgt spid="7"/>
                                        </p:tgtEl>
                                        <p:attrNameLst>
                                          <p:attrName>style.rotation</p:attrName>
                                        </p:attrNameLst>
                                      </p:cBhvr>
                                      <p:tavLst>
                                        <p:tav tm="0">
                                          <p:val>
                                            <p:fltVal val="-90"/>
                                          </p:val>
                                        </p:tav>
                                        <p:tav tm="100000">
                                          <p:val>
                                            <p:fltVal val="0"/>
                                          </p:val>
                                        </p:tav>
                                      </p:tavLst>
                                    </p:anim>
                                    <p:anim calcmode="lin" valueType="num">
                                      <p:cBhvr>
                                        <p:cTn id="40" dur="800" decel="100000" fill="hold"/>
                                        <p:tgtEl>
                                          <p:spTgt spid="7"/>
                                        </p:tgtEl>
                                        <p:attrNameLst>
                                          <p:attrName>ppt_x</p:attrName>
                                        </p:attrNameLst>
                                      </p:cBhvr>
                                      <p:tavLst>
                                        <p:tav tm="0">
                                          <p:val>
                                            <p:strVal val="#ppt_x+0.4"/>
                                          </p:val>
                                        </p:tav>
                                        <p:tav tm="100000">
                                          <p:val>
                                            <p:strVal val="#ppt_x-0.05"/>
                                          </p:val>
                                        </p:tav>
                                      </p:tavLst>
                                    </p:anim>
                                    <p:anim calcmode="lin" valueType="num">
                                      <p:cBhvr>
                                        <p:cTn id="41" dur="800" decel="100000" fill="hold"/>
                                        <p:tgtEl>
                                          <p:spTgt spid="7"/>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 grpId="0"/>
      <p:bldP spid="6145" grpId="3"/>
      <p:bldP spid="7" grpId="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p51"/>
          <p:cNvPicPr preferRelativeResize="0"/>
          <p:nvPr/>
        </p:nvPicPr>
        <p:blipFill rotWithShape="1">
          <a:blip r:embed="rId3">
            <a:alphaModFix/>
          </a:blip>
          <a:srcRect t="1606" r="51674" b="1606"/>
          <a:stretch/>
        </p:blipFill>
        <p:spPr>
          <a:xfrm>
            <a:off x="0" y="0"/>
            <a:ext cx="3852300" cy="5143500"/>
          </a:xfrm>
          <a:prstGeom prst="rect">
            <a:avLst/>
          </a:prstGeom>
          <a:noFill/>
          <a:ln>
            <a:noFill/>
          </a:ln>
        </p:spPr>
      </p:pic>
      <p:sp>
        <p:nvSpPr>
          <p:cNvPr id="680" name="Google Shape;680;p51"/>
          <p:cNvSpPr/>
          <p:nvPr/>
        </p:nvSpPr>
        <p:spPr>
          <a:xfrm rot="5400000">
            <a:off x="-1742550" y="1746900"/>
            <a:ext cx="5134800" cy="16497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1"/>
          <p:cNvSpPr txBox="1">
            <a:spLocks noGrp="1"/>
          </p:cNvSpPr>
          <p:nvPr>
            <p:ph type="title"/>
          </p:nvPr>
        </p:nvSpPr>
        <p:spPr>
          <a:xfrm>
            <a:off x="4572000" y="540000"/>
            <a:ext cx="3852300" cy="8901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ar-DZ" dirty="0"/>
              <a:t>خاتمـــــــــــــــــــــــــة:</a:t>
            </a:r>
            <a:endParaRPr/>
          </a:p>
        </p:txBody>
      </p:sp>
      <p:sp>
        <p:nvSpPr>
          <p:cNvPr id="25601" name="Rectangle 1"/>
          <p:cNvSpPr>
            <a:spLocks noChangeArrowheads="1"/>
          </p:cNvSpPr>
          <p:nvPr/>
        </p:nvSpPr>
        <p:spPr bwMode="auto">
          <a:xfrm>
            <a:off x="3929058" y="1285866"/>
            <a:ext cx="500062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lang="ar-SA" sz="1800" b="1" dirty="0">
                <a:latin typeface="Sakkal Majalla" pitchFamily="2" charset="-78"/>
                <a:cs typeface="Sakkal Majalla" pitchFamily="2" charset="-78"/>
              </a:rPr>
              <a:t>إنّ الإدمان على المخدرات </a:t>
            </a:r>
            <a:r>
              <a:rPr lang="ar-DZ" sz="1800" b="1" dirty="0">
                <a:latin typeface="Sakkal Majalla" pitchFamily="2" charset="-78"/>
                <a:cs typeface="Sakkal Majalla" pitchFamily="2" charset="-78"/>
              </a:rPr>
              <a:t>لا </a:t>
            </a:r>
            <a:r>
              <a:rPr lang="ar-SA" sz="1800" b="1" dirty="0">
                <a:latin typeface="Sakkal Majalla" pitchFamily="2" charset="-78"/>
                <a:cs typeface="Sakkal Majalla" pitchFamily="2" charset="-78"/>
              </a:rPr>
              <a:t>يعتمد على المادة وحسب، بل ويعتمد أيضَا على أهمية معرفة الأفكار غير عقلانية لدى هذه الفئة فاستمرار الاضطرابات أو إدمان على المادة المخدرة مرتبط بمدى عدم منطقية هذه الأفكار </a:t>
            </a:r>
            <a:r>
              <a:rPr lang="ar-SA" sz="1800" b="1" dirty="0" err="1">
                <a:latin typeface="Sakkal Majalla" pitchFamily="2" charset="-78"/>
                <a:cs typeface="Sakkal Majalla" pitchFamily="2" charset="-78"/>
              </a:rPr>
              <a:t>و</a:t>
            </a:r>
            <a:r>
              <a:rPr lang="ar-SA" sz="1800" b="1" dirty="0">
                <a:latin typeface="Sakkal Majalla" pitchFamily="2" charset="-78"/>
                <a:cs typeface="Sakkal Majalla" pitchFamily="2" charset="-78"/>
              </a:rPr>
              <a:t> المعتقدات السائدة نحو الإدمان على المخدرات. فمعرفتها </a:t>
            </a:r>
            <a:r>
              <a:rPr lang="ar-SA" sz="1800" b="1" dirty="0" err="1">
                <a:latin typeface="Sakkal Majalla" pitchFamily="2" charset="-78"/>
                <a:cs typeface="Sakkal Majalla" pitchFamily="2" charset="-78"/>
              </a:rPr>
              <a:t>و</a:t>
            </a:r>
            <a:r>
              <a:rPr lang="ar-SA" sz="1800" b="1" dirty="0">
                <a:latin typeface="Sakkal Majalla" pitchFamily="2" charset="-78"/>
                <a:cs typeface="Sakkal Majalla" pitchFamily="2" charset="-78"/>
              </a:rPr>
              <a:t> محاولة تبديلها بأفكار أكثر منطقية يمكن أن يعطي نتائج مرضية .فالمدمن على هده المواد يحتاج لان يرى الواقع واقعا منطقا </a:t>
            </a:r>
            <a:r>
              <a:rPr lang="ar-SA" sz="1800" b="1" dirty="0" err="1">
                <a:latin typeface="Sakkal Majalla" pitchFamily="2" charset="-78"/>
                <a:cs typeface="Sakkal Majalla" pitchFamily="2" charset="-78"/>
              </a:rPr>
              <a:t>و</a:t>
            </a:r>
            <a:r>
              <a:rPr lang="ar-SA" sz="1800" b="1" dirty="0">
                <a:latin typeface="Sakkal Majalla" pitchFamily="2" charset="-78"/>
                <a:cs typeface="Sakkal Majalla" pitchFamily="2" charset="-78"/>
              </a:rPr>
              <a:t> ليس ذلك الواقع المزيف الذي يرسمه لنفسه ، والذي قد يكون سبب في استمراره في الاعتماد وتعاطي المخدرات.</a:t>
            </a:r>
            <a:endParaRPr lang="fr-FR" sz="1800" b="1" dirty="0">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81"/>
                                        </p:tgtEl>
                                        <p:attrNameLst>
                                          <p:attrName>style.visibility</p:attrName>
                                        </p:attrNameLst>
                                      </p:cBhvr>
                                      <p:to>
                                        <p:strVal val="visible"/>
                                      </p:to>
                                    </p:set>
                                    <p:animEffect transition="in" filter="box(in)">
                                      <p:cBhvr>
                                        <p:cTn id="7" dur="500"/>
                                        <p:tgtEl>
                                          <p:spTgt spid="68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79"/>
                                        </p:tgtEl>
                                        <p:attrNameLst>
                                          <p:attrName>style.visibility</p:attrName>
                                        </p:attrNameLst>
                                      </p:cBhvr>
                                      <p:to>
                                        <p:strVal val="visible"/>
                                      </p:to>
                                    </p:set>
                                    <p:animEffect transition="in" filter="box(in)">
                                      <p:cBhvr>
                                        <p:cTn id="12" dur="500"/>
                                        <p:tgtEl>
                                          <p:spTgt spid="67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1"/>
                                        </p:tgtEl>
                                        <p:attrNameLst>
                                          <p:attrName>style.visibility</p:attrName>
                                        </p:attrNameLst>
                                      </p:cBhvr>
                                      <p:to>
                                        <p:strVal val="visible"/>
                                      </p:to>
                                    </p:set>
                                    <p:animEffect transition="in" filter="blinds(horizontal)">
                                      <p:cBhvr>
                                        <p:cTn id="17"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1" grpId="0"/>
      <p:bldP spid="2560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pic>
        <p:nvPicPr>
          <p:cNvPr id="15" name="Image 14" descr="C:\Users\hsoftware\Desktop\magh ùah.jpg"/>
          <p:cNvPicPr/>
          <p:nvPr/>
        </p:nvPicPr>
        <p:blipFill>
          <a:blip r:embed="rId3"/>
          <a:srcRect/>
          <a:stretch>
            <a:fillRect/>
          </a:stretch>
        </p:blipFill>
        <p:spPr bwMode="auto">
          <a:xfrm>
            <a:off x="5715008" y="1857370"/>
            <a:ext cx="1172899" cy="1110700"/>
          </a:xfrm>
          <a:prstGeom prst="rect">
            <a:avLst/>
          </a:prstGeom>
          <a:noFill/>
          <a:ln w="9525">
            <a:noFill/>
            <a:miter lim="800000"/>
            <a:headEnd/>
            <a:tailEnd/>
          </a:ln>
        </p:spPr>
      </p:pic>
      <p:sp>
        <p:nvSpPr>
          <p:cNvPr id="688" name="Google Shape;688;p52"/>
          <p:cNvSpPr txBox="1">
            <a:spLocks noGrp="1"/>
          </p:cNvSpPr>
          <p:nvPr>
            <p:ph type="body" idx="2"/>
          </p:nvPr>
        </p:nvSpPr>
        <p:spPr>
          <a:xfrm>
            <a:off x="2987824" y="2968070"/>
            <a:ext cx="2428200" cy="336100"/>
          </a:xfrm>
          <a:prstGeom prst="rect">
            <a:avLst/>
          </a:prstGeom>
        </p:spPr>
        <p:txBody>
          <a:bodyPr spcFirstLastPara="1" wrap="square" lIns="91425" tIns="91425" rIns="91425" bIns="91425" anchor="t" anchorCtr="0">
            <a:noAutofit/>
          </a:bodyPr>
          <a:lstStyle/>
          <a:p>
            <a:pPr marL="0" lvl="0" indent="0">
              <a:buSzPts val="1200"/>
              <a:buNone/>
              <a:defRPr/>
            </a:pPr>
            <a:r>
              <a:rPr lang="fr-FR" b="1" dirty="0">
                <a:hlinkClick r:id="rId4"/>
              </a:rPr>
              <a:t>med.jahiid@gmail.com</a:t>
            </a:r>
            <a:r>
              <a:rPr lang="fr-FR" b="1" dirty="0"/>
              <a:t> </a:t>
            </a:r>
            <a:endParaRPr lang="ar-DZ" b="1" dirty="0"/>
          </a:p>
        </p:txBody>
      </p:sp>
      <p:sp>
        <p:nvSpPr>
          <p:cNvPr id="692" name="Google Shape;692;p52"/>
          <p:cNvSpPr txBox="1">
            <a:spLocks noGrp="1"/>
          </p:cNvSpPr>
          <p:nvPr>
            <p:ph type="subTitle" idx="4"/>
          </p:nvPr>
        </p:nvSpPr>
        <p:spPr>
          <a:xfrm>
            <a:off x="2915816" y="2538747"/>
            <a:ext cx="2571768" cy="404400"/>
          </a:xfrm>
          <a:prstGeom prst="rect">
            <a:avLst/>
          </a:prstGeom>
        </p:spPr>
        <p:txBody>
          <a:bodyPr spcFirstLastPara="1" wrap="square" lIns="91425" tIns="91425" rIns="91425" bIns="91425"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lvl="0" indent="0" algn="ctr" rtl="0">
              <a:spcBef>
                <a:spcPts val="0"/>
              </a:spcBef>
              <a:spcAft>
                <a:spcPts val="1600"/>
              </a:spcAft>
              <a:buNone/>
            </a:pPr>
            <a:r>
              <a:rPr lang="en"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Aissaoui moudjahid</a:t>
            </a:r>
            <a:endParaRPr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96" name="Google Shape;696;p52"/>
          <p:cNvSpPr/>
          <p:nvPr/>
        </p:nvSpPr>
        <p:spPr>
          <a:xfrm>
            <a:off x="5286380" y="1428742"/>
            <a:ext cx="1971000" cy="1980000"/>
          </a:xfrm>
          <a:prstGeom prst="ellipse">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28;p55"/>
          <p:cNvSpPr txBox="1">
            <a:spLocks/>
          </p:cNvSpPr>
          <p:nvPr/>
        </p:nvSpPr>
        <p:spPr>
          <a:xfrm rot="-284">
            <a:off x="3071836" y="571636"/>
            <a:ext cx="3636600" cy="832500"/>
          </a:xfrm>
          <a:prstGeom prst="rect">
            <a:avLst/>
          </a:prstGeom>
          <a:noFill/>
          <a:ln>
            <a:noFill/>
          </a:ln>
        </p:spPr>
        <p:txBody>
          <a:bodyPr spcFirstLastPara="1" wrap="square" lIns="91425" tIns="91425" rIns="91425" bIns="91425" anchor="b"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2400"/>
              <a:buFont typeface="Work Sans"/>
              <a:buNone/>
              <a:tabLst/>
              <a:defRPr/>
            </a:pPr>
            <a:r>
              <a:rPr kumimoji="0" lang="fr-FR" sz="4500" b="1" i="0" u="none" strike="noStrike" kern="0" cap="none" spc="0" normalizeH="0" baseline="0" noProof="0" dirty="0">
                <a:ln>
                  <a:noFill/>
                </a:ln>
                <a:solidFill>
                  <a:schemeClr val="dk1"/>
                </a:solidFill>
                <a:effectLst/>
                <a:uLnTx/>
                <a:uFillTx/>
                <a:latin typeface="Work Sans"/>
                <a:ea typeface="Work Sans"/>
                <a:cs typeface="Work Sans"/>
                <a:sym typeface="Work Sans"/>
              </a:rPr>
              <a:t>THANKS</a:t>
            </a:r>
            <a:r>
              <a:rPr kumimoji="0" lang="fr-FR" sz="5300" b="1" i="0" u="none" strike="noStrike" kern="0" cap="none" spc="0" normalizeH="0" baseline="0" noProof="0" dirty="0">
                <a:ln>
                  <a:noFill/>
                </a:ln>
                <a:solidFill>
                  <a:schemeClr val="dk1"/>
                </a:solidFill>
                <a:effectLst/>
                <a:uLnTx/>
                <a:uFillTx/>
                <a:latin typeface="Work Sans"/>
                <a:ea typeface="Work Sans"/>
                <a:cs typeface="Work Sans"/>
                <a:sym typeface="Work Sans"/>
              </a:rPr>
              <a:t>!</a:t>
            </a:r>
          </a:p>
        </p:txBody>
      </p:sp>
      <p:sp>
        <p:nvSpPr>
          <p:cNvPr id="13" name="Google Shape;729;p55"/>
          <p:cNvSpPr txBox="1">
            <a:spLocks/>
          </p:cNvSpPr>
          <p:nvPr/>
        </p:nvSpPr>
        <p:spPr>
          <a:xfrm>
            <a:off x="2815941" y="3579862"/>
            <a:ext cx="3143272" cy="500066"/>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Work Sans"/>
              <a:buNone/>
              <a:tabLst/>
              <a:defRPr/>
            </a:pPr>
            <a:r>
              <a:rPr kumimoji="0" lang="en-US" sz="1600" b="1" i="0" u="none" strike="noStrike" kern="0" cap="none" spc="0" normalizeH="0" baseline="0" noProof="0" dirty="0">
                <a:ln>
                  <a:noFill/>
                </a:ln>
                <a:solidFill>
                  <a:schemeClr val="dk1"/>
                </a:solidFill>
                <a:effectLst/>
                <a:uLnTx/>
                <a:uFillTx/>
                <a:latin typeface="Work Sans"/>
                <a:ea typeface="Work Sans"/>
                <a:cs typeface="Work Sans"/>
                <a:sym typeface="Work Sans"/>
              </a:rPr>
              <a:t>Do you have any questions?</a:t>
            </a:r>
            <a:endParaRPr kumimoji="0" lang="ar-DZ" sz="1600" b="1" i="0" u="none" strike="noStrike" kern="0" cap="none" spc="0" normalizeH="0" baseline="0" noProof="0" dirty="0">
              <a:ln>
                <a:noFill/>
              </a:ln>
              <a:solidFill>
                <a:schemeClr val="dk1"/>
              </a:solidFill>
              <a:effectLst/>
              <a:uLnTx/>
              <a:uFillTx/>
              <a:latin typeface="Work Sans"/>
              <a:ea typeface="Work Sans"/>
              <a:cs typeface="Work Sans"/>
              <a:sym typeface="Work Sans"/>
            </a:endParaRPr>
          </a:p>
          <a:p>
            <a:pPr marL="0" marR="0" lvl="0" indent="0" algn="l" defTabSz="914400" rtl="0" eaLnBrk="1" fontAlgn="auto" latinLnBrk="0" hangingPunct="1">
              <a:lnSpc>
                <a:spcPct val="100000"/>
              </a:lnSpc>
              <a:spcBef>
                <a:spcPts val="0"/>
              </a:spcBef>
              <a:spcAft>
                <a:spcPts val="0"/>
              </a:spcAft>
              <a:buClr>
                <a:schemeClr val="dk1"/>
              </a:buClr>
              <a:buSzPts val="1200"/>
              <a:buFont typeface="Work Sans"/>
              <a:buNone/>
              <a:tabLst/>
              <a:defRPr/>
            </a:pPr>
            <a:endParaRPr kumimoji="0" lang="en-US" sz="1600" b="1" i="0" u="none" strike="noStrike" kern="0" cap="none" spc="0" normalizeH="0" baseline="0" noProof="0" dirty="0">
              <a:ln>
                <a:noFill/>
              </a:ln>
              <a:solidFill>
                <a:schemeClr val="dk1"/>
              </a:solidFill>
              <a:effectLst/>
              <a:uLnTx/>
              <a:uFillTx/>
              <a:latin typeface="Work Sans"/>
              <a:ea typeface="Work Sans"/>
              <a:cs typeface="Work Sans"/>
              <a:sym typeface="Work Sans"/>
            </a:endParaRPr>
          </a:p>
        </p:txBody>
      </p:sp>
      <p:pic>
        <p:nvPicPr>
          <p:cNvPr id="16" name="Image 15" descr="C:\Users\hsoftware\Desktop\magh ùah.jpg"/>
          <p:cNvPicPr/>
          <p:nvPr/>
        </p:nvPicPr>
        <p:blipFill>
          <a:blip r:embed="rId3"/>
          <a:srcRect/>
          <a:stretch>
            <a:fillRect/>
          </a:stretch>
        </p:blipFill>
        <p:spPr bwMode="auto">
          <a:xfrm>
            <a:off x="1643042" y="1857370"/>
            <a:ext cx="1172899" cy="1110700"/>
          </a:xfrm>
          <a:prstGeom prst="rect">
            <a:avLst/>
          </a:prstGeom>
          <a:noFill/>
          <a:ln w="9525">
            <a:noFill/>
            <a:miter lim="800000"/>
            <a:headEnd/>
            <a:tailEnd/>
          </a:ln>
        </p:spPr>
      </p:pic>
      <p:sp>
        <p:nvSpPr>
          <p:cNvPr id="17" name="Google Shape;696;p52"/>
          <p:cNvSpPr/>
          <p:nvPr/>
        </p:nvSpPr>
        <p:spPr>
          <a:xfrm>
            <a:off x="1214414" y="1428742"/>
            <a:ext cx="1971000" cy="1980000"/>
          </a:xfrm>
          <a:prstGeom prst="ellipse">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to="" calcmode="lin" valueType="num">
                                      <p:cBhvr>
                                        <p:cTn id="14" dur="1" fill="hold"/>
                                        <p:tgtEl>
                                          <p:spTgt spid="15"/>
                                        </p:tgtEl>
                                        <p:attrNameLst>
                                          <p:attrName/>
                                        </p:attrNameLst>
                                      </p:cBhvr>
                                    </p:anim>
                                  </p:childTnLst>
                                </p:cTn>
                              </p:par>
                              <p:par>
                                <p:cTn id="15" presetID="24" presetClass="entr" presetSubtype="0" fill="hold" grpId="0" nodeType="withEffect">
                                  <p:stCondLst>
                                    <p:cond delay="0"/>
                                  </p:stCondLst>
                                  <p:childTnLst>
                                    <p:set>
                                      <p:cBhvr>
                                        <p:cTn id="16" dur="1" fill="hold">
                                          <p:stCondLst>
                                            <p:cond delay="0"/>
                                          </p:stCondLst>
                                        </p:cTn>
                                        <p:tgtEl>
                                          <p:spTgt spid="688">
                                            <p:txEl>
                                              <p:pRg st="0" end="0"/>
                                            </p:txEl>
                                          </p:spTgt>
                                        </p:tgtEl>
                                        <p:attrNameLst>
                                          <p:attrName>style.visibility</p:attrName>
                                        </p:attrNameLst>
                                      </p:cBhvr>
                                      <p:to>
                                        <p:strVal val="visible"/>
                                      </p:to>
                                    </p:set>
                                    <p:anim to="" calcmode="lin" valueType="num">
                                      <p:cBhvr>
                                        <p:cTn id="17" dur="1" fill="hold"/>
                                        <p:tgtEl>
                                          <p:spTgt spid="688">
                                            <p:txEl>
                                              <p:pRg st="0" end="0"/>
                                            </p:txEl>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692">
                                            <p:txEl>
                                              <p:pRg st="0" end="0"/>
                                            </p:txEl>
                                          </p:spTgt>
                                        </p:tgtEl>
                                        <p:attrNameLst>
                                          <p:attrName>style.visibility</p:attrName>
                                        </p:attrNameLst>
                                      </p:cBhvr>
                                      <p:to>
                                        <p:strVal val="visible"/>
                                      </p:to>
                                    </p:set>
                                    <p:anim to="" calcmode="lin" valueType="num">
                                      <p:cBhvr>
                                        <p:cTn id="20" dur="1" fill="hold"/>
                                        <p:tgtEl>
                                          <p:spTgt spid="692">
                                            <p:txEl>
                                              <p:pRg st="0" end="0"/>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696"/>
                                        </p:tgtEl>
                                        <p:attrNameLst>
                                          <p:attrName>style.visibility</p:attrName>
                                        </p:attrNameLst>
                                      </p:cBhvr>
                                      <p:to>
                                        <p:strVal val="visible"/>
                                      </p:to>
                                    </p:set>
                                    <p:anim to="" calcmode="lin" valueType="num">
                                      <p:cBhvr>
                                        <p:cTn id="23" dur="1" fill="hold"/>
                                        <p:tgtEl>
                                          <p:spTgt spid="696"/>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 to="" calcmode="lin" valueType="num">
                                      <p:cBhvr>
                                        <p:cTn id="26" dur="1" fill="hold"/>
                                        <p:tgtEl>
                                          <p:spTgt spid="16"/>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to="" calcmode="lin" valueType="num">
                                      <p:cBhvr>
                                        <p:cTn id="29" dur="1" fill="hold"/>
                                        <p:tgtEl>
                                          <p:spTgt spid="17"/>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35"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2000"/>
                                        <p:tgtEl>
                                          <p:spTgt spid="13"/>
                                        </p:tgtEl>
                                      </p:cBhvr>
                                    </p:animEffect>
                                    <p:anim calcmode="lin" valueType="num">
                                      <p:cBhvr>
                                        <p:cTn id="35" dur="2000" fill="hold"/>
                                        <p:tgtEl>
                                          <p:spTgt spid="13"/>
                                        </p:tgtEl>
                                        <p:attrNameLst>
                                          <p:attrName>style.rotation</p:attrName>
                                        </p:attrNameLst>
                                      </p:cBhvr>
                                      <p:tavLst>
                                        <p:tav tm="0">
                                          <p:val>
                                            <p:fltVal val="720"/>
                                          </p:val>
                                        </p:tav>
                                        <p:tav tm="100000">
                                          <p:val>
                                            <p:fltVal val="0"/>
                                          </p:val>
                                        </p:tav>
                                      </p:tavLst>
                                    </p:anim>
                                    <p:anim calcmode="lin" valueType="num">
                                      <p:cBhvr>
                                        <p:cTn id="36" dur="2000" fill="hold"/>
                                        <p:tgtEl>
                                          <p:spTgt spid="13"/>
                                        </p:tgtEl>
                                        <p:attrNameLst>
                                          <p:attrName>ppt_h</p:attrName>
                                        </p:attrNameLst>
                                      </p:cBhvr>
                                      <p:tavLst>
                                        <p:tav tm="0">
                                          <p:val>
                                            <p:fltVal val="0"/>
                                          </p:val>
                                        </p:tav>
                                        <p:tav tm="100000">
                                          <p:val>
                                            <p:strVal val="#ppt_h"/>
                                          </p:val>
                                        </p:tav>
                                      </p:tavLst>
                                    </p:anim>
                                    <p:anim calcmode="lin" valueType="num">
                                      <p:cBhvr>
                                        <p:cTn id="37" dur="2000" fill="hold"/>
                                        <p:tgtEl>
                                          <p:spTgt spid="1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8" grpId="0" build="p"/>
      <p:bldP spid="692" grpId="0" build="p"/>
      <p:bldP spid="696" grpId="0" animBg="1"/>
      <p:bldP spid="11" grpId="0"/>
      <p:bldP spid="13"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2"/>
          <p:cNvSpPr txBox="1">
            <a:spLocks noGrp="1"/>
          </p:cNvSpPr>
          <p:nvPr>
            <p:ph type="title"/>
          </p:nvPr>
        </p:nvSpPr>
        <p:spPr>
          <a:xfrm>
            <a:off x="785786" y="428610"/>
            <a:ext cx="3468300" cy="551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ar-DZ" dirty="0"/>
              <a:t>مقدمــــــــــــة:</a:t>
            </a:r>
            <a:endParaRPr/>
          </a:p>
        </p:txBody>
      </p:sp>
      <p:pic>
        <p:nvPicPr>
          <p:cNvPr id="219" name="Google Shape;219;p32"/>
          <p:cNvPicPr preferRelativeResize="0"/>
          <p:nvPr/>
        </p:nvPicPr>
        <p:blipFill rotWithShape="1">
          <a:blip r:embed="rId3">
            <a:alphaModFix/>
          </a:blip>
          <a:srcRect l="4068" t="-786" r="32257" b="-30"/>
          <a:stretch/>
        </p:blipFill>
        <p:spPr>
          <a:xfrm rot="5400000" flipH="1">
            <a:off x="4290527" y="277852"/>
            <a:ext cx="5148549" cy="4585598"/>
          </a:xfrm>
          <a:prstGeom prst="rect">
            <a:avLst/>
          </a:prstGeom>
          <a:noFill/>
          <a:ln>
            <a:noFill/>
          </a:ln>
        </p:spPr>
      </p:pic>
      <p:sp>
        <p:nvSpPr>
          <p:cNvPr id="221" name="Google Shape;221;p32"/>
          <p:cNvSpPr/>
          <p:nvPr/>
        </p:nvSpPr>
        <p:spPr>
          <a:xfrm>
            <a:off x="4578750" y="-15000"/>
            <a:ext cx="4572000" cy="16617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9" name="Rectangle 1"/>
          <p:cNvSpPr>
            <a:spLocks noChangeArrowheads="1"/>
          </p:cNvSpPr>
          <p:nvPr/>
        </p:nvSpPr>
        <p:spPr bwMode="auto">
          <a:xfrm>
            <a:off x="142844" y="1285866"/>
            <a:ext cx="578644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kumimoji="0" lang="ar-DZ" sz="2000" b="1" i="0" u="none" strike="noStrike" cap="none" normalizeH="0" baseline="0" dirty="0">
                <a:ln>
                  <a:noFill/>
                </a:ln>
                <a:solidFill>
                  <a:schemeClr val="tx1"/>
                </a:solidFill>
                <a:effectLst/>
                <a:latin typeface="Sakkal Majalla" pitchFamily="2" charset="-78"/>
                <a:ea typeface="Calibri" pitchFamily="34" charset="0"/>
                <a:cs typeface="Sakkal Majalla" pitchFamily="2" charset="-78"/>
              </a:rPr>
              <a:t>        </a:t>
            </a:r>
            <a:r>
              <a:rPr lang="ar-SA" sz="2000" dirty="0"/>
              <a:t>يولد الفرد</a:t>
            </a:r>
            <a:r>
              <a:rPr lang="ar-SA" sz="2000" b="1" dirty="0"/>
              <a:t> </a:t>
            </a:r>
            <a:r>
              <a:rPr lang="ar-DZ" sz="2000" dirty="0"/>
              <a:t>على أن يتعلم </a:t>
            </a:r>
            <a:r>
              <a:rPr lang="ar-DZ" sz="2000" dirty="0" err="1"/>
              <a:t>و</a:t>
            </a:r>
            <a:r>
              <a:rPr lang="ar-DZ" sz="2000" dirty="0"/>
              <a:t> يفكر بطرق معنوية ,يبالغون في كل شيء , </a:t>
            </a:r>
            <a:r>
              <a:rPr lang="ar-DZ" sz="2000" dirty="0" err="1"/>
              <a:t>و</a:t>
            </a:r>
            <a:r>
              <a:rPr lang="ar-DZ" sz="2000" dirty="0"/>
              <a:t> يشعرون بالإثارة الشديدة ويتصرفون حسب أفكارهم ومعتقداتهم. وهذا من شانه قد يزيد أو يعزز من استمرارية </a:t>
            </a:r>
            <a:r>
              <a:rPr lang="ar-DZ" sz="2000" dirty="0" err="1"/>
              <a:t>سلوكاتهم</a:t>
            </a:r>
            <a:r>
              <a:rPr lang="ar-DZ" sz="2000" dirty="0"/>
              <a:t> السوية كانت أم غير سوية . وهذا ما يتعلق بأهمية هذه الدراسة </a:t>
            </a:r>
            <a:r>
              <a:rPr lang="ar-DZ" sz="2000" dirty="0" err="1"/>
              <a:t>و</a:t>
            </a:r>
            <a:r>
              <a:rPr lang="ar-DZ" sz="2000" dirty="0"/>
              <a:t> التي تكمن أهميتها في معرفة الأفكار غير عقلانية والتي من شانها أن تعطي فرصة للعلاج النفسي في وضع الخطط العلاجية </a:t>
            </a:r>
            <a:r>
              <a:rPr lang="ar-DZ" sz="2000" dirty="0" err="1"/>
              <a:t>و</a:t>
            </a:r>
            <a:r>
              <a:rPr lang="ar-DZ" sz="2000" dirty="0"/>
              <a:t> الاستشارات النفسية. وخاصة إذا تعلق المجال بالإدمان على المخدرات.</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barn(inHorizontal)">
                                      <p:cBhvr>
                                        <p:cTn id="7" dur="500"/>
                                        <p:tgtEl>
                                          <p:spTgt spid="2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box(in)">
                                      <p:cBhvr>
                                        <p:cTn id="12" dur="500"/>
                                        <p:tgtEl>
                                          <p:spTgt spid="21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4209"/>
                                        </p:tgtEl>
                                        <p:attrNameLst>
                                          <p:attrName>style.visibility</p:attrName>
                                        </p:attrNameLst>
                                      </p:cBhvr>
                                      <p:to>
                                        <p:strVal val="visible"/>
                                      </p:to>
                                    </p:set>
                                    <p:animEffect transition="in" filter="slide(fromBottom)">
                                      <p:cBhvr>
                                        <p:cTn id="17" dur="500"/>
                                        <p:tgtEl>
                                          <p:spTgt spid="94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p:bldP spid="9420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34"/>
          <p:cNvPicPr preferRelativeResize="0"/>
          <p:nvPr/>
        </p:nvPicPr>
        <p:blipFill rotWithShape="1">
          <a:blip r:embed="rId3">
            <a:alphaModFix/>
          </a:blip>
          <a:srcRect l="26246" t="14704" r="31165"/>
          <a:stretch/>
        </p:blipFill>
        <p:spPr>
          <a:xfrm>
            <a:off x="0" y="0"/>
            <a:ext cx="3852302" cy="5143498"/>
          </a:xfrm>
          <a:prstGeom prst="rect">
            <a:avLst/>
          </a:prstGeom>
          <a:noFill/>
          <a:ln>
            <a:noFill/>
          </a:ln>
        </p:spPr>
      </p:pic>
      <p:sp>
        <p:nvSpPr>
          <p:cNvPr id="247" name="Google Shape;247;p34"/>
          <p:cNvSpPr txBox="1">
            <a:spLocks noGrp="1"/>
          </p:cNvSpPr>
          <p:nvPr>
            <p:ph type="title"/>
          </p:nvPr>
        </p:nvSpPr>
        <p:spPr>
          <a:xfrm>
            <a:off x="3786182" y="500048"/>
            <a:ext cx="5143536" cy="642942"/>
          </a:xfrm>
          <a:prstGeom prst="rect">
            <a:avLst/>
          </a:prstGeom>
        </p:spPr>
        <p:txBody>
          <a:bodyPr spcFirstLastPara="1" wrap="square" lIns="91425" tIns="91425" rIns="91425" bIns="91425" anchor="t" anchorCtr="0">
            <a:noAutofit/>
          </a:bodyPr>
          <a:lstStyle/>
          <a:p>
            <a:pPr algn="r" rtl="1"/>
            <a:r>
              <a:rPr lang="ar-DZ" sz="2400" dirty="0"/>
              <a:t>  </a:t>
            </a:r>
            <a:r>
              <a:rPr lang="ar-SA" sz="2000" dirty="0">
                <a:solidFill>
                  <a:srgbClr val="00B050"/>
                </a:solidFill>
              </a:rPr>
              <a:t>خصوصيات </a:t>
            </a:r>
            <a:r>
              <a:rPr lang="ar-DZ" sz="2000" dirty="0">
                <a:solidFill>
                  <a:srgbClr val="00B050"/>
                </a:solidFill>
              </a:rPr>
              <a:t>الأفكار غير عقلانية عند مدمني المخدرات </a:t>
            </a:r>
            <a:r>
              <a:rPr lang="ar-SA" sz="2000" dirty="0">
                <a:solidFill>
                  <a:srgbClr val="00B050"/>
                </a:solidFill>
              </a:rPr>
              <a:t>:</a:t>
            </a:r>
            <a:endParaRPr lang="fr-FR" sz="2400" dirty="0">
              <a:solidFill>
                <a:srgbClr val="00B050"/>
              </a:solidFill>
            </a:endParaRPr>
          </a:p>
        </p:txBody>
      </p:sp>
      <p:sp>
        <p:nvSpPr>
          <p:cNvPr id="255" name="Google Shape;255;p34"/>
          <p:cNvSpPr/>
          <p:nvPr/>
        </p:nvSpPr>
        <p:spPr>
          <a:xfrm>
            <a:off x="4143372" y="4143386"/>
            <a:ext cx="586200" cy="577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4"/>
          <p:cNvSpPr/>
          <p:nvPr/>
        </p:nvSpPr>
        <p:spPr>
          <a:xfrm rot="5400000">
            <a:off x="460050" y="1746900"/>
            <a:ext cx="5134800" cy="16497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7" name="Google Shape;257;p34"/>
          <p:cNvGrpSpPr/>
          <p:nvPr/>
        </p:nvGrpSpPr>
        <p:grpSpPr>
          <a:xfrm>
            <a:off x="8358214" y="1000114"/>
            <a:ext cx="289039" cy="352833"/>
            <a:chOff x="-24694925" y="3518700"/>
            <a:chExt cx="242625" cy="296175"/>
          </a:xfrm>
        </p:grpSpPr>
        <p:sp>
          <p:nvSpPr>
            <p:cNvPr id="258" name="Google Shape;258;p34"/>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4"/>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4"/>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4"/>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ZoneTexte 26"/>
          <p:cNvSpPr txBox="1"/>
          <p:nvPr/>
        </p:nvSpPr>
        <p:spPr>
          <a:xfrm>
            <a:off x="4429124" y="1428742"/>
            <a:ext cx="4357718" cy="2585323"/>
          </a:xfrm>
          <a:prstGeom prst="rect">
            <a:avLst/>
          </a:prstGeom>
          <a:noFill/>
        </p:spPr>
        <p:txBody>
          <a:bodyPr wrap="square" rtlCol="0">
            <a:spAutoFit/>
          </a:bodyPr>
          <a:lstStyle/>
          <a:p>
            <a:pPr algn="r" rtl="1"/>
            <a:r>
              <a:rPr lang="ar-SA" sz="1800" b="1" dirty="0">
                <a:latin typeface="Sakkal Majalla" pitchFamily="2" charset="-78"/>
                <a:cs typeface="Sakkal Majalla" pitchFamily="2" charset="-78"/>
              </a:rPr>
              <a:t>ترتبط بعض الأفكار والتصورات الشائعة بتعاطي المخدرات فتؤثر على رواجها والإقبال عليها، وتتمثل </a:t>
            </a:r>
            <a:r>
              <a:rPr lang="ar-SA" sz="1800" b="1" dirty="0" err="1">
                <a:latin typeface="Sakkal Majalla" pitchFamily="2" charset="-78"/>
                <a:cs typeface="Sakkal Majalla" pitchFamily="2" charset="-78"/>
              </a:rPr>
              <a:t>فى</a:t>
            </a:r>
            <a:r>
              <a:rPr lang="ar-SA" sz="1800" b="1" dirty="0">
                <a:latin typeface="Sakkal Majalla" pitchFamily="2" charset="-78"/>
                <a:cs typeface="Sakkal Majalla" pitchFamily="2" charset="-78"/>
              </a:rPr>
              <a:t> تأثير المخدرات وفوائدها والعالم الذي تخلقه، وقد تتمثل كذلك </a:t>
            </a:r>
            <a:r>
              <a:rPr lang="ar-SA" sz="1800" b="1" dirty="0" err="1">
                <a:latin typeface="Sakkal Majalla" pitchFamily="2" charset="-78"/>
                <a:cs typeface="Sakkal Majalla" pitchFamily="2" charset="-78"/>
              </a:rPr>
              <a:t>فى</a:t>
            </a:r>
            <a:r>
              <a:rPr lang="ar-SA" sz="1800" b="1" dirty="0">
                <a:latin typeface="Sakkal Majalla" pitchFamily="2" charset="-78"/>
                <a:cs typeface="Sakkal Majalla" pitchFamily="2" charset="-78"/>
              </a:rPr>
              <a:t> أفكار متعلقة بأضرارها أو الجوانب السلبية لتعاطيها. وفى كل الأحوال فإن تلك الأفكار لا تستند على أسس علمية أو منطقية سليمة، وعلى الرغم من ذلك يتم تداولها ونشرها لأنها تحقق مصالح المتعاملين في المخدرات من تجار وموزعين.</a:t>
            </a:r>
            <a:endParaRPr lang="fr-FR" sz="1800" b="1" dirty="0">
              <a:latin typeface="Sakkal Majalla" pitchFamily="2" charset="-78"/>
              <a:cs typeface="Sakkal Majalla" pitchFamily="2" charset="-78"/>
            </a:endParaRPr>
          </a:p>
          <a:p>
            <a:pPr algn="r"/>
            <a:r>
              <a:rPr lang="ar-SA" sz="1800" b="1" dirty="0">
                <a:latin typeface="Sakkal Majalla" pitchFamily="2" charset="-78"/>
                <a:cs typeface="Sakkal Majalla" pitchFamily="2" charset="-78"/>
              </a:rPr>
              <a:t>وهنا سنشير لنتائج بعض الدراسات التي هدفت إلى الكشف والتعرف على أهم هذه الأفكار </a:t>
            </a:r>
            <a:r>
              <a:rPr lang="ar-SA" sz="1800" b="1" dirty="0" err="1">
                <a:latin typeface="Sakkal Majalla" pitchFamily="2" charset="-78"/>
                <a:cs typeface="Sakkal Majalla" pitchFamily="2" charset="-78"/>
              </a:rPr>
              <a:t>و</a:t>
            </a:r>
            <a:r>
              <a:rPr lang="ar-SA" sz="1800" b="1" dirty="0">
                <a:latin typeface="Sakkal Majalla" pitchFamily="2" charset="-78"/>
                <a:cs typeface="Sakkal Majalla" pitchFamily="2" charset="-78"/>
              </a:rPr>
              <a:t> الاعتقادات</a:t>
            </a:r>
            <a:endParaRPr lang="fr-FR" b="1" dirty="0">
              <a:latin typeface="Sakkal Majalla" pitchFamily="2" charset="-78"/>
              <a:cs typeface="Sakkal Majalla" pitchFamily="2" charset="-78"/>
            </a:endParaRPr>
          </a:p>
        </p:txBody>
      </p:sp>
      <p:grpSp>
        <p:nvGrpSpPr>
          <p:cNvPr id="34" name="Google Shape;257;p34"/>
          <p:cNvGrpSpPr/>
          <p:nvPr/>
        </p:nvGrpSpPr>
        <p:grpSpPr>
          <a:xfrm>
            <a:off x="4286248" y="4286262"/>
            <a:ext cx="289039" cy="352833"/>
            <a:chOff x="-24694925" y="3518700"/>
            <a:chExt cx="242625" cy="296175"/>
          </a:xfrm>
        </p:grpSpPr>
        <p:sp>
          <p:nvSpPr>
            <p:cNvPr id="35" name="Google Shape;258;p34"/>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9;p34"/>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60;p34"/>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61;p34"/>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barn(inHorizontal)">
                                      <p:cBhvr>
                                        <p:cTn id="7" dur="500"/>
                                        <p:tgtEl>
                                          <p:spTgt spid="23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47"/>
                                        </p:tgtEl>
                                        <p:attrNameLst>
                                          <p:attrName>style.visibility</p:attrName>
                                        </p:attrNameLst>
                                      </p:cBhvr>
                                      <p:to>
                                        <p:strVal val="visible"/>
                                      </p:to>
                                    </p:set>
                                    <p:anim calcmode="lin" valueType="num">
                                      <p:cBhvr additive="base">
                                        <p:cTn id="12" dur="500" fill="hold"/>
                                        <p:tgtEl>
                                          <p:spTgt spid="247"/>
                                        </p:tgtEl>
                                        <p:attrNameLst>
                                          <p:attrName>ppt_x</p:attrName>
                                        </p:attrNameLst>
                                      </p:cBhvr>
                                      <p:tavLst>
                                        <p:tav tm="0">
                                          <p:val>
                                            <p:strVal val="#ppt_x"/>
                                          </p:val>
                                        </p:tav>
                                        <p:tav tm="100000">
                                          <p:val>
                                            <p:strVal val="#ppt_x"/>
                                          </p:val>
                                        </p:tav>
                                      </p:tavLst>
                                    </p:anim>
                                    <p:anim calcmode="lin" valueType="num">
                                      <p:cBhvr additive="base">
                                        <p:cTn id="13" dur="500" fill="hold"/>
                                        <p:tgtEl>
                                          <p:spTgt spid="24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lide(fromBottom)">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255"/>
                                        </p:tgtEl>
                                        <p:attrNameLst>
                                          <p:attrName>style.visibility</p:attrName>
                                        </p:attrNameLst>
                                      </p:cBhvr>
                                      <p:to>
                                        <p:strVal val="visible"/>
                                      </p:to>
                                    </p:set>
                                    <p:animEffect transition="in" filter="box(in)">
                                      <p:cBhvr>
                                        <p:cTn id="23" dur="500"/>
                                        <p:tgtEl>
                                          <p:spTgt spid="255"/>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57"/>
                                        </p:tgtEl>
                                        <p:attrNameLst>
                                          <p:attrName>style.visibility</p:attrName>
                                        </p:attrNameLst>
                                      </p:cBhvr>
                                      <p:to>
                                        <p:strVal val="visible"/>
                                      </p:to>
                                    </p:set>
                                    <p:animEffect transition="in" filter="checkerboard(across)">
                                      <p:cBhvr>
                                        <p:cTn id="28" dur="500"/>
                                        <p:tgtEl>
                                          <p:spTgt spid="257"/>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checkerboard(across)">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 grpId="0"/>
      <p:bldP spid="255"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grpSp>
        <p:nvGrpSpPr>
          <p:cNvPr id="29" name="Google Shape;10031;p69"/>
          <p:cNvGrpSpPr/>
          <p:nvPr/>
        </p:nvGrpSpPr>
        <p:grpSpPr>
          <a:xfrm>
            <a:off x="-428660" y="-500084"/>
            <a:ext cx="3131326" cy="3112924"/>
            <a:chOff x="2791734" y="959267"/>
            <a:chExt cx="3515184" cy="3494527"/>
          </a:xfrm>
        </p:grpSpPr>
        <p:grpSp>
          <p:nvGrpSpPr>
            <p:cNvPr id="30" name="Google Shape;10032;p69"/>
            <p:cNvGrpSpPr/>
            <p:nvPr/>
          </p:nvGrpSpPr>
          <p:grpSpPr>
            <a:xfrm rot="1829772">
              <a:off x="3254760" y="1441236"/>
              <a:ext cx="2589183" cy="2530613"/>
              <a:chOff x="4817775" y="976050"/>
              <a:chExt cx="626650" cy="612450"/>
            </a:xfrm>
          </p:grpSpPr>
          <p:sp>
            <p:nvSpPr>
              <p:cNvPr id="32" name="Google Shape;10033;p6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034;p6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035;p6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036;p6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037;p6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038;p6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039;p6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040;p6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041;p6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042;p6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043;p6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044;p6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045;p6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046;p6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047;p6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048;p6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049;p6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050;p6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051;p6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052;p6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053;p6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054;p6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055;p6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056;p6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057;p6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058;p6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059;p6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060;p6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061;p6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062;p6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063;p6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064;p6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065;p6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066;p6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067;p6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068;p6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069;p6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070;p6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071;p6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072;p6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073;p6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074;p6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075;p6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076;p6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077;p6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078;p6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079;p6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080;p6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081;p6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082;p6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083;p6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084;p6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085;p6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086;p6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087;p6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088;p6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089;p6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090;p6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091;p6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092;p6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093;p6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094;p6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095;p6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096;p6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097;p6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098;p6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099;p6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100;p6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101;p6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02;p6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103;p6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104;p6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105;p6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106;p6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107;p6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108;p6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109;p6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110;p6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111;p6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112;p6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113;p6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114;p6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115;p6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116;p6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117;p6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118;p6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119;p6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120;p6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121;p6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122;p6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123;p6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124;p6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125;p6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126;p6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127;p6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128;p6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129;p6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130;p6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131;p6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132;p6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133;p6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134;p6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135;p6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136;p6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137;p6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138;p6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139;p6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140;p6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141;p6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142;p6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143;p6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144;p6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145;p6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146;p6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147;p6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148;p6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149;p6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150;p6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151;p6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152;p6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153;p6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154;p6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155;p6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156;p6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157;p6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158;p6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159;p6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160;p6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161;p6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162;p6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163;p6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164;p6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165;p6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166;p6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167;p6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168;p6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169;p6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170;p6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171;p6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172;p6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173;p6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174;p6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175;p6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176;p6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177;p6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178;p6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0179;p6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180;p6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0181;p6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0182;p6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0183;p6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10184;p69"/>
            <p:cNvSpPr/>
            <p:nvPr/>
          </p:nvSpPr>
          <p:spPr>
            <a:xfrm>
              <a:off x="4536325" y="2828950"/>
              <a:ext cx="71400" cy="1352700"/>
            </a:xfrm>
            <a:prstGeom prst="triangle">
              <a:avLst>
                <a:gd name="adj" fmla="val 50000"/>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41"/>
          <p:cNvSpPr txBox="1">
            <a:spLocks noGrp="1"/>
          </p:cNvSpPr>
          <p:nvPr>
            <p:ph type="title"/>
          </p:nvPr>
        </p:nvSpPr>
        <p:spPr>
          <a:xfrm>
            <a:off x="2071670" y="642924"/>
            <a:ext cx="7072330" cy="543900"/>
          </a:xfrm>
          <a:prstGeom prst="rect">
            <a:avLst/>
          </a:prstGeom>
        </p:spPr>
        <p:txBody>
          <a:bodyPr spcFirstLastPara="1" wrap="square" lIns="91425" tIns="91425" rIns="91425" bIns="91425" anchor="t" anchorCtr="0">
            <a:noAutofit/>
          </a:bodyPr>
          <a:lstStyle/>
          <a:p>
            <a:pPr lvl="0" rtl="1"/>
            <a:r>
              <a:rPr lang="ar-SA" sz="2400" dirty="0"/>
              <a:t>الاعتقادات والأفكار غير عقلانية الشائعة المرتبطة </a:t>
            </a:r>
            <a:r>
              <a:rPr lang="ar-SA" sz="2400" dirty="0" err="1"/>
              <a:t>بتعاطى</a:t>
            </a:r>
            <a:r>
              <a:rPr lang="ar-SA" sz="2400" dirty="0"/>
              <a:t> المخدرات:</a:t>
            </a:r>
            <a:endParaRPr lang="fr-FR" sz="2400" dirty="0"/>
          </a:p>
        </p:txBody>
      </p:sp>
      <p:grpSp>
        <p:nvGrpSpPr>
          <p:cNvPr id="415" name="Google Shape;415;p41"/>
          <p:cNvGrpSpPr/>
          <p:nvPr/>
        </p:nvGrpSpPr>
        <p:grpSpPr>
          <a:xfrm>
            <a:off x="3500430" y="1584698"/>
            <a:ext cx="2249744" cy="3558802"/>
            <a:chOff x="1002229" y="1542724"/>
            <a:chExt cx="1801525" cy="2849778"/>
          </a:xfrm>
        </p:grpSpPr>
        <p:sp>
          <p:nvSpPr>
            <p:cNvPr id="416" name="Google Shape;416;p41"/>
            <p:cNvSpPr/>
            <p:nvPr/>
          </p:nvSpPr>
          <p:spPr>
            <a:xfrm>
              <a:off x="1002229" y="1542724"/>
              <a:ext cx="1801525" cy="2849778"/>
            </a:xfrm>
            <a:custGeom>
              <a:avLst/>
              <a:gdLst/>
              <a:ahLst/>
              <a:cxnLst/>
              <a:rect l="l" t="t" r="r" b="b"/>
              <a:pathLst>
                <a:path w="71284" h="112762" extrusionOk="0">
                  <a:moveTo>
                    <a:pt x="33233" y="0"/>
                  </a:moveTo>
                  <a:cubicBezTo>
                    <a:pt x="24128" y="0"/>
                    <a:pt x="22128" y="6626"/>
                    <a:pt x="21469" y="8958"/>
                  </a:cubicBezTo>
                  <a:cubicBezTo>
                    <a:pt x="20788" y="11339"/>
                    <a:pt x="22134" y="12004"/>
                    <a:pt x="22096" y="14347"/>
                  </a:cubicBezTo>
                  <a:cubicBezTo>
                    <a:pt x="22057" y="16668"/>
                    <a:pt x="19404" y="18238"/>
                    <a:pt x="19567" y="19104"/>
                  </a:cubicBezTo>
                  <a:cubicBezTo>
                    <a:pt x="19709" y="19791"/>
                    <a:pt x="21158" y="19867"/>
                    <a:pt x="21807" y="19867"/>
                  </a:cubicBezTo>
                  <a:cubicBezTo>
                    <a:pt x="21992" y="19867"/>
                    <a:pt x="22112" y="19862"/>
                    <a:pt x="22112" y="19862"/>
                  </a:cubicBezTo>
                  <a:lnTo>
                    <a:pt x="22112" y="19862"/>
                  </a:lnTo>
                  <a:cubicBezTo>
                    <a:pt x="22499" y="20706"/>
                    <a:pt x="21447" y="21333"/>
                    <a:pt x="21431" y="21850"/>
                  </a:cubicBezTo>
                  <a:cubicBezTo>
                    <a:pt x="21414" y="22368"/>
                    <a:pt x="22079" y="22717"/>
                    <a:pt x="22079" y="22717"/>
                  </a:cubicBezTo>
                  <a:cubicBezTo>
                    <a:pt x="22079" y="22717"/>
                    <a:pt x="21431" y="23011"/>
                    <a:pt x="22079" y="23768"/>
                  </a:cubicBezTo>
                  <a:cubicBezTo>
                    <a:pt x="22722" y="24542"/>
                    <a:pt x="22112" y="24711"/>
                    <a:pt x="22079" y="26073"/>
                  </a:cubicBezTo>
                  <a:cubicBezTo>
                    <a:pt x="22047" y="27196"/>
                    <a:pt x="23447" y="27430"/>
                    <a:pt x="24973" y="27430"/>
                  </a:cubicBezTo>
                  <a:cubicBezTo>
                    <a:pt x="25327" y="27430"/>
                    <a:pt x="25692" y="27419"/>
                    <a:pt x="26041" y="27403"/>
                  </a:cubicBezTo>
                  <a:cubicBezTo>
                    <a:pt x="26144" y="27397"/>
                    <a:pt x="26242" y="27397"/>
                    <a:pt x="26340" y="27397"/>
                  </a:cubicBezTo>
                  <a:cubicBezTo>
                    <a:pt x="28030" y="27397"/>
                    <a:pt x="28929" y="28171"/>
                    <a:pt x="29343" y="30024"/>
                  </a:cubicBezTo>
                  <a:cubicBezTo>
                    <a:pt x="29806" y="31975"/>
                    <a:pt x="28329" y="32787"/>
                    <a:pt x="28329" y="32787"/>
                  </a:cubicBezTo>
                  <a:cubicBezTo>
                    <a:pt x="28329" y="32787"/>
                    <a:pt x="24809" y="33620"/>
                    <a:pt x="22243" y="34890"/>
                  </a:cubicBezTo>
                  <a:cubicBezTo>
                    <a:pt x="19682" y="36187"/>
                    <a:pt x="18646" y="36824"/>
                    <a:pt x="13813" y="37789"/>
                  </a:cubicBezTo>
                  <a:cubicBezTo>
                    <a:pt x="8964" y="38742"/>
                    <a:pt x="5994" y="46049"/>
                    <a:pt x="5923" y="53612"/>
                  </a:cubicBezTo>
                  <a:cubicBezTo>
                    <a:pt x="5863" y="61170"/>
                    <a:pt x="5351" y="63034"/>
                    <a:pt x="5182" y="67295"/>
                  </a:cubicBezTo>
                  <a:cubicBezTo>
                    <a:pt x="5019" y="71572"/>
                    <a:pt x="6179" y="74357"/>
                    <a:pt x="4277" y="79027"/>
                  </a:cubicBezTo>
                  <a:cubicBezTo>
                    <a:pt x="2398" y="83707"/>
                    <a:pt x="1014" y="95183"/>
                    <a:pt x="1351" y="100179"/>
                  </a:cubicBezTo>
                  <a:cubicBezTo>
                    <a:pt x="1662" y="105198"/>
                    <a:pt x="185" y="112298"/>
                    <a:pt x="0" y="112756"/>
                  </a:cubicBezTo>
                  <a:lnTo>
                    <a:pt x="6729" y="112756"/>
                  </a:lnTo>
                  <a:cubicBezTo>
                    <a:pt x="6729" y="112756"/>
                    <a:pt x="9923" y="103460"/>
                    <a:pt x="11138" y="101155"/>
                  </a:cubicBezTo>
                  <a:cubicBezTo>
                    <a:pt x="12358" y="98834"/>
                    <a:pt x="14091" y="88045"/>
                    <a:pt x="14037" y="86018"/>
                  </a:cubicBezTo>
                  <a:cubicBezTo>
                    <a:pt x="13960" y="84007"/>
                    <a:pt x="14587" y="75207"/>
                    <a:pt x="14941" y="74264"/>
                  </a:cubicBezTo>
                  <a:cubicBezTo>
                    <a:pt x="15181" y="73637"/>
                    <a:pt x="15955" y="59476"/>
                    <a:pt x="15955" y="59476"/>
                  </a:cubicBezTo>
                  <a:cubicBezTo>
                    <a:pt x="15955" y="59476"/>
                    <a:pt x="18554" y="72112"/>
                    <a:pt x="18592" y="77239"/>
                  </a:cubicBezTo>
                  <a:cubicBezTo>
                    <a:pt x="18608" y="82367"/>
                    <a:pt x="18298" y="86628"/>
                    <a:pt x="18074" y="89434"/>
                  </a:cubicBezTo>
                  <a:cubicBezTo>
                    <a:pt x="17851" y="92219"/>
                    <a:pt x="17006" y="96698"/>
                    <a:pt x="16914" y="98970"/>
                  </a:cubicBezTo>
                  <a:cubicBezTo>
                    <a:pt x="16821" y="101253"/>
                    <a:pt x="14609" y="105198"/>
                    <a:pt x="15693" y="112761"/>
                  </a:cubicBezTo>
                  <a:lnTo>
                    <a:pt x="55569" y="112761"/>
                  </a:lnTo>
                  <a:cubicBezTo>
                    <a:pt x="56659" y="105203"/>
                    <a:pt x="54446" y="101253"/>
                    <a:pt x="54354" y="98970"/>
                  </a:cubicBezTo>
                  <a:cubicBezTo>
                    <a:pt x="54261" y="96698"/>
                    <a:pt x="53433" y="92219"/>
                    <a:pt x="53193" y="89434"/>
                  </a:cubicBezTo>
                  <a:cubicBezTo>
                    <a:pt x="52970" y="86628"/>
                    <a:pt x="52654" y="82367"/>
                    <a:pt x="52692" y="77239"/>
                  </a:cubicBezTo>
                  <a:cubicBezTo>
                    <a:pt x="52713" y="72112"/>
                    <a:pt x="55313" y="59481"/>
                    <a:pt x="55313" y="59481"/>
                  </a:cubicBezTo>
                  <a:cubicBezTo>
                    <a:pt x="55313" y="59481"/>
                    <a:pt x="56086" y="73648"/>
                    <a:pt x="56326" y="74270"/>
                  </a:cubicBezTo>
                  <a:cubicBezTo>
                    <a:pt x="56675" y="75212"/>
                    <a:pt x="57301" y="84012"/>
                    <a:pt x="57231" y="86018"/>
                  </a:cubicBezTo>
                  <a:cubicBezTo>
                    <a:pt x="57176" y="88045"/>
                    <a:pt x="58909" y="98839"/>
                    <a:pt x="60124" y="101160"/>
                  </a:cubicBezTo>
                  <a:cubicBezTo>
                    <a:pt x="61345" y="103465"/>
                    <a:pt x="64554" y="112761"/>
                    <a:pt x="64554" y="112761"/>
                  </a:cubicBezTo>
                  <a:lnTo>
                    <a:pt x="71284" y="112761"/>
                  </a:lnTo>
                  <a:cubicBezTo>
                    <a:pt x="71082" y="112298"/>
                    <a:pt x="69605" y="105203"/>
                    <a:pt x="69938" y="100185"/>
                  </a:cubicBezTo>
                  <a:cubicBezTo>
                    <a:pt x="70248" y="95183"/>
                    <a:pt x="68870" y="83713"/>
                    <a:pt x="66984" y="79027"/>
                  </a:cubicBezTo>
                  <a:cubicBezTo>
                    <a:pt x="65088" y="74362"/>
                    <a:pt x="66249" y="71578"/>
                    <a:pt x="66085" y="67300"/>
                  </a:cubicBezTo>
                  <a:cubicBezTo>
                    <a:pt x="65916" y="63039"/>
                    <a:pt x="65638" y="59683"/>
                    <a:pt x="65568" y="52119"/>
                  </a:cubicBezTo>
                  <a:cubicBezTo>
                    <a:pt x="65513" y="44534"/>
                    <a:pt x="62336" y="37696"/>
                    <a:pt x="57487" y="36715"/>
                  </a:cubicBezTo>
                  <a:cubicBezTo>
                    <a:pt x="52654" y="35762"/>
                    <a:pt x="52049" y="34541"/>
                    <a:pt x="49482" y="33266"/>
                  </a:cubicBezTo>
                  <a:cubicBezTo>
                    <a:pt x="47842" y="32432"/>
                    <a:pt x="46262" y="31490"/>
                    <a:pt x="44742" y="30449"/>
                  </a:cubicBezTo>
                  <a:cubicBezTo>
                    <a:pt x="42251" y="29670"/>
                    <a:pt x="43156" y="27032"/>
                    <a:pt x="43156" y="24139"/>
                  </a:cubicBezTo>
                  <a:cubicBezTo>
                    <a:pt x="43156" y="21262"/>
                    <a:pt x="47363" y="19622"/>
                    <a:pt x="47858" y="12762"/>
                  </a:cubicBezTo>
                  <a:cubicBezTo>
                    <a:pt x="48360" y="5879"/>
                    <a:pt x="43712" y="365"/>
                    <a:pt x="33974" y="16"/>
                  </a:cubicBezTo>
                  <a:cubicBezTo>
                    <a:pt x="33718" y="5"/>
                    <a:pt x="33473" y="0"/>
                    <a:pt x="33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1"/>
            <p:cNvSpPr/>
            <p:nvPr/>
          </p:nvSpPr>
          <p:spPr>
            <a:xfrm>
              <a:off x="1586934" y="1597666"/>
              <a:ext cx="592312" cy="519173"/>
            </a:xfrm>
            <a:custGeom>
              <a:avLst/>
              <a:gdLst/>
              <a:ahLst/>
              <a:cxnLst/>
              <a:rect l="l" t="t" r="r" b="b"/>
              <a:pathLst>
                <a:path w="23437" h="20543" extrusionOk="0">
                  <a:moveTo>
                    <a:pt x="11144" y="0"/>
                  </a:moveTo>
                  <a:cubicBezTo>
                    <a:pt x="4392" y="0"/>
                    <a:pt x="605" y="2681"/>
                    <a:pt x="306" y="6621"/>
                  </a:cubicBezTo>
                  <a:cubicBezTo>
                    <a:pt x="0" y="10620"/>
                    <a:pt x="1815" y="11912"/>
                    <a:pt x="4376" y="11912"/>
                  </a:cubicBezTo>
                  <a:cubicBezTo>
                    <a:pt x="4621" y="11912"/>
                    <a:pt x="4877" y="11901"/>
                    <a:pt x="5139" y="11873"/>
                  </a:cubicBezTo>
                  <a:cubicBezTo>
                    <a:pt x="5139" y="11873"/>
                    <a:pt x="5362" y="11857"/>
                    <a:pt x="5656" y="11857"/>
                  </a:cubicBezTo>
                  <a:cubicBezTo>
                    <a:pt x="6234" y="11857"/>
                    <a:pt x="7073" y="11928"/>
                    <a:pt x="7073" y="12298"/>
                  </a:cubicBezTo>
                  <a:cubicBezTo>
                    <a:pt x="7073" y="12854"/>
                    <a:pt x="6888" y="14364"/>
                    <a:pt x="8125" y="14402"/>
                  </a:cubicBezTo>
                  <a:cubicBezTo>
                    <a:pt x="8539" y="14418"/>
                    <a:pt x="8926" y="14429"/>
                    <a:pt x="9258" y="14429"/>
                  </a:cubicBezTo>
                  <a:cubicBezTo>
                    <a:pt x="9923" y="14429"/>
                    <a:pt x="10375" y="14402"/>
                    <a:pt x="10375" y="14402"/>
                  </a:cubicBezTo>
                  <a:cubicBezTo>
                    <a:pt x="10375" y="14402"/>
                    <a:pt x="10724" y="16096"/>
                    <a:pt x="11465" y="16451"/>
                  </a:cubicBezTo>
                  <a:cubicBezTo>
                    <a:pt x="12201" y="16821"/>
                    <a:pt x="11906" y="17480"/>
                    <a:pt x="12130" y="17867"/>
                  </a:cubicBezTo>
                  <a:cubicBezTo>
                    <a:pt x="12348" y="18238"/>
                    <a:pt x="13236" y="18663"/>
                    <a:pt x="13585" y="19230"/>
                  </a:cubicBezTo>
                  <a:cubicBezTo>
                    <a:pt x="13939" y="19785"/>
                    <a:pt x="14086" y="20521"/>
                    <a:pt x="14674" y="20543"/>
                  </a:cubicBezTo>
                  <a:lnTo>
                    <a:pt x="14707" y="20543"/>
                  </a:lnTo>
                  <a:cubicBezTo>
                    <a:pt x="15301" y="20543"/>
                    <a:pt x="15759" y="20047"/>
                    <a:pt x="15377" y="19268"/>
                  </a:cubicBezTo>
                  <a:cubicBezTo>
                    <a:pt x="14969" y="18456"/>
                    <a:pt x="14582" y="17737"/>
                    <a:pt x="14843" y="17666"/>
                  </a:cubicBezTo>
                  <a:cubicBezTo>
                    <a:pt x="14854" y="17660"/>
                    <a:pt x="14860" y="17660"/>
                    <a:pt x="14871" y="17666"/>
                  </a:cubicBezTo>
                  <a:cubicBezTo>
                    <a:pt x="15099" y="17666"/>
                    <a:pt x="16009" y="17971"/>
                    <a:pt x="16985" y="17971"/>
                  </a:cubicBezTo>
                  <a:cubicBezTo>
                    <a:pt x="17562" y="17971"/>
                    <a:pt x="18162" y="17862"/>
                    <a:pt x="18663" y="17519"/>
                  </a:cubicBezTo>
                  <a:cubicBezTo>
                    <a:pt x="20064" y="16560"/>
                    <a:pt x="21998" y="15361"/>
                    <a:pt x="21077" y="12576"/>
                  </a:cubicBezTo>
                  <a:lnTo>
                    <a:pt x="21132" y="12576"/>
                  </a:lnTo>
                  <a:cubicBezTo>
                    <a:pt x="21437" y="12576"/>
                    <a:pt x="22984" y="12457"/>
                    <a:pt x="23197" y="10048"/>
                  </a:cubicBezTo>
                  <a:cubicBezTo>
                    <a:pt x="23436" y="7373"/>
                    <a:pt x="21851" y="807"/>
                    <a:pt x="13568" y="104"/>
                  </a:cubicBezTo>
                  <a:cubicBezTo>
                    <a:pt x="12724" y="33"/>
                    <a:pt x="11912" y="0"/>
                    <a:pt x="11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1"/>
            <p:cNvSpPr/>
            <p:nvPr/>
          </p:nvSpPr>
          <p:spPr>
            <a:xfrm>
              <a:off x="1915375" y="2556935"/>
              <a:ext cx="398547" cy="598251"/>
            </a:xfrm>
            <a:custGeom>
              <a:avLst/>
              <a:gdLst/>
              <a:ahLst/>
              <a:cxnLst/>
              <a:rect l="l" t="t" r="r" b="b"/>
              <a:pathLst>
                <a:path w="15770" h="23672" extrusionOk="0">
                  <a:moveTo>
                    <a:pt x="4833" y="6"/>
                  </a:moveTo>
                  <a:cubicBezTo>
                    <a:pt x="4131" y="6"/>
                    <a:pt x="2730" y="235"/>
                    <a:pt x="2267" y="1968"/>
                  </a:cubicBezTo>
                  <a:cubicBezTo>
                    <a:pt x="1657" y="4311"/>
                    <a:pt x="126" y="7226"/>
                    <a:pt x="905" y="10583"/>
                  </a:cubicBezTo>
                  <a:cubicBezTo>
                    <a:pt x="1662" y="13939"/>
                    <a:pt x="0" y="16871"/>
                    <a:pt x="1733" y="18718"/>
                  </a:cubicBezTo>
                  <a:cubicBezTo>
                    <a:pt x="3411" y="20516"/>
                    <a:pt x="7405" y="23671"/>
                    <a:pt x="11312" y="23671"/>
                  </a:cubicBezTo>
                  <a:cubicBezTo>
                    <a:pt x="11454" y="23671"/>
                    <a:pt x="11590" y="23666"/>
                    <a:pt x="11732" y="23660"/>
                  </a:cubicBezTo>
                  <a:cubicBezTo>
                    <a:pt x="15770" y="23420"/>
                    <a:pt x="15677" y="19879"/>
                    <a:pt x="14990" y="18533"/>
                  </a:cubicBezTo>
                  <a:cubicBezTo>
                    <a:pt x="14331" y="17187"/>
                    <a:pt x="12800" y="14310"/>
                    <a:pt x="12669" y="12631"/>
                  </a:cubicBezTo>
                  <a:cubicBezTo>
                    <a:pt x="12538" y="10970"/>
                    <a:pt x="10588" y="1733"/>
                    <a:pt x="5253" y="33"/>
                  </a:cubicBezTo>
                  <a:cubicBezTo>
                    <a:pt x="5117" y="12"/>
                    <a:pt x="4975" y="1"/>
                    <a:pt x="4833" y="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1"/>
            <p:cNvSpPr/>
            <p:nvPr/>
          </p:nvSpPr>
          <p:spPr>
            <a:xfrm>
              <a:off x="1457614" y="2541114"/>
              <a:ext cx="398977" cy="598225"/>
            </a:xfrm>
            <a:custGeom>
              <a:avLst/>
              <a:gdLst/>
              <a:ahLst/>
              <a:cxnLst/>
              <a:rect l="l" t="t" r="r" b="b"/>
              <a:pathLst>
                <a:path w="15787" h="23671" extrusionOk="0">
                  <a:moveTo>
                    <a:pt x="10970" y="0"/>
                  </a:moveTo>
                  <a:cubicBezTo>
                    <a:pt x="10822" y="0"/>
                    <a:pt x="10675" y="11"/>
                    <a:pt x="10534" y="33"/>
                  </a:cubicBezTo>
                  <a:cubicBezTo>
                    <a:pt x="5183" y="1733"/>
                    <a:pt x="3243" y="10953"/>
                    <a:pt x="3118" y="12631"/>
                  </a:cubicBezTo>
                  <a:cubicBezTo>
                    <a:pt x="2987" y="14293"/>
                    <a:pt x="1456" y="17186"/>
                    <a:pt x="775" y="18532"/>
                  </a:cubicBezTo>
                  <a:cubicBezTo>
                    <a:pt x="110" y="19862"/>
                    <a:pt x="1" y="23420"/>
                    <a:pt x="4038" y="23660"/>
                  </a:cubicBezTo>
                  <a:cubicBezTo>
                    <a:pt x="4175" y="23665"/>
                    <a:pt x="4316" y="23670"/>
                    <a:pt x="4458" y="23670"/>
                  </a:cubicBezTo>
                  <a:cubicBezTo>
                    <a:pt x="8370" y="23670"/>
                    <a:pt x="12381" y="20515"/>
                    <a:pt x="14054" y="18717"/>
                  </a:cubicBezTo>
                  <a:cubicBezTo>
                    <a:pt x="15786" y="16854"/>
                    <a:pt x="14108" y="13922"/>
                    <a:pt x="14882" y="10582"/>
                  </a:cubicBezTo>
                  <a:cubicBezTo>
                    <a:pt x="15661" y="7225"/>
                    <a:pt x="14130" y="4310"/>
                    <a:pt x="13498" y="1951"/>
                  </a:cubicBezTo>
                  <a:cubicBezTo>
                    <a:pt x="13046" y="234"/>
                    <a:pt x="11683" y="0"/>
                    <a:pt x="109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1"/>
            <p:cNvSpPr/>
            <p:nvPr/>
          </p:nvSpPr>
          <p:spPr>
            <a:xfrm>
              <a:off x="1836045" y="2217070"/>
              <a:ext cx="115698" cy="519198"/>
            </a:xfrm>
            <a:custGeom>
              <a:avLst/>
              <a:gdLst/>
              <a:ahLst/>
              <a:cxnLst/>
              <a:rect l="l" t="t" r="r" b="b"/>
              <a:pathLst>
                <a:path w="4578" h="20544" extrusionOk="0">
                  <a:moveTo>
                    <a:pt x="3210" y="1"/>
                  </a:moveTo>
                  <a:cubicBezTo>
                    <a:pt x="3210" y="1"/>
                    <a:pt x="2104" y="611"/>
                    <a:pt x="774" y="682"/>
                  </a:cubicBezTo>
                  <a:cubicBezTo>
                    <a:pt x="774" y="682"/>
                    <a:pt x="1663" y="9700"/>
                    <a:pt x="1237" y="13225"/>
                  </a:cubicBezTo>
                  <a:cubicBezTo>
                    <a:pt x="796" y="16767"/>
                    <a:pt x="1" y="18053"/>
                    <a:pt x="1" y="18053"/>
                  </a:cubicBezTo>
                  <a:cubicBezTo>
                    <a:pt x="17" y="18385"/>
                    <a:pt x="142" y="18484"/>
                    <a:pt x="289" y="18484"/>
                  </a:cubicBezTo>
                  <a:cubicBezTo>
                    <a:pt x="507" y="18484"/>
                    <a:pt x="774" y="18255"/>
                    <a:pt x="774" y="18255"/>
                  </a:cubicBezTo>
                  <a:lnTo>
                    <a:pt x="1368" y="17132"/>
                  </a:lnTo>
                  <a:cubicBezTo>
                    <a:pt x="1417" y="17132"/>
                    <a:pt x="1461" y="17127"/>
                    <a:pt x="1504" y="17127"/>
                  </a:cubicBezTo>
                  <a:cubicBezTo>
                    <a:pt x="2349" y="17127"/>
                    <a:pt x="2382" y="17612"/>
                    <a:pt x="2382" y="17612"/>
                  </a:cubicBezTo>
                  <a:lnTo>
                    <a:pt x="2197" y="18091"/>
                  </a:lnTo>
                  <a:lnTo>
                    <a:pt x="3946" y="20543"/>
                  </a:lnTo>
                  <a:lnTo>
                    <a:pt x="4578" y="18048"/>
                  </a:lnTo>
                  <a:cubicBezTo>
                    <a:pt x="4578" y="18048"/>
                    <a:pt x="2970" y="16375"/>
                    <a:pt x="3248" y="11874"/>
                  </a:cubicBezTo>
                  <a:cubicBezTo>
                    <a:pt x="3542" y="7395"/>
                    <a:pt x="3210" y="1"/>
                    <a:pt x="3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1"/>
            <p:cNvSpPr/>
            <p:nvPr/>
          </p:nvSpPr>
          <p:spPr>
            <a:xfrm>
              <a:off x="1625348" y="3061652"/>
              <a:ext cx="645055" cy="415076"/>
            </a:xfrm>
            <a:custGeom>
              <a:avLst/>
              <a:gdLst/>
              <a:ahLst/>
              <a:cxnLst/>
              <a:rect l="l" t="t" r="r" b="b"/>
              <a:pathLst>
                <a:path w="25524" h="16424" extrusionOk="0">
                  <a:moveTo>
                    <a:pt x="18331" y="0"/>
                  </a:moveTo>
                  <a:cubicBezTo>
                    <a:pt x="15552" y="0"/>
                    <a:pt x="12511" y="1003"/>
                    <a:pt x="10975" y="1493"/>
                  </a:cubicBezTo>
                  <a:cubicBezTo>
                    <a:pt x="9411" y="1989"/>
                    <a:pt x="6736" y="1826"/>
                    <a:pt x="3989" y="2065"/>
                  </a:cubicBezTo>
                  <a:cubicBezTo>
                    <a:pt x="1238" y="2305"/>
                    <a:pt x="1" y="4060"/>
                    <a:pt x="633" y="4812"/>
                  </a:cubicBezTo>
                  <a:cubicBezTo>
                    <a:pt x="1259" y="5553"/>
                    <a:pt x="4098" y="4648"/>
                    <a:pt x="5482" y="6310"/>
                  </a:cubicBezTo>
                  <a:cubicBezTo>
                    <a:pt x="6883" y="7967"/>
                    <a:pt x="8746" y="8871"/>
                    <a:pt x="9814" y="9389"/>
                  </a:cubicBezTo>
                  <a:cubicBezTo>
                    <a:pt x="10147" y="9536"/>
                    <a:pt x="10702" y="9776"/>
                    <a:pt x="11329" y="10086"/>
                  </a:cubicBezTo>
                  <a:cubicBezTo>
                    <a:pt x="11694" y="10255"/>
                    <a:pt x="12081" y="10440"/>
                    <a:pt x="12490" y="10642"/>
                  </a:cubicBezTo>
                  <a:cubicBezTo>
                    <a:pt x="13579" y="11231"/>
                    <a:pt x="14702" y="11917"/>
                    <a:pt x="15290" y="12598"/>
                  </a:cubicBezTo>
                  <a:cubicBezTo>
                    <a:pt x="16435" y="13982"/>
                    <a:pt x="20402" y="15677"/>
                    <a:pt x="21933" y="16249"/>
                  </a:cubicBezTo>
                  <a:cubicBezTo>
                    <a:pt x="22200" y="16358"/>
                    <a:pt x="22489" y="16418"/>
                    <a:pt x="22783" y="16423"/>
                  </a:cubicBezTo>
                  <a:cubicBezTo>
                    <a:pt x="23824" y="16423"/>
                    <a:pt x="24527" y="15519"/>
                    <a:pt x="24810" y="13944"/>
                  </a:cubicBezTo>
                  <a:cubicBezTo>
                    <a:pt x="25175" y="11966"/>
                    <a:pt x="25050" y="8392"/>
                    <a:pt x="25284" y="5106"/>
                  </a:cubicBezTo>
                  <a:cubicBezTo>
                    <a:pt x="25524" y="1809"/>
                    <a:pt x="22739" y="387"/>
                    <a:pt x="22739" y="387"/>
                  </a:cubicBezTo>
                  <a:cubicBezTo>
                    <a:pt x="22739" y="387"/>
                    <a:pt x="21230" y="38"/>
                    <a:pt x="184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1"/>
            <p:cNvSpPr/>
            <p:nvPr/>
          </p:nvSpPr>
          <p:spPr>
            <a:xfrm>
              <a:off x="1523727" y="3044441"/>
              <a:ext cx="358465" cy="579776"/>
            </a:xfrm>
            <a:custGeom>
              <a:avLst/>
              <a:gdLst/>
              <a:ahLst/>
              <a:cxnLst/>
              <a:rect l="l" t="t" r="r" b="b"/>
              <a:pathLst>
                <a:path w="14184" h="22941" extrusionOk="0">
                  <a:moveTo>
                    <a:pt x="10163" y="0"/>
                  </a:moveTo>
                  <a:lnTo>
                    <a:pt x="8190" y="1493"/>
                  </a:lnTo>
                  <a:cubicBezTo>
                    <a:pt x="7302" y="1199"/>
                    <a:pt x="6528" y="1074"/>
                    <a:pt x="5842" y="1074"/>
                  </a:cubicBezTo>
                  <a:cubicBezTo>
                    <a:pt x="4016" y="1074"/>
                    <a:pt x="2790" y="1984"/>
                    <a:pt x="1624" y="3133"/>
                  </a:cubicBezTo>
                  <a:cubicBezTo>
                    <a:pt x="0" y="4719"/>
                    <a:pt x="60" y="9569"/>
                    <a:pt x="2049" y="12260"/>
                  </a:cubicBezTo>
                  <a:cubicBezTo>
                    <a:pt x="4038" y="14952"/>
                    <a:pt x="8354" y="15748"/>
                    <a:pt x="10310" y="16118"/>
                  </a:cubicBezTo>
                  <a:cubicBezTo>
                    <a:pt x="12288" y="16483"/>
                    <a:pt x="11803" y="17442"/>
                    <a:pt x="11770" y="18238"/>
                  </a:cubicBezTo>
                  <a:cubicBezTo>
                    <a:pt x="11710" y="19028"/>
                    <a:pt x="8724" y="21131"/>
                    <a:pt x="8833" y="22074"/>
                  </a:cubicBezTo>
                  <a:cubicBezTo>
                    <a:pt x="8915" y="22886"/>
                    <a:pt x="9999" y="22940"/>
                    <a:pt x="10293" y="22940"/>
                  </a:cubicBezTo>
                  <a:lnTo>
                    <a:pt x="10364" y="22940"/>
                  </a:lnTo>
                  <a:cubicBezTo>
                    <a:pt x="10364" y="22940"/>
                    <a:pt x="10773" y="21889"/>
                    <a:pt x="11863" y="20695"/>
                  </a:cubicBezTo>
                  <a:cubicBezTo>
                    <a:pt x="12953" y="19475"/>
                    <a:pt x="14108" y="18630"/>
                    <a:pt x="14021" y="16837"/>
                  </a:cubicBezTo>
                  <a:cubicBezTo>
                    <a:pt x="13928" y="15067"/>
                    <a:pt x="12468" y="14533"/>
                    <a:pt x="12468" y="14533"/>
                  </a:cubicBezTo>
                  <a:cubicBezTo>
                    <a:pt x="12468" y="14533"/>
                    <a:pt x="14184" y="13922"/>
                    <a:pt x="13388" y="11786"/>
                  </a:cubicBezTo>
                  <a:cubicBezTo>
                    <a:pt x="12598" y="9645"/>
                    <a:pt x="8691" y="10958"/>
                    <a:pt x="8724" y="8893"/>
                  </a:cubicBezTo>
                  <a:cubicBezTo>
                    <a:pt x="8779" y="6844"/>
                    <a:pt x="7934" y="5329"/>
                    <a:pt x="9165" y="3744"/>
                  </a:cubicBezTo>
                  <a:cubicBezTo>
                    <a:pt x="10386" y="2180"/>
                    <a:pt x="11291" y="202"/>
                    <a:pt x="11291" y="202"/>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41"/>
            <p:cNvGrpSpPr/>
            <p:nvPr/>
          </p:nvGrpSpPr>
          <p:grpSpPr>
            <a:xfrm>
              <a:off x="1675337" y="3316550"/>
              <a:ext cx="437113" cy="383257"/>
              <a:chOff x="1675337" y="3316550"/>
              <a:chExt cx="437113" cy="383257"/>
            </a:xfrm>
          </p:grpSpPr>
          <p:sp>
            <p:nvSpPr>
              <p:cNvPr id="424" name="Google Shape;424;p41"/>
              <p:cNvSpPr/>
              <p:nvPr/>
            </p:nvSpPr>
            <p:spPr>
              <a:xfrm>
                <a:off x="1948836" y="3389941"/>
                <a:ext cx="163614" cy="233998"/>
              </a:xfrm>
              <a:custGeom>
                <a:avLst/>
                <a:gdLst/>
                <a:ahLst/>
                <a:cxnLst/>
                <a:rect l="l" t="t" r="r" b="b"/>
                <a:pathLst>
                  <a:path w="6474" h="9259" extrusionOk="0">
                    <a:moveTo>
                      <a:pt x="3286" y="1"/>
                    </a:moveTo>
                    <a:cubicBezTo>
                      <a:pt x="2316" y="1"/>
                      <a:pt x="1052" y="273"/>
                      <a:pt x="594" y="1505"/>
                    </a:cubicBezTo>
                    <a:cubicBezTo>
                      <a:pt x="0" y="3096"/>
                      <a:pt x="1717" y="3940"/>
                      <a:pt x="1717" y="3940"/>
                    </a:cubicBezTo>
                    <a:cubicBezTo>
                      <a:pt x="1493" y="4496"/>
                      <a:pt x="1771" y="4845"/>
                      <a:pt x="1771" y="4845"/>
                    </a:cubicBezTo>
                    <a:cubicBezTo>
                      <a:pt x="1477" y="5401"/>
                      <a:pt x="1717" y="5673"/>
                      <a:pt x="1717" y="5673"/>
                    </a:cubicBezTo>
                    <a:cubicBezTo>
                      <a:pt x="1205" y="6109"/>
                      <a:pt x="916" y="6752"/>
                      <a:pt x="921" y="7428"/>
                    </a:cubicBezTo>
                    <a:cubicBezTo>
                      <a:pt x="921" y="8338"/>
                      <a:pt x="2049" y="9258"/>
                      <a:pt x="3428" y="9258"/>
                    </a:cubicBezTo>
                    <a:cubicBezTo>
                      <a:pt x="3836" y="9258"/>
                      <a:pt x="4234" y="9182"/>
                      <a:pt x="4610" y="9030"/>
                    </a:cubicBezTo>
                    <a:cubicBezTo>
                      <a:pt x="6474" y="8294"/>
                      <a:pt x="6179" y="6360"/>
                      <a:pt x="6141" y="3444"/>
                    </a:cubicBezTo>
                    <a:cubicBezTo>
                      <a:pt x="6109" y="513"/>
                      <a:pt x="4022" y="55"/>
                      <a:pt x="4022" y="55"/>
                    </a:cubicBezTo>
                    <a:cubicBezTo>
                      <a:pt x="3776" y="17"/>
                      <a:pt x="3531" y="1"/>
                      <a:pt x="3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1"/>
              <p:cNvSpPr/>
              <p:nvPr/>
            </p:nvSpPr>
            <p:spPr>
              <a:xfrm>
                <a:off x="1675337" y="3384988"/>
                <a:ext cx="163639" cy="234124"/>
              </a:xfrm>
              <a:custGeom>
                <a:avLst/>
                <a:gdLst/>
                <a:ahLst/>
                <a:cxnLst/>
                <a:rect l="l" t="t" r="r" b="b"/>
                <a:pathLst>
                  <a:path w="6475" h="9264" extrusionOk="0">
                    <a:moveTo>
                      <a:pt x="3139" y="0"/>
                    </a:moveTo>
                    <a:cubicBezTo>
                      <a:pt x="2910" y="0"/>
                      <a:pt x="2676" y="17"/>
                      <a:pt x="2453" y="44"/>
                    </a:cubicBezTo>
                    <a:cubicBezTo>
                      <a:pt x="2453" y="44"/>
                      <a:pt x="366" y="502"/>
                      <a:pt x="328" y="3433"/>
                    </a:cubicBezTo>
                    <a:cubicBezTo>
                      <a:pt x="295" y="6370"/>
                      <a:pt x="1" y="8305"/>
                      <a:pt x="1859" y="9046"/>
                    </a:cubicBezTo>
                    <a:cubicBezTo>
                      <a:pt x="2229" y="9187"/>
                      <a:pt x="2627" y="9264"/>
                      <a:pt x="3025" y="9264"/>
                    </a:cubicBezTo>
                    <a:cubicBezTo>
                      <a:pt x="4414" y="9264"/>
                      <a:pt x="5548" y="8337"/>
                      <a:pt x="5548" y="7422"/>
                    </a:cubicBezTo>
                    <a:cubicBezTo>
                      <a:pt x="5559" y="6752"/>
                      <a:pt x="5270" y="6109"/>
                      <a:pt x="4758" y="5673"/>
                    </a:cubicBezTo>
                    <a:cubicBezTo>
                      <a:pt x="4758" y="5673"/>
                      <a:pt x="4997" y="5411"/>
                      <a:pt x="4703" y="4861"/>
                    </a:cubicBezTo>
                    <a:cubicBezTo>
                      <a:pt x="4703" y="4861"/>
                      <a:pt x="4976" y="4507"/>
                      <a:pt x="4758" y="3940"/>
                    </a:cubicBezTo>
                    <a:cubicBezTo>
                      <a:pt x="4758" y="3940"/>
                      <a:pt x="6474" y="3106"/>
                      <a:pt x="5880" y="1521"/>
                    </a:cubicBezTo>
                    <a:cubicBezTo>
                      <a:pt x="5417" y="262"/>
                      <a:pt x="4115" y="0"/>
                      <a:pt x="31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1"/>
              <p:cNvSpPr/>
              <p:nvPr/>
            </p:nvSpPr>
            <p:spPr>
              <a:xfrm>
                <a:off x="1794193" y="3316550"/>
                <a:ext cx="199552" cy="383257"/>
              </a:xfrm>
              <a:custGeom>
                <a:avLst/>
                <a:gdLst/>
                <a:ahLst/>
                <a:cxnLst/>
                <a:rect l="l" t="t" r="r" b="b"/>
                <a:pathLst>
                  <a:path w="7896" h="15165" extrusionOk="0">
                    <a:moveTo>
                      <a:pt x="4648" y="0"/>
                    </a:moveTo>
                    <a:lnTo>
                      <a:pt x="4648" y="4191"/>
                    </a:lnTo>
                    <a:cubicBezTo>
                      <a:pt x="4648" y="4191"/>
                      <a:pt x="1733" y="6812"/>
                      <a:pt x="125" y="6959"/>
                    </a:cubicBezTo>
                    <a:lnTo>
                      <a:pt x="0" y="7563"/>
                    </a:lnTo>
                    <a:cubicBezTo>
                      <a:pt x="0" y="7563"/>
                      <a:pt x="2839" y="6719"/>
                      <a:pt x="4239" y="5558"/>
                    </a:cubicBezTo>
                    <a:lnTo>
                      <a:pt x="4239" y="5558"/>
                    </a:lnTo>
                    <a:cubicBezTo>
                      <a:pt x="4054" y="5722"/>
                      <a:pt x="1139" y="8283"/>
                      <a:pt x="55" y="8375"/>
                    </a:cubicBezTo>
                    <a:lnTo>
                      <a:pt x="550" y="8969"/>
                    </a:lnTo>
                    <a:cubicBezTo>
                      <a:pt x="550" y="8969"/>
                      <a:pt x="4169" y="7068"/>
                      <a:pt x="4299" y="6294"/>
                    </a:cubicBezTo>
                    <a:lnTo>
                      <a:pt x="4299" y="15165"/>
                    </a:lnTo>
                    <a:lnTo>
                      <a:pt x="5754" y="15165"/>
                    </a:lnTo>
                    <a:lnTo>
                      <a:pt x="5754" y="8081"/>
                    </a:lnTo>
                    <a:cubicBezTo>
                      <a:pt x="6283" y="8931"/>
                      <a:pt x="7187" y="8986"/>
                      <a:pt x="7416" y="8986"/>
                    </a:cubicBezTo>
                    <a:lnTo>
                      <a:pt x="7471" y="8986"/>
                    </a:lnTo>
                    <a:lnTo>
                      <a:pt x="7841" y="8577"/>
                    </a:lnTo>
                    <a:cubicBezTo>
                      <a:pt x="6713" y="8468"/>
                      <a:pt x="6217" y="7340"/>
                      <a:pt x="6217" y="7340"/>
                    </a:cubicBezTo>
                    <a:lnTo>
                      <a:pt x="6217" y="7340"/>
                    </a:lnTo>
                    <a:cubicBezTo>
                      <a:pt x="6768" y="7705"/>
                      <a:pt x="7405" y="7754"/>
                      <a:pt x="7716" y="7754"/>
                    </a:cubicBezTo>
                    <a:cubicBezTo>
                      <a:pt x="7825" y="7754"/>
                      <a:pt x="7896" y="7749"/>
                      <a:pt x="7896" y="7749"/>
                    </a:cubicBezTo>
                    <a:lnTo>
                      <a:pt x="7765" y="7155"/>
                    </a:lnTo>
                    <a:cubicBezTo>
                      <a:pt x="7667" y="7166"/>
                      <a:pt x="7569" y="7171"/>
                      <a:pt x="7471" y="7171"/>
                    </a:cubicBezTo>
                    <a:cubicBezTo>
                      <a:pt x="6081" y="7171"/>
                      <a:pt x="5792" y="5978"/>
                      <a:pt x="5792" y="5978"/>
                    </a:cubicBezTo>
                    <a:lnTo>
                      <a:pt x="5792" y="556"/>
                    </a:lnTo>
                    <a:cubicBezTo>
                      <a:pt x="5400" y="354"/>
                      <a:pt x="5013" y="175"/>
                      <a:pt x="46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41"/>
            <p:cNvSpPr/>
            <p:nvPr/>
          </p:nvSpPr>
          <p:spPr>
            <a:xfrm>
              <a:off x="1512152" y="3450115"/>
              <a:ext cx="732650" cy="863056"/>
            </a:xfrm>
            <a:custGeom>
              <a:avLst/>
              <a:gdLst/>
              <a:ahLst/>
              <a:cxnLst/>
              <a:rect l="l" t="t" r="r" b="b"/>
              <a:pathLst>
                <a:path w="28990" h="34150" extrusionOk="0">
                  <a:moveTo>
                    <a:pt x="2235" y="1"/>
                  </a:moveTo>
                  <a:cubicBezTo>
                    <a:pt x="1968" y="6"/>
                    <a:pt x="1695" y="44"/>
                    <a:pt x="1439" y="121"/>
                  </a:cubicBezTo>
                  <a:cubicBezTo>
                    <a:pt x="1" y="508"/>
                    <a:pt x="1014" y="2061"/>
                    <a:pt x="1090" y="2796"/>
                  </a:cubicBezTo>
                  <a:cubicBezTo>
                    <a:pt x="1145" y="3515"/>
                    <a:pt x="1586" y="4698"/>
                    <a:pt x="1586" y="4698"/>
                  </a:cubicBezTo>
                  <a:cubicBezTo>
                    <a:pt x="1363" y="5657"/>
                    <a:pt x="2305" y="6981"/>
                    <a:pt x="2305" y="6981"/>
                  </a:cubicBezTo>
                  <a:cubicBezTo>
                    <a:pt x="1842" y="8180"/>
                    <a:pt x="2398" y="8736"/>
                    <a:pt x="2398" y="8736"/>
                  </a:cubicBezTo>
                  <a:cubicBezTo>
                    <a:pt x="1919" y="9509"/>
                    <a:pt x="2414" y="10915"/>
                    <a:pt x="2414" y="10915"/>
                  </a:cubicBezTo>
                  <a:cubicBezTo>
                    <a:pt x="1510" y="12686"/>
                    <a:pt x="2289" y="13830"/>
                    <a:pt x="2289" y="13830"/>
                  </a:cubicBezTo>
                  <a:cubicBezTo>
                    <a:pt x="1641" y="14713"/>
                    <a:pt x="1973" y="16282"/>
                    <a:pt x="1973" y="16282"/>
                  </a:cubicBezTo>
                  <a:cubicBezTo>
                    <a:pt x="938" y="17917"/>
                    <a:pt x="1826" y="19781"/>
                    <a:pt x="1826" y="19781"/>
                  </a:cubicBezTo>
                  <a:cubicBezTo>
                    <a:pt x="1494" y="21077"/>
                    <a:pt x="1733" y="22380"/>
                    <a:pt x="1733" y="22380"/>
                  </a:cubicBezTo>
                  <a:cubicBezTo>
                    <a:pt x="1401" y="24298"/>
                    <a:pt x="2213" y="24963"/>
                    <a:pt x="2213" y="24963"/>
                  </a:cubicBezTo>
                  <a:cubicBezTo>
                    <a:pt x="2360" y="27584"/>
                    <a:pt x="4937" y="27954"/>
                    <a:pt x="4937" y="27954"/>
                  </a:cubicBezTo>
                  <a:cubicBezTo>
                    <a:pt x="5395" y="28880"/>
                    <a:pt x="6125" y="29158"/>
                    <a:pt x="6839" y="29158"/>
                  </a:cubicBezTo>
                  <a:cubicBezTo>
                    <a:pt x="7907" y="29158"/>
                    <a:pt x="8942" y="28526"/>
                    <a:pt x="8942" y="28526"/>
                  </a:cubicBezTo>
                  <a:cubicBezTo>
                    <a:pt x="9286" y="28641"/>
                    <a:pt x="9645" y="28706"/>
                    <a:pt x="10010" y="28717"/>
                  </a:cubicBezTo>
                  <a:cubicBezTo>
                    <a:pt x="10893" y="28717"/>
                    <a:pt x="11138" y="28177"/>
                    <a:pt x="11710" y="27954"/>
                  </a:cubicBezTo>
                  <a:cubicBezTo>
                    <a:pt x="11923" y="27861"/>
                    <a:pt x="12152" y="27812"/>
                    <a:pt x="12386" y="27801"/>
                  </a:cubicBezTo>
                  <a:cubicBezTo>
                    <a:pt x="12811" y="27801"/>
                    <a:pt x="13127" y="28030"/>
                    <a:pt x="13274" y="28581"/>
                  </a:cubicBezTo>
                  <a:cubicBezTo>
                    <a:pt x="13498" y="29393"/>
                    <a:pt x="13111" y="30646"/>
                    <a:pt x="12942" y="31899"/>
                  </a:cubicBezTo>
                  <a:cubicBezTo>
                    <a:pt x="12778" y="33136"/>
                    <a:pt x="13574" y="34150"/>
                    <a:pt x="13574" y="34150"/>
                  </a:cubicBezTo>
                  <a:lnTo>
                    <a:pt x="15454" y="34150"/>
                  </a:lnTo>
                  <a:cubicBezTo>
                    <a:pt x="15416" y="34150"/>
                    <a:pt x="15269" y="34111"/>
                    <a:pt x="15912" y="33005"/>
                  </a:cubicBezTo>
                  <a:cubicBezTo>
                    <a:pt x="16615" y="31823"/>
                    <a:pt x="15655" y="30679"/>
                    <a:pt x="16560" y="29240"/>
                  </a:cubicBezTo>
                  <a:cubicBezTo>
                    <a:pt x="17465" y="27801"/>
                    <a:pt x="17410" y="25976"/>
                    <a:pt x="17410" y="25976"/>
                  </a:cubicBezTo>
                  <a:cubicBezTo>
                    <a:pt x="17851" y="23540"/>
                    <a:pt x="16707" y="23470"/>
                    <a:pt x="15786" y="22434"/>
                  </a:cubicBezTo>
                  <a:cubicBezTo>
                    <a:pt x="15388" y="22009"/>
                    <a:pt x="14773" y="21884"/>
                    <a:pt x="14184" y="21884"/>
                  </a:cubicBezTo>
                  <a:cubicBezTo>
                    <a:pt x="13661" y="21895"/>
                    <a:pt x="13138" y="21971"/>
                    <a:pt x="12631" y="22124"/>
                  </a:cubicBezTo>
                  <a:cubicBezTo>
                    <a:pt x="12419" y="22042"/>
                    <a:pt x="12201" y="21998"/>
                    <a:pt x="11977" y="21993"/>
                  </a:cubicBezTo>
                  <a:cubicBezTo>
                    <a:pt x="11525" y="21977"/>
                    <a:pt x="11122" y="22254"/>
                    <a:pt x="10969" y="22674"/>
                  </a:cubicBezTo>
                  <a:cubicBezTo>
                    <a:pt x="10828" y="22625"/>
                    <a:pt x="10681" y="22598"/>
                    <a:pt x="10533" y="22598"/>
                  </a:cubicBezTo>
                  <a:cubicBezTo>
                    <a:pt x="9781" y="22598"/>
                    <a:pt x="9144" y="23213"/>
                    <a:pt x="9144" y="23213"/>
                  </a:cubicBezTo>
                  <a:cubicBezTo>
                    <a:pt x="9089" y="22837"/>
                    <a:pt x="8779" y="22734"/>
                    <a:pt x="8452" y="22734"/>
                  </a:cubicBezTo>
                  <a:cubicBezTo>
                    <a:pt x="8158" y="22745"/>
                    <a:pt x="7869" y="22805"/>
                    <a:pt x="7596" y="22903"/>
                  </a:cubicBezTo>
                  <a:cubicBezTo>
                    <a:pt x="7667" y="22036"/>
                    <a:pt x="6877" y="21720"/>
                    <a:pt x="6877" y="21720"/>
                  </a:cubicBezTo>
                  <a:cubicBezTo>
                    <a:pt x="7542" y="20467"/>
                    <a:pt x="6599" y="19639"/>
                    <a:pt x="6599" y="19639"/>
                  </a:cubicBezTo>
                  <a:cubicBezTo>
                    <a:pt x="7689" y="18070"/>
                    <a:pt x="7024" y="16266"/>
                    <a:pt x="7024" y="16266"/>
                  </a:cubicBezTo>
                  <a:cubicBezTo>
                    <a:pt x="7487" y="14402"/>
                    <a:pt x="6452" y="13367"/>
                    <a:pt x="6452" y="13367"/>
                  </a:cubicBezTo>
                  <a:cubicBezTo>
                    <a:pt x="7558" y="11890"/>
                    <a:pt x="6251" y="10528"/>
                    <a:pt x="6251" y="10528"/>
                  </a:cubicBezTo>
                  <a:cubicBezTo>
                    <a:pt x="6670" y="10120"/>
                    <a:pt x="6523" y="9231"/>
                    <a:pt x="6490" y="9013"/>
                  </a:cubicBezTo>
                  <a:lnTo>
                    <a:pt x="6490" y="9013"/>
                  </a:lnTo>
                  <a:cubicBezTo>
                    <a:pt x="6665" y="9983"/>
                    <a:pt x="7733" y="10049"/>
                    <a:pt x="8032" y="10049"/>
                  </a:cubicBezTo>
                  <a:lnTo>
                    <a:pt x="8109" y="10049"/>
                  </a:lnTo>
                  <a:cubicBezTo>
                    <a:pt x="8196" y="10899"/>
                    <a:pt x="9280" y="11002"/>
                    <a:pt x="9814" y="11002"/>
                  </a:cubicBezTo>
                  <a:cubicBezTo>
                    <a:pt x="9989" y="11002"/>
                    <a:pt x="10103" y="10991"/>
                    <a:pt x="10103" y="10991"/>
                  </a:cubicBezTo>
                  <a:cubicBezTo>
                    <a:pt x="10272" y="11743"/>
                    <a:pt x="10735" y="11934"/>
                    <a:pt x="11166" y="11934"/>
                  </a:cubicBezTo>
                  <a:cubicBezTo>
                    <a:pt x="11476" y="11923"/>
                    <a:pt x="11781" y="11847"/>
                    <a:pt x="12059" y="11711"/>
                  </a:cubicBezTo>
                  <a:cubicBezTo>
                    <a:pt x="12479" y="12119"/>
                    <a:pt x="13013" y="12245"/>
                    <a:pt x="13525" y="12245"/>
                  </a:cubicBezTo>
                  <a:cubicBezTo>
                    <a:pt x="14413" y="12245"/>
                    <a:pt x="15230" y="11858"/>
                    <a:pt x="15230" y="11858"/>
                  </a:cubicBezTo>
                  <a:cubicBezTo>
                    <a:pt x="15454" y="12076"/>
                    <a:pt x="15759" y="12196"/>
                    <a:pt x="16070" y="12179"/>
                  </a:cubicBezTo>
                  <a:cubicBezTo>
                    <a:pt x="16963" y="12179"/>
                    <a:pt x="17977" y="11471"/>
                    <a:pt x="17977" y="11471"/>
                  </a:cubicBezTo>
                  <a:cubicBezTo>
                    <a:pt x="18173" y="11536"/>
                    <a:pt x="18369" y="11569"/>
                    <a:pt x="18571" y="11569"/>
                  </a:cubicBezTo>
                  <a:cubicBezTo>
                    <a:pt x="19699" y="11569"/>
                    <a:pt x="19987" y="10387"/>
                    <a:pt x="19987" y="10387"/>
                  </a:cubicBezTo>
                  <a:lnTo>
                    <a:pt x="20031" y="10387"/>
                  </a:lnTo>
                  <a:cubicBezTo>
                    <a:pt x="21617" y="10387"/>
                    <a:pt x="21927" y="9297"/>
                    <a:pt x="21927" y="9297"/>
                  </a:cubicBezTo>
                  <a:cubicBezTo>
                    <a:pt x="22123" y="9362"/>
                    <a:pt x="22331" y="9400"/>
                    <a:pt x="22538" y="9406"/>
                  </a:cubicBezTo>
                  <a:cubicBezTo>
                    <a:pt x="22946" y="9406"/>
                    <a:pt x="23066" y="9188"/>
                    <a:pt x="23110" y="9052"/>
                  </a:cubicBezTo>
                  <a:lnTo>
                    <a:pt x="23110" y="9052"/>
                  </a:lnTo>
                  <a:cubicBezTo>
                    <a:pt x="22924" y="10365"/>
                    <a:pt x="23753" y="10583"/>
                    <a:pt x="23753" y="10583"/>
                  </a:cubicBezTo>
                  <a:cubicBezTo>
                    <a:pt x="23382" y="11945"/>
                    <a:pt x="23458" y="13018"/>
                    <a:pt x="23458" y="13018"/>
                  </a:cubicBezTo>
                  <a:cubicBezTo>
                    <a:pt x="22554" y="15307"/>
                    <a:pt x="24031" y="16212"/>
                    <a:pt x="24031" y="16212"/>
                  </a:cubicBezTo>
                  <a:cubicBezTo>
                    <a:pt x="22941" y="17574"/>
                    <a:pt x="23753" y="18903"/>
                    <a:pt x="23753" y="18903"/>
                  </a:cubicBezTo>
                  <a:cubicBezTo>
                    <a:pt x="23344" y="19514"/>
                    <a:pt x="23529" y="21377"/>
                    <a:pt x="23529" y="21377"/>
                  </a:cubicBezTo>
                  <a:cubicBezTo>
                    <a:pt x="22995" y="21982"/>
                    <a:pt x="22723" y="23257"/>
                    <a:pt x="22723" y="23257"/>
                  </a:cubicBezTo>
                  <a:cubicBezTo>
                    <a:pt x="20892" y="24031"/>
                    <a:pt x="20985" y="25655"/>
                    <a:pt x="20985" y="25655"/>
                  </a:cubicBezTo>
                  <a:cubicBezTo>
                    <a:pt x="21099" y="25704"/>
                    <a:pt x="21197" y="25785"/>
                    <a:pt x="21263" y="25894"/>
                  </a:cubicBezTo>
                  <a:cubicBezTo>
                    <a:pt x="21524" y="26281"/>
                    <a:pt x="22167" y="26706"/>
                    <a:pt x="22167" y="26706"/>
                  </a:cubicBezTo>
                  <a:cubicBezTo>
                    <a:pt x="21448" y="27039"/>
                    <a:pt x="20805" y="29398"/>
                    <a:pt x="20598" y="29970"/>
                  </a:cubicBezTo>
                  <a:cubicBezTo>
                    <a:pt x="20543" y="30134"/>
                    <a:pt x="20609" y="30210"/>
                    <a:pt x="20734" y="30210"/>
                  </a:cubicBezTo>
                  <a:cubicBezTo>
                    <a:pt x="21061" y="30210"/>
                    <a:pt x="21824" y="29692"/>
                    <a:pt x="22020" y="28864"/>
                  </a:cubicBezTo>
                  <a:cubicBezTo>
                    <a:pt x="22314" y="27736"/>
                    <a:pt x="23126" y="27333"/>
                    <a:pt x="23126" y="27333"/>
                  </a:cubicBezTo>
                  <a:cubicBezTo>
                    <a:pt x="23513" y="28194"/>
                    <a:pt x="24140" y="28466"/>
                    <a:pt x="24793" y="28466"/>
                  </a:cubicBezTo>
                  <a:cubicBezTo>
                    <a:pt x="25507" y="28466"/>
                    <a:pt x="26248" y="28145"/>
                    <a:pt x="26744" y="27921"/>
                  </a:cubicBezTo>
                  <a:cubicBezTo>
                    <a:pt x="27681" y="27496"/>
                    <a:pt x="27589" y="25355"/>
                    <a:pt x="27589" y="25355"/>
                  </a:cubicBezTo>
                  <a:cubicBezTo>
                    <a:pt x="27589" y="25355"/>
                    <a:pt x="27905" y="25230"/>
                    <a:pt x="28439" y="23731"/>
                  </a:cubicBezTo>
                  <a:cubicBezTo>
                    <a:pt x="28989" y="22260"/>
                    <a:pt x="28215" y="21154"/>
                    <a:pt x="28215" y="21154"/>
                  </a:cubicBezTo>
                  <a:cubicBezTo>
                    <a:pt x="28864" y="19159"/>
                    <a:pt x="27790" y="17999"/>
                    <a:pt x="27790" y="17999"/>
                  </a:cubicBezTo>
                  <a:cubicBezTo>
                    <a:pt x="28733" y="16429"/>
                    <a:pt x="27774" y="15045"/>
                    <a:pt x="27774" y="15045"/>
                  </a:cubicBezTo>
                  <a:cubicBezTo>
                    <a:pt x="28570" y="13700"/>
                    <a:pt x="27698" y="12408"/>
                    <a:pt x="27698" y="12408"/>
                  </a:cubicBezTo>
                  <a:cubicBezTo>
                    <a:pt x="28493" y="11264"/>
                    <a:pt x="27921" y="9771"/>
                    <a:pt x="27921" y="9771"/>
                  </a:cubicBezTo>
                  <a:cubicBezTo>
                    <a:pt x="28935" y="8294"/>
                    <a:pt x="27976" y="7335"/>
                    <a:pt x="27976" y="7335"/>
                  </a:cubicBezTo>
                  <a:cubicBezTo>
                    <a:pt x="27976" y="7335"/>
                    <a:pt x="28602" y="7155"/>
                    <a:pt x="28531" y="5145"/>
                  </a:cubicBezTo>
                  <a:cubicBezTo>
                    <a:pt x="28482" y="3417"/>
                    <a:pt x="26913" y="3297"/>
                    <a:pt x="26472" y="3297"/>
                  </a:cubicBezTo>
                  <a:cubicBezTo>
                    <a:pt x="26395" y="3297"/>
                    <a:pt x="26352" y="3297"/>
                    <a:pt x="26352" y="3297"/>
                  </a:cubicBezTo>
                  <a:cubicBezTo>
                    <a:pt x="25976" y="2894"/>
                    <a:pt x="25611" y="2753"/>
                    <a:pt x="25289" y="2753"/>
                  </a:cubicBezTo>
                  <a:cubicBezTo>
                    <a:pt x="24532" y="2753"/>
                    <a:pt x="23998" y="3537"/>
                    <a:pt x="23998" y="3537"/>
                  </a:cubicBezTo>
                  <a:cubicBezTo>
                    <a:pt x="23894" y="3510"/>
                    <a:pt x="23796" y="3494"/>
                    <a:pt x="23693" y="3494"/>
                  </a:cubicBezTo>
                  <a:cubicBezTo>
                    <a:pt x="22614" y="3494"/>
                    <a:pt x="21764" y="5014"/>
                    <a:pt x="21764" y="5014"/>
                  </a:cubicBezTo>
                  <a:lnTo>
                    <a:pt x="21688" y="5014"/>
                  </a:lnTo>
                  <a:cubicBezTo>
                    <a:pt x="20527" y="5014"/>
                    <a:pt x="20603" y="5826"/>
                    <a:pt x="20603" y="5826"/>
                  </a:cubicBezTo>
                  <a:cubicBezTo>
                    <a:pt x="20402" y="5771"/>
                    <a:pt x="20189" y="5744"/>
                    <a:pt x="19982" y="5744"/>
                  </a:cubicBezTo>
                  <a:cubicBezTo>
                    <a:pt x="19306" y="5733"/>
                    <a:pt x="18680" y="6098"/>
                    <a:pt x="18353" y="6692"/>
                  </a:cubicBezTo>
                  <a:cubicBezTo>
                    <a:pt x="18113" y="6567"/>
                    <a:pt x="17846" y="6501"/>
                    <a:pt x="17579" y="6501"/>
                  </a:cubicBezTo>
                  <a:cubicBezTo>
                    <a:pt x="16669" y="6501"/>
                    <a:pt x="16102" y="7302"/>
                    <a:pt x="16102" y="7302"/>
                  </a:cubicBezTo>
                  <a:cubicBezTo>
                    <a:pt x="15868" y="7237"/>
                    <a:pt x="15628" y="7204"/>
                    <a:pt x="15383" y="7204"/>
                  </a:cubicBezTo>
                  <a:cubicBezTo>
                    <a:pt x="14364" y="7204"/>
                    <a:pt x="13819" y="7815"/>
                    <a:pt x="13819" y="7815"/>
                  </a:cubicBezTo>
                  <a:cubicBezTo>
                    <a:pt x="13312" y="7155"/>
                    <a:pt x="12718" y="6965"/>
                    <a:pt x="12206" y="6965"/>
                  </a:cubicBezTo>
                  <a:cubicBezTo>
                    <a:pt x="11770" y="6970"/>
                    <a:pt x="11334" y="7095"/>
                    <a:pt x="10958" y="7319"/>
                  </a:cubicBezTo>
                  <a:cubicBezTo>
                    <a:pt x="10920" y="6382"/>
                    <a:pt x="10179" y="6234"/>
                    <a:pt x="9722" y="6234"/>
                  </a:cubicBezTo>
                  <a:cubicBezTo>
                    <a:pt x="9596" y="6234"/>
                    <a:pt x="9476" y="6245"/>
                    <a:pt x="9351" y="6267"/>
                  </a:cubicBezTo>
                  <a:cubicBezTo>
                    <a:pt x="9188" y="5215"/>
                    <a:pt x="7580" y="5030"/>
                    <a:pt x="7580" y="5030"/>
                  </a:cubicBezTo>
                  <a:cubicBezTo>
                    <a:pt x="8098" y="3761"/>
                    <a:pt x="6681" y="3319"/>
                    <a:pt x="6681" y="3319"/>
                  </a:cubicBezTo>
                  <a:cubicBezTo>
                    <a:pt x="6736" y="2175"/>
                    <a:pt x="5591" y="1804"/>
                    <a:pt x="5591" y="1804"/>
                  </a:cubicBezTo>
                  <a:cubicBezTo>
                    <a:pt x="5417" y="578"/>
                    <a:pt x="4768" y="300"/>
                    <a:pt x="4229" y="300"/>
                  </a:cubicBezTo>
                  <a:cubicBezTo>
                    <a:pt x="3951" y="306"/>
                    <a:pt x="3679" y="366"/>
                    <a:pt x="3428" y="475"/>
                  </a:cubicBezTo>
                  <a:cubicBezTo>
                    <a:pt x="3428" y="475"/>
                    <a:pt x="3085" y="1"/>
                    <a:pt x="22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1"/>
            <p:cNvSpPr/>
            <p:nvPr/>
          </p:nvSpPr>
          <p:spPr>
            <a:xfrm>
              <a:off x="1727524" y="2620015"/>
              <a:ext cx="283861" cy="436153"/>
            </a:xfrm>
            <a:custGeom>
              <a:avLst/>
              <a:gdLst/>
              <a:ahLst/>
              <a:cxnLst/>
              <a:rect l="l" t="t" r="r" b="b"/>
              <a:pathLst>
                <a:path w="11232" h="17258" extrusionOk="0">
                  <a:moveTo>
                    <a:pt x="6136" y="0"/>
                  </a:moveTo>
                  <a:cubicBezTo>
                    <a:pt x="6125" y="0"/>
                    <a:pt x="6115" y="0"/>
                    <a:pt x="6109" y="6"/>
                  </a:cubicBezTo>
                  <a:cubicBezTo>
                    <a:pt x="6033" y="60"/>
                    <a:pt x="5564" y="872"/>
                    <a:pt x="5504" y="1172"/>
                  </a:cubicBezTo>
                  <a:cubicBezTo>
                    <a:pt x="5472" y="1357"/>
                    <a:pt x="5292" y="1412"/>
                    <a:pt x="5117" y="1412"/>
                  </a:cubicBezTo>
                  <a:cubicBezTo>
                    <a:pt x="5008" y="1412"/>
                    <a:pt x="4905" y="1395"/>
                    <a:pt x="4807" y="1363"/>
                  </a:cubicBezTo>
                  <a:cubicBezTo>
                    <a:pt x="4676" y="1324"/>
                    <a:pt x="4676" y="98"/>
                    <a:pt x="4676" y="98"/>
                  </a:cubicBezTo>
                  <a:cubicBezTo>
                    <a:pt x="4109" y="98"/>
                    <a:pt x="3543" y="551"/>
                    <a:pt x="3543" y="551"/>
                  </a:cubicBezTo>
                  <a:lnTo>
                    <a:pt x="3733" y="1608"/>
                  </a:lnTo>
                  <a:cubicBezTo>
                    <a:pt x="3205" y="2060"/>
                    <a:pt x="3412" y="2491"/>
                    <a:pt x="3412" y="2491"/>
                  </a:cubicBezTo>
                  <a:cubicBezTo>
                    <a:pt x="2676" y="3035"/>
                    <a:pt x="2791" y="4223"/>
                    <a:pt x="2355" y="4223"/>
                  </a:cubicBezTo>
                  <a:cubicBezTo>
                    <a:pt x="1968" y="4207"/>
                    <a:pt x="1973" y="4027"/>
                    <a:pt x="1843" y="4027"/>
                  </a:cubicBezTo>
                  <a:cubicBezTo>
                    <a:pt x="1826" y="4027"/>
                    <a:pt x="1810" y="4033"/>
                    <a:pt x="1788" y="4038"/>
                  </a:cubicBezTo>
                  <a:cubicBezTo>
                    <a:pt x="1619" y="4114"/>
                    <a:pt x="1374" y="4360"/>
                    <a:pt x="1586" y="4507"/>
                  </a:cubicBezTo>
                  <a:cubicBezTo>
                    <a:pt x="1772" y="4676"/>
                    <a:pt x="1603" y="4676"/>
                    <a:pt x="1379" y="4959"/>
                  </a:cubicBezTo>
                  <a:cubicBezTo>
                    <a:pt x="1134" y="5242"/>
                    <a:pt x="1646" y="5809"/>
                    <a:pt x="1832" y="5885"/>
                  </a:cubicBezTo>
                  <a:cubicBezTo>
                    <a:pt x="1848" y="5885"/>
                    <a:pt x="1859" y="5891"/>
                    <a:pt x="1870" y="5885"/>
                  </a:cubicBezTo>
                  <a:cubicBezTo>
                    <a:pt x="2120" y="5885"/>
                    <a:pt x="2965" y="5449"/>
                    <a:pt x="2965" y="5449"/>
                  </a:cubicBezTo>
                  <a:lnTo>
                    <a:pt x="2965" y="5449"/>
                  </a:lnTo>
                  <a:cubicBezTo>
                    <a:pt x="2731" y="5940"/>
                    <a:pt x="2769" y="6621"/>
                    <a:pt x="2769" y="6621"/>
                  </a:cubicBezTo>
                  <a:cubicBezTo>
                    <a:pt x="2769" y="6621"/>
                    <a:pt x="2622" y="6212"/>
                    <a:pt x="2268" y="6212"/>
                  </a:cubicBezTo>
                  <a:cubicBezTo>
                    <a:pt x="2186" y="6212"/>
                    <a:pt x="2104" y="6229"/>
                    <a:pt x="2033" y="6261"/>
                  </a:cubicBezTo>
                  <a:cubicBezTo>
                    <a:pt x="1505" y="6468"/>
                    <a:pt x="1488" y="6866"/>
                    <a:pt x="1488" y="6866"/>
                  </a:cubicBezTo>
                  <a:cubicBezTo>
                    <a:pt x="1864" y="6882"/>
                    <a:pt x="2017" y="7258"/>
                    <a:pt x="2017" y="7258"/>
                  </a:cubicBezTo>
                  <a:cubicBezTo>
                    <a:pt x="1" y="10631"/>
                    <a:pt x="1" y="15890"/>
                    <a:pt x="682" y="16647"/>
                  </a:cubicBezTo>
                  <a:cubicBezTo>
                    <a:pt x="1069" y="17056"/>
                    <a:pt x="1565" y="17257"/>
                    <a:pt x="2295" y="17257"/>
                  </a:cubicBezTo>
                  <a:cubicBezTo>
                    <a:pt x="2867" y="17257"/>
                    <a:pt x="3586" y="17126"/>
                    <a:pt x="4507" y="16870"/>
                  </a:cubicBezTo>
                  <a:cubicBezTo>
                    <a:pt x="6599" y="16266"/>
                    <a:pt x="10043" y="13835"/>
                    <a:pt x="10632" y="11329"/>
                  </a:cubicBezTo>
                  <a:cubicBezTo>
                    <a:pt x="11231" y="8822"/>
                    <a:pt x="9161" y="7389"/>
                    <a:pt x="9161" y="7389"/>
                  </a:cubicBezTo>
                  <a:cubicBezTo>
                    <a:pt x="9161" y="7389"/>
                    <a:pt x="9237" y="6654"/>
                    <a:pt x="9161" y="5166"/>
                  </a:cubicBezTo>
                  <a:cubicBezTo>
                    <a:pt x="9111" y="3847"/>
                    <a:pt x="8169" y="3771"/>
                    <a:pt x="7956" y="3771"/>
                  </a:cubicBezTo>
                  <a:lnTo>
                    <a:pt x="7918" y="3771"/>
                  </a:lnTo>
                  <a:cubicBezTo>
                    <a:pt x="8027" y="2338"/>
                    <a:pt x="6654" y="1924"/>
                    <a:pt x="6654" y="1733"/>
                  </a:cubicBezTo>
                  <a:cubicBezTo>
                    <a:pt x="6670" y="1532"/>
                    <a:pt x="7068" y="829"/>
                    <a:pt x="7144" y="507"/>
                  </a:cubicBezTo>
                  <a:cubicBezTo>
                    <a:pt x="7232" y="218"/>
                    <a:pt x="6332" y="0"/>
                    <a:pt x="61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9" name="Google Shape;429;p41"/>
          <p:cNvCxnSpPr/>
          <p:nvPr/>
        </p:nvCxnSpPr>
        <p:spPr>
          <a:xfrm>
            <a:off x="4929190" y="1928808"/>
            <a:ext cx="1212000" cy="0"/>
          </a:xfrm>
          <a:prstGeom prst="straightConnector1">
            <a:avLst/>
          </a:prstGeom>
          <a:noFill/>
          <a:ln w="28575" cap="flat" cmpd="sng">
            <a:solidFill>
              <a:schemeClr val="dk2"/>
            </a:solidFill>
            <a:prstDash val="solid"/>
            <a:round/>
            <a:headEnd type="none" w="med" len="med"/>
            <a:tailEnd type="none" w="med" len="med"/>
          </a:ln>
        </p:spPr>
      </p:cxnSp>
      <p:cxnSp>
        <p:nvCxnSpPr>
          <p:cNvPr id="430" name="Google Shape;430;p41"/>
          <p:cNvCxnSpPr/>
          <p:nvPr/>
        </p:nvCxnSpPr>
        <p:spPr>
          <a:xfrm rot="-5400000" flipH="1">
            <a:off x="2809826" y="1976470"/>
            <a:ext cx="1221000" cy="982800"/>
          </a:xfrm>
          <a:prstGeom prst="bentConnector3">
            <a:avLst>
              <a:gd name="adj1" fmla="val 99988"/>
            </a:avLst>
          </a:prstGeom>
          <a:noFill/>
          <a:ln w="28575" cap="flat" cmpd="sng">
            <a:solidFill>
              <a:schemeClr val="dk2"/>
            </a:solidFill>
            <a:prstDash val="solid"/>
            <a:round/>
            <a:headEnd type="none" w="med" len="med"/>
            <a:tailEnd type="none" w="med" len="med"/>
          </a:ln>
        </p:spPr>
      </p:cxnSp>
      <p:cxnSp>
        <p:nvCxnSpPr>
          <p:cNvPr id="431" name="Google Shape;431;p41"/>
          <p:cNvCxnSpPr/>
          <p:nvPr/>
        </p:nvCxnSpPr>
        <p:spPr>
          <a:xfrm>
            <a:off x="3173200" y="3602638"/>
            <a:ext cx="1008000" cy="700200"/>
          </a:xfrm>
          <a:prstGeom prst="bentConnector3">
            <a:avLst>
              <a:gd name="adj1" fmla="val 50000"/>
            </a:avLst>
          </a:prstGeom>
          <a:noFill/>
          <a:ln w="28575" cap="flat" cmpd="sng">
            <a:solidFill>
              <a:schemeClr val="dk2"/>
            </a:solidFill>
            <a:prstDash val="solid"/>
            <a:round/>
            <a:headEnd type="none" w="med" len="med"/>
            <a:tailEnd type="none" w="med" len="med"/>
          </a:ln>
        </p:spPr>
      </p:cxnSp>
      <p:cxnSp>
        <p:nvCxnSpPr>
          <p:cNvPr id="432" name="Google Shape;432;p41"/>
          <p:cNvCxnSpPr/>
          <p:nvPr/>
        </p:nvCxnSpPr>
        <p:spPr>
          <a:xfrm>
            <a:off x="4795325" y="3600000"/>
            <a:ext cx="1212000" cy="0"/>
          </a:xfrm>
          <a:prstGeom prst="straightConnector1">
            <a:avLst/>
          </a:prstGeom>
          <a:noFill/>
          <a:ln w="28575" cap="flat" cmpd="sng">
            <a:solidFill>
              <a:schemeClr val="dk2"/>
            </a:solidFill>
            <a:prstDash val="solid"/>
            <a:round/>
            <a:headEnd type="none" w="med" len="med"/>
            <a:tailEnd type="none" w="med" len="med"/>
          </a:ln>
        </p:spPr>
      </p:cxnSp>
      <p:sp>
        <p:nvSpPr>
          <p:cNvPr id="433" name="Google Shape;433;p41"/>
          <p:cNvSpPr txBox="1"/>
          <p:nvPr/>
        </p:nvSpPr>
        <p:spPr>
          <a:xfrm>
            <a:off x="5929322" y="1643056"/>
            <a:ext cx="3063225" cy="811674"/>
          </a:xfrm>
          <a:prstGeom prst="rect">
            <a:avLst/>
          </a:prstGeom>
          <a:noFill/>
          <a:ln>
            <a:noFill/>
          </a:ln>
        </p:spPr>
        <p:txBody>
          <a:bodyPr spcFirstLastPara="1" wrap="square" lIns="91425" tIns="91425" rIns="91425" bIns="91425" anchor="t" anchorCtr="0">
            <a:noAutofit/>
          </a:bodyPr>
          <a:lstStyle/>
          <a:p>
            <a:pPr lvl="0" algn="r">
              <a:lnSpc>
                <a:spcPct val="115000"/>
              </a:lnSpc>
              <a:spcAft>
                <a:spcPts val="1600"/>
              </a:spcAft>
            </a:pPr>
            <a:r>
              <a:rPr lang="ar-SA" sz="1800" b="1" dirty="0">
                <a:solidFill>
                  <a:srgbClr val="00B050"/>
                </a:solidFill>
              </a:rPr>
              <a:t>المخدرات ونسيان المشاكل والهموم </a:t>
            </a:r>
            <a:endParaRPr sz="1800" b="1">
              <a:solidFill>
                <a:srgbClr val="00B050"/>
              </a:solidFill>
              <a:latin typeface="Work Sans"/>
              <a:ea typeface="Work Sans"/>
              <a:cs typeface="Work Sans"/>
              <a:sym typeface="Work Sans"/>
            </a:endParaRPr>
          </a:p>
        </p:txBody>
      </p:sp>
      <p:sp>
        <p:nvSpPr>
          <p:cNvPr id="435" name="Google Shape;435;p41"/>
          <p:cNvSpPr txBox="1"/>
          <p:nvPr/>
        </p:nvSpPr>
        <p:spPr>
          <a:xfrm>
            <a:off x="2071670" y="1428742"/>
            <a:ext cx="2157900" cy="404400"/>
          </a:xfrm>
          <a:prstGeom prst="rect">
            <a:avLst/>
          </a:prstGeom>
          <a:noFill/>
          <a:ln>
            <a:noFill/>
          </a:ln>
        </p:spPr>
        <p:txBody>
          <a:bodyPr spcFirstLastPara="1" wrap="square" lIns="91425" tIns="91425" rIns="91425" bIns="91425" anchor="t" anchorCtr="0">
            <a:noAutofit/>
          </a:bodyPr>
          <a:lstStyle/>
          <a:p>
            <a:pPr lvl="0" algn="ctr">
              <a:lnSpc>
                <a:spcPct val="115000"/>
              </a:lnSpc>
              <a:spcAft>
                <a:spcPts val="1600"/>
              </a:spcAft>
            </a:pPr>
            <a:r>
              <a:rPr lang="ar-DZ" sz="1800" b="1" dirty="0">
                <a:solidFill>
                  <a:srgbClr val="00B050"/>
                </a:solidFill>
                <a:latin typeface="Work Sans"/>
                <a:sym typeface="Work Sans"/>
              </a:rPr>
              <a:t>المخ</a:t>
            </a:r>
            <a:r>
              <a:rPr lang="ar-SA" sz="1800" b="1" dirty="0" err="1">
                <a:solidFill>
                  <a:srgbClr val="00B050"/>
                </a:solidFill>
              </a:rPr>
              <a:t>درات</a:t>
            </a:r>
            <a:r>
              <a:rPr lang="ar-SA" sz="1800" b="1" dirty="0">
                <a:solidFill>
                  <a:srgbClr val="00B050"/>
                </a:solidFill>
              </a:rPr>
              <a:t> والعمل</a:t>
            </a:r>
            <a:r>
              <a:rPr lang="ar-SA" sz="1800" dirty="0"/>
              <a:t> </a:t>
            </a:r>
            <a:endParaRPr sz="1800" b="1">
              <a:solidFill>
                <a:srgbClr val="FCC10C"/>
              </a:solidFill>
              <a:latin typeface="Work Sans"/>
              <a:ea typeface="Work Sans"/>
              <a:cs typeface="Work Sans"/>
              <a:sym typeface="Work Sans"/>
            </a:endParaRPr>
          </a:p>
        </p:txBody>
      </p:sp>
      <p:sp>
        <p:nvSpPr>
          <p:cNvPr id="437" name="Google Shape;437;p41"/>
          <p:cNvSpPr txBox="1"/>
          <p:nvPr/>
        </p:nvSpPr>
        <p:spPr>
          <a:xfrm>
            <a:off x="357158" y="3287425"/>
            <a:ext cx="2706067" cy="404400"/>
          </a:xfrm>
          <a:prstGeom prst="rect">
            <a:avLst/>
          </a:prstGeom>
          <a:noFill/>
          <a:ln>
            <a:noFill/>
          </a:ln>
        </p:spPr>
        <p:txBody>
          <a:bodyPr spcFirstLastPara="1" wrap="square" lIns="91425" tIns="91425" rIns="91425" bIns="91425" anchor="t" anchorCtr="0">
            <a:noAutofit/>
          </a:bodyPr>
          <a:lstStyle/>
          <a:p>
            <a:pPr lvl="0" algn="r">
              <a:lnSpc>
                <a:spcPct val="115000"/>
              </a:lnSpc>
              <a:spcAft>
                <a:spcPts val="1600"/>
              </a:spcAft>
            </a:pPr>
            <a:r>
              <a:rPr lang="ar-SA" sz="1800" b="1" dirty="0">
                <a:solidFill>
                  <a:srgbClr val="00B050"/>
                </a:solidFill>
              </a:rPr>
              <a:t>المخدرات والعلاقات الاجتماعية</a:t>
            </a:r>
            <a:endParaRPr sz="1800" b="1">
              <a:solidFill>
                <a:srgbClr val="00B050"/>
              </a:solidFill>
              <a:latin typeface="Work Sans"/>
              <a:ea typeface="Work Sans"/>
              <a:cs typeface="Work Sans"/>
              <a:sym typeface="Work Sans"/>
            </a:endParaRPr>
          </a:p>
        </p:txBody>
      </p:sp>
      <p:sp>
        <p:nvSpPr>
          <p:cNvPr id="439" name="Google Shape;439;p41"/>
          <p:cNvSpPr txBox="1"/>
          <p:nvPr/>
        </p:nvSpPr>
        <p:spPr>
          <a:xfrm>
            <a:off x="6118868" y="3292487"/>
            <a:ext cx="2810850" cy="565148"/>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ar-SA" sz="1800" b="1" dirty="0">
                <a:solidFill>
                  <a:srgbClr val="00B050"/>
                </a:solidFill>
              </a:rPr>
              <a:t>المخدرات والاحتياجات الفسيولوجية</a:t>
            </a:r>
            <a:r>
              <a:rPr lang="ar-SA" sz="1800" dirty="0">
                <a:solidFill>
                  <a:srgbClr val="00B050"/>
                </a:solidFill>
              </a:rPr>
              <a:t> </a:t>
            </a:r>
            <a:endParaRPr sz="1800" b="1">
              <a:solidFill>
                <a:srgbClr val="00B050"/>
              </a:solidFill>
              <a:latin typeface="Work Sans"/>
              <a:ea typeface="Work Sans"/>
              <a:cs typeface="Work Sans"/>
              <a:sym typeface="Work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blinds(horizontal)">
                                      <p:cBhvr>
                                        <p:cTn id="7" dur="5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ox(i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15"/>
                                        </p:tgtEl>
                                        <p:attrNameLst>
                                          <p:attrName>style.visibility</p:attrName>
                                        </p:attrNameLst>
                                      </p:cBhvr>
                                      <p:to>
                                        <p:strVal val="visible"/>
                                      </p:to>
                                    </p:set>
                                    <p:animEffect transition="in" filter="checkerboard(across)">
                                      <p:cBhvr>
                                        <p:cTn id="17" dur="500"/>
                                        <p:tgtEl>
                                          <p:spTgt spid="41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35"/>
                                        </p:tgtEl>
                                        <p:attrNameLst>
                                          <p:attrName>style.visibility</p:attrName>
                                        </p:attrNameLst>
                                      </p:cBhvr>
                                      <p:to>
                                        <p:strVal val="visible"/>
                                      </p:to>
                                    </p:set>
                                    <p:animEffect transition="in" filter="checkerboard(across)">
                                      <p:cBhvr>
                                        <p:cTn id="22" dur="500"/>
                                        <p:tgtEl>
                                          <p:spTgt spid="43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433"/>
                                        </p:tgtEl>
                                        <p:attrNameLst>
                                          <p:attrName>style.visibility</p:attrName>
                                        </p:attrNameLst>
                                      </p:cBhvr>
                                      <p:to>
                                        <p:strVal val="visible"/>
                                      </p:to>
                                    </p:set>
                                    <p:anim calcmode="lin" valueType="num">
                                      <p:cBhvr>
                                        <p:cTn id="27" dur="500" fill="hold"/>
                                        <p:tgtEl>
                                          <p:spTgt spid="433"/>
                                        </p:tgtEl>
                                        <p:attrNameLst>
                                          <p:attrName>ppt_w</p:attrName>
                                        </p:attrNameLst>
                                      </p:cBhvr>
                                      <p:tavLst>
                                        <p:tav tm="0">
                                          <p:val>
                                            <p:fltVal val="0"/>
                                          </p:val>
                                        </p:tav>
                                        <p:tav tm="100000">
                                          <p:val>
                                            <p:strVal val="#ppt_w"/>
                                          </p:val>
                                        </p:tav>
                                      </p:tavLst>
                                    </p:anim>
                                    <p:anim calcmode="lin" valueType="num">
                                      <p:cBhvr>
                                        <p:cTn id="28" dur="500" fill="hold"/>
                                        <p:tgtEl>
                                          <p:spTgt spid="433"/>
                                        </p:tgtEl>
                                        <p:attrNameLst>
                                          <p:attrName>ppt_h</p:attrName>
                                        </p:attrNameLst>
                                      </p:cBhvr>
                                      <p:tavLst>
                                        <p:tav tm="0">
                                          <p:val>
                                            <p:fltVal val="0"/>
                                          </p:val>
                                        </p:tav>
                                        <p:tav tm="100000">
                                          <p:val>
                                            <p:strVal val="#ppt_h"/>
                                          </p:val>
                                        </p:tav>
                                      </p:tavLst>
                                    </p:anim>
                                    <p:animEffect transition="in" filter="fade">
                                      <p:cBhvr>
                                        <p:cTn id="29" dur="500"/>
                                        <p:tgtEl>
                                          <p:spTgt spid="4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437"/>
                                        </p:tgtEl>
                                        <p:attrNameLst>
                                          <p:attrName>style.visibility</p:attrName>
                                        </p:attrNameLst>
                                      </p:cBhvr>
                                      <p:to>
                                        <p:strVal val="visible"/>
                                      </p:to>
                                    </p:set>
                                    <p:anim calcmode="lin" valueType="num">
                                      <p:cBhvr>
                                        <p:cTn id="34" dur="500" fill="hold"/>
                                        <p:tgtEl>
                                          <p:spTgt spid="437"/>
                                        </p:tgtEl>
                                        <p:attrNameLst>
                                          <p:attrName>ppt_w</p:attrName>
                                        </p:attrNameLst>
                                      </p:cBhvr>
                                      <p:tavLst>
                                        <p:tav tm="0">
                                          <p:val>
                                            <p:fltVal val="0"/>
                                          </p:val>
                                        </p:tav>
                                        <p:tav tm="100000">
                                          <p:val>
                                            <p:strVal val="#ppt_w"/>
                                          </p:val>
                                        </p:tav>
                                      </p:tavLst>
                                    </p:anim>
                                    <p:anim calcmode="lin" valueType="num">
                                      <p:cBhvr>
                                        <p:cTn id="35" dur="500" fill="hold"/>
                                        <p:tgtEl>
                                          <p:spTgt spid="437"/>
                                        </p:tgtEl>
                                        <p:attrNameLst>
                                          <p:attrName>ppt_h</p:attrName>
                                        </p:attrNameLst>
                                      </p:cBhvr>
                                      <p:tavLst>
                                        <p:tav tm="0">
                                          <p:val>
                                            <p:fltVal val="0"/>
                                          </p:val>
                                        </p:tav>
                                        <p:tav tm="100000">
                                          <p:val>
                                            <p:strVal val="#ppt_h"/>
                                          </p:val>
                                        </p:tav>
                                      </p:tavLst>
                                    </p:anim>
                                    <p:animEffect transition="in" filter="fade">
                                      <p:cBhvr>
                                        <p:cTn id="36" dur="500"/>
                                        <p:tgtEl>
                                          <p:spTgt spid="43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439"/>
                                        </p:tgtEl>
                                        <p:attrNameLst>
                                          <p:attrName>style.visibility</p:attrName>
                                        </p:attrNameLst>
                                      </p:cBhvr>
                                      <p:to>
                                        <p:strVal val="visible"/>
                                      </p:to>
                                    </p:set>
                                    <p:anim calcmode="lin" valueType="num">
                                      <p:cBhvr>
                                        <p:cTn id="41" dur="500" fill="hold"/>
                                        <p:tgtEl>
                                          <p:spTgt spid="439"/>
                                        </p:tgtEl>
                                        <p:attrNameLst>
                                          <p:attrName>ppt_w</p:attrName>
                                        </p:attrNameLst>
                                      </p:cBhvr>
                                      <p:tavLst>
                                        <p:tav tm="0">
                                          <p:val>
                                            <p:fltVal val="0"/>
                                          </p:val>
                                        </p:tav>
                                        <p:tav tm="100000">
                                          <p:val>
                                            <p:strVal val="#ppt_w"/>
                                          </p:val>
                                        </p:tav>
                                      </p:tavLst>
                                    </p:anim>
                                    <p:anim calcmode="lin" valueType="num">
                                      <p:cBhvr>
                                        <p:cTn id="42" dur="500" fill="hold"/>
                                        <p:tgtEl>
                                          <p:spTgt spid="439"/>
                                        </p:tgtEl>
                                        <p:attrNameLst>
                                          <p:attrName>ppt_h</p:attrName>
                                        </p:attrNameLst>
                                      </p:cBhvr>
                                      <p:tavLst>
                                        <p:tav tm="0">
                                          <p:val>
                                            <p:fltVal val="0"/>
                                          </p:val>
                                        </p:tav>
                                        <p:tav tm="100000">
                                          <p:val>
                                            <p:strVal val="#ppt_h"/>
                                          </p:val>
                                        </p:tav>
                                      </p:tavLst>
                                    </p:anim>
                                    <p:animEffect transition="in" filter="fade">
                                      <p:cBhvr>
                                        <p:cTn id="43" dur="500"/>
                                        <p:tgtEl>
                                          <p:spTgt spid="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 grpId="0"/>
      <p:bldP spid="433" grpId="0"/>
      <p:bldP spid="435" grpId="0"/>
      <p:bldP spid="437" grpId="0"/>
      <p:bldP spid="4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45"/>
          <p:cNvSpPr txBox="1">
            <a:spLocks noGrp="1"/>
          </p:cNvSpPr>
          <p:nvPr>
            <p:ph type="subTitle" idx="1"/>
          </p:nvPr>
        </p:nvSpPr>
        <p:spPr>
          <a:xfrm>
            <a:off x="500034" y="1714494"/>
            <a:ext cx="4214842" cy="2928958"/>
          </a:xfrm>
          <a:prstGeom prst="rect">
            <a:avLst/>
          </a:prstGeom>
        </p:spPr>
        <p:txBody>
          <a:bodyPr spcFirstLastPara="1" wrap="square" lIns="91425" tIns="91425" rIns="91425" bIns="91425" anchor="t" anchorCtr="0">
            <a:noAutofit/>
          </a:bodyPr>
          <a:lstStyle/>
          <a:p>
            <a:pPr lvl="0" algn="r" rtl="1"/>
            <a:r>
              <a:rPr lang="ar-DZ" sz="1600" b="1" dirty="0"/>
              <a:t>    </a:t>
            </a:r>
            <a:r>
              <a:rPr lang="ar-SA" sz="1600" b="1" dirty="0"/>
              <a:t>اشترك معظم المتعاطين تقريبا في التأكيد على أن تعاطي المخدرات يجعلهم يقبلون على العمل بإيجابية وهمة، ويتحملون العمل الشاق وساعات العمل الطويلة بل وقد يجودون في </a:t>
            </a:r>
            <a:r>
              <a:rPr lang="ar-SA" sz="1600" dirty="0"/>
              <a:t>العمل</a:t>
            </a:r>
            <a:r>
              <a:rPr lang="ar-SA" sz="1600" b="1" dirty="0"/>
              <a:t>، وأن غياب المخدر يجعلهم يعجزون عن العمل أو يفتقدون التركيز</a:t>
            </a:r>
            <a:endParaRPr lang="fr-FR" sz="1600" b="1" dirty="0"/>
          </a:p>
        </p:txBody>
      </p:sp>
      <p:sp>
        <p:nvSpPr>
          <p:cNvPr id="500" name="Google Shape;500;p45"/>
          <p:cNvSpPr txBox="1">
            <a:spLocks noGrp="1"/>
          </p:cNvSpPr>
          <p:nvPr>
            <p:ph type="title"/>
          </p:nvPr>
        </p:nvSpPr>
        <p:spPr>
          <a:xfrm>
            <a:off x="785786" y="571486"/>
            <a:ext cx="3259200" cy="408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600" dirty="0"/>
              <a:t>—</a:t>
            </a:r>
            <a:r>
              <a:rPr lang="ar-DZ" sz="3600" dirty="0"/>
              <a:t>المخدرات والعمل </a:t>
            </a:r>
            <a:endParaRPr sz="3600"/>
          </a:p>
        </p:txBody>
      </p:sp>
      <p:sp>
        <p:nvSpPr>
          <p:cNvPr id="501" name="Google Shape;501;p45"/>
          <p:cNvSpPr/>
          <p:nvPr/>
        </p:nvSpPr>
        <p:spPr>
          <a:xfrm rot="5400000">
            <a:off x="2203106" y="-345750"/>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Google Shape;726;p55"/>
          <p:cNvPicPr preferRelativeResize="0"/>
          <p:nvPr/>
        </p:nvPicPr>
        <p:blipFill rotWithShape="1">
          <a:blip r:embed="rId3">
            <a:alphaModFix/>
          </a:blip>
          <a:srcRect l="34531" t="2959" r="14136"/>
          <a:stretch/>
        </p:blipFill>
        <p:spPr>
          <a:xfrm>
            <a:off x="5066399" y="0"/>
            <a:ext cx="4077601" cy="5143500"/>
          </a:xfrm>
          <a:prstGeom prst="rect">
            <a:avLst/>
          </a:prstGeom>
          <a:noFill/>
          <a:ln>
            <a:noFill/>
          </a:ln>
        </p:spPr>
      </p:pic>
      <p:sp>
        <p:nvSpPr>
          <p:cNvPr id="9" name="Google Shape;727;p55"/>
          <p:cNvSpPr/>
          <p:nvPr/>
        </p:nvSpPr>
        <p:spPr>
          <a:xfrm>
            <a:off x="5072066" y="0"/>
            <a:ext cx="1857300" cy="51435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9;p45"/>
          <p:cNvSpPr/>
          <p:nvPr/>
        </p:nvSpPr>
        <p:spPr>
          <a:xfrm>
            <a:off x="285720" y="642924"/>
            <a:ext cx="4572032" cy="503998"/>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55;p34"/>
          <p:cNvSpPr/>
          <p:nvPr/>
        </p:nvSpPr>
        <p:spPr>
          <a:xfrm>
            <a:off x="4143372" y="4143386"/>
            <a:ext cx="586200" cy="577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257;p34"/>
          <p:cNvGrpSpPr/>
          <p:nvPr/>
        </p:nvGrpSpPr>
        <p:grpSpPr>
          <a:xfrm>
            <a:off x="4286248" y="4286262"/>
            <a:ext cx="289039" cy="352833"/>
            <a:chOff x="-24694925" y="3518700"/>
            <a:chExt cx="242625" cy="296175"/>
          </a:xfrm>
        </p:grpSpPr>
        <p:sp>
          <p:nvSpPr>
            <p:cNvPr id="12" name="Google Shape;258;p34"/>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9;p34"/>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0;p34"/>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1;p34"/>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00"/>
                                        </p:tgtEl>
                                        <p:attrNameLst>
                                          <p:attrName>style.visibility</p:attrName>
                                        </p:attrNameLst>
                                      </p:cBhvr>
                                      <p:to>
                                        <p:strVal val="visible"/>
                                      </p:to>
                                    </p:set>
                                    <p:animEffect transition="in" filter="box(in)">
                                      <p:cBhvr>
                                        <p:cTn id="12" dur="500"/>
                                        <p:tgtEl>
                                          <p:spTgt spid="50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497">
                                            <p:txEl>
                                              <p:pRg st="0" end="0"/>
                                            </p:txEl>
                                          </p:spTgt>
                                        </p:tgtEl>
                                        <p:attrNameLst>
                                          <p:attrName>style.visibility</p:attrName>
                                        </p:attrNameLst>
                                      </p:cBhvr>
                                      <p:to>
                                        <p:strVal val="visible"/>
                                      </p:to>
                                    </p:set>
                                    <p:animEffect transition="in" filter="barn(inHorizontal)">
                                      <p:cBhvr>
                                        <p:cTn id="17" dur="500"/>
                                        <p:tgtEl>
                                          <p:spTgt spid="49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build="p"/>
      <p:bldP spid="500"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7" name="Image 6" descr="addictions-medicaments.jpg"/>
          <p:cNvPicPr>
            <a:picLocks noChangeAspect="1"/>
          </p:cNvPicPr>
          <p:nvPr/>
        </p:nvPicPr>
        <p:blipFill>
          <a:blip r:embed="rId3"/>
          <a:stretch>
            <a:fillRect/>
          </a:stretch>
        </p:blipFill>
        <p:spPr>
          <a:xfrm>
            <a:off x="32" y="0"/>
            <a:ext cx="9144000" cy="5024432"/>
          </a:xfrm>
          <a:prstGeom prst="rect">
            <a:avLst/>
          </a:prstGeom>
          <a:ln>
            <a:noFill/>
          </a:ln>
          <a:effectLst>
            <a:softEdge rad="112500"/>
          </a:effectLst>
        </p:spPr>
      </p:pic>
      <p:sp>
        <p:nvSpPr>
          <p:cNvPr id="497" name="Google Shape;497;p45"/>
          <p:cNvSpPr txBox="1">
            <a:spLocks noGrp="1"/>
          </p:cNvSpPr>
          <p:nvPr>
            <p:ph type="subTitle" idx="1"/>
          </p:nvPr>
        </p:nvSpPr>
        <p:spPr>
          <a:xfrm>
            <a:off x="500034" y="1285866"/>
            <a:ext cx="4643470" cy="1428760"/>
          </a:xfrm>
          <a:prstGeom prst="rect">
            <a:avLst/>
          </a:prstGeom>
        </p:spPr>
        <p:txBody>
          <a:bodyPr spcFirstLastPara="1" wrap="square" lIns="91425" tIns="91425" rIns="91425" bIns="91425" anchor="t" anchorCtr="0">
            <a:noAutofit/>
          </a:bodyPr>
          <a:lstStyle/>
          <a:p>
            <a:pPr algn="r" rtl="1"/>
            <a:r>
              <a:rPr lang="ar-SA" sz="1600" b="1" dirty="0"/>
              <a:t>من الأفكار الشائعة بين المتعاطين تأثير المخدرات على الاحتياجات الفسيولوجية اليومية كفتح الشهية والنوم والإثارة الجنسية أو أداء أفضل في العلاقة الجنسية، واكتساب القوة البدنية، بل وقد يعتقد بعضهم أن التعاطي يعطي مذاق أفضل للطعام والحياة.</a:t>
            </a:r>
            <a:endParaRPr lang="fr-FR" sz="1600" b="1" dirty="0"/>
          </a:p>
          <a:p>
            <a:pPr algn="r" rtl="1"/>
            <a:endParaRPr lang="fr-FR" dirty="0"/>
          </a:p>
        </p:txBody>
      </p:sp>
      <p:sp>
        <p:nvSpPr>
          <p:cNvPr id="500" name="Google Shape;500;p45"/>
          <p:cNvSpPr txBox="1">
            <a:spLocks noGrp="1"/>
          </p:cNvSpPr>
          <p:nvPr>
            <p:ph type="title"/>
          </p:nvPr>
        </p:nvSpPr>
        <p:spPr>
          <a:xfrm>
            <a:off x="1071538" y="357172"/>
            <a:ext cx="6500858" cy="500066"/>
          </a:xfrm>
          <a:prstGeom prst="rect">
            <a:avLst/>
          </a:prstGeom>
        </p:spPr>
        <p:txBody>
          <a:bodyPr spcFirstLastPara="1" wrap="square" lIns="91425" tIns="91425" rIns="91425" bIns="91425" anchor="t" anchorCtr="0">
            <a:noAutofit/>
          </a:bodyPr>
          <a:lstStyle/>
          <a:p>
            <a:pPr lvl="0" algn="ctr"/>
            <a:r>
              <a:rPr lang="en" sz="3200" dirty="0"/>
              <a:t>—</a:t>
            </a:r>
            <a:r>
              <a:rPr lang="ar-SA" sz="2800" dirty="0"/>
              <a:t>المخدرات والاحتياجات الفسيولوجية </a:t>
            </a:r>
            <a:endParaRPr sz="3200"/>
          </a:p>
        </p:txBody>
      </p:sp>
      <p:sp>
        <p:nvSpPr>
          <p:cNvPr id="501" name="Google Shape;501;p45"/>
          <p:cNvSpPr/>
          <p:nvPr/>
        </p:nvSpPr>
        <p:spPr>
          <a:xfrm rot="5400000">
            <a:off x="439200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9;p45"/>
          <p:cNvSpPr/>
          <p:nvPr/>
        </p:nvSpPr>
        <p:spPr>
          <a:xfrm>
            <a:off x="1285852" y="428610"/>
            <a:ext cx="6357982" cy="571504"/>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00"/>
                                        </p:tgtEl>
                                        <p:attrNameLst>
                                          <p:attrName>style.visibility</p:attrName>
                                        </p:attrNameLst>
                                      </p:cBhvr>
                                      <p:to>
                                        <p:strVal val="visible"/>
                                      </p:to>
                                    </p:set>
                                    <p:animEffect transition="in" filter="blinds(horizontal)">
                                      <p:cBhvr>
                                        <p:cTn id="17" dur="500"/>
                                        <p:tgtEl>
                                          <p:spTgt spid="50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497">
                                            <p:txEl>
                                              <p:pRg st="0" end="0"/>
                                            </p:txEl>
                                          </p:spTgt>
                                        </p:tgtEl>
                                        <p:attrNameLst>
                                          <p:attrName>style.visibility</p:attrName>
                                        </p:attrNameLst>
                                      </p:cBhvr>
                                      <p:to>
                                        <p:strVal val="visible"/>
                                      </p:to>
                                    </p:set>
                                    <p:animEffect transition="in" filter="slide(fromBottom)">
                                      <p:cBhvr>
                                        <p:cTn id="22" dur="500"/>
                                        <p:tgtEl>
                                          <p:spTgt spid="4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build="p"/>
      <p:bldP spid="5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10" name="Image 9" descr="2470-toxicomanie-drogue-addiction.jpg"/>
          <p:cNvPicPr>
            <a:picLocks noChangeAspect="1"/>
          </p:cNvPicPr>
          <p:nvPr/>
        </p:nvPicPr>
        <p:blipFill>
          <a:blip r:embed="rId3"/>
          <a:stretch>
            <a:fillRect/>
          </a:stretch>
        </p:blipFill>
        <p:spPr>
          <a:xfrm>
            <a:off x="0" y="2143122"/>
            <a:ext cx="5643570" cy="2875711"/>
          </a:xfrm>
          <a:prstGeom prst="rect">
            <a:avLst/>
          </a:prstGeom>
          <a:ln>
            <a:noFill/>
          </a:ln>
          <a:effectLst>
            <a:softEdge rad="112500"/>
          </a:effectLst>
        </p:spPr>
      </p:pic>
      <p:sp>
        <p:nvSpPr>
          <p:cNvPr id="497" name="Google Shape;497;p45"/>
          <p:cNvSpPr txBox="1">
            <a:spLocks noGrp="1"/>
          </p:cNvSpPr>
          <p:nvPr>
            <p:ph type="subTitle" idx="1"/>
          </p:nvPr>
        </p:nvSpPr>
        <p:spPr>
          <a:xfrm>
            <a:off x="714348" y="1428742"/>
            <a:ext cx="7826036" cy="2167918"/>
          </a:xfrm>
          <a:prstGeom prst="rect">
            <a:avLst/>
          </a:prstGeom>
        </p:spPr>
        <p:txBody>
          <a:bodyPr spcFirstLastPara="1" wrap="square" lIns="91425" tIns="91425" rIns="91425" bIns="91425" anchor="t" anchorCtr="0">
            <a:noAutofit/>
          </a:bodyPr>
          <a:lstStyle/>
          <a:p>
            <a:pPr algn="r" rtl="1"/>
            <a:r>
              <a:rPr lang="ar-SA" sz="1600" b="1" dirty="0">
                <a:latin typeface="Andalus" panose="02020603050405020304" pitchFamily="18" charset="-78"/>
                <a:cs typeface="Andalus" panose="02020603050405020304" pitchFamily="18" charset="-78"/>
              </a:rPr>
              <a:t>يعتقد بعض المتعاطين في أن تعاطي المخدرات يوثق علاقاته بالآخرين ويساعد على تكوين الصداقات وتوسيع دائرة  معارفه وتحسين علاقته بأفراد أسرته) ، وأن غياب المخدر يتسبب في إحساس بالضيق وقد يؤدى إلى مشكلات في العلاقة بالآخرين كالشجار</a:t>
            </a:r>
            <a:r>
              <a:rPr lang="fr-FR" sz="1600" b="1" dirty="0">
                <a:latin typeface="Andalus" panose="02020603050405020304" pitchFamily="18" charset="-78"/>
                <a:cs typeface="Andalus" panose="02020603050405020304" pitchFamily="18" charset="-78"/>
              </a:rPr>
              <a:t> .</a:t>
            </a:r>
          </a:p>
          <a:p>
            <a:pPr algn="r" rtl="1"/>
            <a:endParaRPr lang="fr-FR" b="1" dirty="0"/>
          </a:p>
        </p:txBody>
      </p:sp>
      <p:sp>
        <p:nvSpPr>
          <p:cNvPr id="500" name="Google Shape;500;p45"/>
          <p:cNvSpPr txBox="1">
            <a:spLocks noGrp="1"/>
          </p:cNvSpPr>
          <p:nvPr>
            <p:ph type="title"/>
          </p:nvPr>
        </p:nvSpPr>
        <p:spPr>
          <a:xfrm>
            <a:off x="1928794" y="428610"/>
            <a:ext cx="5188026" cy="642942"/>
          </a:xfrm>
          <a:prstGeom prst="rect">
            <a:avLst/>
          </a:prstGeom>
        </p:spPr>
        <p:txBody>
          <a:bodyPr spcFirstLastPara="1" wrap="square" lIns="91425" tIns="91425" rIns="91425" bIns="91425" anchor="t" anchorCtr="0">
            <a:noAutofit/>
          </a:bodyPr>
          <a:lstStyle/>
          <a:p>
            <a:pPr lvl="0"/>
            <a:r>
              <a:rPr lang="ar-SA" sz="3600" dirty="0"/>
              <a:t>المخدرات والعلاقات الاجتماعية</a:t>
            </a:r>
            <a:endParaRPr sz="3600"/>
          </a:p>
        </p:txBody>
      </p:sp>
      <p:sp>
        <p:nvSpPr>
          <p:cNvPr id="501" name="Google Shape;501;p45"/>
          <p:cNvSpPr/>
          <p:nvPr/>
        </p:nvSpPr>
        <p:spPr>
          <a:xfrm rot="5400000">
            <a:off x="439200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5"/>
          <p:cNvSpPr/>
          <p:nvPr/>
        </p:nvSpPr>
        <p:spPr>
          <a:xfrm>
            <a:off x="1357290" y="500048"/>
            <a:ext cx="6143604" cy="571504"/>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5;p34"/>
          <p:cNvSpPr/>
          <p:nvPr/>
        </p:nvSpPr>
        <p:spPr>
          <a:xfrm>
            <a:off x="7786710" y="3786196"/>
            <a:ext cx="586200" cy="577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257;p34"/>
          <p:cNvGrpSpPr/>
          <p:nvPr/>
        </p:nvGrpSpPr>
        <p:grpSpPr>
          <a:xfrm>
            <a:off x="7929586" y="3929072"/>
            <a:ext cx="289039" cy="352833"/>
            <a:chOff x="-24694925" y="3518700"/>
            <a:chExt cx="242625" cy="296175"/>
          </a:xfrm>
        </p:grpSpPr>
        <p:sp>
          <p:nvSpPr>
            <p:cNvPr id="13" name="Google Shape;258;p34"/>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9;p34"/>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0;p34"/>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1;p34"/>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00"/>
                                        </p:tgtEl>
                                        <p:attrNameLst>
                                          <p:attrName>style.visibility</p:attrName>
                                        </p:attrNameLst>
                                      </p:cBhvr>
                                      <p:to>
                                        <p:strVal val="visible"/>
                                      </p:to>
                                    </p:set>
                                    <p:animEffect transition="in" filter="checkerboard(across)">
                                      <p:cBhvr>
                                        <p:cTn id="17" dur="500"/>
                                        <p:tgtEl>
                                          <p:spTgt spid="50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99"/>
                                        </p:tgtEl>
                                        <p:attrNameLst>
                                          <p:attrName>style.visibility</p:attrName>
                                        </p:attrNameLst>
                                      </p:cBhvr>
                                      <p:to>
                                        <p:strVal val="visible"/>
                                      </p:to>
                                    </p:set>
                                    <p:animEffect transition="in" filter="checkerboard(across)">
                                      <p:cBhvr>
                                        <p:cTn id="22" dur="500"/>
                                        <p:tgtEl>
                                          <p:spTgt spid="49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497">
                                            <p:txEl>
                                              <p:pRg st="0" end="0"/>
                                            </p:txEl>
                                          </p:spTgt>
                                        </p:tgtEl>
                                        <p:attrNameLst>
                                          <p:attrName>style.visibility</p:attrName>
                                        </p:attrNameLst>
                                      </p:cBhvr>
                                      <p:to>
                                        <p:strVal val="visible"/>
                                      </p:to>
                                    </p:set>
                                    <p:animEffect transition="in" filter="barn(inHorizontal)">
                                      <p:cBhvr>
                                        <p:cTn id="27" dur="500"/>
                                        <p:tgtEl>
                                          <p:spTgt spid="49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heckerboard(across)">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build="p"/>
      <p:bldP spid="500" grpId="0"/>
      <p:bldP spid="499"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45"/>
          <p:cNvSpPr txBox="1">
            <a:spLocks noGrp="1"/>
          </p:cNvSpPr>
          <p:nvPr>
            <p:ph type="subTitle" idx="1"/>
          </p:nvPr>
        </p:nvSpPr>
        <p:spPr>
          <a:xfrm>
            <a:off x="857224" y="1071552"/>
            <a:ext cx="7968912" cy="1357322"/>
          </a:xfrm>
          <a:prstGeom prst="rect">
            <a:avLst/>
          </a:prstGeom>
        </p:spPr>
        <p:txBody>
          <a:bodyPr spcFirstLastPara="1" wrap="square" lIns="91425" tIns="91425" rIns="91425" bIns="91425" anchor="t" anchorCtr="0">
            <a:noAutofit/>
          </a:bodyPr>
          <a:lstStyle/>
          <a:p>
            <a:pPr algn="r" rtl="1"/>
            <a:r>
              <a:rPr lang="ar-SA" sz="1600" dirty="0"/>
              <a:t>اشترك معظم المتعاطين في التأكيد على أهمية المخدرات للاسترخاء ونسيان المشاكل والفرحة والسعادة والمرح، حيث أنهم يتوهمون أثناء تعاطيهم أن المشكلات قد تراجعت أو أنهم انتقلوا إلى دنيا أخ</a:t>
            </a:r>
            <a:r>
              <a:rPr lang="ar-DZ" sz="1600" dirty="0"/>
              <a:t>ر </a:t>
            </a:r>
            <a:r>
              <a:rPr lang="ar-SA" sz="1600" dirty="0"/>
              <a:t>جميلة خالية من الهموم</a:t>
            </a:r>
            <a:r>
              <a:rPr lang="fr-FR" sz="1600" dirty="0"/>
              <a:t> .</a:t>
            </a:r>
          </a:p>
          <a:p>
            <a:pPr algn="r" rtl="1"/>
            <a:endParaRPr lang="fr-FR" b="1" dirty="0"/>
          </a:p>
        </p:txBody>
      </p:sp>
      <p:pic>
        <p:nvPicPr>
          <p:cNvPr id="498" name="Google Shape;498;p45"/>
          <p:cNvPicPr preferRelativeResize="0"/>
          <p:nvPr/>
        </p:nvPicPr>
        <p:blipFill rotWithShape="1">
          <a:blip r:embed="rId3">
            <a:alphaModFix amt="88000"/>
          </a:blip>
          <a:srcRect t="32957" b="28291"/>
          <a:stretch/>
        </p:blipFill>
        <p:spPr>
          <a:xfrm>
            <a:off x="0" y="2783100"/>
            <a:ext cx="9144001" cy="2360400"/>
          </a:xfrm>
          <a:prstGeom prst="rect">
            <a:avLst/>
          </a:prstGeom>
          <a:noFill/>
          <a:ln>
            <a:noFill/>
          </a:ln>
        </p:spPr>
      </p:pic>
      <p:sp>
        <p:nvSpPr>
          <p:cNvPr id="499" name="Google Shape;499;p45"/>
          <p:cNvSpPr/>
          <p:nvPr/>
        </p:nvSpPr>
        <p:spPr>
          <a:xfrm>
            <a:off x="857224" y="428610"/>
            <a:ext cx="6786610" cy="503998"/>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5"/>
          <p:cNvSpPr txBox="1">
            <a:spLocks noGrp="1"/>
          </p:cNvSpPr>
          <p:nvPr>
            <p:ph type="title"/>
          </p:nvPr>
        </p:nvSpPr>
        <p:spPr>
          <a:xfrm>
            <a:off x="1000100" y="285734"/>
            <a:ext cx="6000792" cy="408900"/>
          </a:xfrm>
          <a:prstGeom prst="rect">
            <a:avLst/>
          </a:prstGeom>
        </p:spPr>
        <p:txBody>
          <a:bodyPr spcFirstLastPara="1" wrap="square" lIns="91425" tIns="91425" rIns="91425" bIns="91425" anchor="t" anchorCtr="0">
            <a:noAutofit/>
          </a:bodyPr>
          <a:lstStyle/>
          <a:p>
            <a:pPr lvl="0"/>
            <a:r>
              <a:rPr lang="en" sz="3600" dirty="0"/>
              <a:t>—</a:t>
            </a:r>
            <a:r>
              <a:rPr lang="ar-SA" sz="2800" dirty="0"/>
              <a:t>المخدرات ونسيان المشاكل والهموم </a:t>
            </a:r>
            <a:endParaRPr sz="3600"/>
          </a:p>
        </p:txBody>
      </p:sp>
      <p:sp>
        <p:nvSpPr>
          <p:cNvPr id="501" name="Google Shape;501;p45"/>
          <p:cNvSpPr/>
          <p:nvPr/>
        </p:nvSpPr>
        <p:spPr>
          <a:xfrm rot="5400000">
            <a:off x="4392000" y="-345761"/>
            <a:ext cx="360000" cy="1051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Picture 3" descr="C:\Users\hsoftware\Desktop\koka.jpg"/>
          <p:cNvPicPr>
            <a:picLocks noChangeAspect="1" noChangeArrowheads="1"/>
          </p:cNvPicPr>
          <p:nvPr/>
        </p:nvPicPr>
        <p:blipFill>
          <a:blip r:embed="rId4"/>
          <a:srcRect/>
          <a:stretch>
            <a:fillRect/>
          </a:stretch>
        </p:blipFill>
        <p:spPr bwMode="auto">
          <a:xfrm>
            <a:off x="142844" y="1928808"/>
            <a:ext cx="2928958" cy="203231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00"/>
                                        </p:tgtEl>
                                        <p:attrNameLst>
                                          <p:attrName>style.visibility</p:attrName>
                                        </p:attrNameLst>
                                      </p:cBhvr>
                                      <p:to>
                                        <p:strVal val="visible"/>
                                      </p:to>
                                    </p:set>
                                    <p:animEffect transition="in" filter="slide(fromBottom)">
                                      <p:cBhvr>
                                        <p:cTn id="12" dur="500"/>
                                        <p:tgtEl>
                                          <p:spTgt spid="50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97">
                                            <p:txEl>
                                              <p:pRg st="0" end="0"/>
                                            </p:txEl>
                                          </p:spTgt>
                                        </p:tgtEl>
                                        <p:attrNameLst>
                                          <p:attrName>style.visibility</p:attrName>
                                        </p:attrNameLst>
                                      </p:cBhvr>
                                      <p:to>
                                        <p:strVal val="visible"/>
                                      </p:to>
                                    </p:set>
                                    <p:animEffect transition="in" filter="slide(fromBottom)">
                                      <p:cBhvr>
                                        <p:cTn id="17" dur="500"/>
                                        <p:tgtEl>
                                          <p:spTgt spid="4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build="p"/>
      <p:bldP spid="50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40"/>
          <p:cNvSpPr/>
          <p:nvPr/>
        </p:nvSpPr>
        <p:spPr>
          <a:xfrm>
            <a:off x="0" y="0"/>
            <a:ext cx="9144000" cy="5143500"/>
          </a:xfrm>
          <a:prstGeom prst="rect">
            <a:avLst/>
          </a:prstGeom>
          <a:solidFill>
            <a:srgbClr val="FCC10C">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0"/>
          <p:cNvSpPr/>
          <p:nvPr/>
        </p:nvSpPr>
        <p:spPr>
          <a:xfrm>
            <a:off x="8784000" y="3016502"/>
            <a:ext cx="360000" cy="1587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Drug Addiction by Slidesgo">
  <a:themeElements>
    <a:clrScheme name="Simple Light">
      <a:dk1>
        <a:srgbClr val="000000"/>
      </a:dk1>
      <a:lt1>
        <a:srgbClr val="FFFFFF"/>
      </a:lt1>
      <a:dk2>
        <a:srgbClr val="FCC10C"/>
      </a:dk2>
      <a:lt2>
        <a:srgbClr val="F3F3F3"/>
      </a:lt2>
      <a:accent1>
        <a:srgbClr val="D9D9D9"/>
      </a:accent1>
      <a:accent2>
        <a:srgbClr val="212121"/>
      </a:accent2>
      <a:accent3>
        <a:srgbClr val="FFFFFF"/>
      </a:accent3>
      <a:accent4>
        <a:srgbClr val="FCC10C"/>
      </a:accent4>
      <a:accent5>
        <a:srgbClr val="F3F3F3"/>
      </a:accent5>
      <a:accent6>
        <a:srgbClr val="D9D9D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3390</TotalTime>
  <Words>672</Words>
  <Application>Microsoft Office PowerPoint</Application>
  <PresentationFormat>Affichage à l'écran (16:9)</PresentationFormat>
  <Paragraphs>36</Paragraphs>
  <Slides>13</Slides>
  <Notes>13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Work Sans</vt:lpstr>
      <vt:lpstr>Calibri</vt:lpstr>
      <vt:lpstr>Sakkal Majalla</vt:lpstr>
      <vt:lpstr>Andalus</vt:lpstr>
      <vt:lpstr>Wingdings</vt:lpstr>
      <vt:lpstr>Drug Addiction by Slidesgo</vt:lpstr>
      <vt:lpstr> سيكولوجية الأفكار غير العقلانية  لدى مدمني المخدرات The psychology of irrational thoughts among drug addicts</vt:lpstr>
      <vt:lpstr>مقدمــــــــــــة:</vt:lpstr>
      <vt:lpstr>  خصوصيات الأفكار غير عقلانية عند مدمني المخدرات :</vt:lpstr>
      <vt:lpstr>الاعتقادات والأفكار غير عقلانية الشائعة المرتبطة بتعاطى المخدرات:</vt:lpstr>
      <vt:lpstr>—المخدرات والعمل </vt:lpstr>
      <vt:lpstr>—المخدرات والاحتياجات الفسيولوجية </vt:lpstr>
      <vt:lpstr>المخدرات والعلاقات الاجتماعية</vt:lpstr>
      <vt:lpstr>—المخدرات ونسيان المشاكل والهموم </vt:lpstr>
      <vt:lpstr>Présentation PowerPoint</vt:lpstr>
      <vt:lpstr>استنتاجات:</vt:lpstr>
      <vt:lpstr>استنتاجات:</vt:lpstr>
      <vt:lpstr>خاتمـــــــــــــــــــــــــة:</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الإدمان الأنثوي:  خصوصيات إدمان الفتيات المراهقات للمخدرات Female Addiction : The Peculiarities of Adolescent Girls' Drug</dc:title>
  <cp:lastModifiedBy>AISSAOUI</cp:lastModifiedBy>
  <cp:revision>31</cp:revision>
  <dcterms:modified xsi:type="dcterms:W3CDTF">2025-04-12T08:13:17Z</dcterms:modified>
</cp:coreProperties>
</file>