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embeddedFontLst>
    <p:embeddedFont>
      <p:font typeface="Cairo" charset="-78"/>
      <p:regular r:id="rId37"/>
      <p:bold r:id="rId38"/>
    </p:embeddedFont>
    <p:embeddedFont>
      <p:font typeface="Calibri" pitchFamily="34" charset="0"/>
      <p:regular r:id="rId39"/>
      <p:bold r:id="rId40"/>
      <p:italic r:id="rId41"/>
      <p:boldItalic r:id="rId42"/>
    </p:embeddedFont>
    <p:embeddedFont>
      <p:font typeface="Merriweather" charset="0"/>
      <p:regular r:id="rId43"/>
      <p:bold r:id="rId44"/>
      <p:italic r:id="rId45"/>
      <p:boldItalic r:id="rId46"/>
    </p:embeddedFont>
    <p:embeddedFont>
      <p:font typeface="Roboto" charset="0"/>
      <p:regular r:id="rId47"/>
      <p:bold r:id="rId48"/>
      <p:italic r:id="rId49"/>
      <p:boldItalic r:id="rId50"/>
    </p:embeddedFont>
    <p:embeddedFont>
      <p:font typeface="Helvetica Neue" charset="0"/>
      <p:regular r:id="rId51"/>
      <p:bold r:id="rId52"/>
      <p:italic r:id="rId53"/>
      <p:boldItalic r:id="rId54"/>
    </p:embeddedFont>
    <p:embeddedFont>
      <p:font typeface="Sakkal Majalla" pitchFamily="2" charset="-78"/>
      <p:regular r:id="rId55"/>
      <p:bold r:id="rId56"/>
    </p:embeddedFont>
    <p:embeddedFont>
      <p:font typeface="Oi" charset="0"/>
      <p:regular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83">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hqJDWd0yUrJJt4n3Eh2wMFbV8HKw=="/>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A1056846-83F0-441B-B239-E8834636B3B2}">
  <a:tblStyle styleId="{A1056846-83F0-441B-B239-E8834636B3B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6" d="100"/>
          <a:sy n="66" d="100"/>
        </p:scale>
        <p:origin x="-876" y="-96"/>
      </p:cViewPr>
      <p:guideLst>
        <p:guide orient="horz" pos="2183"/>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ar-DZ"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9" name="Google Shape;48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6" name="Google Shape;54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9" name="Google Shape;60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8" name="Google Shape;62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ar-DZ"/>
              <a:t>للمزيد عن نموذج العمل:</a:t>
            </a:r>
            <a:endParaRPr/>
          </a:p>
          <a:p>
            <a:pPr marL="0" marR="0" lvl="0" indent="0" algn="r" rtl="1">
              <a:lnSpc>
                <a:spcPct val="100000"/>
              </a:lnSpc>
              <a:spcBef>
                <a:spcPts val="0"/>
              </a:spcBef>
              <a:spcAft>
                <a:spcPts val="0"/>
              </a:spcAft>
              <a:buClr>
                <a:srgbClr val="000000"/>
              </a:buClr>
              <a:buSzPts val="1100"/>
              <a:buFont typeface="Arial"/>
              <a:buNone/>
            </a:pPr>
            <a:r>
              <a:rPr lang="ar-DZ"/>
              <a:t>دورة مجانية:</a:t>
            </a:r>
            <a:endParaRPr/>
          </a:p>
          <a:p>
            <a:pPr marL="0" marR="0" lvl="0" indent="0" algn="r" rtl="1">
              <a:lnSpc>
                <a:spcPct val="100000"/>
              </a:lnSpc>
              <a:spcBef>
                <a:spcPts val="0"/>
              </a:spcBef>
              <a:spcAft>
                <a:spcPts val="0"/>
              </a:spcAft>
              <a:buClr>
                <a:srgbClr val="000000"/>
              </a:buClr>
              <a:buSzPts val="1100"/>
              <a:buFont typeface="Arial"/>
              <a:buNone/>
            </a:pPr>
            <a:r>
              <a:rPr lang="ar-DZ"/>
              <a:t>https://www.alefstartup.com/course/بناء-نموذج-العمل</a:t>
            </a:r>
            <a:endParaRPr/>
          </a:p>
          <a:p>
            <a:pPr marL="0" marR="0" lvl="0" indent="0" algn="r" rtl="1">
              <a:lnSpc>
                <a:spcPct val="100000"/>
              </a:lnSpc>
              <a:spcBef>
                <a:spcPts val="0"/>
              </a:spcBef>
              <a:spcAft>
                <a:spcPts val="0"/>
              </a:spcAft>
              <a:buClr>
                <a:srgbClr val="000000"/>
              </a:buClr>
              <a:buSzPts val="1100"/>
              <a:buFont typeface="Arial"/>
              <a:buNone/>
            </a:pPr>
            <a:r>
              <a:rPr lang="ar-DZ"/>
              <a:t>كتاب مجاني: </a:t>
            </a:r>
            <a:endParaRPr/>
          </a:p>
          <a:p>
            <a:pPr marL="0" marR="0" lvl="0" indent="0" algn="r" rtl="1">
              <a:lnSpc>
                <a:spcPct val="100000"/>
              </a:lnSpc>
              <a:spcBef>
                <a:spcPts val="0"/>
              </a:spcBef>
              <a:spcAft>
                <a:spcPts val="0"/>
              </a:spcAft>
              <a:buClr>
                <a:srgbClr val="000000"/>
              </a:buClr>
              <a:buSzPts val="1100"/>
              <a:buFont typeface="Arial"/>
              <a:buNone/>
            </a:pPr>
            <a:r>
              <a:rPr lang="ar-DZ"/>
              <a:t>https://www.alefstartup.com/uploads/files/Idea-to-startup.pdf</a:t>
            </a:r>
            <a:endParaRPr/>
          </a:p>
          <a:p>
            <a:pPr marL="0" marR="0" lvl="0" indent="0" algn="r" rtl="1">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lefstartup.com/?utm_source=PPT_BusinessModel_Template&amp;utm_medium=Logo&amp;utm_campaign=PPT_BusinessModel_Logo"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3"/>
        <p:cNvGrpSpPr/>
        <p:nvPr/>
      </p:nvGrpSpPr>
      <p:grpSpPr>
        <a:xfrm>
          <a:off x="0" y="0"/>
          <a:ext cx="0" cy="0"/>
          <a:chOff x="0" y="0"/>
          <a:chExt cx="0" cy="0"/>
        </a:xfrm>
      </p:grpSpPr>
      <p:sp>
        <p:nvSpPr>
          <p:cNvPr id="14" name="Google Shape;14;g217cb84c490_0_4"/>
          <p:cNvSpPr/>
          <p:nvPr/>
        </p:nvSpPr>
        <p:spPr>
          <a:xfrm>
            <a:off x="-167"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5" name="Google Shape;15;g217cb84c490_0_4"/>
          <p:cNvSpPr txBox="1">
            <a:spLocks noGrp="1"/>
          </p:cNvSpPr>
          <p:nvPr>
            <p:ph type="ctr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6" name="Google Shape;16;g217cb84c490_0_4"/>
          <p:cNvSpPr txBox="1">
            <a:spLocks noGrp="1"/>
          </p:cNvSpPr>
          <p:nvPr>
            <p:ph type="subTitle" idx="1"/>
          </p:nvPr>
        </p:nvSpPr>
        <p:spPr>
          <a:xfrm>
            <a:off x="415600" y="2504747"/>
            <a:ext cx="5656800" cy="9843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lt2"/>
              </a:buClr>
              <a:buSzPts val="2100"/>
              <a:buNone/>
              <a:defRPr sz="2100">
                <a:solidFill>
                  <a:schemeClr val="lt2"/>
                </a:solidFill>
              </a:defRPr>
            </a:lvl1pPr>
            <a:lvl2pPr lvl="1">
              <a:lnSpc>
                <a:spcPct val="100000"/>
              </a:lnSpc>
              <a:spcBef>
                <a:spcPts val="0"/>
              </a:spcBef>
              <a:spcAft>
                <a:spcPts val="0"/>
              </a:spcAft>
              <a:buClr>
                <a:schemeClr val="lt2"/>
              </a:buClr>
              <a:buSzPts val="2100"/>
              <a:buNone/>
              <a:defRPr sz="2100">
                <a:solidFill>
                  <a:schemeClr val="lt2"/>
                </a:solidFill>
              </a:defRPr>
            </a:lvl2pPr>
            <a:lvl3pPr lvl="2">
              <a:lnSpc>
                <a:spcPct val="100000"/>
              </a:lnSpc>
              <a:spcBef>
                <a:spcPts val="0"/>
              </a:spcBef>
              <a:spcAft>
                <a:spcPts val="0"/>
              </a:spcAft>
              <a:buClr>
                <a:schemeClr val="lt2"/>
              </a:buClr>
              <a:buSzPts val="2100"/>
              <a:buNone/>
              <a:defRPr sz="2100">
                <a:solidFill>
                  <a:schemeClr val="lt2"/>
                </a:solidFill>
              </a:defRPr>
            </a:lvl3pPr>
            <a:lvl4pPr lvl="3">
              <a:lnSpc>
                <a:spcPct val="100000"/>
              </a:lnSpc>
              <a:spcBef>
                <a:spcPts val="0"/>
              </a:spcBef>
              <a:spcAft>
                <a:spcPts val="0"/>
              </a:spcAft>
              <a:buClr>
                <a:schemeClr val="lt2"/>
              </a:buClr>
              <a:buSzPts val="2100"/>
              <a:buNone/>
              <a:defRPr sz="2100">
                <a:solidFill>
                  <a:schemeClr val="lt2"/>
                </a:solidFill>
              </a:defRPr>
            </a:lvl4pPr>
            <a:lvl5pPr lvl="4">
              <a:lnSpc>
                <a:spcPct val="100000"/>
              </a:lnSpc>
              <a:spcBef>
                <a:spcPts val="0"/>
              </a:spcBef>
              <a:spcAft>
                <a:spcPts val="0"/>
              </a:spcAft>
              <a:buClr>
                <a:schemeClr val="lt2"/>
              </a:buClr>
              <a:buSzPts val="2100"/>
              <a:buNone/>
              <a:defRPr sz="2100">
                <a:solidFill>
                  <a:schemeClr val="lt2"/>
                </a:solidFill>
              </a:defRPr>
            </a:lvl5pPr>
            <a:lvl6pPr lvl="5">
              <a:lnSpc>
                <a:spcPct val="100000"/>
              </a:lnSpc>
              <a:spcBef>
                <a:spcPts val="0"/>
              </a:spcBef>
              <a:spcAft>
                <a:spcPts val="0"/>
              </a:spcAft>
              <a:buClr>
                <a:schemeClr val="lt2"/>
              </a:buClr>
              <a:buSzPts val="2100"/>
              <a:buNone/>
              <a:defRPr sz="2100">
                <a:solidFill>
                  <a:schemeClr val="lt2"/>
                </a:solidFill>
              </a:defRPr>
            </a:lvl6pPr>
            <a:lvl7pPr lvl="6">
              <a:lnSpc>
                <a:spcPct val="100000"/>
              </a:lnSpc>
              <a:spcBef>
                <a:spcPts val="0"/>
              </a:spcBef>
              <a:spcAft>
                <a:spcPts val="0"/>
              </a:spcAft>
              <a:buClr>
                <a:schemeClr val="lt2"/>
              </a:buClr>
              <a:buSzPts val="2100"/>
              <a:buNone/>
              <a:defRPr sz="2100">
                <a:solidFill>
                  <a:schemeClr val="lt2"/>
                </a:solidFill>
              </a:defRPr>
            </a:lvl7pPr>
            <a:lvl8pPr lvl="7">
              <a:lnSpc>
                <a:spcPct val="100000"/>
              </a:lnSpc>
              <a:spcBef>
                <a:spcPts val="0"/>
              </a:spcBef>
              <a:spcAft>
                <a:spcPts val="0"/>
              </a:spcAft>
              <a:buClr>
                <a:schemeClr val="lt2"/>
              </a:buClr>
              <a:buSzPts val="2100"/>
              <a:buNone/>
              <a:defRPr sz="2100">
                <a:solidFill>
                  <a:schemeClr val="lt2"/>
                </a:solidFill>
              </a:defRPr>
            </a:lvl8pPr>
            <a:lvl9pPr lvl="8">
              <a:lnSpc>
                <a:spcPct val="100000"/>
              </a:lnSpc>
              <a:spcBef>
                <a:spcPts val="0"/>
              </a:spcBef>
              <a:spcAft>
                <a:spcPts val="0"/>
              </a:spcAft>
              <a:buClr>
                <a:schemeClr val="lt2"/>
              </a:buClr>
              <a:buSzPts val="2100"/>
              <a:buNone/>
              <a:defRPr sz="2100">
                <a:solidFill>
                  <a:schemeClr val="lt2"/>
                </a:solidFill>
              </a:defRPr>
            </a:lvl9pPr>
          </a:lstStyle>
          <a:p>
            <a:endParaRPr/>
          </a:p>
        </p:txBody>
      </p:sp>
      <p:sp>
        <p:nvSpPr>
          <p:cNvPr id="17" name="Google Shape;17;g217cb84c490_0_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8"/>
        <p:cNvGrpSpPr/>
        <p:nvPr/>
      </p:nvGrpSpPr>
      <p:grpSpPr>
        <a:xfrm>
          <a:off x="0" y="0"/>
          <a:ext cx="0" cy="0"/>
          <a:chOff x="0" y="0"/>
          <a:chExt cx="0" cy="0"/>
        </a:xfrm>
      </p:grpSpPr>
      <p:sp>
        <p:nvSpPr>
          <p:cNvPr id="19" name="Google Shape;19;g217cb84c490_0_9"/>
          <p:cNvSpPr/>
          <p:nvPr/>
        </p:nvSpPr>
        <p:spPr>
          <a:xfrm>
            <a:off x="0" y="64132"/>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20" name="Google Shape;20;g217cb84c490_0_9"/>
          <p:cNvSpPr/>
          <p:nvPr/>
        </p:nvSpPr>
        <p:spPr>
          <a:xfrm>
            <a:off x="0"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21" name="Google Shape;21;g217cb84c490_0_9"/>
          <p:cNvSpPr txBox="1">
            <a:spLocks noGrp="1"/>
          </p:cNvSpPr>
          <p:nvPr>
            <p:ph type="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2" name="Google Shape;22;g217cb84c490_0_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217cb84c490_0_14"/>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 name="Google Shape;25;g217cb84c490_0_14"/>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6" name="Google Shape;26;g217cb84c490_0_14"/>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7" name="Google Shape;27;g217cb84c490_0_14"/>
          <p:cNvSpPr txBox="1">
            <a:spLocks noGrp="1"/>
          </p:cNvSpPr>
          <p:nvPr>
            <p:ph type="title"/>
          </p:nvPr>
        </p:nvSpPr>
        <p:spPr>
          <a:xfrm>
            <a:off x="415633" y="667900"/>
            <a:ext cx="4941900" cy="33453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28" name="Google Shape;28;g217cb84c490_0_14"/>
          <p:cNvSpPr txBox="1">
            <a:spLocks noGrp="1"/>
          </p:cNvSpPr>
          <p:nvPr>
            <p:ph type="body" idx="1"/>
          </p:nvPr>
        </p:nvSpPr>
        <p:spPr>
          <a:xfrm>
            <a:off x="6192900" y="667900"/>
            <a:ext cx="5555100" cy="54648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29" name="Google Shape;29;g217cb84c490_0_1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g217cb84c490_0_21"/>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2" name="Google Shape;32;g217cb84c490_0_21"/>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3" name="Google Shape;33;g217cb84c490_0_21"/>
          <p:cNvSpPr txBox="1">
            <a:spLocks noGrp="1"/>
          </p:cNvSpPr>
          <p:nvPr>
            <p:ph type="body" idx="1"/>
          </p:nvPr>
        </p:nvSpPr>
        <p:spPr>
          <a:xfrm>
            <a:off x="4156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4" name="Google Shape;34;g217cb84c490_0_21"/>
          <p:cNvSpPr txBox="1">
            <a:spLocks noGrp="1"/>
          </p:cNvSpPr>
          <p:nvPr>
            <p:ph type="body" idx="2"/>
          </p:nvPr>
        </p:nvSpPr>
        <p:spPr>
          <a:xfrm>
            <a:off x="6443200" y="2007600"/>
            <a:ext cx="5333100" cy="41016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5" name="Google Shape;35;g217cb84c490_0_2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g217cb84c490_0_27"/>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g217cb84c490_0_27"/>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39" name="Google Shape;39;g217cb84c490_0_2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g217cb84c490_0_31"/>
          <p:cNvSpPr/>
          <p:nvPr/>
        </p:nvSpPr>
        <p:spPr>
          <a:xfrm>
            <a:off x="0" y="0"/>
            <a:ext cx="50193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g217cb84c490_0_31"/>
          <p:cNvSpPr txBox="1">
            <a:spLocks noGrp="1"/>
          </p:cNvSpPr>
          <p:nvPr>
            <p:ph type="title"/>
          </p:nvPr>
        </p:nvSpPr>
        <p:spPr>
          <a:xfrm>
            <a:off x="415633" y="667900"/>
            <a:ext cx="4170000" cy="2438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43" name="Google Shape;43;g217cb84c490_0_31"/>
          <p:cNvSpPr txBox="1">
            <a:spLocks noGrp="1"/>
          </p:cNvSpPr>
          <p:nvPr>
            <p:ph type="body" idx="1"/>
          </p:nvPr>
        </p:nvSpPr>
        <p:spPr>
          <a:xfrm>
            <a:off x="415600" y="3187533"/>
            <a:ext cx="4170000" cy="3063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44" name="Google Shape;44;g217cb84c490_0_3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5"/>
        <p:cNvGrpSpPr/>
        <p:nvPr/>
      </p:nvGrpSpPr>
      <p:grpSpPr>
        <a:xfrm>
          <a:off x="0" y="0"/>
          <a:ext cx="0" cy="0"/>
          <a:chOff x="0" y="0"/>
          <a:chExt cx="0" cy="0"/>
        </a:xfrm>
      </p:grpSpPr>
      <p:sp>
        <p:nvSpPr>
          <p:cNvPr id="46" name="Google Shape;46;g217cb84c490_0_36"/>
          <p:cNvSpPr txBox="1">
            <a:spLocks noGrp="1"/>
          </p:cNvSpPr>
          <p:nvPr>
            <p:ph type="title"/>
          </p:nvPr>
        </p:nvSpPr>
        <p:spPr>
          <a:xfrm>
            <a:off x="415567" y="1064800"/>
            <a:ext cx="8330400" cy="4728300"/>
          </a:xfrm>
          <a:prstGeom prst="rect">
            <a:avLst/>
          </a:prstGeom>
        </p:spPr>
        <p:txBody>
          <a:bodyPr spcFirstLastPara="1" wrap="square" lIns="121900" tIns="121900" rIns="121900" bIns="121900"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7" name="Google Shape;47;g217cb84c490_0_3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g217cb84c490_0_39"/>
          <p:cNvSpPr/>
          <p:nvPr/>
        </p:nvSpPr>
        <p:spPr>
          <a:xfrm>
            <a:off x="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0" name="Google Shape;50;g217cb84c490_0_39"/>
          <p:cNvSpPr txBox="1">
            <a:spLocks noGrp="1"/>
          </p:cNvSpPr>
          <p:nvPr>
            <p:ph type="title"/>
          </p:nvPr>
        </p:nvSpPr>
        <p:spPr>
          <a:xfrm>
            <a:off x="415067" y="667900"/>
            <a:ext cx="4939200" cy="2732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3700"/>
              <a:buNone/>
              <a:defRPr>
                <a:solidFill>
                  <a:schemeClr val="lt1"/>
                </a:solidFill>
              </a:defRPr>
            </a:lvl1pPr>
            <a:lvl2pPr lvl="1">
              <a:spcBef>
                <a:spcPts val="0"/>
              </a:spcBef>
              <a:spcAft>
                <a:spcPts val="0"/>
              </a:spcAft>
              <a:buClr>
                <a:schemeClr val="lt1"/>
              </a:buClr>
              <a:buSzPts val="3700"/>
              <a:buNone/>
              <a:defRPr>
                <a:solidFill>
                  <a:schemeClr val="lt1"/>
                </a:solidFill>
              </a:defRPr>
            </a:lvl2pPr>
            <a:lvl3pPr lvl="2">
              <a:spcBef>
                <a:spcPts val="0"/>
              </a:spcBef>
              <a:spcAft>
                <a:spcPts val="0"/>
              </a:spcAft>
              <a:buClr>
                <a:schemeClr val="lt1"/>
              </a:buClr>
              <a:buSzPts val="3700"/>
              <a:buNone/>
              <a:defRPr>
                <a:solidFill>
                  <a:schemeClr val="lt1"/>
                </a:solidFill>
              </a:defRPr>
            </a:lvl3pPr>
            <a:lvl4pPr lvl="3">
              <a:spcBef>
                <a:spcPts val="0"/>
              </a:spcBef>
              <a:spcAft>
                <a:spcPts val="0"/>
              </a:spcAft>
              <a:buClr>
                <a:schemeClr val="lt1"/>
              </a:buClr>
              <a:buSzPts val="3700"/>
              <a:buNone/>
              <a:defRPr>
                <a:solidFill>
                  <a:schemeClr val="lt1"/>
                </a:solidFill>
              </a:defRPr>
            </a:lvl4pPr>
            <a:lvl5pPr lvl="4">
              <a:spcBef>
                <a:spcPts val="0"/>
              </a:spcBef>
              <a:spcAft>
                <a:spcPts val="0"/>
              </a:spcAft>
              <a:buClr>
                <a:schemeClr val="lt1"/>
              </a:buClr>
              <a:buSzPts val="3700"/>
              <a:buNone/>
              <a:defRPr>
                <a:solidFill>
                  <a:schemeClr val="lt1"/>
                </a:solidFill>
              </a:defRPr>
            </a:lvl5pPr>
            <a:lvl6pPr lvl="5">
              <a:spcBef>
                <a:spcPts val="0"/>
              </a:spcBef>
              <a:spcAft>
                <a:spcPts val="0"/>
              </a:spcAft>
              <a:buClr>
                <a:schemeClr val="lt1"/>
              </a:buClr>
              <a:buSzPts val="3700"/>
              <a:buNone/>
              <a:defRPr>
                <a:solidFill>
                  <a:schemeClr val="lt1"/>
                </a:solidFill>
              </a:defRPr>
            </a:lvl6pPr>
            <a:lvl7pPr lvl="6">
              <a:spcBef>
                <a:spcPts val="0"/>
              </a:spcBef>
              <a:spcAft>
                <a:spcPts val="0"/>
              </a:spcAft>
              <a:buClr>
                <a:schemeClr val="lt1"/>
              </a:buClr>
              <a:buSzPts val="3700"/>
              <a:buNone/>
              <a:defRPr>
                <a:solidFill>
                  <a:schemeClr val="lt1"/>
                </a:solidFill>
              </a:defRPr>
            </a:lvl7pPr>
            <a:lvl8pPr lvl="7">
              <a:spcBef>
                <a:spcPts val="0"/>
              </a:spcBef>
              <a:spcAft>
                <a:spcPts val="0"/>
              </a:spcAft>
              <a:buClr>
                <a:schemeClr val="lt1"/>
              </a:buClr>
              <a:buSzPts val="3700"/>
              <a:buNone/>
              <a:defRPr>
                <a:solidFill>
                  <a:schemeClr val="lt1"/>
                </a:solidFill>
              </a:defRPr>
            </a:lvl8pPr>
            <a:lvl9pPr lvl="8">
              <a:spcBef>
                <a:spcPts val="0"/>
              </a:spcBef>
              <a:spcAft>
                <a:spcPts val="0"/>
              </a:spcAft>
              <a:buClr>
                <a:schemeClr val="lt1"/>
              </a:buClr>
              <a:buSzPts val="3700"/>
              <a:buNone/>
              <a:defRPr>
                <a:solidFill>
                  <a:schemeClr val="lt1"/>
                </a:solidFill>
              </a:defRPr>
            </a:lvl9pPr>
          </a:lstStyle>
          <a:p>
            <a:endParaRPr/>
          </a:p>
        </p:txBody>
      </p:sp>
      <p:sp>
        <p:nvSpPr>
          <p:cNvPr id="51" name="Google Shape;51;g217cb84c490_0_39"/>
          <p:cNvSpPr txBox="1">
            <a:spLocks noGrp="1"/>
          </p:cNvSpPr>
          <p:nvPr>
            <p:ph type="subTitle" idx="1"/>
          </p:nvPr>
        </p:nvSpPr>
        <p:spPr>
          <a:xfrm>
            <a:off x="406400" y="3502300"/>
            <a:ext cx="4939200" cy="12357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Clr>
                <a:schemeClr val="accent2"/>
              </a:buClr>
              <a:buSzPts val="2100"/>
              <a:buNone/>
              <a:defRPr sz="2100">
                <a:solidFill>
                  <a:schemeClr val="accent2"/>
                </a:solidFill>
              </a:defRPr>
            </a:lvl1pPr>
            <a:lvl2pPr lvl="1">
              <a:lnSpc>
                <a:spcPct val="100000"/>
              </a:lnSpc>
              <a:spcBef>
                <a:spcPts val="0"/>
              </a:spcBef>
              <a:spcAft>
                <a:spcPts val="0"/>
              </a:spcAft>
              <a:buClr>
                <a:schemeClr val="accent2"/>
              </a:buClr>
              <a:buSzPts val="2100"/>
              <a:buNone/>
              <a:defRPr sz="2100">
                <a:solidFill>
                  <a:schemeClr val="accent2"/>
                </a:solidFill>
              </a:defRPr>
            </a:lvl2pPr>
            <a:lvl3pPr lvl="2">
              <a:lnSpc>
                <a:spcPct val="100000"/>
              </a:lnSpc>
              <a:spcBef>
                <a:spcPts val="0"/>
              </a:spcBef>
              <a:spcAft>
                <a:spcPts val="0"/>
              </a:spcAft>
              <a:buClr>
                <a:schemeClr val="accent2"/>
              </a:buClr>
              <a:buSzPts val="2100"/>
              <a:buNone/>
              <a:defRPr sz="2100">
                <a:solidFill>
                  <a:schemeClr val="accent2"/>
                </a:solidFill>
              </a:defRPr>
            </a:lvl3pPr>
            <a:lvl4pPr lvl="3">
              <a:lnSpc>
                <a:spcPct val="100000"/>
              </a:lnSpc>
              <a:spcBef>
                <a:spcPts val="0"/>
              </a:spcBef>
              <a:spcAft>
                <a:spcPts val="0"/>
              </a:spcAft>
              <a:buClr>
                <a:schemeClr val="accent2"/>
              </a:buClr>
              <a:buSzPts val="2100"/>
              <a:buNone/>
              <a:defRPr sz="2100">
                <a:solidFill>
                  <a:schemeClr val="accent2"/>
                </a:solidFill>
              </a:defRPr>
            </a:lvl4pPr>
            <a:lvl5pPr lvl="4">
              <a:lnSpc>
                <a:spcPct val="100000"/>
              </a:lnSpc>
              <a:spcBef>
                <a:spcPts val="0"/>
              </a:spcBef>
              <a:spcAft>
                <a:spcPts val="0"/>
              </a:spcAft>
              <a:buClr>
                <a:schemeClr val="accent2"/>
              </a:buClr>
              <a:buSzPts val="2100"/>
              <a:buNone/>
              <a:defRPr sz="2100">
                <a:solidFill>
                  <a:schemeClr val="accent2"/>
                </a:solidFill>
              </a:defRPr>
            </a:lvl5pPr>
            <a:lvl6pPr lvl="5">
              <a:lnSpc>
                <a:spcPct val="100000"/>
              </a:lnSpc>
              <a:spcBef>
                <a:spcPts val="0"/>
              </a:spcBef>
              <a:spcAft>
                <a:spcPts val="0"/>
              </a:spcAft>
              <a:buClr>
                <a:schemeClr val="accent2"/>
              </a:buClr>
              <a:buSzPts val="2100"/>
              <a:buNone/>
              <a:defRPr sz="2100">
                <a:solidFill>
                  <a:schemeClr val="accent2"/>
                </a:solidFill>
              </a:defRPr>
            </a:lvl6pPr>
            <a:lvl7pPr lvl="6">
              <a:lnSpc>
                <a:spcPct val="100000"/>
              </a:lnSpc>
              <a:spcBef>
                <a:spcPts val="0"/>
              </a:spcBef>
              <a:spcAft>
                <a:spcPts val="0"/>
              </a:spcAft>
              <a:buClr>
                <a:schemeClr val="accent2"/>
              </a:buClr>
              <a:buSzPts val="2100"/>
              <a:buNone/>
              <a:defRPr sz="2100">
                <a:solidFill>
                  <a:schemeClr val="accent2"/>
                </a:solidFill>
              </a:defRPr>
            </a:lvl7pPr>
            <a:lvl8pPr lvl="7">
              <a:lnSpc>
                <a:spcPct val="100000"/>
              </a:lnSpc>
              <a:spcBef>
                <a:spcPts val="0"/>
              </a:spcBef>
              <a:spcAft>
                <a:spcPts val="0"/>
              </a:spcAft>
              <a:buClr>
                <a:schemeClr val="accent2"/>
              </a:buClr>
              <a:buSzPts val="2100"/>
              <a:buNone/>
              <a:defRPr sz="2100">
                <a:solidFill>
                  <a:schemeClr val="accent2"/>
                </a:solidFill>
              </a:defRPr>
            </a:lvl8pPr>
            <a:lvl9pPr lvl="8">
              <a:lnSpc>
                <a:spcPct val="100000"/>
              </a:lnSpc>
              <a:spcBef>
                <a:spcPts val="0"/>
              </a:spcBef>
              <a:spcAft>
                <a:spcPts val="0"/>
              </a:spcAft>
              <a:buClr>
                <a:schemeClr val="accent2"/>
              </a:buClr>
              <a:buSzPts val="2100"/>
              <a:buNone/>
              <a:defRPr sz="2100">
                <a:solidFill>
                  <a:schemeClr val="accent2"/>
                </a:solidFill>
              </a:defRPr>
            </a:lvl9pPr>
          </a:lstStyle>
          <a:p>
            <a:endParaRPr/>
          </a:p>
        </p:txBody>
      </p:sp>
      <p:sp>
        <p:nvSpPr>
          <p:cNvPr id="52" name="Google Shape;52;g217cb84c490_0_39"/>
          <p:cNvSpPr txBox="1">
            <a:spLocks noGrp="1"/>
          </p:cNvSpPr>
          <p:nvPr>
            <p:ph type="body" idx="2"/>
          </p:nvPr>
        </p:nvSpPr>
        <p:spPr>
          <a:xfrm>
            <a:off x="6505367" y="667900"/>
            <a:ext cx="5271900" cy="54819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53" name="Google Shape;53;g217cb84c490_0_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g217cb84c490_0_45"/>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6" name="Google Shape;56;g217cb84c490_0_45"/>
          <p:cNvSpPr txBox="1">
            <a:spLocks noGrp="1"/>
          </p:cNvSpPr>
          <p:nvPr>
            <p:ph type="body" idx="1"/>
          </p:nvPr>
        </p:nvSpPr>
        <p:spPr>
          <a:xfrm>
            <a:off x="415600" y="6028533"/>
            <a:ext cx="10639200" cy="6141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57" name="Google Shape;57;g217cb84c490_0_4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8"/>
        <p:cNvGrpSpPr/>
        <p:nvPr/>
      </p:nvGrpSpPr>
      <p:grpSpPr>
        <a:xfrm>
          <a:off x="0" y="0"/>
          <a:ext cx="0" cy="0"/>
          <a:chOff x="0" y="0"/>
          <a:chExt cx="0" cy="0"/>
        </a:xfrm>
      </p:grpSpPr>
      <p:sp>
        <p:nvSpPr>
          <p:cNvPr id="59" name="Google Shape;59;g217cb84c490_0_49"/>
          <p:cNvSpPr txBox="1">
            <a:spLocks noGrp="1"/>
          </p:cNvSpPr>
          <p:nvPr>
            <p:ph type="title" hasCustomPrompt="1"/>
          </p:nvPr>
        </p:nvSpPr>
        <p:spPr>
          <a:xfrm>
            <a:off x="415667" y="1108233"/>
            <a:ext cx="7113300" cy="1659600"/>
          </a:xfrm>
          <a:prstGeom prst="rect">
            <a:avLst/>
          </a:prstGeom>
        </p:spPr>
        <p:txBody>
          <a:bodyPr spcFirstLastPara="1" wrap="square" lIns="121900" tIns="121900" rIns="121900" bIns="121900" anchor="b" anchorCtr="0">
            <a:normAutofit/>
          </a:bodyPr>
          <a:lstStyle>
            <a:lvl1pPr lvl="0">
              <a:spcBef>
                <a:spcPts val="0"/>
              </a:spcBef>
              <a:spcAft>
                <a:spcPts val="0"/>
              </a:spcAft>
              <a:buClr>
                <a:schemeClr val="lt1"/>
              </a:buClr>
              <a:buSzPts val="13300"/>
              <a:buNone/>
              <a:defRPr sz="13300">
                <a:solidFill>
                  <a:schemeClr val="lt1"/>
                </a:solidFill>
              </a:defRPr>
            </a:lvl1pPr>
            <a:lvl2pPr lvl="1">
              <a:spcBef>
                <a:spcPts val="0"/>
              </a:spcBef>
              <a:spcAft>
                <a:spcPts val="0"/>
              </a:spcAft>
              <a:buClr>
                <a:schemeClr val="lt1"/>
              </a:buClr>
              <a:buSzPts val="13300"/>
              <a:buNone/>
              <a:defRPr sz="13300">
                <a:solidFill>
                  <a:schemeClr val="lt1"/>
                </a:solidFill>
              </a:defRPr>
            </a:lvl2pPr>
            <a:lvl3pPr lvl="2">
              <a:spcBef>
                <a:spcPts val="0"/>
              </a:spcBef>
              <a:spcAft>
                <a:spcPts val="0"/>
              </a:spcAft>
              <a:buClr>
                <a:schemeClr val="lt1"/>
              </a:buClr>
              <a:buSzPts val="13300"/>
              <a:buNone/>
              <a:defRPr sz="13300">
                <a:solidFill>
                  <a:schemeClr val="lt1"/>
                </a:solidFill>
              </a:defRPr>
            </a:lvl3pPr>
            <a:lvl4pPr lvl="3">
              <a:spcBef>
                <a:spcPts val="0"/>
              </a:spcBef>
              <a:spcAft>
                <a:spcPts val="0"/>
              </a:spcAft>
              <a:buClr>
                <a:schemeClr val="lt1"/>
              </a:buClr>
              <a:buSzPts val="13300"/>
              <a:buNone/>
              <a:defRPr sz="13300">
                <a:solidFill>
                  <a:schemeClr val="lt1"/>
                </a:solidFill>
              </a:defRPr>
            </a:lvl4pPr>
            <a:lvl5pPr lvl="4">
              <a:spcBef>
                <a:spcPts val="0"/>
              </a:spcBef>
              <a:spcAft>
                <a:spcPts val="0"/>
              </a:spcAft>
              <a:buClr>
                <a:schemeClr val="lt1"/>
              </a:buClr>
              <a:buSzPts val="13300"/>
              <a:buNone/>
              <a:defRPr sz="13300">
                <a:solidFill>
                  <a:schemeClr val="lt1"/>
                </a:solidFill>
              </a:defRPr>
            </a:lvl5pPr>
            <a:lvl6pPr lvl="5">
              <a:spcBef>
                <a:spcPts val="0"/>
              </a:spcBef>
              <a:spcAft>
                <a:spcPts val="0"/>
              </a:spcAft>
              <a:buClr>
                <a:schemeClr val="lt1"/>
              </a:buClr>
              <a:buSzPts val="13300"/>
              <a:buNone/>
              <a:defRPr sz="13300">
                <a:solidFill>
                  <a:schemeClr val="lt1"/>
                </a:solidFill>
              </a:defRPr>
            </a:lvl6pPr>
            <a:lvl7pPr lvl="6">
              <a:spcBef>
                <a:spcPts val="0"/>
              </a:spcBef>
              <a:spcAft>
                <a:spcPts val="0"/>
              </a:spcAft>
              <a:buClr>
                <a:schemeClr val="lt1"/>
              </a:buClr>
              <a:buSzPts val="13300"/>
              <a:buNone/>
              <a:defRPr sz="13300">
                <a:solidFill>
                  <a:schemeClr val="lt1"/>
                </a:solidFill>
              </a:defRPr>
            </a:lvl7pPr>
            <a:lvl8pPr lvl="7">
              <a:spcBef>
                <a:spcPts val="0"/>
              </a:spcBef>
              <a:spcAft>
                <a:spcPts val="0"/>
              </a:spcAft>
              <a:buClr>
                <a:schemeClr val="lt1"/>
              </a:buClr>
              <a:buSzPts val="13300"/>
              <a:buNone/>
              <a:defRPr sz="13300">
                <a:solidFill>
                  <a:schemeClr val="lt1"/>
                </a:solidFill>
              </a:defRPr>
            </a:lvl8pPr>
            <a:lvl9pPr lvl="8">
              <a:spcBef>
                <a:spcPts val="0"/>
              </a:spcBef>
              <a:spcAft>
                <a:spcPts val="0"/>
              </a:spcAft>
              <a:buClr>
                <a:schemeClr val="lt1"/>
              </a:buClr>
              <a:buSzPts val="13300"/>
              <a:buNone/>
              <a:defRPr sz="13300">
                <a:solidFill>
                  <a:schemeClr val="lt1"/>
                </a:solidFill>
              </a:defRPr>
            </a:lvl9pPr>
          </a:lstStyle>
          <a:p>
            <a:r>
              <a:t>xx%</a:t>
            </a:r>
          </a:p>
        </p:txBody>
      </p:sp>
      <p:sp>
        <p:nvSpPr>
          <p:cNvPr id="60" name="Google Shape;60;g217cb84c490_0_49"/>
          <p:cNvSpPr txBox="1">
            <a:spLocks noGrp="1"/>
          </p:cNvSpPr>
          <p:nvPr>
            <p:ph type="body" idx="1"/>
          </p:nvPr>
        </p:nvSpPr>
        <p:spPr>
          <a:xfrm>
            <a:off x="415600" y="2828567"/>
            <a:ext cx="7113300" cy="1256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accent2"/>
              </a:buClr>
              <a:buSzPts val="1700"/>
              <a:buChar char="●"/>
              <a:defRPr>
                <a:solidFill>
                  <a:schemeClr val="accent2"/>
                </a:solidFill>
              </a:defRPr>
            </a:lvl1pPr>
            <a:lvl2pPr marL="914400" lvl="1" indent="-323850">
              <a:spcBef>
                <a:spcPts val="0"/>
              </a:spcBef>
              <a:spcAft>
                <a:spcPts val="0"/>
              </a:spcAft>
              <a:buClr>
                <a:schemeClr val="accent2"/>
              </a:buClr>
              <a:buSzPts val="1500"/>
              <a:buChar char="○"/>
              <a:defRPr>
                <a:solidFill>
                  <a:schemeClr val="accent2"/>
                </a:solidFill>
              </a:defRPr>
            </a:lvl2pPr>
            <a:lvl3pPr marL="1371600" lvl="2" indent="-323850">
              <a:spcBef>
                <a:spcPts val="0"/>
              </a:spcBef>
              <a:spcAft>
                <a:spcPts val="0"/>
              </a:spcAft>
              <a:buClr>
                <a:schemeClr val="accent2"/>
              </a:buClr>
              <a:buSzPts val="1500"/>
              <a:buChar char="■"/>
              <a:defRPr>
                <a:solidFill>
                  <a:schemeClr val="accent2"/>
                </a:solidFill>
              </a:defRPr>
            </a:lvl3pPr>
            <a:lvl4pPr marL="1828800" lvl="3" indent="-323850">
              <a:spcBef>
                <a:spcPts val="0"/>
              </a:spcBef>
              <a:spcAft>
                <a:spcPts val="0"/>
              </a:spcAft>
              <a:buClr>
                <a:schemeClr val="accent2"/>
              </a:buClr>
              <a:buSzPts val="1500"/>
              <a:buChar char="●"/>
              <a:defRPr>
                <a:solidFill>
                  <a:schemeClr val="accent2"/>
                </a:solidFill>
              </a:defRPr>
            </a:lvl4pPr>
            <a:lvl5pPr marL="2286000" lvl="4" indent="-323850">
              <a:spcBef>
                <a:spcPts val="0"/>
              </a:spcBef>
              <a:spcAft>
                <a:spcPts val="0"/>
              </a:spcAft>
              <a:buClr>
                <a:schemeClr val="accent2"/>
              </a:buClr>
              <a:buSzPts val="1500"/>
              <a:buChar char="○"/>
              <a:defRPr>
                <a:solidFill>
                  <a:schemeClr val="accent2"/>
                </a:solidFill>
              </a:defRPr>
            </a:lvl5pPr>
            <a:lvl6pPr marL="2743200" lvl="5" indent="-323850">
              <a:spcBef>
                <a:spcPts val="0"/>
              </a:spcBef>
              <a:spcAft>
                <a:spcPts val="0"/>
              </a:spcAft>
              <a:buClr>
                <a:schemeClr val="accent2"/>
              </a:buClr>
              <a:buSzPts val="1500"/>
              <a:buChar char="■"/>
              <a:defRPr>
                <a:solidFill>
                  <a:schemeClr val="accent2"/>
                </a:solidFill>
              </a:defRPr>
            </a:lvl6pPr>
            <a:lvl7pPr marL="3200400" lvl="6" indent="-323850">
              <a:spcBef>
                <a:spcPts val="0"/>
              </a:spcBef>
              <a:spcAft>
                <a:spcPts val="0"/>
              </a:spcAft>
              <a:buClr>
                <a:schemeClr val="accent2"/>
              </a:buClr>
              <a:buSzPts val="1500"/>
              <a:buChar char="●"/>
              <a:defRPr>
                <a:solidFill>
                  <a:schemeClr val="accent2"/>
                </a:solidFill>
              </a:defRPr>
            </a:lvl7pPr>
            <a:lvl8pPr marL="3657600" lvl="7" indent="-323850">
              <a:spcBef>
                <a:spcPts val="0"/>
              </a:spcBef>
              <a:spcAft>
                <a:spcPts val="0"/>
              </a:spcAft>
              <a:buClr>
                <a:schemeClr val="accent2"/>
              </a:buClr>
              <a:buSzPts val="1500"/>
              <a:buChar char="○"/>
              <a:defRPr>
                <a:solidFill>
                  <a:schemeClr val="accent2"/>
                </a:solidFill>
              </a:defRPr>
            </a:lvl8pPr>
            <a:lvl9pPr marL="4114800" lvl="8" indent="-323850">
              <a:spcBef>
                <a:spcPts val="0"/>
              </a:spcBef>
              <a:spcAft>
                <a:spcPts val="0"/>
              </a:spcAft>
              <a:buClr>
                <a:schemeClr val="accent2"/>
              </a:buClr>
              <a:buSzPts val="1500"/>
              <a:buChar char="■"/>
              <a:defRPr>
                <a:solidFill>
                  <a:schemeClr val="accent2"/>
                </a:solidFill>
              </a:defRPr>
            </a:lvl9pPr>
          </a:lstStyle>
          <a:p>
            <a:endParaRPr/>
          </a:p>
        </p:txBody>
      </p:sp>
      <p:sp>
        <p:nvSpPr>
          <p:cNvPr id="61" name="Google Shape;61;g217cb84c490_0_4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g217cb84c490_0_5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4"/>
        <p:cNvGrpSpPr/>
        <p:nvPr/>
      </p:nvGrpSpPr>
      <p:grpSpPr>
        <a:xfrm>
          <a:off x="0" y="0"/>
          <a:ext cx="0" cy="0"/>
          <a:chOff x="0" y="0"/>
          <a:chExt cx="0" cy="0"/>
        </a:xfrm>
      </p:grpSpPr>
      <p:sp>
        <p:nvSpPr>
          <p:cNvPr id="65" name="Google Shape;65;g217cb84c490_0_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6" name="Google Shape;66;g217cb84c490_0_5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7" name="Google Shape;67;g217cb84c490_0_5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8" name="Google Shape;68;g217cb84c490_0_5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g217cb84c490_0_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عنوان ومحتوى">
  <p:cSld name="عنوان ومحتوى">
    <p:spTree>
      <p:nvGrpSpPr>
        <p:cNvPr id="1" name="Shape 7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1">
  <p:cSld name="1_Blank">
    <p:spTree>
      <p:nvGrpSpPr>
        <p:cNvPr id="1" name="Shape 71"/>
        <p:cNvGrpSpPr/>
        <p:nvPr/>
      </p:nvGrpSpPr>
      <p:grpSpPr>
        <a:xfrm>
          <a:off x="0" y="0"/>
          <a:ext cx="0" cy="0"/>
          <a:chOff x="0" y="0"/>
          <a:chExt cx="0" cy="0"/>
        </a:xfrm>
      </p:grpSpPr>
      <p:sp>
        <p:nvSpPr>
          <p:cNvPr id="72" name="Google Shape;72;g217cb84c490_0_62"/>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Autofit/>
          </a:bodyPr>
          <a:lstStyle>
            <a:lvl1pPr marL="0" lvl="0" indent="0" algn="r" rtl="0">
              <a:buClr>
                <a:srgbClr val="888888"/>
              </a:buClr>
              <a:buSzPts val="1200"/>
              <a:buFont typeface="Calibri"/>
              <a:buNone/>
              <a:defRPr sz="1200">
                <a:solidFill>
                  <a:srgbClr val="888888"/>
                </a:solidFill>
                <a:latin typeface="Calibri"/>
                <a:ea typeface="Calibri"/>
                <a:cs typeface="Calibri"/>
                <a:sym typeface="Calibri"/>
              </a:defRPr>
            </a:lvl1pPr>
            <a:lvl2pPr marL="0" lvl="1" indent="0" algn="r" rtl="0">
              <a:buClr>
                <a:srgbClr val="888888"/>
              </a:buClr>
              <a:buSzPts val="1200"/>
              <a:buFont typeface="Calibri"/>
              <a:buNone/>
              <a:defRPr sz="1200">
                <a:solidFill>
                  <a:srgbClr val="888888"/>
                </a:solidFill>
                <a:latin typeface="Calibri"/>
                <a:ea typeface="Calibri"/>
                <a:cs typeface="Calibri"/>
                <a:sym typeface="Calibri"/>
              </a:defRPr>
            </a:lvl2pPr>
            <a:lvl3pPr marL="0" lvl="2" indent="0" algn="r" rtl="0">
              <a:buClr>
                <a:srgbClr val="888888"/>
              </a:buClr>
              <a:buSzPts val="1200"/>
              <a:buFont typeface="Calibri"/>
              <a:buNone/>
              <a:defRPr sz="1200">
                <a:solidFill>
                  <a:srgbClr val="888888"/>
                </a:solidFill>
                <a:latin typeface="Calibri"/>
                <a:ea typeface="Calibri"/>
                <a:cs typeface="Calibri"/>
                <a:sym typeface="Calibri"/>
              </a:defRPr>
            </a:lvl3pPr>
            <a:lvl4pPr marL="0" lvl="3" indent="0" algn="r" rtl="0">
              <a:buClr>
                <a:srgbClr val="888888"/>
              </a:buClr>
              <a:buSzPts val="1200"/>
              <a:buFont typeface="Calibri"/>
              <a:buNone/>
              <a:defRPr sz="1200">
                <a:solidFill>
                  <a:srgbClr val="888888"/>
                </a:solidFill>
                <a:latin typeface="Calibri"/>
                <a:ea typeface="Calibri"/>
                <a:cs typeface="Calibri"/>
                <a:sym typeface="Calibri"/>
              </a:defRPr>
            </a:lvl4pPr>
            <a:lvl5pPr marL="0" lvl="4" indent="0" algn="r" rtl="0">
              <a:buClr>
                <a:srgbClr val="888888"/>
              </a:buClr>
              <a:buSzPts val="1200"/>
              <a:buFont typeface="Calibri"/>
              <a:buNone/>
              <a:defRPr sz="1200">
                <a:solidFill>
                  <a:srgbClr val="888888"/>
                </a:solidFill>
                <a:latin typeface="Calibri"/>
                <a:ea typeface="Calibri"/>
                <a:cs typeface="Calibri"/>
                <a:sym typeface="Calibri"/>
              </a:defRPr>
            </a:lvl5pPr>
            <a:lvl6pPr marL="0" lvl="5" indent="0" algn="r" rtl="0">
              <a:buClr>
                <a:srgbClr val="888888"/>
              </a:buClr>
              <a:buSzPts val="1200"/>
              <a:buFont typeface="Calibri"/>
              <a:buNone/>
              <a:defRPr sz="1200">
                <a:solidFill>
                  <a:srgbClr val="888888"/>
                </a:solidFill>
                <a:latin typeface="Calibri"/>
                <a:ea typeface="Calibri"/>
                <a:cs typeface="Calibri"/>
                <a:sym typeface="Calibri"/>
              </a:defRPr>
            </a:lvl6pPr>
            <a:lvl7pPr marL="0" lvl="6" indent="0" algn="r" rtl="0">
              <a:buClr>
                <a:srgbClr val="888888"/>
              </a:buClr>
              <a:buSzPts val="1200"/>
              <a:buFont typeface="Calibri"/>
              <a:buNone/>
              <a:defRPr sz="1200">
                <a:solidFill>
                  <a:srgbClr val="888888"/>
                </a:solidFill>
                <a:latin typeface="Calibri"/>
                <a:ea typeface="Calibri"/>
                <a:cs typeface="Calibri"/>
                <a:sym typeface="Calibri"/>
              </a:defRPr>
            </a:lvl7pPr>
            <a:lvl8pPr marL="0" lvl="7" indent="0" algn="r" rtl="0">
              <a:buClr>
                <a:srgbClr val="888888"/>
              </a:buClr>
              <a:buSzPts val="1200"/>
              <a:buFont typeface="Calibri"/>
              <a:buNone/>
              <a:defRPr sz="1200">
                <a:solidFill>
                  <a:srgbClr val="888888"/>
                </a:solidFill>
                <a:latin typeface="Calibri"/>
                <a:ea typeface="Calibri"/>
                <a:cs typeface="Calibri"/>
                <a:sym typeface="Calibri"/>
              </a:defRPr>
            </a:lvl8pPr>
            <a:lvl9pPr marL="0" lvl="8" indent="0" algn="r" rtl="0">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graphicFrame>
        <p:nvGraphicFramePr>
          <p:cNvPr id="73" name="Google Shape;73;g217cb84c490_0_62"/>
          <p:cNvGraphicFramePr/>
          <p:nvPr/>
        </p:nvGraphicFramePr>
        <p:xfrm>
          <a:off x="882648" y="1659785"/>
          <a:ext cx="3000000" cy="3000000"/>
        </p:xfrm>
        <a:graphic>
          <a:graphicData uri="http://schemas.openxmlformats.org/drawingml/2006/table">
            <a:tbl>
              <a:tblPr>
                <a:noFill/>
                <a:tableStyleId>{A1056846-83F0-441B-B239-E8834636B3B2}</a:tableStyleId>
              </a:tblPr>
              <a:tblGrid>
                <a:gridCol w="2085350"/>
                <a:gridCol w="2085350"/>
                <a:gridCol w="1042675"/>
                <a:gridCol w="1042675"/>
                <a:gridCol w="2085350"/>
                <a:gridCol w="2085350"/>
              </a:tblGrid>
              <a:tr h="1588400">
                <a:tc rowSpan="2">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شركاء رئيسون</a:t>
                      </a:r>
                      <a:endParaRPr sz="1400" b="1" u="none" strike="noStrike" cap="none">
                        <a:solidFill>
                          <a:schemeClr val="dk1"/>
                        </a:solidFill>
                        <a:latin typeface="Oi"/>
                        <a:ea typeface="Oi"/>
                        <a:cs typeface="Oi"/>
                        <a:sym typeface="Oi"/>
                      </a:endParaRPr>
                    </a:p>
                  </a:txBody>
                  <a:tcPr marL="121925" marR="121925" marT="60950" marB="60950"/>
                </a:tc>
                <a:tc>
                  <a:txBody>
                    <a:bodyPr/>
                    <a:lstStyle/>
                    <a:p>
                      <a:pPr marL="0" marR="0" lvl="0" indent="0" algn="l" rtl="1">
                        <a:lnSpc>
                          <a:spcPct val="100000"/>
                        </a:lnSpc>
                        <a:spcBef>
                          <a:spcPts val="0"/>
                        </a:spcBef>
                        <a:spcAft>
                          <a:spcPts val="0"/>
                        </a:spcAft>
                        <a:buNone/>
                      </a:pPr>
                      <a:r>
                        <a:rPr lang="ar-DZ" sz="1400" u="none" strike="noStrike" cap="none">
                          <a:latin typeface="Oi"/>
                          <a:ea typeface="Oi"/>
                          <a:cs typeface="Oi"/>
                          <a:sym typeface="Oi"/>
                        </a:rPr>
                        <a:t>الأنشطة الرئيسة</a:t>
                      </a:r>
                      <a:endParaRPr sz="1400" u="none" strike="noStrike" cap="none">
                        <a:latin typeface="Oi"/>
                        <a:ea typeface="Oi"/>
                        <a:cs typeface="Oi"/>
                        <a:sym typeface="Oi"/>
                      </a:endParaRPr>
                    </a:p>
                  </a:txBody>
                  <a:tcPr marL="121925" marR="121925" marT="60950" marB="60950"/>
                </a:tc>
                <a:tc rowSpan="2" gridSpan="2">
                  <a:txBody>
                    <a:bodyPr/>
                    <a:lstStyle/>
                    <a:p>
                      <a:pPr marL="0" marR="0" lvl="0" indent="0" algn="l" rtl="1">
                        <a:lnSpc>
                          <a:spcPct val="100000"/>
                        </a:lnSpc>
                        <a:spcBef>
                          <a:spcPts val="0"/>
                        </a:spcBef>
                        <a:spcAft>
                          <a:spcPts val="0"/>
                        </a:spcAft>
                        <a:buNone/>
                      </a:pPr>
                      <a:r>
                        <a:rPr lang="ar-DZ" sz="1400" b="1" u="none" strike="noStrike" cap="none">
                          <a:solidFill>
                            <a:schemeClr val="dk1"/>
                          </a:solidFill>
                          <a:latin typeface="Oi"/>
                          <a:ea typeface="Oi"/>
                          <a:cs typeface="Oi"/>
                          <a:sym typeface="Oi"/>
                        </a:rPr>
                        <a:t>القيمة المقدمة</a:t>
                      </a:r>
                      <a:endParaRPr sz="1400" b="1" u="none" strike="noStrike" cap="none">
                        <a:solidFill>
                          <a:schemeClr val="dk1"/>
                        </a:solidFill>
                        <a:latin typeface="Oi"/>
                        <a:ea typeface="Oi"/>
                        <a:cs typeface="Oi"/>
                        <a:sym typeface="Oi"/>
                      </a:endParaRPr>
                    </a:p>
                  </a:txBody>
                  <a:tcPr marL="121925" marR="121925" marT="60950" marB="60950"/>
                </a:tc>
                <a:tc rowSpan="2" hMerge="1">
                  <a:txBody>
                    <a:bodyPr/>
                    <a:lstStyle/>
                    <a:p>
                      <a:endParaRPr lang="fr-FR"/>
                    </a:p>
                  </a:txBody>
                  <a:tcPr/>
                </a:tc>
                <a:tc>
                  <a:txBody>
                    <a:bodyPr/>
                    <a:lstStyle/>
                    <a:p>
                      <a:pPr marL="0" marR="0" lvl="0" indent="0" algn="l" rtl="1">
                        <a:lnSpc>
                          <a:spcPct val="100000"/>
                        </a:lnSpc>
                        <a:spcBef>
                          <a:spcPts val="0"/>
                        </a:spcBef>
                        <a:spcAft>
                          <a:spcPts val="0"/>
                        </a:spcAft>
                        <a:buNone/>
                      </a:pPr>
                      <a:r>
                        <a:rPr lang="ar-DZ" sz="1400" u="none" strike="noStrike" cap="none">
                          <a:latin typeface="Oi"/>
                          <a:ea typeface="Oi"/>
                          <a:cs typeface="Oi"/>
                          <a:sym typeface="Oi"/>
                        </a:rPr>
                        <a:t>العلاقة بالعملاء</a:t>
                      </a:r>
                      <a:endParaRPr sz="1400" u="none" strike="noStrike" cap="none">
                        <a:latin typeface="Oi"/>
                        <a:ea typeface="Oi"/>
                        <a:cs typeface="Oi"/>
                        <a:sym typeface="Oi"/>
                      </a:endParaRPr>
                    </a:p>
                  </a:txBody>
                  <a:tcPr marL="121925" marR="121925" marT="60950" marB="60950"/>
                </a:tc>
                <a:tc rowSpan="2">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الجمهور المستهدف</a:t>
                      </a:r>
                      <a:endParaRPr sz="1400" b="1" u="none" strike="noStrike" cap="none">
                        <a:solidFill>
                          <a:schemeClr val="dk1"/>
                        </a:solidFill>
                        <a:latin typeface="Oi"/>
                        <a:ea typeface="Oi"/>
                        <a:cs typeface="Oi"/>
                        <a:sym typeface="Oi"/>
                      </a:endParaRPr>
                    </a:p>
                  </a:txBody>
                  <a:tcPr marL="121925" marR="121925" marT="60950" marB="60950"/>
                </a:tc>
              </a:tr>
              <a:tr h="1588400">
                <a:tc vMerge="1">
                  <a:txBody>
                    <a:bodyPr/>
                    <a:lstStyle/>
                    <a:p>
                      <a:endParaRPr lang="fr-FR"/>
                    </a:p>
                  </a:txBody>
                  <a:tcPr/>
                </a:tc>
                <a:tc>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الموارد الرئيسة</a:t>
                      </a:r>
                      <a:endParaRPr sz="1400" b="1" u="none" strike="noStrike" cap="none">
                        <a:solidFill>
                          <a:schemeClr val="dk1"/>
                        </a:solidFill>
                        <a:latin typeface="Oi"/>
                        <a:ea typeface="Oi"/>
                        <a:cs typeface="Oi"/>
                        <a:sym typeface="Oi"/>
                      </a:endParaRPr>
                    </a:p>
                  </a:txBody>
                  <a:tcPr marL="121925" marR="121925" marT="60950" marB="60950"/>
                </a:tc>
                <a:tc gridSpan="2" vMerge="1">
                  <a:txBody>
                    <a:bodyPr/>
                    <a:lstStyle/>
                    <a:p>
                      <a:endParaRPr lang="fr-FR"/>
                    </a:p>
                  </a:txBody>
                  <a:tcPr/>
                </a:tc>
                <a:tc hMerge="1" vMerge="1">
                  <a:txBody>
                    <a:bodyPr/>
                    <a:lstStyle/>
                    <a:p>
                      <a:endParaRPr lang="fr-FR"/>
                    </a:p>
                  </a:txBody>
                  <a:tcPr/>
                </a:tc>
                <a:tc>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قنوات التواصل</a:t>
                      </a:r>
                      <a:endParaRPr sz="1400" b="1" u="none" strike="noStrike" cap="none">
                        <a:solidFill>
                          <a:schemeClr val="dk1"/>
                        </a:solidFill>
                        <a:latin typeface="Oi"/>
                        <a:ea typeface="Oi"/>
                        <a:cs typeface="Oi"/>
                        <a:sym typeface="Oi"/>
                      </a:endParaRPr>
                    </a:p>
                  </a:txBody>
                  <a:tcPr marL="121925" marR="121925" marT="60950" marB="60950"/>
                </a:tc>
                <a:tc vMerge="1">
                  <a:txBody>
                    <a:bodyPr/>
                    <a:lstStyle/>
                    <a:p>
                      <a:endParaRPr lang="fr-FR"/>
                    </a:p>
                  </a:txBody>
                  <a:tcPr/>
                </a:tc>
              </a:tr>
              <a:tr h="1588400">
                <a:tc gridSpan="3">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هيكل التكاليف</a:t>
                      </a:r>
                      <a:endParaRPr sz="1400" b="1" u="none" strike="noStrike" cap="none">
                        <a:solidFill>
                          <a:schemeClr val="dk1"/>
                        </a:solidFill>
                        <a:latin typeface="Oi"/>
                        <a:ea typeface="Oi"/>
                        <a:cs typeface="Oi"/>
                        <a:sym typeface="Oi"/>
                      </a:endParaRPr>
                    </a:p>
                  </a:txBody>
                  <a:tcPr marL="121925" marR="121925" marT="60950" marB="60950"/>
                </a:tc>
                <a:tc hMerge="1">
                  <a:txBody>
                    <a:bodyPr/>
                    <a:lstStyle/>
                    <a:p>
                      <a:endParaRPr lang="fr-FR"/>
                    </a:p>
                  </a:txBody>
                  <a:tcPr/>
                </a:tc>
                <a:tc hMerge="1">
                  <a:txBody>
                    <a:bodyPr/>
                    <a:lstStyle/>
                    <a:p>
                      <a:endParaRPr lang="fr-FR"/>
                    </a:p>
                  </a:txBody>
                  <a:tcPr/>
                </a:tc>
                <a:tc gridSpan="3">
                  <a:txBody>
                    <a:bodyPr/>
                    <a:lstStyle/>
                    <a:p>
                      <a:pPr marL="0" marR="0" lvl="0" indent="0" algn="l" rtl="1">
                        <a:spcBef>
                          <a:spcPts val="0"/>
                        </a:spcBef>
                        <a:spcAft>
                          <a:spcPts val="0"/>
                        </a:spcAft>
                        <a:buNone/>
                      </a:pPr>
                      <a:r>
                        <a:rPr lang="ar-DZ" sz="1400" b="1" u="none" strike="noStrike" cap="none">
                          <a:solidFill>
                            <a:schemeClr val="dk1"/>
                          </a:solidFill>
                          <a:latin typeface="Oi"/>
                          <a:ea typeface="Oi"/>
                          <a:cs typeface="Oi"/>
                          <a:sym typeface="Oi"/>
                        </a:rPr>
                        <a:t>مصادر الإيرادات</a:t>
                      </a:r>
                      <a:endParaRPr sz="1400" b="1" u="none" strike="noStrike" cap="none">
                        <a:solidFill>
                          <a:schemeClr val="dk1"/>
                        </a:solidFill>
                        <a:latin typeface="Oi"/>
                        <a:ea typeface="Oi"/>
                        <a:cs typeface="Oi"/>
                        <a:sym typeface="Oi"/>
                      </a:endParaRPr>
                    </a:p>
                  </a:txBody>
                  <a:tcPr marL="121925" marR="121925" marT="60950" marB="60950"/>
                </a:tc>
                <a:tc hMerge="1">
                  <a:txBody>
                    <a:bodyPr/>
                    <a:lstStyle/>
                    <a:p>
                      <a:endParaRPr lang="fr-FR"/>
                    </a:p>
                  </a:txBody>
                  <a:tcPr/>
                </a:tc>
                <a:tc hMerge="1">
                  <a:txBody>
                    <a:bodyPr/>
                    <a:lstStyle/>
                    <a:p>
                      <a:endParaRPr lang="fr-FR"/>
                    </a:p>
                  </a:txBody>
                  <a:tcPr/>
                </a:tc>
              </a:tr>
            </a:tbl>
          </a:graphicData>
        </a:graphic>
      </p:graphicFrame>
      <p:sp>
        <p:nvSpPr>
          <p:cNvPr id="74" name="Google Shape;74;g217cb84c490_0_62"/>
          <p:cNvSpPr txBox="1">
            <a:spLocks noGrp="1"/>
          </p:cNvSpPr>
          <p:nvPr>
            <p:ph type="title"/>
          </p:nvPr>
        </p:nvSpPr>
        <p:spPr>
          <a:xfrm>
            <a:off x="838200" y="365125"/>
            <a:ext cx="10515600" cy="1325700"/>
          </a:xfrm>
          <a:prstGeom prst="rect">
            <a:avLst/>
          </a:prstGeom>
          <a:noFill/>
          <a:ln>
            <a:noFill/>
          </a:ln>
        </p:spPr>
        <p:txBody>
          <a:bodyPr spcFirstLastPara="1" wrap="square" lIns="91425" tIns="91425" rIns="91425" bIns="91425" anchor="t" anchorCtr="0">
            <a:normAutofit/>
          </a:bodyPr>
          <a:lstStyle>
            <a:lvl1pPr lvl="0" algn="l" rtl="0">
              <a:lnSpc>
                <a:spcPct val="90000"/>
              </a:lnSpc>
              <a:spcBef>
                <a:spcPts val="0"/>
              </a:spcBef>
              <a:spcAft>
                <a:spcPts val="0"/>
              </a:spcAft>
              <a:buClr>
                <a:schemeClr val="dk1"/>
              </a:buClr>
              <a:buSzPts val="4400"/>
              <a:buFont typeface="Oi"/>
              <a:buNone/>
              <a:defRPr b="1">
                <a:latin typeface="Oi"/>
                <a:ea typeface="Oi"/>
                <a:cs typeface="Oi"/>
                <a:sym typeface="Oi"/>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pic>
        <p:nvPicPr>
          <p:cNvPr id="75" name="Google Shape;75;g217cb84c490_0_62">
            <a:hlinkClick r:id="rId2"/>
          </p:cNvPr>
          <p:cNvPicPr preferRelativeResize="0"/>
          <p:nvPr/>
        </p:nvPicPr>
        <p:blipFill rotWithShape="1">
          <a:blip r:embed="rId3">
            <a:alphaModFix/>
          </a:blip>
          <a:srcRect/>
          <a:stretch/>
        </p:blipFill>
        <p:spPr>
          <a:xfrm>
            <a:off x="354687" y="263533"/>
            <a:ext cx="1306965" cy="9802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9"/>
        <p:cNvGrpSpPr/>
        <p:nvPr/>
      </p:nvGrpSpPr>
      <p:grpSpPr>
        <a:xfrm>
          <a:off x="0" y="0"/>
          <a:ext cx="0" cy="0"/>
          <a:chOff x="0" y="0"/>
          <a:chExt cx="0" cy="0"/>
        </a:xfrm>
      </p:grpSpPr>
      <p:sp>
        <p:nvSpPr>
          <p:cNvPr id="10" name="Google Shape;10;g217cb84c490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9pPr>
          </a:lstStyle>
          <a:p>
            <a:endParaRPr/>
          </a:p>
        </p:txBody>
      </p:sp>
      <p:sp>
        <p:nvSpPr>
          <p:cNvPr id="11" name="Google Shape;11;g217cb84c490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a:lnSpc>
                <a:spcPct val="115000"/>
              </a:lnSpc>
              <a:spcBef>
                <a:spcPts val="0"/>
              </a:spcBef>
              <a:spcAft>
                <a:spcPts val="0"/>
              </a:spcAft>
              <a:buClr>
                <a:schemeClr val="dk2"/>
              </a:buClr>
              <a:buSzPts val="1700"/>
              <a:buFont typeface="Roboto"/>
              <a:buChar char="●"/>
              <a:defRPr sz="1700">
                <a:solidFill>
                  <a:schemeClr val="dk2"/>
                </a:solidFill>
                <a:latin typeface="Roboto"/>
                <a:ea typeface="Roboto"/>
                <a:cs typeface="Roboto"/>
                <a:sym typeface="Roboto"/>
              </a:defRPr>
            </a:lvl1pPr>
            <a:lvl2pPr marL="914400" lvl="1"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2pPr>
            <a:lvl3pPr marL="1371600" lvl="2"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3pPr>
            <a:lvl4pPr marL="1828800" lvl="3"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4pPr>
            <a:lvl5pPr marL="2286000" lvl="4"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5pPr>
            <a:lvl6pPr marL="2743200" lvl="5"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6pPr>
            <a:lvl7pPr marL="3200400" lvl="6"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7pPr>
            <a:lvl8pPr marL="3657600" lvl="7"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8pPr>
            <a:lvl9pPr marL="4114800" lvl="8" indent="-32385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9pPr>
          </a:lstStyle>
          <a:p>
            <a:endParaRPr/>
          </a:p>
        </p:txBody>
      </p:sp>
      <p:sp>
        <p:nvSpPr>
          <p:cNvPr id="12" name="Google Shape;12;g217cb84c490_0_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Roboto"/>
                <a:ea typeface="Roboto"/>
                <a:cs typeface="Roboto"/>
                <a:sym typeface="Roboto"/>
              </a:defRPr>
            </a:lvl1pPr>
            <a:lvl2pPr lvl="1" algn="r">
              <a:buNone/>
              <a:defRPr sz="1300">
                <a:solidFill>
                  <a:schemeClr val="dk2"/>
                </a:solidFill>
                <a:latin typeface="Roboto"/>
                <a:ea typeface="Roboto"/>
                <a:cs typeface="Roboto"/>
                <a:sym typeface="Roboto"/>
              </a:defRPr>
            </a:lvl2pPr>
            <a:lvl3pPr lvl="2" algn="r">
              <a:buNone/>
              <a:defRPr sz="1300">
                <a:solidFill>
                  <a:schemeClr val="dk2"/>
                </a:solidFill>
                <a:latin typeface="Roboto"/>
                <a:ea typeface="Roboto"/>
                <a:cs typeface="Roboto"/>
                <a:sym typeface="Roboto"/>
              </a:defRPr>
            </a:lvl3pPr>
            <a:lvl4pPr lvl="3" algn="r">
              <a:buNone/>
              <a:defRPr sz="1300">
                <a:solidFill>
                  <a:schemeClr val="dk2"/>
                </a:solidFill>
                <a:latin typeface="Roboto"/>
                <a:ea typeface="Roboto"/>
                <a:cs typeface="Roboto"/>
                <a:sym typeface="Roboto"/>
              </a:defRPr>
            </a:lvl4pPr>
            <a:lvl5pPr lvl="4" algn="r">
              <a:buNone/>
              <a:defRPr sz="1300">
                <a:solidFill>
                  <a:schemeClr val="dk2"/>
                </a:solidFill>
                <a:latin typeface="Roboto"/>
                <a:ea typeface="Roboto"/>
                <a:cs typeface="Roboto"/>
                <a:sym typeface="Roboto"/>
              </a:defRPr>
            </a:lvl5pPr>
            <a:lvl6pPr lvl="5" algn="r">
              <a:buNone/>
              <a:defRPr sz="1300">
                <a:solidFill>
                  <a:schemeClr val="dk2"/>
                </a:solidFill>
                <a:latin typeface="Roboto"/>
                <a:ea typeface="Roboto"/>
                <a:cs typeface="Roboto"/>
                <a:sym typeface="Roboto"/>
              </a:defRPr>
            </a:lvl6pPr>
            <a:lvl7pPr lvl="6" algn="r">
              <a:buNone/>
              <a:defRPr sz="1300">
                <a:solidFill>
                  <a:schemeClr val="dk2"/>
                </a:solidFill>
                <a:latin typeface="Roboto"/>
                <a:ea typeface="Roboto"/>
                <a:cs typeface="Roboto"/>
                <a:sym typeface="Roboto"/>
              </a:defRPr>
            </a:lvl7pPr>
            <a:lvl8pPr lvl="7" algn="r">
              <a:buNone/>
              <a:defRPr sz="1300">
                <a:solidFill>
                  <a:schemeClr val="dk2"/>
                </a:solidFill>
                <a:latin typeface="Roboto"/>
                <a:ea typeface="Roboto"/>
                <a:cs typeface="Roboto"/>
                <a:sym typeface="Roboto"/>
              </a:defRPr>
            </a:lvl8pPr>
            <a:lvl9pPr lvl="8" algn="r">
              <a:buNone/>
              <a:defRPr sz="13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ar-DZ"/>
              <a:pPr marL="0" lvl="0" indent="0" algn="r" rtl="0">
                <a:spcBef>
                  <a:spcPts val="0"/>
                </a:spcBef>
                <a:spcAft>
                  <a:spcPts val="0"/>
                </a:spcAft>
                <a:buNone/>
              </a:pP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5.xml"/><Relationship Id="rId7" Type="http://schemas.openxmlformats.org/officeDocument/2006/relationships/slide" Target="slide20.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slide" Target="slide13.xml"/><Relationship Id="rId4" Type="http://schemas.openxmlformats.org/officeDocument/2006/relationships/image" Target="../media/image5.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slide" Target="slide9.xml"/><Relationship Id="rId3" Type="http://schemas.openxmlformats.org/officeDocument/2006/relationships/slide" Target="slide12.xml"/><Relationship Id="rId7" Type="http://schemas.openxmlformats.org/officeDocument/2006/relationships/slide" Target="slide11.xml"/><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slide" Target="slide8.xml"/><Relationship Id="rId5" Type="http://schemas.openxmlformats.org/officeDocument/2006/relationships/slide" Target="slide7.xml"/><Relationship Id="rId10" Type="http://schemas.openxmlformats.org/officeDocument/2006/relationships/image" Target="../media/image13.png"/><Relationship Id="rId4" Type="http://schemas.openxmlformats.org/officeDocument/2006/relationships/image" Target="../media/image10.jpeg"/><Relationship Id="rId9" Type="http://schemas.openxmlformats.org/officeDocument/2006/relationships/slide" Target="slide10.xml"/><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slide" Target="slide15.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slide" Target="slide17.xml"/><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slide" Target="slide19.xml"/><Relationship Id="rId4" Type="http://schemas.openxmlformats.org/officeDocument/2006/relationships/slide" Target="slide16.xml"/><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1.png"/><Relationship Id="rId12" Type="http://schemas.openxmlformats.org/officeDocument/2006/relationships/slide" Target="slide26.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slide" Target="slide23.xml"/><Relationship Id="rId11" Type="http://schemas.openxmlformats.org/officeDocument/2006/relationships/image" Target="../media/image33.png"/><Relationship Id="rId5" Type="http://schemas.openxmlformats.org/officeDocument/2006/relationships/image" Target="../media/image30.png"/><Relationship Id="rId10" Type="http://schemas.openxmlformats.org/officeDocument/2006/relationships/slide" Target="slide25.xml"/><Relationship Id="rId4" Type="http://schemas.openxmlformats.org/officeDocument/2006/relationships/slide" Target="slide22.xml"/><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slide" Target="slide29.xml"/><Relationship Id="rId11" Type="http://schemas.openxmlformats.org/officeDocument/2006/relationships/image" Target="../media/image44.png"/><Relationship Id="rId5" Type="http://schemas.openxmlformats.org/officeDocument/2006/relationships/image" Target="../media/image41.png"/><Relationship Id="rId10" Type="http://schemas.openxmlformats.org/officeDocument/2006/relationships/slide" Target="slide31.xml"/><Relationship Id="rId4" Type="http://schemas.openxmlformats.org/officeDocument/2006/relationships/slide" Target="slide28.xml"/><Relationship Id="rId9"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alefstartup.com/?utm_source=PPT_BusinessModel_Template&amp;utm_medium=Logo&amp;utm_campaign=PPT_BusinessModel_Logo"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hyperlink" Target="https://www.facebook.com/people/Didou-Bmc/pfbid0iBXenSsCdNH9X8g3ZPNCKLjtoJjQWCcqzvjfmuJFQFGjuqgHkobj9EjdLuXYeGPg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
          <p:cNvSpPr txBox="1"/>
          <p:nvPr/>
        </p:nvSpPr>
        <p:spPr>
          <a:xfrm>
            <a:off x="3046863" y="1603191"/>
            <a:ext cx="60937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1800" b="1" i="0" u="none" strike="noStrike" cap="none">
                <a:solidFill>
                  <a:srgbClr val="FFFFFF"/>
                </a:solidFill>
                <a:latin typeface="Cairo"/>
                <a:ea typeface="Cairo"/>
                <a:cs typeface="Cairo"/>
                <a:sym typeface="Cairo"/>
              </a:rPr>
              <a:t>نموذج العمل التجاري</a:t>
            </a:r>
            <a:endParaRPr/>
          </a:p>
        </p:txBody>
      </p:sp>
      <p:sp>
        <p:nvSpPr>
          <p:cNvPr id="81" name="Google Shape;81;p1"/>
          <p:cNvSpPr txBox="1"/>
          <p:nvPr/>
        </p:nvSpPr>
        <p:spPr>
          <a:xfrm>
            <a:off x="1084472" y="87945"/>
            <a:ext cx="7011537"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6600" b="1" i="0" u="none" strike="noStrike" cap="none">
                <a:solidFill>
                  <a:srgbClr val="2F5496"/>
                </a:solidFill>
                <a:latin typeface="Arial"/>
                <a:ea typeface="Arial"/>
                <a:cs typeface="Arial"/>
                <a:sym typeface="Arial"/>
              </a:rPr>
              <a:t>نموذج العمل التجاري</a:t>
            </a:r>
            <a:endParaRPr sz="6600" b="1">
              <a:solidFill>
                <a:srgbClr val="2F5496"/>
              </a:solidFill>
              <a:latin typeface="Arial"/>
              <a:ea typeface="Arial"/>
              <a:cs typeface="Arial"/>
              <a:sym typeface="Arial"/>
            </a:endParaRPr>
          </a:p>
        </p:txBody>
      </p:sp>
      <p:sp>
        <p:nvSpPr>
          <p:cNvPr id="82" name="Google Shape;82;p1"/>
          <p:cNvSpPr txBox="1"/>
          <p:nvPr/>
        </p:nvSpPr>
        <p:spPr>
          <a:xfrm>
            <a:off x="48078" y="1782672"/>
            <a:ext cx="6611817" cy="295465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a:solidFill>
                  <a:schemeClr val="dk1"/>
                </a:solidFill>
                <a:latin typeface="Arial"/>
                <a:ea typeface="Arial"/>
                <a:cs typeface="Arial"/>
                <a:sym typeface="Arial"/>
              </a:rPr>
              <a:t>هو وصف واضح لأسلوب تخطيط يساعد في تحويل            		 الفكرة إلى مشروع,من خلال صفحة واحدة.</a:t>
            </a:r>
            <a:endParaRPr sz="2800">
              <a:solidFill>
                <a:schemeClr val="dk1"/>
              </a:solidFill>
              <a:latin typeface="Arial"/>
              <a:ea typeface="Arial"/>
              <a:cs typeface="Arial"/>
              <a:sym typeface="Arial"/>
            </a:endParaRPr>
          </a:p>
          <a:p>
            <a:pPr marL="0" marR="0" lvl="0" indent="0" algn="r" rtl="1">
              <a:spcBef>
                <a:spcPts val="0"/>
              </a:spcBef>
              <a:spcAft>
                <a:spcPts val="0"/>
              </a:spcAft>
              <a:buNone/>
            </a:pPr>
            <a:endParaRPr sz="2600">
              <a:solidFill>
                <a:schemeClr val="dk1"/>
              </a:solidFill>
              <a:latin typeface="Arial"/>
              <a:ea typeface="Arial"/>
              <a:cs typeface="Arial"/>
              <a:sym typeface="Arial"/>
            </a:endParaRPr>
          </a:p>
          <a:p>
            <a:pPr marL="0" marR="0" lvl="0" indent="0" algn="l" rtl="1">
              <a:spcBef>
                <a:spcPts val="0"/>
              </a:spcBef>
              <a:spcAft>
                <a:spcPts val="0"/>
              </a:spcAft>
              <a:buNone/>
            </a:pPr>
            <a:r>
              <a:rPr lang="ar-DZ" sz="2600">
                <a:solidFill>
                  <a:schemeClr val="dk1"/>
                </a:solidFill>
                <a:latin typeface="Arial"/>
                <a:ea typeface="Arial"/>
                <a:cs typeface="Arial"/>
                <a:sym typeface="Arial"/>
              </a:rPr>
              <a:t> 	وأصبحت هذه الأداة المرئية هي الأداة الأهم التي على رواد الأعمال معرفتها وتطبيقها. حيث يستخدمها قرابة 10 ملاين شخص حول العالم.</a:t>
            </a:r>
            <a:endParaRPr sz="2600">
              <a:solidFill>
                <a:schemeClr val="dk1"/>
              </a:solidFill>
              <a:latin typeface="Arial"/>
              <a:ea typeface="Arial"/>
              <a:cs typeface="Arial"/>
              <a:sym typeface="Arial"/>
            </a:endParaRPr>
          </a:p>
          <a:p>
            <a:pPr marL="457200" marR="0" lvl="0" indent="-292100" algn="r" rtl="1">
              <a:spcBef>
                <a:spcPts val="0"/>
              </a:spcBef>
              <a:spcAft>
                <a:spcPts val="0"/>
              </a:spcAft>
              <a:buClr>
                <a:schemeClr val="dk1"/>
              </a:buClr>
              <a:buSzPts val="2600"/>
              <a:buFont typeface="Arial"/>
              <a:buNone/>
            </a:pPr>
            <a:endParaRPr sz="2600">
              <a:solidFill>
                <a:schemeClr val="dk1"/>
              </a:solidFill>
              <a:latin typeface="Arial"/>
              <a:ea typeface="Arial"/>
              <a:cs typeface="Arial"/>
              <a:sym typeface="Arial"/>
            </a:endParaRPr>
          </a:p>
        </p:txBody>
      </p:sp>
      <p:sp>
        <p:nvSpPr>
          <p:cNvPr id="83" name="Google Shape;83;p1"/>
          <p:cNvSpPr txBox="1"/>
          <p:nvPr/>
        </p:nvSpPr>
        <p:spPr>
          <a:xfrm>
            <a:off x="158893" y="4196157"/>
            <a:ext cx="5937107" cy="2569934"/>
          </a:xfrm>
          <a:prstGeom prst="rect">
            <a:avLst/>
          </a:prstGeom>
          <a:noFill/>
          <a:ln>
            <a:noFill/>
          </a:ln>
        </p:spPr>
        <p:txBody>
          <a:bodyPr spcFirstLastPara="1" wrap="square" lIns="91425" tIns="45700" rIns="91425" bIns="45700" anchor="t" anchorCtr="0">
            <a:spAutoFit/>
          </a:bodyPr>
          <a:lstStyle/>
          <a:p>
            <a:pPr marL="457200" marR="0" lvl="0" indent="-457200" algn="r" rtl="1">
              <a:lnSpc>
                <a:spcPct val="200000"/>
              </a:lnSpc>
              <a:spcBef>
                <a:spcPts val="0"/>
              </a:spcBef>
              <a:spcAft>
                <a:spcPts val="0"/>
              </a:spcAft>
              <a:buClr>
                <a:schemeClr val="dk1"/>
              </a:buClr>
              <a:buSzPts val="2800"/>
              <a:buFont typeface="Noto Sans Symbols"/>
              <a:buChar char="✔"/>
            </a:pPr>
            <a:r>
              <a:rPr lang="ar-DZ" sz="2800">
                <a:solidFill>
                  <a:schemeClr val="dk1"/>
                </a:solidFill>
                <a:latin typeface="Arial"/>
                <a:ea typeface="Arial"/>
                <a:cs typeface="Arial"/>
                <a:sym typeface="Arial"/>
              </a:rPr>
              <a:t>تصور و رؤية شاملة للمشروع .</a:t>
            </a:r>
            <a:endParaRPr sz="2800">
              <a:solidFill>
                <a:schemeClr val="dk1"/>
              </a:solidFill>
              <a:latin typeface="Arial"/>
              <a:ea typeface="Arial"/>
              <a:cs typeface="Arial"/>
              <a:sym typeface="Arial"/>
            </a:endParaRPr>
          </a:p>
          <a:p>
            <a:pPr marL="457200" marR="0" lvl="0" indent="-457200" algn="r" rtl="1">
              <a:lnSpc>
                <a:spcPct val="200000"/>
              </a:lnSpc>
              <a:spcBef>
                <a:spcPts val="0"/>
              </a:spcBef>
              <a:spcAft>
                <a:spcPts val="0"/>
              </a:spcAft>
              <a:buClr>
                <a:schemeClr val="accent6"/>
              </a:buClr>
              <a:buSzPts val="2800"/>
              <a:buFont typeface="Noto Sans Symbols"/>
              <a:buChar char="✔"/>
            </a:pPr>
            <a:r>
              <a:rPr lang="ar-DZ" sz="2800">
                <a:solidFill>
                  <a:schemeClr val="accent6"/>
                </a:solidFill>
                <a:latin typeface="Arial"/>
                <a:ea typeface="Arial"/>
                <a:cs typeface="Arial"/>
                <a:sym typeface="Arial"/>
              </a:rPr>
              <a:t>سهل التعديل و التحسين </a:t>
            </a:r>
            <a:r>
              <a:rPr lang="ar-DZ" sz="2800">
                <a:solidFill>
                  <a:schemeClr val="dk1"/>
                </a:solidFill>
                <a:latin typeface="Arial"/>
                <a:ea typeface="Arial"/>
                <a:cs typeface="Arial"/>
                <a:sym typeface="Arial"/>
              </a:rPr>
              <a:t>.</a:t>
            </a:r>
            <a:endParaRPr sz="2800">
              <a:solidFill>
                <a:schemeClr val="dk1"/>
              </a:solidFill>
              <a:latin typeface="Arial"/>
              <a:ea typeface="Arial"/>
              <a:cs typeface="Arial"/>
              <a:sym typeface="Arial"/>
            </a:endParaRPr>
          </a:p>
          <a:p>
            <a:pPr marL="457200" marR="0" lvl="0" indent="-457200" algn="r" rtl="1">
              <a:lnSpc>
                <a:spcPct val="200000"/>
              </a:lnSpc>
              <a:spcBef>
                <a:spcPts val="0"/>
              </a:spcBef>
              <a:spcAft>
                <a:spcPts val="0"/>
              </a:spcAft>
              <a:buClr>
                <a:schemeClr val="dk1"/>
              </a:buClr>
              <a:buSzPts val="2800"/>
              <a:buFont typeface="Noto Sans Symbols"/>
              <a:buChar char="✔"/>
            </a:pPr>
            <a:r>
              <a:rPr lang="ar-DZ" sz="2800">
                <a:solidFill>
                  <a:schemeClr val="dk1"/>
                </a:solidFill>
                <a:latin typeface="Arial"/>
                <a:ea typeface="Arial"/>
                <a:cs typeface="Arial"/>
                <a:sym typeface="Arial"/>
              </a:rPr>
              <a:t>أسلوب ملخص  و مبسط .</a:t>
            </a:r>
            <a:endParaRPr sz="2800">
              <a:solidFill>
                <a:schemeClr val="dk1"/>
              </a:solidFill>
              <a:latin typeface="Arial"/>
              <a:ea typeface="Arial"/>
              <a:cs typeface="Arial"/>
              <a:sym typeface="Arial"/>
            </a:endParaRPr>
          </a:p>
        </p:txBody>
      </p:sp>
      <p:grpSp>
        <p:nvGrpSpPr>
          <p:cNvPr id="84" name="Google Shape;84;p1"/>
          <p:cNvGrpSpPr/>
          <p:nvPr/>
        </p:nvGrpSpPr>
        <p:grpSpPr>
          <a:xfrm>
            <a:off x="-1223778" y="-2048022"/>
            <a:ext cx="15122368" cy="8892000"/>
            <a:chOff x="-2902523" y="-2141138"/>
            <a:chExt cx="15122368" cy="8892000"/>
          </a:xfrm>
        </p:grpSpPr>
        <p:pic>
          <p:nvPicPr>
            <p:cNvPr id="85" name="Google Shape;85;p1"/>
            <p:cNvPicPr preferRelativeResize="0"/>
            <p:nvPr/>
          </p:nvPicPr>
          <p:blipFill rotWithShape="1">
            <a:blip r:embed="rId3">
              <a:alphaModFix/>
            </a:blip>
            <a:srcRect l="-97007" t="-30974" r="3235" b="-1"/>
            <a:stretch/>
          </p:blipFill>
          <p:spPr>
            <a:xfrm>
              <a:off x="-2902523" y="-2141138"/>
              <a:ext cx="15122368" cy="8892000"/>
            </a:xfrm>
            <a:prstGeom prst="triangle">
              <a:avLst>
                <a:gd name="adj" fmla="val 99681"/>
              </a:avLst>
            </a:prstGeom>
            <a:noFill/>
            <a:ln>
              <a:noFill/>
            </a:ln>
          </p:spPr>
        </p:pic>
        <p:pic>
          <p:nvPicPr>
            <p:cNvPr id="86" name="Google Shape;86;p1"/>
            <p:cNvPicPr preferRelativeResize="0"/>
            <p:nvPr/>
          </p:nvPicPr>
          <p:blipFill rotWithShape="1">
            <a:blip r:embed="rId4">
              <a:alphaModFix/>
            </a:blip>
            <a:srcRect l="1516" r="1957"/>
            <a:stretch/>
          </p:blipFill>
          <p:spPr>
            <a:xfrm>
              <a:off x="6467453" y="4432572"/>
              <a:ext cx="3888000" cy="2280824"/>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2">
                                            <p:txEl>
                                              <p:pRg st="0" end="0"/>
                                            </p:txEl>
                                          </p:spTgt>
                                        </p:tgtEl>
                                        <p:attrNameLst>
                                          <p:attrName>style.visibility</p:attrName>
                                        </p:attrNameLst>
                                      </p:cBhvr>
                                      <p:to>
                                        <p:strVal val="visible"/>
                                      </p:to>
                                    </p:set>
                                    <p:animEffect transition="in" filter="fade">
                                      <p:cBhvr>
                                        <p:cTn id="7" dur="1000"/>
                                        <p:tgtEl>
                                          <p:spTgt spid="8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2">
                                            <p:txEl>
                                              <p:pRg st="1" end="1"/>
                                            </p:txEl>
                                          </p:spTgt>
                                        </p:tgtEl>
                                        <p:attrNameLst>
                                          <p:attrName>style.visibility</p:attrName>
                                        </p:attrNameLst>
                                      </p:cBhvr>
                                      <p:to>
                                        <p:strVal val="visible"/>
                                      </p:to>
                                    </p:set>
                                    <p:animEffect transition="in" filter="fade">
                                      <p:cBhvr>
                                        <p:cTn id="10" dur="1000"/>
                                        <p:tgtEl>
                                          <p:spTgt spid="8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2">
                                            <p:txEl>
                                              <p:pRg st="2" end="2"/>
                                            </p:txEl>
                                          </p:spTgt>
                                        </p:tgtEl>
                                        <p:attrNameLst>
                                          <p:attrName>style.visibility</p:attrName>
                                        </p:attrNameLst>
                                      </p:cBhvr>
                                      <p:to>
                                        <p:strVal val="visible"/>
                                      </p:to>
                                    </p:set>
                                    <p:animEffect transition="in" filter="fade">
                                      <p:cBhvr>
                                        <p:cTn id="13" dur="1000"/>
                                        <p:tgtEl>
                                          <p:spTgt spid="8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2">
                                            <p:txEl>
                                              <p:pRg st="3" end="3"/>
                                            </p:txEl>
                                          </p:spTgt>
                                        </p:tgtEl>
                                        <p:attrNameLst>
                                          <p:attrName>style.visibility</p:attrName>
                                        </p:attrNameLst>
                                      </p:cBhvr>
                                      <p:to>
                                        <p:strVal val="visible"/>
                                      </p:to>
                                    </p:set>
                                    <p:animEffect transition="in" filter="fade">
                                      <p:cBhvr>
                                        <p:cTn id="16" dur="1000"/>
                                        <p:tgtEl>
                                          <p:spTgt spid="82">
                                            <p:txEl>
                                              <p:pRg st="3" end="3"/>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2"/>
          <p:cNvPicPr preferRelativeResize="0"/>
          <p:nvPr/>
        </p:nvPicPr>
        <p:blipFill rotWithShape="1">
          <a:blip r:embed="rId3">
            <a:alphaModFix/>
          </a:blip>
          <a:srcRect l="25221"/>
          <a:stretch/>
        </p:blipFill>
        <p:spPr>
          <a:xfrm>
            <a:off x="116316" y="1321470"/>
            <a:ext cx="6021091" cy="541196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92" name="Google Shape;92;p2"/>
          <p:cNvSpPr txBox="1"/>
          <p:nvPr/>
        </p:nvSpPr>
        <p:spPr>
          <a:xfrm>
            <a:off x="1522895" y="89022"/>
            <a:ext cx="9225886" cy="1200329"/>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7200" b="1">
                <a:solidFill>
                  <a:srgbClr val="C55A11"/>
                </a:solidFill>
                <a:latin typeface="Arial"/>
                <a:ea typeface="Arial"/>
                <a:cs typeface="Arial"/>
                <a:sym typeface="Arial"/>
              </a:rPr>
              <a:t> سبب إبتكار  و ظهور BMC</a:t>
            </a:r>
            <a:endParaRPr/>
          </a:p>
        </p:txBody>
      </p:sp>
      <p:sp>
        <p:nvSpPr>
          <p:cNvPr id="93" name="Google Shape;93;p2"/>
          <p:cNvSpPr txBox="1"/>
          <p:nvPr/>
        </p:nvSpPr>
        <p:spPr>
          <a:xfrm>
            <a:off x="6147580" y="1333760"/>
            <a:ext cx="6002931" cy="2677656"/>
          </a:xfrm>
          <a:prstGeom prst="rect">
            <a:avLst/>
          </a:prstGeom>
          <a:noFill/>
          <a:ln>
            <a:noFill/>
          </a:ln>
        </p:spPr>
        <p:txBody>
          <a:bodyPr spcFirstLastPara="1" wrap="square" lIns="91425" tIns="45700" rIns="91425" bIns="45700" anchor="t" anchorCtr="0">
            <a:spAutoFit/>
          </a:bodyPr>
          <a:lstStyle/>
          <a:p>
            <a:pPr marL="457200" marR="0" lvl="0" indent="-457200" algn="r" rtl="1">
              <a:spcBef>
                <a:spcPts val="0"/>
              </a:spcBef>
              <a:spcAft>
                <a:spcPts val="0"/>
              </a:spcAft>
              <a:buClr>
                <a:schemeClr val="dk1"/>
              </a:buClr>
              <a:buSzPts val="2800"/>
              <a:buFont typeface="Arial"/>
              <a:buChar char="•"/>
            </a:pPr>
            <a:r>
              <a:rPr lang="ar-DZ" sz="2800">
                <a:solidFill>
                  <a:schemeClr val="dk1"/>
                </a:solidFill>
                <a:latin typeface="Arial"/>
                <a:ea typeface="Arial"/>
                <a:cs typeface="Arial"/>
                <a:sym typeface="Arial"/>
              </a:rPr>
              <a:t>لم تلبي مناهج إدارة الاعمال السابقة(دراسة الجدوى) متطلبات الشركات الناشئة التي قدمت منتجات و خدمات مبتكرة و لم توفر أدوات تساعدها في الدخول و التخطيط للأسواق الجديدة  </a:t>
            </a:r>
            <a:endParaRPr sz="2800">
              <a:solidFill>
                <a:schemeClr val="dk1"/>
              </a:solidFill>
              <a:latin typeface="Arial"/>
              <a:ea typeface="Arial"/>
              <a:cs typeface="Arial"/>
              <a:sym typeface="Arial"/>
            </a:endParaRPr>
          </a:p>
          <a:p>
            <a:pPr marL="457200" marR="0" lvl="0" indent="-279400" algn="r" rtl="1">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94" name="Google Shape;94;p2"/>
          <p:cNvSpPr txBox="1"/>
          <p:nvPr/>
        </p:nvSpPr>
        <p:spPr>
          <a:xfrm>
            <a:off x="5120638" y="3651345"/>
            <a:ext cx="7038891" cy="31085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800" b="1">
              <a:solidFill>
                <a:schemeClr val="dk1"/>
              </a:solidFill>
              <a:latin typeface="Calibri"/>
              <a:ea typeface="Calibri"/>
              <a:cs typeface="Calibri"/>
              <a:sym typeface="Calibri"/>
            </a:endParaRPr>
          </a:p>
          <a:p>
            <a:pPr marL="457200" marR="0" lvl="0" indent="-457200" algn="r" rtl="1">
              <a:spcBef>
                <a:spcPts val="0"/>
              </a:spcBef>
              <a:spcAft>
                <a:spcPts val="0"/>
              </a:spcAft>
              <a:buClr>
                <a:schemeClr val="dk1"/>
              </a:buClr>
              <a:buSzPts val="2800"/>
              <a:buFont typeface="Arial"/>
              <a:buChar char="•"/>
            </a:pPr>
            <a:r>
              <a:rPr lang="ar-DZ" sz="2800">
                <a:solidFill>
                  <a:schemeClr val="dk1"/>
                </a:solidFill>
                <a:latin typeface="Arial"/>
                <a:ea typeface="Arial"/>
                <a:cs typeface="Arial"/>
                <a:sym typeface="Arial"/>
              </a:rPr>
              <a:t>يعود الفضل لابتكار هذا النموذج الى </a:t>
            </a:r>
            <a:endParaRPr/>
          </a:p>
          <a:p>
            <a:pPr marL="0" marR="0" lvl="0" indent="0" algn="r" rtl="1">
              <a:spcBef>
                <a:spcPts val="0"/>
              </a:spcBef>
              <a:spcAft>
                <a:spcPts val="0"/>
              </a:spcAft>
              <a:buNone/>
            </a:pPr>
            <a:r>
              <a:rPr lang="ar-DZ" sz="2800">
                <a:solidFill>
                  <a:schemeClr val="dk1"/>
                </a:solidFill>
                <a:latin typeface="Arial"/>
                <a:ea typeface="Arial"/>
                <a:cs typeface="Arial"/>
                <a:sym typeface="Arial"/>
              </a:rPr>
              <a:t>Alexander Osterwalder  و Yves Pigneur</a:t>
            </a:r>
            <a:endParaRPr/>
          </a:p>
          <a:p>
            <a:pPr marL="0" marR="0" lvl="0" indent="0" algn="r" rtl="1">
              <a:spcBef>
                <a:spcPts val="0"/>
              </a:spcBef>
              <a:spcAft>
                <a:spcPts val="0"/>
              </a:spcAft>
              <a:buNone/>
            </a:pPr>
            <a:r>
              <a:rPr lang="ar-DZ" sz="2800">
                <a:solidFill>
                  <a:schemeClr val="dk1"/>
                </a:solidFill>
                <a:latin typeface="Arial"/>
                <a:ea typeface="Arial"/>
                <a:cs typeface="Arial"/>
                <a:sym typeface="Arial"/>
              </a:rPr>
              <a:t> عبر كتاب بعنوان</a:t>
            </a:r>
            <a:endParaRPr/>
          </a:p>
          <a:p>
            <a:pPr marL="0" marR="0" lvl="0" indent="0" algn="r" rtl="1">
              <a:spcBef>
                <a:spcPts val="0"/>
              </a:spcBef>
              <a:spcAft>
                <a:spcPts val="0"/>
              </a:spcAft>
              <a:buNone/>
            </a:pPr>
            <a:r>
              <a:rPr lang="ar-DZ" sz="2800">
                <a:solidFill>
                  <a:schemeClr val="dk1"/>
                </a:solidFill>
                <a:latin typeface="Arial"/>
                <a:ea typeface="Arial"/>
                <a:cs typeface="Arial"/>
                <a:sym typeface="Arial"/>
              </a:rPr>
              <a:t> " Business Model Génération" في 2010</a:t>
            </a:r>
            <a:endParaRPr/>
          </a:p>
          <a:p>
            <a:pPr marL="0" marR="0" lvl="0" indent="0" algn="r" rtl="1">
              <a:spcBef>
                <a:spcPts val="0"/>
              </a:spcBef>
              <a:spcAft>
                <a:spcPts val="0"/>
              </a:spcAft>
              <a:buNone/>
            </a:pPr>
            <a:r>
              <a:rPr lang="ar-DZ" sz="2800">
                <a:solidFill>
                  <a:schemeClr val="dk1"/>
                </a:solidFill>
                <a:latin typeface="Arial"/>
                <a:ea typeface="Arial"/>
                <a:cs typeface="Arial"/>
                <a:sym typeface="Arial"/>
              </a:rPr>
              <a:t> و ترجم الى العربية سنة 2013 تحت عنوان</a:t>
            </a:r>
            <a:endParaRPr/>
          </a:p>
          <a:p>
            <a:pPr marL="0" marR="0" lvl="0" indent="0" algn="r" rtl="1">
              <a:spcBef>
                <a:spcPts val="0"/>
              </a:spcBef>
              <a:spcAft>
                <a:spcPts val="0"/>
              </a:spcAft>
              <a:buNone/>
            </a:pPr>
            <a:r>
              <a:rPr lang="ar-DZ" sz="2800">
                <a:solidFill>
                  <a:schemeClr val="dk1"/>
                </a:solidFill>
                <a:latin typeface="Arial"/>
                <a:ea typeface="Arial"/>
                <a:cs typeface="Arial"/>
                <a:sym typeface="Arial"/>
              </a:rPr>
              <a:t>"ابتكار نموذج العمل التجاري"</a:t>
            </a:r>
            <a:endParaRPr sz="28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500"/>
                                        <p:tgtEl>
                                          <p:spTgt spid="93">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93">
                                            <p:txEl>
                                              <p:pRg st="1" end="1"/>
                                            </p:txEl>
                                          </p:spTgt>
                                        </p:tgtEl>
                                        <p:attrNameLst>
                                          <p:attrName>style.visibility</p:attrName>
                                        </p:attrNameLst>
                                      </p:cBhvr>
                                      <p:to>
                                        <p:strVal val="visible"/>
                                      </p:to>
                                    </p:set>
                                    <p:animEffect transition="in" filter="fade">
                                      <p:cBhvr>
                                        <p:cTn id="10" dur="500"/>
                                        <p:tgtEl>
                                          <p:spTgt spid="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grpSp>
        <p:nvGrpSpPr>
          <p:cNvPr id="114" name="Google Shape;114;p4"/>
          <p:cNvGrpSpPr/>
          <p:nvPr/>
        </p:nvGrpSpPr>
        <p:grpSpPr>
          <a:xfrm>
            <a:off x="427672" y="2673474"/>
            <a:ext cx="7047531" cy="4093777"/>
            <a:chOff x="427672" y="2673474"/>
            <a:chExt cx="7047531" cy="4093777"/>
          </a:xfrm>
        </p:grpSpPr>
        <p:pic>
          <p:nvPicPr>
            <p:cNvPr id="115" name="Google Shape;115;p4">
              <a:hlinkClick r:id="rId3" action="ppaction://hlinksldjump"/>
            </p:cNvPr>
            <p:cNvPicPr preferRelativeResize="0"/>
            <p:nvPr/>
          </p:nvPicPr>
          <p:blipFill rotWithShape="1">
            <a:blip r:embed="rId4">
              <a:alphaModFix/>
            </a:blip>
            <a:srcRect/>
            <a:stretch/>
          </p:blipFill>
          <p:spPr>
            <a:xfrm>
              <a:off x="427672" y="2673474"/>
              <a:ext cx="3481070" cy="1958102"/>
            </a:xfrm>
            <a:prstGeom prst="rect">
              <a:avLst/>
            </a:prstGeom>
            <a:noFill/>
            <a:ln w="9525" cap="flat" cmpd="sng">
              <a:solidFill>
                <a:srgbClr val="D3D3D3"/>
              </a:solidFill>
              <a:prstDash val="solid"/>
              <a:round/>
              <a:headEnd type="none" w="sm" len="sm"/>
              <a:tailEnd type="none" w="sm" len="sm"/>
            </a:ln>
          </p:spPr>
        </p:pic>
        <p:pic>
          <p:nvPicPr>
            <p:cNvPr id="116" name="Google Shape;116;p4">
              <a:hlinkClick r:id="rId5" action="ppaction://hlinksldjump"/>
            </p:cNvPr>
            <p:cNvPicPr preferRelativeResize="0"/>
            <p:nvPr/>
          </p:nvPicPr>
          <p:blipFill rotWithShape="1">
            <a:blip r:embed="rId6">
              <a:alphaModFix/>
            </a:blip>
            <a:srcRect/>
            <a:stretch/>
          </p:blipFill>
          <p:spPr>
            <a:xfrm>
              <a:off x="4192624" y="2685418"/>
              <a:ext cx="3282579" cy="1958102"/>
            </a:xfrm>
            <a:prstGeom prst="rect">
              <a:avLst/>
            </a:prstGeom>
            <a:noFill/>
            <a:ln>
              <a:noFill/>
            </a:ln>
            <a:effectLst>
              <a:outerShdw blurRad="190500" algn="tl" rotWithShape="0">
                <a:srgbClr val="000000">
                  <a:alpha val="69803"/>
                </a:srgbClr>
              </a:outerShdw>
            </a:effectLst>
          </p:spPr>
        </p:pic>
        <p:pic>
          <p:nvPicPr>
            <p:cNvPr id="117" name="Google Shape;117;p4">
              <a:hlinkClick r:id="rId7" action="ppaction://hlinksldjump"/>
            </p:cNvPr>
            <p:cNvPicPr preferRelativeResize="0"/>
            <p:nvPr/>
          </p:nvPicPr>
          <p:blipFill rotWithShape="1">
            <a:blip r:embed="rId8">
              <a:alphaModFix/>
            </a:blip>
            <a:srcRect/>
            <a:stretch/>
          </p:blipFill>
          <p:spPr>
            <a:xfrm>
              <a:off x="2561255" y="4809149"/>
              <a:ext cx="3481070" cy="1958102"/>
            </a:xfrm>
            <a:prstGeom prst="rect">
              <a:avLst/>
            </a:prstGeom>
            <a:noFill/>
            <a:ln w="9525" cap="flat" cmpd="sng">
              <a:solidFill>
                <a:srgbClr val="D3D3D3"/>
              </a:solidFill>
              <a:prstDash val="solid"/>
              <a:round/>
              <a:headEnd type="none" w="sm" len="sm"/>
              <a:tailEnd type="none" w="sm" len="sm"/>
            </a:ln>
          </p:spPr>
        </p:pic>
      </p:grpSp>
      <p:pic>
        <p:nvPicPr>
          <p:cNvPr id="118" name="Google Shape;118;p4"/>
          <p:cNvPicPr preferRelativeResize="0"/>
          <p:nvPr/>
        </p:nvPicPr>
        <p:blipFill rotWithShape="1">
          <a:blip r:embed="rId9">
            <a:alphaModFix/>
          </a:blip>
          <a:srcRect t="-1" b="198"/>
          <a:stretch/>
        </p:blipFill>
        <p:spPr>
          <a:xfrm>
            <a:off x="7863008" y="0"/>
            <a:ext cx="4662822" cy="6857999"/>
          </a:xfrm>
          <a:prstGeom prst="parallelogram">
            <a:avLst>
              <a:gd name="adj" fmla="val 10244"/>
            </a:avLst>
          </a:prstGeom>
          <a:noFill/>
          <a:ln>
            <a:noFill/>
          </a:ln>
        </p:spPr>
      </p:pic>
      <p:sp>
        <p:nvSpPr>
          <p:cNvPr id="119" name="Google Shape;119;p4"/>
          <p:cNvSpPr txBox="1"/>
          <p:nvPr/>
        </p:nvSpPr>
        <p:spPr>
          <a:xfrm>
            <a:off x="686424" y="163327"/>
            <a:ext cx="7011537"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6000" b="1">
                <a:solidFill>
                  <a:srgbClr val="2F5496"/>
                </a:solidFill>
                <a:latin typeface="Arial"/>
                <a:ea typeface="Arial"/>
                <a:cs typeface="Arial"/>
                <a:sym typeface="Arial"/>
              </a:rPr>
              <a:t>نموذج العمل التجاري</a:t>
            </a:r>
            <a:endParaRPr sz="6000" b="1">
              <a:solidFill>
                <a:srgbClr val="2F5496"/>
              </a:solidFill>
              <a:latin typeface="Arial"/>
              <a:ea typeface="Arial"/>
              <a:cs typeface="Arial"/>
              <a:sym typeface="Arial"/>
            </a:endParaRPr>
          </a:p>
        </p:txBody>
      </p:sp>
      <p:sp>
        <p:nvSpPr>
          <p:cNvPr id="120" name="Google Shape;120;p4"/>
          <p:cNvSpPr txBox="1"/>
          <p:nvPr/>
        </p:nvSpPr>
        <p:spPr>
          <a:xfrm>
            <a:off x="373230" y="1366319"/>
            <a:ext cx="7261283" cy="1015663"/>
          </a:xfrm>
          <a:prstGeom prst="rect">
            <a:avLst/>
          </a:prstGeom>
          <a:noFill/>
          <a:ln>
            <a:noFill/>
          </a:ln>
        </p:spPr>
        <p:txBody>
          <a:bodyPr spcFirstLastPara="1" wrap="square" lIns="91425" tIns="45700" rIns="91425" bIns="45700" anchor="t" anchorCtr="0">
            <a:spAutoFit/>
          </a:bodyPr>
          <a:lstStyle/>
          <a:p>
            <a:pPr marL="457200" marR="0" lvl="0" indent="-277813" algn="r" rtl="1">
              <a:spcBef>
                <a:spcPts val="0"/>
              </a:spcBef>
              <a:spcAft>
                <a:spcPts val="0"/>
              </a:spcAft>
              <a:buClr>
                <a:schemeClr val="dk1"/>
              </a:buClr>
              <a:buSzPts val="3000"/>
              <a:buFont typeface="Arial"/>
              <a:buChar char="•"/>
            </a:pPr>
            <a:r>
              <a:rPr lang="ar-DZ" sz="3000">
                <a:solidFill>
                  <a:schemeClr val="dk1"/>
                </a:solidFill>
                <a:latin typeface="Arial"/>
                <a:ea typeface="Arial"/>
                <a:cs typeface="Arial"/>
                <a:sym typeface="Arial"/>
              </a:rPr>
              <a:t>ينقسم الى تسع (أحجار) بناء رئيسية و يمكن شرح هذه العناصر بثلاثة طرق مختلفة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grpSp>
        <p:nvGrpSpPr>
          <p:cNvPr id="125" name="Google Shape;125;p5"/>
          <p:cNvGrpSpPr/>
          <p:nvPr/>
        </p:nvGrpSpPr>
        <p:grpSpPr>
          <a:xfrm>
            <a:off x="4407470" y="-14218"/>
            <a:ext cx="3416874" cy="4870882"/>
            <a:chOff x="4407470" y="-14218"/>
            <a:chExt cx="3416874" cy="4870882"/>
          </a:xfrm>
        </p:grpSpPr>
        <p:sp>
          <p:nvSpPr>
            <p:cNvPr id="126" name="Google Shape;126;p5"/>
            <p:cNvSpPr/>
            <p:nvPr/>
          </p:nvSpPr>
          <p:spPr>
            <a:xfrm>
              <a:off x="4849710" y="-14218"/>
              <a:ext cx="2329485"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8000">
                  <a:solidFill>
                    <a:schemeClr val="dk1"/>
                  </a:solidFill>
                  <a:latin typeface="Arial"/>
                  <a:ea typeface="Arial"/>
                  <a:cs typeface="Arial"/>
                  <a:sym typeface="Arial"/>
                </a:rPr>
                <a:t>ماذا ؟</a:t>
              </a:r>
              <a:endParaRPr sz="8000">
                <a:solidFill>
                  <a:schemeClr val="dk1"/>
                </a:solidFill>
                <a:latin typeface="Arial"/>
                <a:ea typeface="Arial"/>
                <a:cs typeface="Arial"/>
                <a:sym typeface="Arial"/>
              </a:endParaRPr>
            </a:p>
          </p:txBody>
        </p:sp>
        <p:sp>
          <p:nvSpPr>
            <p:cNvPr id="127" name="Google Shape;127;p5"/>
            <p:cNvSpPr/>
            <p:nvPr/>
          </p:nvSpPr>
          <p:spPr>
            <a:xfrm>
              <a:off x="4407470" y="1003153"/>
              <a:ext cx="3416874" cy="3853511"/>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28" name="Google Shape;128;p5" descr="Business model canvas template with icons. - 129012741"/>
            <p:cNvPicPr preferRelativeResize="0"/>
            <p:nvPr/>
          </p:nvPicPr>
          <p:blipFill rotWithShape="1">
            <a:blip r:embed="rId3">
              <a:alphaModFix/>
            </a:blip>
            <a:srcRect l="64058" t="-1" r="23130" b="80055"/>
            <a:stretch/>
          </p:blipFill>
          <p:spPr>
            <a:xfrm>
              <a:off x="5381449" y="3060231"/>
              <a:ext cx="1723064" cy="1796433"/>
            </a:xfrm>
            <a:prstGeom prst="rect">
              <a:avLst/>
            </a:prstGeom>
            <a:noFill/>
            <a:ln>
              <a:noFill/>
            </a:ln>
          </p:spPr>
        </p:pic>
      </p:grpSp>
      <p:sp>
        <p:nvSpPr>
          <p:cNvPr id="129" name="Google Shape;129;p5"/>
          <p:cNvSpPr/>
          <p:nvPr/>
        </p:nvSpPr>
        <p:spPr>
          <a:xfrm>
            <a:off x="211148" y="5033509"/>
            <a:ext cx="11752256" cy="1621935"/>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30" name="Google Shape;130;p5"/>
          <p:cNvSpPr/>
          <p:nvPr/>
        </p:nvSpPr>
        <p:spPr>
          <a:xfrm>
            <a:off x="6067503" y="5197746"/>
            <a:ext cx="1879041"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8000">
                <a:solidFill>
                  <a:schemeClr val="dk1"/>
                </a:solidFill>
                <a:latin typeface="Arial"/>
                <a:ea typeface="Arial"/>
                <a:cs typeface="Arial"/>
                <a:sym typeface="Arial"/>
              </a:rPr>
              <a:t>كم ؟</a:t>
            </a:r>
            <a:endParaRPr sz="8000">
              <a:solidFill>
                <a:schemeClr val="dk1"/>
              </a:solidFill>
              <a:latin typeface="Arial"/>
              <a:ea typeface="Arial"/>
              <a:cs typeface="Arial"/>
              <a:sym typeface="Arial"/>
            </a:endParaRPr>
          </a:p>
        </p:txBody>
      </p:sp>
      <p:pic>
        <p:nvPicPr>
          <p:cNvPr id="131" name="Google Shape;131;p5" descr="Business model canvas template with icons. - 129012741"/>
          <p:cNvPicPr preferRelativeResize="0"/>
          <p:nvPr/>
        </p:nvPicPr>
        <p:blipFill rotWithShape="1">
          <a:blip r:embed="rId3">
            <a:alphaModFix/>
          </a:blip>
          <a:srcRect l="74452" t="28975" r="11652" b="52299"/>
          <a:stretch/>
        </p:blipFill>
        <p:spPr>
          <a:xfrm>
            <a:off x="4565819" y="5113197"/>
            <a:ext cx="1813919" cy="1483300"/>
          </a:xfrm>
          <a:prstGeom prst="rect">
            <a:avLst/>
          </a:prstGeom>
          <a:noFill/>
          <a:ln>
            <a:noFill/>
          </a:ln>
        </p:spPr>
      </p:pic>
      <p:grpSp>
        <p:nvGrpSpPr>
          <p:cNvPr id="132" name="Google Shape;132;p5"/>
          <p:cNvGrpSpPr/>
          <p:nvPr/>
        </p:nvGrpSpPr>
        <p:grpSpPr>
          <a:xfrm>
            <a:off x="211147" y="809468"/>
            <a:ext cx="3982386" cy="4025228"/>
            <a:chOff x="211147" y="809468"/>
            <a:chExt cx="3982386" cy="4025228"/>
          </a:xfrm>
        </p:grpSpPr>
        <p:sp>
          <p:nvSpPr>
            <p:cNvPr id="133" name="Google Shape;133;p5"/>
            <p:cNvSpPr/>
            <p:nvPr/>
          </p:nvSpPr>
          <p:spPr>
            <a:xfrm>
              <a:off x="211147" y="839449"/>
              <a:ext cx="3982386" cy="3995247"/>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34" name="Google Shape;134;p5"/>
            <p:cNvSpPr/>
            <p:nvPr/>
          </p:nvSpPr>
          <p:spPr>
            <a:xfrm>
              <a:off x="285395" y="890657"/>
              <a:ext cx="2637261"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8000">
                  <a:solidFill>
                    <a:schemeClr val="dk1"/>
                  </a:solidFill>
                  <a:latin typeface="Arial"/>
                  <a:ea typeface="Arial"/>
                  <a:cs typeface="Arial"/>
                  <a:sym typeface="Arial"/>
                </a:rPr>
                <a:t>كيف ؟</a:t>
              </a:r>
              <a:endParaRPr sz="8000">
                <a:solidFill>
                  <a:schemeClr val="dk1"/>
                </a:solidFill>
                <a:latin typeface="Arial"/>
                <a:ea typeface="Arial"/>
                <a:cs typeface="Arial"/>
                <a:sym typeface="Arial"/>
              </a:endParaRPr>
            </a:p>
          </p:txBody>
        </p:sp>
        <p:pic>
          <p:nvPicPr>
            <p:cNvPr id="135" name="Google Shape;135;p5" descr="Business model canvas template with icons. - 129012741"/>
            <p:cNvPicPr preferRelativeResize="0"/>
            <p:nvPr/>
          </p:nvPicPr>
          <p:blipFill rotWithShape="1">
            <a:blip r:embed="rId3">
              <a:alphaModFix/>
            </a:blip>
            <a:srcRect l="42117" t="1796" r="44344" b="80973"/>
            <a:stretch/>
          </p:blipFill>
          <p:spPr>
            <a:xfrm>
              <a:off x="2634879" y="809468"/>
              <a:ext cx="1511180" cy="1207745"/>
            </a:xfrm>
            <a:prstGeom prst="rect">
              <a:avLst/>
            </a:prstGeom>
            <a:noFill/>
            <a:ln>
              <a:noFill/>
            </a:ln>
          </p:spPr>
        </p:pic>
      </p:grpSp>
      <p:sp>
        <p:nvSpPr>
          <p:cNvPr id="136" name="Google Shape;136;p5"/>
          <p:cNvSpPr txBox="1"/>
          <p:nvPr/>
        </p:nvSpPr>
        <p:spPr>
          <a:xfrm>
            <a:off x="4498308" y="1003153"/>
            <a:ext cx="3448236" cy="4616648"/>
          </a:xfrm>
          <a:prstGeom prst="rect">
            <a:avLst/>
          </a:prstGeom>
          <a:noFill/>
          <a:ln>
            <a:noFill/>
          </a:ln>
        </p:spPr>
        <p:txBody>
          <a:bodyPr spcFirstLastPara="1" wrap="square" lIns="91425" tIns="45700" rIns="91425" bIns="45700" anchor="t" anchorCtr="0">
            <a:spAutoFit/>
          </a:bodyPr>
          <a:lstStyle/>
          <a:p>
            <a:pPr marL="360363" marR="0" lvl="0" indent="-127000" algn="r" rtl="1">
              <a:lnSpc>
                <a:spcPct val="200000"/>
              </a:lnSpc>
              <a:spcBef>
                <a:spcPts val="0"/>
              </a:spcBef>
              <a:spcAft>
                <a:spcPts val="0"/>
              </a:spcAft>
              <a:buClr>
                <a:schemeClr val="dk1"/>
              </a:buClr>
              <a:buSzPts val="2000"/>
              <a:buFont typeface="Arial"/>
              <a:buChar char="•"/>
            </a:pPr>
            <a:r>
              <a:rPr lang="ar-DZ" sz="2000">
                <a:solidFill>
                  <a:schemeClr val="dk1"/>
                </a:solidFill>
                <a:latin typeface="Arial"/>
                <a:ea typeface="Arial"/>
                <a:cs typeface="Arial"/>
                <a:sym typeface="Arial"/>
              </a:rPr>
              <a:t>ما القيمة التي نقدمها للعميل؟</a:t>
            </a:r>
            <a:r>
              <a:rPr lang="ar-DZ" sz="1800" b="0" i="0">
                <a:solidFill>
                  <a:srgbClr val="6D6E70"/>
                </a:solidFill>
                <a:latin typeface="Arial"/>
                <a:ea typeface="Arial"/>
                <a:cs typeface="Arial"/>
                <a:sym typeface="Arial"/>
              </a:rPr>
              <a:t/>
            </a:r>
            <a:br>
              <a:rPr lang="ar-DZ" sz="1800" b="0" i="0">
                <a:solidFill>
                  <a:srgbClr val="6D6E70"/>
                </a:solidFill>
                <a:latin typeface="Arial"/>
                <a:ea typeface="Arial"/>
                <a:cs typeface="Arial"/>
                <a:sym typeface="Arial"/>
              </a:rPr>
            </a:br>
            <a:r>
              <a:rPr lang="ar-DZ" sz="2000">
                <a:solidFill>
                  <a:schemeClr val="dk1"/>
                </a:solidFill>
                <a:latin typeface="Arial"/>
                <a:ea typeface="Arial"/>
                <a:cs typeface="Arial"/>
                <a:sym typeface="Arial"/>
              </a:rPr>
              <a:t>أي ُ مشكلات نساعد ِّ على حلها؟</a:t>
            </a:r>
            <a:r>
              <a:rPr lang="ar-DZ" sz="1800" b="0" i="0">
                <a:solidFill>
                  <a:srgbClr val="6D6E70"/>
                </a:solidFill>
                <a:latin typeface="Arial"/>
                <a:ea typeface="Arial"/>
                <a:cs typeface="Arial"/>
                <a:sym typeface="Arial"/>
              </a:rPr>
              <a:t/>
            </a:r>
            <a:br>
              <a:rPr lang="ar-DZ" sz="1800" b="0" i="0">
                <a:solidFill>
                  <a:srgbClr val="6D6E70"/>
                </a:solidFill>
                <a:latin typeface="Arial"/>
                <a:ea typeface="Arial"/>
                <a:cs typeface="Arial"/>
                <a:sym typeface="Arial"/>
              </a:rPr>
            </a:br>
            <a:r>
              <a:rPr lang="ar-DZ" sz="2000">
                <a:solidFill>
                  <a:schemeClr val="dk1"/>
                </a:solidFill>
                <a:latin typeface="Arial"/>
                <a:ea typeface="Arial"/>
                <a:cs typeface="Arial"/>
                <a:sym typeface="Arial"/>
              </a:rPr>
              <a:t>أي ّ متطلبات العميل نلبي؟ </a:t>
            </a:r>
            <a:endParaRPr/>
          </a:p>
          <a:p>
            <a:pPr marL="360363" marR="0" lvl="0" indent="-127000" algn="r" rtl="1">
              <a:lnSpc>
                <a:spcPct val="200000"/>
              </a:lnSpc>
              <a:spcBef>
                <a:spcPts val="0"/>
              </a:spcBef>
              <a:spcAft>
                <a:spcPts val="0"/>
              </a:spcAft>
              <a:buClr>
                <a:schemeClr val="dk1"/>
              </a:buClr>
              <a:buSzPts val="2000"/>
              <a:buFont typeface="Arial"/>
              <a:buChar char="•"/>
            </a:pPr>
            <a:r>
              <a:rPr lang="ar-DZ" sz="2000">
                <a:solidFill>
                  <a:schemeClr val="dk1"/>
                </a:solidFill>
                <a:latin typeface="Arial"/>
                <a:ea typeface="Arial"/>
                <a:cs typeface="Arial"/>
                <a:sym typeface="Arial"/>
              </a:rPr>
              <a:t>هل هي قيم نوعية أو كمية ؟</a:t>
            </a: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endParaRPr sz="2600">
              <a:solidFill>
                <a:schemeClr val="dk1"/>
              </a:solidFill>
              <a:latin typeface="Arial"/>
              <a:ea typeface="Arial"/>
              <a:cs typeface="Arial"/>
              <a:sym typeface="Arial"/>
            </a:endParaRPr>
          </a:p>
          <a:p>
            <a:pPr marL="360363" marR="0" lvl="0" indent="0" algn="r" rtl="1">
              <a:spcBef>
                <a:spcPts val="0"/>
              </a:spcBef>
              <a:spcAft>
                <a:spcPts val="0"/>
              </a:spcAft>
              <a:buClr>
                <a:schemeClr val="dk1"/>
              </a:buClr>
              <a:buSzPts val="2600"/>
              <a:buFont typeface="Arial"/>
              <a:buNone/>
            </a:pPr>
            <a:endParaRPr sz="2600">
              <a:solidFill>
                <a:schemeClr val="dk1"/>
              </a:solidFill>
              <a:latin typeface="Arial"/>
              <a:ea typeface="Arial"/>
              <a:cs typeface="Arial"/>
              <a:sym typeface="Arial"/>
            </a:endParaRPr>
          </a:p>
        </p:txBody>
      </p:sp>
      <p:sp>
        <p:nvSpPr>
          <p:cNvPr id="137" name="Google Shape;137;p5"/>
          <p:cNvSpPr txBox="1"/>
          <p:nvPr/>
        </p:nvSpPr>
        <p:spPr>
          <a:xfrm>
            <a:off x="135495" y="1834491"/>
            <a:ext cx="4383323" cy="6093976"/>
          </a:xfrm>
          <a:prstGeom prst="rect">
            <a:avLst/>
          </a:prstGeom>
          <a:noFill/>
          <a:ln>
            <a:noFill/>
          </a:ln>
        </p:spPr>
        <p:txBody>
          <a:bodyPr spcFirstLastPara="1" wrap="square" lIns="91425" tIns="45700" rIns="91425" bIns="45700" anchor="t" anchorCtr="0">
            <a:spAutoFit/>
          </a:bodyPr>
          <a:lstStyle/>
          <a:p>
            <a:pPr marL="269875" marR="0" lvl="0" indent="0" algn="r" rtl="1">
              <a:lnSpc>
                <a:spcPct val="200000"/>
              </a:lnSpc>
              <a:spcBef>
                <a:spcPts val="0"/>
              </a:spcBef>
              <a:spcAft>
                <a:spcPts val="0"/>
              </a:spcAft>
              <a:buNone/>
            </a:pPr>
            <a:r>
              <a:rPr lang="ar-DZ" sz="2000">
                <a:solidFill>
                  <a:schemeClr val="dk1"/>
                </a:solidFill>
                <a:latin typeface="Arial"/>
                <a:ea typeface="Arial"/>
                <a:cs typeface="Arial"/>
                <a:sym typeface="Arial"/>
              </a:rPr>
              <a:t>كيف يساعدنا شركاؤنا الرئيسيون؟ </a:t>
            </a:r>
            <a:endParaRPr/>
          </a:p>
          <a:p>
            <a:pPr marL="269875" marR="0" lvl="0" indent="0" algn="ctr" rtl="1">
              <a:lnSpc>
                <a:spcPct val="200000"/>
              </a:lnSpc>
              <a:spcBef>
                <a:spcPts val="0"/>
              </a:spcBef>
              <a:spcAft>
                <a:spcPts val="0"/>
              </a:spcAft>
              <a:buNone/>
            </a:pPr>
            <a:r>
              <a:rPr lang="ar-DZ" sz="2000">
                <a:solidFill>
                  <a:schemeClr val="dk1"/>
                </a:solidFill>
                <a:latin typeface="Arial"/>
                <a:ea typeface="Arial"/>
                <a:cs typeface="Arial"/>
                <a:sym typeface="Arial"/>
              </a:rPr>
              <a:t>مـا المــوارد الرئيسية َّ التي تتطلبهــا القيم المقترحة الخاصـة بنا ؟</a:t>
            </a: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r>
              <a:rPr lang="ar-DZ" sz="2000">
                <a:solidFill>
                  <a:schemeClr val="dk1"/>
                </a:solidFill>
                <a:latin typeface="Arial"/>
                <a:ea typeface="Arial"/>
                <a:cs typeface="Arial"/>
                <a:sym typeface="Arial"/>
              </a:rPr>
              <a:t> ما الأنشطة َّ الرئيسية َّ التي تتطلبها القيم المقترحة الخاصة بنا ؟ </a:t>
            </a:r>
            <a:br>
              <a:rPr lang="ar-DZ" sz="2000">
                <a:solidFill>
                  <a:schemeClr val="dk1"/>
                </a:solidFill>
                <a:latin typeface="Arial"/>
                <a:ea typeface="Arial"/>
                <a:cs typeface="Arial"/>
                <a:sym typeface="Arial"/>
              </a:rPr>
            </a:b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endParaRPr sz="2600">
              <a:solidFill>
                <a:schemeClr val="dk1"/>
              </a:solidFill>
              <a:latin typeface="Arial"/>
              <a:ea typeface="Arial"/>
              <a:cs typeface="Arial"/>
              <a:sym typeface="Arial"/>
            </a:endParaRPr>
          </a:p>
          <a:p>
            <a:pPr marL="360363" marR="0" lvl="0" indent="0" algn="r" rtl="1">
              <a:spcBef>
                <a:spcPts val="0"/>
              </a:spcBef>
              <a:spcAft>
                <a:spcPts val="0"/>
              </a:spcAft>
              <a:buClr>
                <a:schemeClr val="dk1"/>
              </a:buClr>
              <a:buSzPts val="2600"/>
              <a:buFont typeface="Arial"/>
              <a:buNone/>
            </a:pPr>
            <a:endParaRPr sz="2600">
              <a:solidFill>
                <a:schemeClr val="dk1"/>
              </a:solidFill>
              <a:latin typeface="Arial"/>
              <a:ea typeface="Arial"/>
              <a:cs typeface="Arial"/>
              <a:sym typeface="Arial"/>
            </a:endParaRPr>
          </a:p>
        </p:txBody>
      </p:sp>
      <p:sp>
        <p:nvSpPr>
          <p:cNvPr id="138" name="Google Shape;138;p5"/>
          <p:cNvSpPr txBox="1"/>
          <p:nvPr/>
        </p:nvSpPr>
        <p:spPr>
          <a:xfrm>
            <a:off x="7823962" y="4974814"/>
            <a:ext cx="4180321" cy="2092881"/>
          </a:xfrm>
          <a:prstGeom prst="rect">
            <a:avLst/>
          </a:prstGeom>
          <a:noFill/>
          <a:ln>
            <a:noFill/>
          </a:ln>
        </p:spPr>
        <p:txBody>
          <a:bodyPr spcFirstLastPara="1" wrap="square" lIns="91425" tIns="45700" rIns="91425" bIns="45700" anchor="t" anchorCtr="0">
            <a:spAutoFit/>
          </a:bodyPr>
          <a:lstStyle/>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ما الذي يدفعون مقابله حاليا؟ </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كيف يدفعون؟ </a:t>
            </a:r>
            <a:endParaRPr/>
          </a:p>
          <a:p>
            <a:pPr marL="360363" marR="0" lvl="0" indent="-165100" algn="r" rtl="1">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كم مصدر لتوليد المداخيل ؟</a:t>
            </a:r>
            <a:r>
              <a:rPr lang="ar-DZ" sz="2000">
                <a:solidFill>
                  <a:schemeClr val="dk1"/>
                </a:solidFill>
                <a:latin typeface="Calibri"/>
                <a:ea typeface="Calibri"/>
                <a:cs typeface="Calibri"/>
                <a:sym typeface="Calibri"/>
              </a:rPr>
              <a:t/>
            </a:r>
            <a:br>
              <a:rPr lang="ar-DZ" sz="2000">
                <a:solidFill>
                  <a:schemeClr val="dk1"/>
                </a:solidFill>
                <a:latin typeface="Calibri"/>
                <a:ea typeface="Calibri"/>
                <a:cs typeface="Calibri"/>
                <a:sym typeface="Calibri"/>
              </a:rPr>
            </a:br>
            <a:endParaRPr sz="2600">
              <a:solidFill>
                <a:schemeClr val="dk1"/>
              </a:solidFill>
              <a:latin typeface="Arial"/>
              <a:ea typeface="Arial"/>
              <a:cs typeface="Arial"/>
              <a:sym typeface="Arial"/>
            </a:endParaRPr>
          </a:p>
        </p:txBody>
      </p:sp>
      <p:sp>
        <p:nvSpPr>
          <p:cNvPr id="139" name="Google Shape;139;p5"/>
          <p:cNvSpPr txBox="1"/>
          <p:nvPr/>
        </p:nvSpPr>
        <p:spPr>
          <a:xfrm>
            <a:off x="187018" y="5339553"/>
            <a:ext cx="4853070" cy="1242648"/>
          </a:xfrm>
          <a:prstGeom prst="rect">
            <a:avLst/>
          </a:prstGeom>
          <a:noFill/>
          <a:ln>
            <a:noFill/>
          </a:ln>
        </p:spPr>
        <p:txBody>
          <a:bodyPr spcFirstLastPara="1" wrap="square" lIns="91425" tIns="45700" rIns="91425" bIns="45700" anchor="t" anchorCtr="0">
            <a:spAutoFit/>
          </a:bodyPr>
          <a:lstStyle/>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كم ندفع لتحقيق منتجنا او خدمتنا ؟</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كم تكاليف متغيرة و ثابتة لدينا ؟</a:t>
            </a:r>
            <a:endParaRPr/>
          </a:p>
        </p:txBody>
      </p:sp>
      <p:grpSp>
        <p:nvGrpSpPr>
          <p:cNvPr id="140" name="Google Shape;140;p5"/>
          <p:cNvGrpSpPr/>
          <p:nvPr/>
        </p:nvGrpSpPr>
        <p:grpSpPr>
          <a:xfrm>
            <a:off x="7453394" y="777207"/>
            <a:ext cx="4637703" cy="5743978"/>
            <a:chOff x="7435809" y="759622"/>
            <a:chExt cx="4637703" cy="5743978"/>
          </a:xfrm>
        </p:grpSpPr>
        <p:grpSp>
          <p:nvGrpSpPr>
            <p:cNvPr id="141" name="Google Shape;141;p5"/>
            <p:cNvGrpSpPr/>
            <p:nvPr/>
          </p:nvGrpSpPr>
          <p:grpSpPr>
            <a:xfrm>
              <a:off x="7999210" y="759622"/>
              <a:ext cx="3952406" cy="4097042"/>
              <a:chOff x="8010998" y="759622"/>
              <a:chExt cx="3952406" cy="4097042"/>
            </a:xfrm>
          </p:grpSpPr>
          <p:sp>
            <p:nvSpPr>
              <p:cNvPr id="142" name="Google Shape;142;p5"/>
              <p:cNvSpPr/>
              <p:nvPr/>
            </p:nvSpPr>
            <p:spPr>
              <a:xfrm>
                <a:off x="8010998" y="839449"/>
                <a:ext cx="3952406" cy="4017215"/>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43" name="Google Shape;143;p5"/>
              <p:cNvSpPr/>
              <p:nvPr/>
            </p:nvSpPr>
            <p:spPr>
              <a:xfrm>
                <a:off x="9772246" y="759622"/>
                <a:ext cx="2053768"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8000">
                    <a:solidFill>
                      <a:schemeClr val="dk1"/>
                    </a:solidFill>
                    <a:latin typeface="Arial"/>
                    <a:ea typeface="Arial"/>
                    <a:cs typeface="Arial"/>
                    <a:sym typeface="Arial"/>
                  </a:rPr>
                  <a:t>من ؟</a:t>
                </a:r>
                <a:endParaRPr sz="8000">
                  <a:solidFill>
                    <a:schemeClr val="dk1"/>
                  </a:solidFill>
                  <a:latin typeface="Arial"/>
                  <a:ea typeface="Arial"/>
                  <a:cs typeface="Arial"/>
                  <a:sym typeface="Arial"/>
                </a:endParaRPr>
              </a:p>
            </p:txBody>
          </p:sp>
          <p:pic>
            <p:nvPicPr>
              <p:cNvPr id="144" name="Google Shape;144;p5" descr="Business model canvas template with icons. - 129012741"/>
              <p:cNvPicPr preferRelativeResize="0"/>
              <p:nvPr/>
            </p:nvPicPr>
            <p:blipFill rotWithShape="1">
              <a:blip r:embed="rId3">
                <a:alphaModFix/>
              </a:blip>
              <a:srcRect l="10630" t="61026" r="75521" b="19677"/>
              <a:stretch/>
            </p:blipFill>
            <p:spPr>
              <a:xfrm>
                <a:off x="8055329" y="1003153"/>
                <a:ext cx="1700799" cy="1629507"/>
              </a:xfrm>
              <a:prstGeom prst="rect">
                <a:avLst/>
              </a:prstGeom>
              <a:noFill/>
              <a:ln>
                <a:noFill/>
              </a:ln>
            </p:spPr>
          </p:pic>
        </p:grpSp>
        <p:sp>
          <p:nvSpPr>
            <p:cNvPr id="145" name="Google Shape;145;p5"/>
            <p:cNvSpPr txBox="1"/>
            <p:nvPr/>
          </p:nvSpPr>
          <p:spPr>
            <a:xfrm>
              <a:off x="7435809" y="1763841"/>
              <a:ext cx="4637703" cy="4739759"/>
            </a:xfrm>
            <a:prstGeom prst="rect">
              <a:avLst/>
            </a:prstGeom>
            <a:noFill/>
            <a:ln>
              <a:noFill/>
            </a:ln>
          </p:spPr>
          <p:txBody>
            <a:bodyPr spcFirstLastPara="1" wrap="square" lIns="91425" tIns="45700" rIns="91425" bIns="45700" anchor="t" anchorCtr="0">
              <a:spAutoFit/>
            </a:bodyPr>
            <a:lstStyle/>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من أهم عملاؤنا ؟</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 لمن نوجه القيمة ؟</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 من نساعد ؟</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كيف تكون علاقتنا معهم</a:t>
              </a:r>
              <a:endParaRPr/>
            </a:p>
            <a:p>
              <a:pPr marL="360363" marR="0" lvl="0" indent="-165100" algn="r" rtl="1">
                <a:lnSpc>
                  <a:spcPct val="150000"/>
                </a:lnSpc>
                <a:spcBef>
                  <a:spcPts val="0"/>
                </a:spcBef>
                <a:spcAft>
                  <a:spcPts val="0"/>
                </a:spcAft>
                <a:buClr>
                  <a:schemeClr val="dk1"/>
                </a:buClr>
                <a:buSzPts val="2600"/>
                <a:buFont typeface="Arial"/>
                <a:buChar char="•"/>
              </a:pPr>
              <a:r>
                <a:rPr lang="ar-DZ" sz="2600">
                  <a:solidFill>
                    <a:schemeClr val="dk1"/>
                  </a:solidFill>
                  <a:latin typeface="Arial"/>
                  <a:ea typeface="Arial"/>
                  <a:cs typeface="Arial"/>
                  <a:sym typeface="Arial"/>
                </a:rPr>
                <a:t>كيف نصل اليهم ؟</a:t>
              </a:r>
              <a:endParaRPr/>
            </a:p>
            <a:p>
              <a:pPr marL="269875" marR="0" lvl="0" indent="0" algn="r" rtl="1">
                <a:lnSpc>
                  <a:spcPct val="150000"/>
                </a:lnSpc>
                <a:spcBef>
                  <a:spcPts val="0"/>
                </a:spcBef>
                <a:spcAft>
                  <a:spcPts val="0"/>
                </a:spcAft>
                <a:buNone/>
              </a:pPr>
              <a:r>
                <a:rPr lang="ar-DZ" sz="2800">
                  <a:solidFill>
                    <a:schemeClr val="dk1"/>
                  </a:solidFill>
                  <a:latin typeface="Calibri"/>
                  <a:ea typeface="Calibri"/>
                  <a:cs typeface="Calibri"/>
                  <a:sym typeface="Calibri"/>
                </a:rPr>
                <a:t/>
              </a:r>
              <a:br>
                <a:rPr lang="ar-DZ" sz="2800">
                  <a:solidFill>
                    <a:schemeClr val="dk1"/>
                  </a:solidFill>
                  <a:latin typeface="Calibri"/>
                  <a:ea typeface="Calibri"/>
                  <a:cs typeface="Calibri"/>
                  <a:sym typeface="Calibri"/>
                </a:rPr>
              </a:br>
              <a:endParaRPr sz="2600">
                <a:solidFill>
                  <a:schemeClr val="dk1"/>
                </a:solidFill>
                <a:latin typeface="Arial"/>
                <a:ea typeface="Arial"/>
                <a:cs typeface="Arial"/>
                <a:sym typeface="Arial"/>
              </a:endParaRPr>
            </a:p>
            <a:p>
              <a:pPr marL="360363" marR="0" lvl="0" indent="0" algn="r" rtl="1">
                <a:spcBef>
                  <a:spcPts val="0"/>
                </a:spcBef>
                <a:spcAft>
                  <a:spcPts val="0"/>
                </a:spcAft>
                <a:buClr>
                  <a:schemeClr val="dk1"/>
                </a:buClr>
                <a:buSzPts val="2600"/>
                <a:buFont typeface="Arial"/>
                <a:buNone/>
              </a:pPr>
              <a:endParaRPr sz="2600">
                <a:solidFill>
                  <a:schemeClr val="dk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6">
            <a:hlinkClick r:id="rId3" action="ppaction://hlinksldjump"/>
          </p:cNvPr>
          <p:cNvPicPr preferRelativeResize="0"/>
          <p:nvPr/>
        </p:nvPicPr>
        <p:blipFill rotWithShape="1">
          <a:blip r:embed="rId4">
            <a:alphaModFix/>
          </a:blip>
          <a:srcRect/>
          <a:stretch/>
        </p:blipFill>
        <p:spPr>
          <a:xfrm>
            <a:off x="3995225" y="3429000"/>
            <a:ext cx="3986221" cy="1103085"/>
          </a:xfrm>
          <a:prstGeom prst="rect">
            <a:avLst/>
          </a:prstGeom>
          <a:solidFill>
            <a:srgbClr val="ECECEC"/>
          </a:solidFill>
          <a:ln>
            <a:noFill/>
          </a:ln>
          <a:effectLst>
            <a:outerShdw blurRad="149987" dist="250190" dir="8460000" algn="ctr">
              <a:srgbClr val="000000">
                <a:alpha val="27843"/>
              </a:srgbClr>
            </a:outerShdw>
          </a:effectLst>
        </p:spPr>
      </p:pic>
      <p:pic>
        <p:nvPicPr>
          <p:cNvPr id="151" name="Google Shape;151;p6">
            <a:hlinkClick r:id="rId5" action="ppaction://hlinksldjump"/>
          </p:cNvPr>
          <p:cNvPicPr preferRelativeResize="0"/>
          <p:nvPr/>
        </p:nvPicPr>
        <p:blipFill rotWithShape="1">
          <a:blip r:embed="rId6">
            <a:alphaModFix/>
          </a:blip>
          <a:srcRect/>
          <a:stretch/>
        </p:blipFill>
        <p:spPr>
          <a:xfrm>
            <a:off x="3780427" y="273459"/>
            <a:ext cx="3522514" cy="2774099"/>
          </a:xfrm>
          <a:prstGeom prst="rect">
            <a:avLst/>
          </a:prstGeom>
          <a:noFill/>
          <a:ln>
            <a:noFill/>
          </a:ln>
          <a:effectLst>
            <a:outerShdw blurRad="292100" dist="139700" dir="2700000" algn="tl" rotWithShape="0">
              <a:srgbClr val="333333">
                <a:alpha val="64705"/>
              </a:srgbClr>
            </a:outerShdw>
          </a:effectLst>
        </p:spPr>
      </p:pic>
      <p:pic>
        <p:nvPicPr>
          <p:cNvPr id="152" name="Google Shape;152;p6">
            <a:hlinkClick r:id="rId7" action="ppaction://hlinksldjump"/>
          </p:cNvPr>
          <p:cNvPicPr preferRelativeResize="0"/>
          <p:nvPr/>
        </p:nvPicPr>
        <p:blipFill rotWithShape="1">
          <a:blip r:embed="rId8">
            <a:alphaModFix/>
          </a:blip>
          <a:srcRect/>
          <a:stretch/>
        </p:blipFill>
        <p:spPr>
          <a:xfrm rot="-854934">
            <a:off x="1025864" y="1672043"/>
            <a:ext cx="2489954" cy="2575643"/>
          </a:xfrm>
          <a:prstGeom prst="rect">
            <a:avLst/>
          </a:prstGeom>
          <a:noFill/>
          <a:ln>
            <a:noFill/>
          </a:ln>
          <a:effectLst>
            <a:outerShdw blurRad="292100" dist="139700" dir="2700000" algn="tl" rotWithShape="0">
              <a:srgbClr val="333333">
                <a:alpha val="64705"/>
              </a:srgbClr>
            </a:outerShdw>
          </a:effectLst>
        </p:spPr>
      </p:pic>
      <p:pic>
        <p:nvPicPr>
          <p:cNvPr id="153" name="Google Shape;153;p6">
            <a:hlinkClick r:id="rId9" action="ppaction://hlinksldjump"/>
          </p:cNvPr>
          <p:cNvPicPr preferRelativeResize="0"/>
          <p:nvPr/>
        </p:nvPicPr>
        <p:blipFill rotWithShape="1">
          <a:blip r:embed="rId10">
            <a:alphaModFix/>
          </a:blip>
          <a:srcRect/>
          <a:stretch/>
        </p:blipFill>
        <p:spPr>
          <a:xfrm>
            <a:off x="2437060" y="4713800"/>
            <a:ext cx="6240955" cy="2069749"/>
          </a:xfrm>
          <a:prstGeom prst="rect">
            <a:avLst/>
          </a:prstGeom>
          <a:noFill/>
          <a:ln>
            <a:noFill/>
          </a:ln>
          <a:effectLst>
            <a:outerShdw blurRad="292100" dist="139700" dir="2700000" algn="tl" rotWithShape="0">
              <a:srgbClr val="333333">
                <a:alpha val="64705"/>
              </a:srgbClr>
            </a:outerShdw>
          </a:effectLst>
        </p:spPr>
      </p:pic>
      <p:pic>
        <p:nvPicPr>
          <p:cNvPr id="154" name="Google Shape;154;p6">
            <a:hlinkClick r:id="rId11" action="ppaction://hlinksldjump"/>
          </p:cNvPr>
          <p:cNvPicPr preferRelativeResize="0"/>
          <p:nvPr/>
        </p:nvPicPr>
        <p:blipFill rotWithShape="1">
          <a:blip r:embed="rId12">
            <a:alphaModFix/>
          </a:blip>
          <a:srcRect/>
          <a:stretch/>
        </p:blipFill>
        <p:spPr>
          <a:xfrm rot="1078273">
            <a:off x="8083621" y="1092999"/>
            <a:ext cx="2482384" cy="2373666"/>
          </a:xfrm>
          <a:prstGeom prst="rect">
            <a:avLst/>
          </a:prstGeom>
          <a:noFill/>
          <a:ln>
            <a:noFill/>
          </a:ln>
          <a:effectLst>
            <a:outerShdw blurRad="292100" dist="139700" dir="2700000" algn="tl" rotWithShape="0">
              <a:srgbClr val="333333">
                <a:alpha val="64705"/>
              </a:srgbClr>
            </a:outerShdw>
          </a:effectLst>
        </p:spPr>
      </p:pic>
      <p:pic>
        <p:nvPicPr>
          <p:cNvPr id="155" name="Google Shape;155;p6">
            <a:hlinkClick r:id="rId13" action="ppaction://hlinksldjump"/>
          </p:cNvPr>
          <p:cNvPicPr preferRelativeResize="0"/>
          <p:nvPr/>
        </p:nvPicPr>
        <p:blipFill rotWithShape="1">
          <a:blip r:embed="rId14">
            <a:alphaModFix/>
          </a:blip>
          <a:srcRect/>
          <a:stretch/>
        </p:blipFill>
        <p:spPr>
          <a:xfrm rot="1336787">
            <a:off x="8983770" y="4265125"/>
            <a:ext cx="2274160" cy="228338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7"/>
          <p:cNvSpPr/>
          <p:nvPr/>
        </p:nvSpPr>
        <p:spPr>
          <a:xfrm>
            <a:off x="5338860" y="1959283"/>
            <a:ext cx="2356962" cy="4746316"/>
          </a:xfrm>
          <a:prstGeom prst="roundRect">
            <a:avLst>
              <a:gd name="adj" fmla="val 27865"/>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61" name="Google Shape;161;p7" descr="Business model canvas template with icons. - 129012741"/>
          <p:cNvPicPr preferRelativeResize="0"/>
          <p:nvPr/>
        </p:nvPicPr>
        <p:blipFill rotWithShape="1">
          <a:blip r:embed="rId3">
            <a:alphaModFix/>
          </a:blip>
          <a:srcRect l="64058" r="21781" b="73380"/>
          <a:stretch/>
        </p:blipFill>
        <p:spPr>
          <a:xfrm>
            <a:off x="5538052" y="3766874"/>
            <a:ext cx="2078780" cy="2595243"/>
          </a:xfrm>
          <a:prstGeom prst="rect">
            <a:avLst/>
          </a:prstGeom>
          <a:noFill/>
          <a:ln>
            <a:noFill/>
          </a:ln>
        </p:spPr>
      </p:pic>
      <p:sp>
        <p:nvSpPr>
          <p:cNvPr id="162" name="Google Shape;162;p7"/>
          <p:cNvSpPr txBox="1"/>
          <p:nvPr/>
        </p:nvSpPr>
        <p:spPr>
          <a:xfrm>
            <a:off x="2949313" y="2220071"/>
            <a:ext cx="7011537"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800" b="1">
                <a:solidFill>
                  <a:schemeClr val="accent6"/>
                </a:solidFill>
                <a:latin typeface="Arial"/>
                <a:ea typeface="Arial"/>
                <a:cs typeface="Arial"/>
                <a:sym typeface="Arial"/>
              </a:rPr>
              <a:t>القيم</a:t>
            </a:r>
            <a:endParaRPr/>
          </a:p>
          <a:p>
            <a:pPr marL="0" marR="0" lvl="0" indent="0" algn="ctr" rtl="0">
              <a:spcBef>
                <a:spcPts val="0"/>
              </a:spcBef>
              <a:spcAft>
                <a:spcPts val="0"/>
              </a:spcAft>
              <a:buNone/>
            </a:pPr>
            <a:r>
              <a:rPr lang="ar-DZ" sz="4800" b="1">
                <a:solidFill>
                  <a:schemeClr val="accent6"/>
                </a:solidFill>
                <a:latin typeface="Arial"/>
                <a:ea typeface="Arial"/>
                <a:cs typeface="Arial"/>
                <a:sym typeface="Arial"/>
              </a:rPr>
              <a:t>المقترحة</a:t>
            </a:r>
            <a:endParaRPr sz="4800" b="1">
              <a:solidFill>
                <a:schemeClr val="accent6"/>
              </a:solidFill>
              <a:latin typeface="Arial"/>
              <a:ea typeface="Arial"/>
              <a:cs typeface="Arial"/>
              <a:sym typeface="Arial"/>
            </a:endParaRPr>
          </a:p>
        </p:txBody>
      </p:sp>
      <p:sp>
        <p:nvSpPr>
          <p:cNvPr id="163" name="Google Shape;163;p7"/>
          <p:cNvSpPr txBox="1"/>
          <p:nvPr/>
        </p:nvSpPr>
        <p:spPr>
          <a:xfrm>
            <a:off x="174171" y="835421"/>
            <a:ext cx="11829143"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i="0">
                <a:solidFill>
                  <a:srgbClr val="231F20"/>
                </a:solidFill>
                <a:latin typeface="Arial"/>
                <a:ea typeface="Arial"/>
                <a:cs typeface="Arial"/>
                <a:sym typeface="Arial"/>
              </a:rPr>
              <a:t>إن القيَم المقترحة هي السبب الذي يكمن خلف ُّ توجه العملاء إلى ٍ منشأة َّ </a:t>
            </a:r>
            <a:r>
              <a:rPr lang="ar-DZ" sz="2000" b="1">
                <a:solidFill>
                  <a:srgbClr val="231F20"/>
                </a:solidFill>
                <a:latin typeface="Arial"/>
                <a:ea typeface="Arial"/>
                <a:cs typeface="Arial"/>
                <a:sym typeface="Arial"/>
              </a:rPr>
              <a:t>معينة دون غيرها. هذه ّ إما أنها ُّ تحل ً مشكلة يعانيها المستهلك، َّ وإما تلبي إحدى احتياجاته. بهذا المعنى تكون  القيَم المقترحة ً عبارة عن مزيج متميز من المنافع ِّ تقدمها ٌ لعملائنا.</a:t>
            </a:r>
            <a:r>
              <a:rPr lang="ar-DZ" sz="2000" b="1" i="0">
                <a:solidFill>
                  <a:srgbClr val="231F20"/>
                </a:solidFill>
                <a:latin typeface="Arial"/>
                <a:ea typeface="Arial"/>
                <a:cs typeface="Arial"/>
                <a:sym typeface="Arial"/>
              </a:rPr>
              <a:t/>
            </a:r>
            <a:br>
              <a:rPr lang="ar-DZ" sz="2000" b="1" i="0">
                <a:solidFill>
                  <a:srgbClr val="231F20"/>
                </a:solidFill>
                <a:latin typeface="Arial"/>
                <a:ea typeface="Arial"/>
                <a:cs typeface="Arial"/>
                <a:sym typeface="Arial"/>
              </a:rPr>
            </a:br>
            <a:r>
              <a:rPr lang="ar-DZ" sz="2000" b="1" i="0">
                <a:solidFill>
                  <a:srgbClr val="231F20"/>
                </a:solidFill>
                <a:latin typeface="Arial"/>
                <a:ea typeface="Arial"/>
                <a:cs typeface="Arial"/>
                <a:sym typeface="Arial"/>
              </a:rPr>
              <a:t>تكون بعضها مبتكرة وتُمِّثل عرضا ً جديدا أو عرضا لخدمة أو </a:t>
            </a:r>
            <a:r>
              <a:rPr lang="ar-DZ" sz="2000" b="1">
                <a:solidFill>
                  <a:srgbClr val="231F20"/>
                </a:solidFill>
                <a:latin typeface="Arial"/>
                <a:ea typeface="Arial"/>
                <a:cs typeface="Arial"/>
                <a:sym typeface="Arial"/>
              </a:rPr>
              <a:t>منتج وقد تكون مماثلة ٍ لعروض تجاريَّة ٍ قائمة، لكن مع  خصائص و صفات إضافية</a:t>
            </a:r>
            <a:r>
              <a:rPr lang="ar-DZ" sz="2000" b="1">
                <a:solidFill>
                  <a:schemeClr val="dk1"/>
                </a:solidFill>
                <a:latin typeface="Calibri"/>
                <a:ea typeface="Calibri"/>
                <a:cs typeface="Calibri"/>
                <a:sym typeface="Calibri"/>
              </a:rPr>
              <a:t> </a:t>
            </a:r>
            <a:endParaRPr sz="2000" b="1">
              <a:solidFill>
                <a:schemeClr val="dk1"/>
              </a:solidFill>
              <a:latin typeface="Calibri"/>
              <a:ea typeface="Calibri"/>
              <a:cs typeface="Calibri"/>
              <a:sym typeface="Calibri"/>
            </a:endParaRPr>
          </a:p>
        </p:txBody>
      </p:sp>
      <p:sp>
        <p:nvSpPr>
          <p:cNvPr id="164" name="Google Shape;164;p7"/>
          <p:cNvSpPr txBox="1"/>
          <p:nvPr/>
        </p:nvSpPr>
        <p:spPr>
          <a:xfrm>
            <a:off x="2832075" y="267001"/>
            <a:ext cx="701153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200" b="1">
                <a:solidFill>
                  <a:schemeClr val="accent6"/>
                </a:solidFill>
                <a:latin typeface="Arial"/>
                <a:ea typeface="Arial"/>
                <a:cs typeface="Arial"/>
                <a:sym typeface="Arial"/>
              </a:rPr>
              <a:t>القيم المقترحة</a:t>
            </a:r>
            <a:endParaRPr sz="3200" b="1">
              <a:solidFill>
                <a:schemeClr val="accent6"/>
              </a:solidFill>
              <a:latin typeface="Arial"/>
              <a:ea typeface="Arial"/>
              <a:cs typeface="Arial"/>
              <a:sym typeface="Arial"/>
            </a:endParaRPr>
          </a:p>
        </p:txBody>
      </p:sp>
      <p:sp>
        <p:nvSpPr>
          <p:cNvPr id="165" name="Google Shape;165;p7"/>
          <p:cNvSpPr txBox="1"/>
          <p:nvPr/>
        </p:nvSpPr>
        <p:spPr>
          <a:xfrm>
            <a:off x="10551469" y="3318088"/>
            <a:ext cx="1401346"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الأداء:</a:t>
            </a:r>
            <a:endParaRPr sz="2800" b="1">
              <a:solidFill>
                <a:srgbClr val="C55A11"/>
              </a:solidFill>
              <a:latin typeface="Calibri"/>
              <a:ea typeface="Calibri"/>
              <a:cs typeface="Calibri"/>
              <a:sym typeface="Calibri"/>
            </a:endParaRPr>
          </a:p>
        </p:txBody>
      </p:sp>
      <p:sp>
        <p:nvSpPr>
          <p:cNvPr id="166" name="Google Shape;166;p7"/>
          <p:cNvSpPr txBox="1"/>
          <p:nvPr/>
        </p:nvSpPr>
        <p:spPr>
          <a:xfrm>
            <a:off x="1956656" y="4939743"/>
            <a:ext cx="304602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خفض التكاليف :</a:t>
            </a:r>
            <a:endParaRPr sz="2800" b="1">
              <a:solidFill>
                <a:srgbClr val="C55A11"/>
              </a:solidFill>
              <a:latin typeface="Calibri"/>
              <a:ea typeface="Calibri"/>
              <a:cs typeface="Calibri"/>
              <a:sym typeface="Calibri"/>
            </a:endParaRPr>
          </a:p>
        </p:txBody>
      </p:sp>
      <p:sp>
        <p:nvSpPr>
          <p:cNvPr id="167" name="Google Shape;167;p7"/>
          <p:cNvSpPr txBox="1"/>
          <p:nvPr/>
        </p:nvSpPr>
        <p:spPr>
          <a:xfrm>
            <a:off x="3077808" y="3032585"/>
            <a:ext cx="1888659"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التصميم:</a:t>
            </a:r>
            <a:endParaRPr/>
          </a:p>
        </p:txBody>
      </p:sp>
      <p:sp>
        <p:nvSpPr>
          <p:cNvPr id="168" name="Google Shape;168;p7"/>
          <p:cNvSpPr txBox="1"/>
          <p:nvPr/>
        </p:nvSpPr>
        <p:spPr>
          <a:xfrm>
            <a:off x="10308795" y="2177749"/>
            <a:ext cx="1656223"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الحداثة:</a:t>
            </a:r>
            <a:endParaRPr sz="2800" b="1">
              <a:solidFill>
                <a:srgbClr val="C55A11"/>
              </a:solidFill>
              <a:latin typeface="Calibri"/>
              <a:ea typeface="Calibri"/>
              <a:cs typeface="Calibri"/>
              <a:sym typeface="Calibri"/>
            </a:endParaRPr>
          </a:p>
        </p:txBody>
      </p:sp>
      <p:sp>
        <p:nvSpPr>
          <p:cNvPr id="169" name="Google Shape;169;p7"/>
          <p:cNvSpPr txBox="1"/>
          <p:nvPr/>
        </p:nvSpPr>
        <p:spPr>
          <a:xfrm>
            <a:off x="10601949" y="4347027"/>
            <a:ext cx="1407758"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-السعر:</a:t>
            </a:r>
            <a:endParaRPr sz="2800" b="1">
              <a:solidFill>
                <a:srgbClr val="C55A11"/>
              </a:solidFill>
              <a:latin typeface="Calibri"/>
              <a:ea typeface="Calibri"/>
              <a:cs typeface="Calibri"/>
              <a:sym typeface="Calibri"/>
            </a:endParaRPr>
          </a:p>
        </p:txBody>
      </p:sp>
      <p:sp>
        <p:nvSpPr>
          <p:cNvPr id="170" name="Google Shape;170;p7"/>
          <p:cNvSpPr txBox="1"/>
          <p:nvPr/>
        </p:nvSpPr>
        <p:spPr>
          <a:xfrm>
            <a:off x="2357131" y="5863988"/>
            <a:ext cx="261001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الحد من المخاطر:</a:t>
            </a:r>
            <a:endParaRPr sz="2800" b="1">
              <a:solidFill>
                <a:srgbClr val="C55A11"/>
              </a:solidFill>
              <a:latin typeface="Calibri"/>
              <a:ea typeface="Calibri"/>
              <a:cs typeface="Calibri"/>
              <a:sym typeface="Calibri"/>
            </a:endParaRPr>
          </a:p>
        </p:txBody>
      </p:sp>
      <p:sp>
        <p:nvSpPr>
          <p:cNvPr id="171" name="Google Shape;171;p7"/>
          <p:cNvSpPr txBox="1"/>
          <p:nvPr/>
        </p:nvSpPr>
        <p:spPr>
          <a:xfrm>
            <a:off x="2840380" y="2177749"/>
            <a:ext cx="2064989"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إنجاز المهمة:</a:t>
            </a:r>
            <a:endParaRPr sz="2800" b="1">
              <a:solidFill>
                <a:srgbClr val="C55A11"/>
              </a:solidFill>
              <a:latin typeface="Calibri"/>
              <a:ea typeface="Calibri"/>
              <a:cs typeface="Calibri"/>
              <a:sym typeface="Calibri"/>
            </a:endParaRPr>
          </a:p>
        </p:txBody>
      </p:sp>
      <p:sp>
        <p:nvSpPr>
          <p:cNvPr id="172" name="Google Shape;172;p7"/>
          <p:cNvSpPr txBox="1"/>
          <p:nvPr/>
        </p:nvSpPr>
        <p:spPr>
          <a:xfrm>
            <a:off x="2276179" y="4011284"/>
            <a:ext cx="269016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سهولة الاستخدام:</a:t>
            </a:r>
            <a:endParaRPr sz="2800" b="1">
              <a:solidFill>
                <a:srgbClr val="C55A11"/>
              </a:solidFill>
              <a:latin typeface="Calibri"/>
              <a:ea typeface="Calibri"/>
              <a:cs typeface="Calibri"/>
              <a:sym typeface="Calibri"/>
            </a:endParaRPr>
          </a:p>
        </p:txBody>
      </p:sp>
      <p:sp>
        <p:nvSpPr>
          <p:cNvPr id="173" name="Google Shape;173;p7"/>
          <p:cNvSpPr txBox="1"/>
          <p:nvPr/>
        </p:nvSpPr>
        <p:spPr>
          <a:xfrm>
            <a:off x="10331775" y="5545048"/>
            <a:ext cx="1729962"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-التكييف:</a:t>
            </a:r>
            <a:endParaRPr sz="2800" b="1">
              <a:solidFill>
                <a:srgbClr val="C55A11"/>
              </a:solidFill>
              <a:latin typeface="Calibri"/>
              <a:ea typeface="Calibri"/>
              <a:cs typeface="Calibri"/>
              <a:sym typeface="Calibri"/>
            </a:endParaRPr>
          </a:p>
        </p:txBody>
      </p:sp>
      <p:sp>
        <p:nvSpPr>
          <p:cNvPr id="174" name="Google Shape;174;p7"/>
          <p:cNvSpPr txBox="1"/>
          <p:nvPr/>
        </p:nvSpPr>
        <p:spPr>
          <a:xfrm>
            <a:off x="7489371" y="2646123"/>
            <a:ext cx="44994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تلبية احتياجات لم يدركها العميل من قبل,لانه لم تكن عروض مماثلة من قبل</a:t>
            </a:r>
            <a:endParaRPr sz="1800" b="1">
              <a:solidFill>
                <a:schemeClr val="dk1"/>
              </a:solidFill>
              <a:latin typeface="Calibri"/>
              <a:ea typeface="Calibri"/>
              <a:cs typeface="Calibri"/>
              <a:sym typeface="Calibri"/>
            </a:endParaRPr>
          </a:p>
        </p:txBody>
      </p:sp>
      <p:sp>
        <p:nvSpPr>
          <p:cNvPr id="175" name="Google Shape;175;p7"/>
          <p:cNvSpPr txBox="1"/>
          <p:nvPr/>
        </p:nvSpPr>
        <p:spPr>
          <a:xfrm>
            <a:off x="6879771" y="3742690"/>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تحسين أداء منتج أو طريقة تأدية خدمة طريقة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مألوفة لخلق قيمة</a:t>
            </a:r>
            <a:endParaRPr sz="1800" b="1">
              <a:solidFill>
                <a:schemeClr val="dk1"/>
              </a:solidFill>
              <a:latin typeface="Calibri"/>
              <a:ea typeface="Calibri"/>
              <a:cs typeface="Calibri"/>
              <a:sym typeface="Calibri"/>
            </a:endParaRPr>
          </a:p>
        </p:txBody>
      </p:sp>
      <p:sp>
        <p:nvSpPr>
          <p:cNvPr id="176" name="Google Shape;176;p7"/>
          <p:cNvSpPr txBox="1"/>
          <p:nvPr/>
        </p:nvSpPr>
        <p:spPr>
          <a:xfrm>
            <a:off x="6978585" y="4898717"/>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تقديم قيمة مماثلة بسعر أقل طريقة شائعة لتلبية متطلبات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شريحة من العملاء</a:t>
            </a:r>
            <a:endParaRPr sz="1800" b="1">
              <a:solidFill>
                <a:schemeClr val="dk1"/>
              </a:solidFill>
              <a:latin typeface="Calibri"/>
              <a:ea typeface="Calibri"/>
              <a:cs typeface="Calibri"/>
              <a:sym typeface="Calibri"/>
            </a:endParaRPr>
          </a:p>
        </p:txBody>
      </p:sp>
      <p:sp>
        <p:nvSpPr>
          <p:cNvPr id="177" name="Google Shape;177;p7"/>
          <p:cNvSpPr txBox="1"/>
          <p:nvPr/>
        </p:nvSpPr>
        <p:spPr>
          <a:xfrm>
            <a:off x="7047254" y="6068268"/>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تكييف المنتج أو الخدمة تبعا للإحتياجات المحددة للعملاء</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هو أسلوب يؤدي لخلق قيمة</a:t>
            </a:r>
            <a:endParaRPr sz="1800" b="1">
              <a:solidFill>
                <a:schemeClr val="dk1"/>
              </a:solidFill>
              <a:latin typeface="Calibri"/>
              <a:ea typeface="Calibri"/>
              <a:cs typeface="Calibri"/>
              <a:sym typeface="Calibri"/>
            </a:endParaRPr>
          </a:p>
        </p:txBody>
      </p:sp>
      <p:sp>
        <p:nvSpPr>
          <p:cNvPr id="178" name="Google Shape;178;p7"/>
          <p:cNvSpPr txBox="1"/>
          <p:nvPr/>
        </p:nvSpPr>
        <p:spPr>
          <a:xfrm>
            <a:off x="-286212" y="2712282"/>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مساعدة العميل على إنجاز مهمة , يمكن من طريقة خلق قيمة</a:t>
            </a:r>
            <a:endParaRPr sz="1800" b="1">
              <a:solidFill>
                <a:schemeClr val="dk1"/>
              </a:solidFill>
              <a:latin typeface="Calibri"/>
              <a:ea typeface="Calibri"/>
              <a:cs typeface="Calibri"/>
              <a:sym typeface="Calibri"/>
            </a:endParaRPr>
          </a:p>
        </p:txBody>
      </p:sp>
      <p:sp>
        <p:nvSpPr>
          <p:cNvPr id="179" name="Google Shape;179;p7"/>
          <p:cNvSpPr txBox="1"/>
          <p:nvPr/>
        </p:nvSpPr>
        <p:spPr>
          <a:xfrm>
            <a:off x="-220278" y="3584740"/>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له اهمية في خلق قيمة و قد يبرز منتج بفضل تصميمه المتميز</a:t>
            </a:r>
            <a:endParaRPr sz="1800" b="1">
              <a:solidFill>
                <a:schemeClr val="dk1"/>
              </a:solidFill>
              <a:latin typeface="Calibri"/>
              <a:ea typeface="Calibri"/>
              <a:cs typeface="Calibri"/>
              <a:sym typeface="Calibri"/>
            </a:endParaRPr>
          </a:p>
        </p:txBody>
      </p:sp>
      <p:sp>
        <p:nvSpPr>
          <p:cNvPr id="180" name="Google Shape;180;p7"/>
          <p:cNvSpPr txBox="1"/>
          <p:nvPr/>
        </p:nvSpPr>
        <p:spPr>
          <a:xfrm>
            <a:off x="-287699" y="4193428"/>
            <a:ext cx="4787128"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1800" b="1">
              <a:solidFill>
                <a:schemeClr val="dk1"/>
              </a:solidFill>
              <a:latin typeface="Calibri"/>
              <a:ea typeface="Calibri"/>
              <a:cs typeface="Calibri"/>
              <a:sym typeface="Calibri"/>
            </a:endParaRPr>
          </a:p>
        </p:txBody>
      </p:sp>
      <p:sp>
        <p:nvSpPr>
          <p:cNvPr id="181" name="Google Shape;181;p7"/>
          <p:cNvSpPr txBox="1"/>
          <p:nvPr/>
        </p:nvSpPr>
        <p:spPr>
          <a:xfrm>
            <a:off x="-97314" y="4543595"/>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جعل المنتجات أكثر ملاءمة و سهلة الاستعمال يخلق قيمة كبرى </a:t>
            </a:r>
            <a:endParaRPr sz="1800" b="1">
              <a:solidFill>
                <a:schemeClr val="dk1"/>
              </a:solidFill>
              <a:latin typeface="Calibri"/>
              <a:ea typeface="Calibri"/>
              <a:cs typeface="Calibri"/>
              <a:sym typeface="Calibri"/>
            </a:endParaRPr>
          </a:p>
        </p:txBody>
      </p:sp>
      <p:sp>
        <p:nvSpPr>
          <p:cNvPr id="182" name="Google Shape;182;p7"/>
          <p:cNvSpPr txBox="1"/>
          <p:nvPr/>
        </p:nvSpPr>
        <p:spPr>
          <a:xfrm>
            <a:off x="-106341" y="5472262"/>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مساعدة العملاء على خفض التكاليف طريقة مهمة لايجاد قيمة</a:t>
            </a:r>
            <a:endParaRPr sz="1800" b="1">
              <a:solidFill>
                <a:schemeClr val="dk1"/>
              </a:solidFill>
              <a:latin typeface="Calibri"/>
              <a:ea typeface="Calibri"/>
              <a:cs typeface="Calibri"/>
              <a:sym typeface="Calibri"/>
            </a:endParaRPr>
          </a:p>
        </p:txBody>
      </p:sp>
      <p:sp>
        <p:nvSpPr>
          <p:cNvPr id="183" name="Google Shape;183;p7"/>
          <p:cNvSpPr txBox="1"/>
          <p:nvPr/>
        </p:nvSpPr>
        <p:spPr>
          <a:xfrm>
            <a:off x="-39718" y="6403304"/>
            <a:ext cx="5432629"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تقليص احتمال اعرض العميل للخطر عند شراء المنتجات او الخدمات</a:t>
            </a:r>
            <a:endParaRPr sz="1800" b="1">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grpSp>
        <p:nvGrpSpPr>
          <p:cNvPr id="188" name="Google Shape;188;p8"/>
          <p:cNvGrpSpPr/>
          <p:nvPr/>
        </p:nvGrpSpPr>
        <p:grpSpPr>
          <a:xfrm>
            <a:off x="4700737" y="808668"/>
            <a:ext cx="5588168" cy="5898293"/>
            <a:chOff x="7126639" y="779291"/>
            <a:chExt cx="7011537" cy="5643315"/>
          </a:xfrm>
        </p:grpSpPr>
        <p:sp>
          <p:nvSpPr>
            <p:cNvPr id="189" name="Google Shape;189;p8"/>
            <p:cNvSpPr/>
            <p:nvPr/>
          </p:nvSpPr>
          <p:spPr>
            <a:xfrm>
              <a:off x="9357103" y="779291"/>
              <a:ext cx="2550610" cy="5643315"/>
            </a:xfrm>
            <a:prstGeom prst="roundRect">
              <a:avLst>
                <a:gd name="adj" fmla="val 12585"/>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90" name="Google Shape;190;p8" descr="Business model canvas template with icons. - 129012741"/>
            <p:cNvPicPr preferRelativeResize="0"/>
            <p:nvPr/>
          </p:nvPicPr>
          <p:blipFill rotWithShape="1">
            <a:blip r:embed="rId3">
              <a:alphaModFix/>
            </a:blip>
            <a:srcRect l="10630" t="61026" r="75521" b="10047"/>
            <a:stretch/>
          </p:blipFill>
          <p:spPr>
            <a:xfrm>
              <a:off x="9685400" y="3091385"/>
              <a:ext cx="2175141" cy="2300270"/>
            </a:xfrm>
            <a:prstGeom prst="rect">
              <a:avLst/>
            </a:prstGeom>
            <a:noFill/>
            <a:ln>
              <a:noFill/>
            </a:ln>
          </p:spPr>
        </p:pic>
        <p:sp>
          <p:nvSpPr>
            <p:cNvPr id="191" name="Google Shape;191;p8"/>
            <p:cNvSpPr txBox="1"/>
            <p:nvPr/>
          </p:nvSpPr>
          <p:spPr>
            <a:xfrm>
              <a:off x="7126639" y="1684436"/>
              <a:ext cx="7011537" cy="13147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000" b="1">
                  <a:solidFill>
                    <a:srgbClr val="C55A11"/>
                  </a:solidFill>
                  <a:latin typeface="Arial"/>
                  <a:ea typeface="Arial"/>
                  <a:cs typeface="Arial"/>
                  <a:sym typeface="Arial"/>
                </a:rPr>
                <a:t>شرائح</a:t>
              </a:r>
              <a:r>
                <a:rPr lang="ar-DZ" sz="4000" b="1">
                  <a:solidFill>
                    <a:srgbClr val="1E4E79"/>
                  </a:solidFill>
                  <a:latin typeface="Arial"/>
                  <a:ea typeface="Arial"/>
                  <a:cs typeface="Arial"/>
                  <a:sym typeface="Arial"/>
                </a:rPr>
                <a:t> </a:t>
              </a:r>
              <a:endParaRPr/>
            </a:p>
            <a:p>
              <a:pPr marL="0" marR="0" lvl="0" indent="0" algn="ctr" rtl="0">
                <a:spcBef>
                  <a:spcPts val="0"/>
                </a:spcBef>
                <a:spcAft>
                  <a:spcPts val="0"/>
                </a:spcAft>
                <a:buNone/>
              </a:pPr>
              <a:r>
                <a:rPr lang="ar-DZ" sz="4000" b="1">
                  <a:solidFill>
                    <a:srgbClr val="C55A11"/>
                  </a:solidFill>
                  <a:latin typeface="Arial"/>
                  <a:ea typeface="Arial"/>
                  <a:cs typeface="Arial"/>
                  <a:sym typeface="Arial"/>
                </a:rPr>
                <a:t>العملاء</a:t>
              </a:r>
              <a:endParaRPr sz="4000" b="1">
                <a:solidFill>
                  <a:srgbClr val="C55A11"/>
                </a:solidFill>
                <a:latin typeface="Arial"/>
                <a:ea typeface="Arial"/>
                <a:cs typeface="Arial"/>
                <a:sym typeface="Arial"/>
              </a:endParaRPr>
            </a:p>
          </p:txBody>
        </p:sp>
      </p:grpSp>
      <p:sp>
        <p:nvSpPr>
          <p:cNvPr id="192" name="Google Shape;192;p8"/>
          <p:cNvSpPr/>
          <p:nvPr/>
        </p:nvSpPr>
        <p:spPr>
          <a:xfrm>
            <a:off x="4669103" y="811511"/>
            <a:ext cx="1738220" cy="2500914"/>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93" name="Google Shape;193;p8" descr="Business model canvas template with icons. - 129012741"/>
          <p:cNvPicPr preferRelativeResize="0"/>
          <p:nvPr/>
        </p:nvPicPr>
        <p:blipFill rotWithShape="1">
          <a:blip r:embed="rId3">
            <a:alphaModFix/>
          </a:blip>
          <a:srcRect l="73912" t="64234" r="11770" b="10170"/>
          <a:stretch/>
        </p:blipFill>
        <p:spPr>
          <a:xfrm>
            <a:off x="4809850" y="1657204"/>
            <a:ext cx="1514691" cy="1734671"/>
          </a:xfrm>
          <a:prstGeom prst="rect">
            <a:avLst/>
          </a:prstGeom>
          <a:noFill/>
          <a:ln>
            <a:noFill/>
          </a:ln>
        </p:spPr>
      </p:pic>
      <p:sp>
        <p:nvSpPr>
          <p:cNvPr id="194" name="Google Shape;194;p8"/>
          <p:cNvSpPr txBox="1"/>
          <p:nvPr/>
        </p:nvSpPr>
        <p:spPr>
          <a:xfrm>
            <a:off x="32143" y="733668"/>
            <a:ext cx="5850525" cy="461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400" b="1">
                <a:solidFill>
                  <a:srgbClr val="C55A11"/>
                </a:solidFill>
                <a:latin typeface="Arial"/>
                <a:ea typeface="Arial"/>
                <a:cs typeface="Arial"/>
                <a:sym typeface="Arial"/>
              </a:rPr>
              <a:t>العلاقة مع العملاء</a:t>
            </a:r>
            <a:endParaRPr sz="2400" b="1">
              <a:solidFill>
                <a:srgbClr val="C55A11"/>
              </a:solidFill>
              <a:latin typeface="Arial"/>
              <a:ea typeface="Arial"/>
              <a:cs typeface="Arial"/>
              <a:sym typeface="Arial"/>
            </a:endParaRPr>
          </a:p>
        </p:txBody>
      </p:sp>
      <p:grpSp>
        <p:nvGrpSpPr>
          <p:cNvPr id="195" name="Google Shape;195;p8"/>
          <p:cNvGrpSpPr/>
          <p:nvPr/>
        </p:nvGrpSpPr>
        <p:grpSpPr>
          <a:xfrm>
            <a:off x="8282405" y="745464"/>
            <a:ext cx="3749939" cy="1183908"/>
            <a:chOff x="8354975" y="876090"/>
            <a:chExt cx="3749939" cy="1183908"/>
          </a:xfrm>
        </p:grpSpPr>
        <p:sp>
          <p:nvSpPr>
            <p:cNvPr id="196" name="Google Shape;196;p8"/>
            <p:cNvSpPr txBox="1"/>
            <p:nvPr/>
          </p:nvSpPr>
          <p:spPr>
            <a:xfrm>
              <a:off x="8354975" y="1352112"/>
              <a:ext cx="3749939"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i="0">
                  <a:solidFill>
                    <a:srgbClr val="231F20"/>
                  </a:solidFill>
                  <a:latin typeface="Arial"/>
                  <a:ea typeface="Arial"/>
                  <a:cs typeface="Arial"/>
                  <a:sym typeface="Arial"/>
                </a:rPr>
                <a:t>تتضمن تفصيل لجميع الأفراد الذين توجه لهم المنتجات او الخدمات ومن انواعها:</a:t>
              </a:r>
              <a:endParaRPr sz="2000" b="1" i="0">
                <a:solidFill>
                  <a:srgbClr val="231F20"/>
                </a:solidFill>
                <a:latin typeface="Arial"/>
                <a:ea typeface="Arial"/>
                <a:cs typeface="Arial"/>
                <a:sym typeface="Arial"/>
              </a:endParaRPr>
            </a:p>
          </p:txBody>
        </p:sp>
        <p:sp>
          <p:nvSpPr>
            <p:cNvPr id="197" name="Google Shape;197;p8"/>
            <p:cNvSpPr txBox="1"/>
            <p:nvPr/>
          </p:nvSpPr>
          <p:spPr>
            <a:xfrm flipH="1">
              <a:off x="8981708" y="876090"/>
              <a:ext cx="28934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400" b="1">
                  <a:solidFill>
                    <a:srgbClr val="C55A11"/>
                  </a:solidFill>
                  <a:latin typeface="Arial"/>
                  <a:ea typeface="Arial"/>
                  <a:cs typeface="Arial"/>
                  <a:sym typeface="Arial"/>
                </a:rPr>
                <a:t>شرائح</a:t>
              </a:r>
              <a:r>
                <a:rPr lang="ar-DZ" sz="2000" b="1">
                  <a:solidFill>
                    <a:srgbClr val="1E4E79"/>
                  </a:solidFill>
                  <a:latin typeface="Arial"/>
                  <a:ea typeface="Arial"/>
                  <a:cs typeface="Arial"/>
                  <a:sym typeface="Arial"/>
                </a:rPr>
                <a:t> </a:t>
              </a:r>
              <a:r>
                <a:rPr lang="ar-DZ" sz="2400" b="1">
                  <a:solidFill>
                    <a:srgbClr val="C55A11"/>
                  </a:solidFill>
                  <a:latin typeface="Arial"/>
                  <a:ea typeface="Arial"/>
                  <a:cs typeface="Arial"/>
                  <a:sym typeface="Arial"/>
                </a:rPr>
                <a:t>العملاء</a:t>
              </a:r>
              <a:endParaRPr sz="2000" b="1">
                <a:solidFill>
                  <a:srgbClr val="C55A11"/>
                </a:solidFill>
                <a:latin typeface="Arial"/>
                <a:ea typeface="Arial"/>
                <a:cs typeface="Arial"/>
                <a:sym typeface="Arial"/>
              </a:endParaRPr>
            </a:p>
          </p:txBody>
        </p:sp>
      </p:grpSp>
      <p:grpSp>
        <p:nvGrpSpPr>
          <p:cNvPr id="198" name="Google Shape;198;p8"/>
          <p:cNvGrpSpPr/>
          <p:nvPr/>
        </p:nvGrpSpPr>
        <p:grpSpPr>
          <a:xfrm>
            <a:off x="8263904" y="2054834"/>
            <a:ext cx="3900822" cy="1333581"/>
            <a:chOff x="8244115" y="2053006"/>
            <a:chExt cx="3900822" cy="1333581"/>
          </a:xfrm>
        </p:grpSpPr>
        <p:sp>
          <p:nvSpPr>
            <p:cNvPr id="199" name="Google Shape;199;p8"/>
            <p:cNvSpPr txBox="1"/>
            <p:nvPr/>
          </p:nvSpPr>
          <p:spPr>
            <a:xfrm>
              <a:off x="9680604" y="2053006"/>
              <a:ext cx="2449710"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rgbClr val="548135"/>
                  </a:solidFill>
                  <a:latin typeface="Calibri"/>
                  <a:ea typeface="Calibri"/>
                  <a:cs typeface="Calibri"/>
                  <a:sym typeface="Calibri"/>
                </a:rPr>
                <a:t>- الأسواق الجماهرية :</a:t>
              </a:r>
              <a:endParaRPr sz="2400" b="1">
                <a:solidFill>
                  <a:srgbClr val="548135"/>
                </a:solidFill>
                <a:latin typeface="Calibri"/>
                <a:ea typeface="Calibri"/>
                <a:cs typeface="Calibri"/>
                <a:sym typeface="Calibri"/>
              </a:endParaRPr>
            </a:p>
          </p:txBody>
        </p:sp>
        <p:sp>
          <p:nvSpPr>
            <p:cNvPr id="200" name="Google Shape;200;p8"/>
            <p:cNvSpPr txBox="1"/>
            <p:nvPr/>
          </p:nvSpPr>
          <p:spPr>
            <a:xfrm>
              <a:off x="8244115" y="2463257"/>
              <a:ext cx="3900822"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تركزجميعها على مجموعة واحدة كبيرة</a:t>
              </a:r>
              <a:endParaRPr/>
            </a:p>
            <a:p>
              <a:pPr marL="0" marR="0" lvl="0" indent="0" algn="r" rtl="0">
                <a:spcBef>
                  <a:spcPts val="0"/>
                </a:spcBef>
                <a:spcAft>
                  <a:spcPts val="0"/>
                </a:spcAft>
                <a:buNone/>
              </a:pPr>
              <a:r>
                <a:rPr lang="ar-DZ" sz="1800" b="1" i="0">
                  <a:solidFill>
                    <a:srgbClr val="231F20"/>
                  </a:solidFill>
                  <a:latin typeface="Arial"/>
                  <a:ea typeface="Arial"/>
                  <a:cs typeface="Arial"/>
                  <a:sym typeface="Arial"/>
                </a:rPr>
                <a:t> من العملاء الذين يشتركون في الاحتياجات والمشكلات إلى حد بعيد </a:t>
              </a:r>
              <a:endParaRPr sz="1800" b="1" i="0">
                <a:solidFill>
                  <a:srgbClr val="231F20"/>
                </a:solidFill>
                <a:latin typeface="Arial"/>
                <a:ea typeface="Arial"/>
                <a:cs typeface="Arial"/>
                <a:sym typeface="Arial"/>
              </a:endParaRPr>
            </a:p>
          </p:txBody>
        </p:sp>
      </p:grpSp>
      <p:grpSp>
        <p:nvGrpSpPr>
          <p:cNvPr id="201" name="Google Shape;201;p8"/>
          <p:cNvGrpSpPr/>
          <p:nvPr/>
        </p:nvGrpSpPr>
        <p:grpSpPr>
          <a:xfrm>
            <a:off x="8283151" y="3468902"/>
            <a:ext cx="3908849" cy="994491"/>
            <a:chOff x="8280853" y="3481027"/>
            <a:chExt cx="3908849" cy="994491"/>
          </a:xfrm>
        </p:grpSpPr>
        <p:sp>
          <p:nvSpPr>
            <p:cNvPr id="202" name="Google Shape;202;p8"/>
            <p:cNvSpPr txBox="1"/>
            <p:nvPr/>
          </p:nvSpPr>
          <p:spPr>
            <a:xfrm>
              <a:off x="9922736" y="3481027"/>
              <a:ext cx="2266966"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 الأسواق المتخصصة :</a:t>
              </a:r>
              <a:endParaRPr sz="2000" b="1">
                <a:solidFill>
                  <a:srgbClr val="548135"/>
                </a:solidFill>
                <a:latin typeface="Calibri"/>
                <a:ea typeface="Calibri"/>
                <a:cs typeface="Calibri"/>
                <a:sym typeface="Calibri"/>
              </a:endParaRPr>
            </a:p>
          </p:txBody>
        </p:sp>
        <p:sp>
          <p:nvSpPr>
            <p:cNvPr id="203" name="Google Shape;203;p8"/>
            <p:cNvSpPr txBox="1"/>
            <p:nvPr/>
          </p:nvSpPr>
          <p:spPr>
            <a:xfrm>
              <a:off x="8280853" y="3829187"/>
              <a:ext cx="3900822"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تركز على شرائح محددٍة و متخصصة من العملاء </a:t>
              </a:r>
              <a:br>
                <a:rPr lang="ar-DZ" sz="1800" b="1" i="0">
                  <a:solidFill>
                    <a:srgbClr val="231F20"/>
                  </a:solidFill>
                  <a:latin typeface="Arial"/>
                  <a:ea typeface="Arial"/>
                  <a:cs typeface="Arial"/>
                  <a:sym typeface="Arial"/>
                </a:rPr>
              </a:br>
              <a:r>
                <a:rPr lang="ar-DZ" sz="1800" b="1" i="0">
                  <a:solidFill>
                    <a:srgbClr val="231F20"/>
                  </a:solidFill>
                  <a:latin typeface="Arial"/>
                  <a:ea typeface="Arial"/>
                  <a:cs typeface="Arial"/>
                  <a:sym typeface="Arial"/>
                </a:rPr>
                <a:t>لتلبي الاحتياجات َّ المحددِة ّ للسوق المتخصص </a:t>
              </a:r>
              <a:endParaRPr sz="1800" b="1" i="0">
                <a:solidFill>
                  <a:srgbClr val="231F20"/>
                </a:solidFill>
                <a:latin typeface="Arial"/>
                <a:ea typeface="Arial"/>
                <a:cs typeface="Arial"/>
                <a:sym typeface="Arial"/>
              </a:endParaRPr>
            </a:p>
          </p:txBody>
        </p:sp>
      </p:grpSp>
      <p:grpSp>
        <p:nvGrpSpPr>
          <p:cNvPr id="204" name="Google Shape;204;p8"/>
          <p:cNvGrpSpPr/>
          <p:nvPr/>
        </p:nvGrpSpPr>
        <p:grpSpPr>
          <a:xfrm>
            <a:off x="6009124" y="4442919"/>
            <a:ext cx="6125028" cy="1049696"/>
            <a:chOff x="5996277" y="4546165"/>
            <a:chExt cx="6125028" cy="1049696"/>
          </a:xfrm>
        </p:grpSpPr>
        <p:sp>
          <p:nvSpPr>
            <p:cNvPr id="205" name="Google Shape;205;p8"/>
            <p:cNvSpPr txBox="1"/>
            <p:nvPr/>
          </p:nvSpPr>
          <p:spPr>
            <a:xfrm>
              <a:off x="9949437" y="4546165"/>
              <a:ext cx="2167580"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rgbClr val="548135"/>
                  </a:solidFill>
                  <a:latin typeface="Calibri"/>
                  <a:ea typeface="Calibri"/>
                  <a:cs typeface="Calibri"/>
                  <a:sym typeface="Calibri"/>
                </a:rPr>
                <a:t> - التمييز او </a:t>
              </a:r>
              <a:r>
                <a:rPr lang="ar-DZ" sz="2000" b="1">
                  <a:solidFill>
                    <a:srgbClr val="548135"/>
                  </a:solidFill>
                  <a:latin typeface="Calibri"/>
                  <a:ea typeface="Calibri"/>
                  <a:cs typeface="Calibri"/>
                  <a:sym typeface="Calibri"/>
                </a:rPr>
                <a:t>التنويع</a:t>
              </a:r>
              <a:r>
                <a:rPr lang="ar-DZ" sz="2400" b="1">
                  <a:solidFill>
                    <a:srgbClr val="548135"/>
                  </a:solidFill>
                  <a:latin typeface="Calibri"/>
                  <a:ea typeface="Calibri"/>
                  <a:cs typeface="Calibri"/>
                  <a:sym typeface="Calibri"/>
                </a:rPr>
                <a:t> :</a:t>
              </a:r>
              <a:endParaRPr/>
            </a:p>
          </p:txBody>
        </p:sp>
        <p:sp>
          <p:nvSpPr>
            <p:cNvPr id="206" name="Google Shape;206;p8"/>
            <p:cNvSpPr txBox="1"/>
            <p:nvPr/>
          </p:nvSpPr>
          <p:spPr>
            <a:xfrm>
              <a:off x="5996277" y="4949530"/>
              <a:ext cx="6125028"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تُميز بين شرائح السوق التي تختلف</a:t>
              </a:r>
              <a:endParaRPr/>
            </a:p>
            <a:p>
              <a:pPr marL="0" marR="0" lvl="0" indent="0" algn="r" rtl="0">
                <a:spcBef>
                  <a:spcPts val="0"/>
                </a:spcBef>
                <a:spcAft>
                  <a:spcPts val="0"/>
                </a:spcAft>
                <a:buNone/>
              </a:pPr>
              <a:r>
                <a:rPr lang="ar-DZ" sz="1800" b="1" i="0">
                  <a:solidFill>
                    <a:srgbClr val="231F20"/>
                  </a:solidFill>
                  <a:latin typeface="Arial"/>
                  <a:ea typeface="Arial"/>
                  <a:cs typeface="Arial"/>
                  <a:sym typeface="Arial"/>
                </a:rPr>
                <a:t> احتياجاتُها ومشكلاتُها عن بعضها.</a:t>
              </a:r>
              <a:endParaRPr/>
            </a:p>
          </p:txBody>
        </p:sp>
      </p:grpSp>
      <p:grpSp>
        <p:nvGrpSpPr>
          <p:cNvPr id="207" name="Google Shape;207;p8"/>
          <p:cNvGrpSpPr/>
          <p:nvPr/>
        </p:nvGrpSpPr>
        <p:grpSpPr>
          <a:xfrm>
            <a:off x="8477309" y="5560091"/>
            <a:ext cx="3572420" cy="990774"/>
            <a:chOff x="8593421" y="5748774"/>
            <a:chExt cx="3572420" cy="990774"/>
          </a:xfrm>
        </p:grpSpPr>
        <p:sp>
          <p:nvSpPr>
            <p:cNvPr id="208" name="Google Shape;208;p8"/>
            <p:cNvSpPr txBox="1"/>
            <p:nvPr/>
          </p:nvSpPr>
          <p:spPr>
            <a:xfrm>
              <a:off x="9187750" y="5748774"/>
              <a:ext cx="2977097"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الأسواق ( المتعددة الجوانب) :</a:t>
              </a:r>
              <a:endParaRPr sz="2000" b="1">
                <a:solidFill>
                  <a:srgbClr val="548135"/>
                </a:solidFill>
                <a:latin typeface="Calibri"/>
                <a:ea typeface="Calibri"/>
                <a:cs typeface="Calibri"/>
                <a:sym typeface="Calibri"/>
              </a:endParaRPr>
            </a:p>
          </p:txBody>
        </p:sp>
        <p:sp>
          <p:nvSpPr>
            <p:cNvPr id="209" name="Google Shape;209;p8"/>
            <p:cNvSpPr txBox="1"/>
            <p:nvPr/>
          </p:nvSpPr>
          <p:spPr>
            <a:xfrm>
              <a:off x="8593421" y="6093217"/>
              <a:ext cx="3572420"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تُقدم بعض المنشآت خدماتها لشريحتين أو أكثر من شرائح العملاء المترابطة. </a:t>
              </a:r>
              <a:endParaRPr sz="1800" b="1" i="0">
                <a:solidFill>
                  <a:srgbClr val="231F20"/>
                </a:solidFill>
                <a:latin typeface="Arial"/>
                <a:ea typeface="Arial"/>
                <a:cs typeface="Arial"/>
                <a:sym typeface="Arial"/>
              </a:endParaRPr>
            </a:p>
          </p:txBody>
        </p:sp>
      </p:grpSp>
      <p:sp>
        <p:nvSpPr>
          <p:cNvPr id="210" name="Google Shape;210;p8"/>
          <p:cNvSpPr txBox="1"/>
          <p:nvPr/>
        </p:nvSpPr>
        <p:spPr>
          <a:xfrm>
            <a:off x="269128" y="1108978"/>
            <a:ext cx="4286900"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العلاقة التي تتوقع كل واحدة من شرائح عملائنا أن نقيمها ونحافظ عليها معهم ومنها :</a:t>
            </a:r>
            <a:endParaRPr sz="1800" b="1" i="0">
              <a:solidFill>
                <a:srgbClr val="231F20"/>
              </a:solidFill>
              <a:latin typeface="Arial"/>
              <a:ea typeface="Arial"/>
              <a:cs typeface="Arial"/>
              <a:sym typeface="Arial"/>
            </a:endParaRPr>
          </a:p>
        </p:txBody>
      </p:sp>
      <p:sp>
        <p:nvSpPr>
          <p:cNvPr id="211" name="Google Shape;211;p8"/>
          <p:cNvSpPr txBox="1"/>
          <p:nvPr/>
        </p:nvSpPr>
        <p:spPr>
          <a:xfrm>
            <a:off x="1731447" y="1834885"/>
            <a:ext cx="2281394" cy="46166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المساعدة الشخصية</a:t>
            </a:r>
            <a:endParaRPr sz="2400" b="1">
              <a:solidFill>
                <a:srgbClr val="548135"/>
              </a:solidFill>
              <a:latin typeface="Calibri"/>
              <a:ea typeface="Calibri"/>
              <a:cs typeface="Calibri"/>
              <a:sym typeface="Calibri"/>
            </a:endParaRPr>
          </a:p>
        </p:txBody>
      </p:sp>
      <p:sp>
        <p:nvSpPr>
          <p:cNvPr id="212" name="Google Shape;212;p8"/>
          <p:cNvSpPr txBox="1"/>
          <p:nvPr/>
        </p:nvSpPr>
        <p:spPr>
          <a:xfrm>
            <a:off x="2051703" y="2964618"/>
            <a:ext cx="1688283" cy="46166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الخدمة الذاتية</a:t>
            </a:r>
            <a:endParaRPr sz="2400" b="1">
              <a:solidFill>
                <a:srgbClr val="548135"/>
              </a:solidFill>
              <a:latin typeface="Calibri"/>
              <a:ea typeface="Calibri"/>
              <a:cs typeface="Calibri"/>
              <a:sym typeface="Calibri"/>
            </a:endParaRPr>
          </a:p>
        </p:txBody>
      </p:sp>
      <p:sp>
        <p:nvSpPr>
          <p:cNvPr id="213" name="Google Shape;213;p8"/>
          <p:cNvSpPr txBox="1"/>
          <p:nvPr/>
        </p:nvSpPr>
        <p:spPr>
          <a:xfrm>
            <a:off x="1995950" y="3775390"/>
            <a:ext cx="1742785" cy="46166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الخدمات الآلية</a:t>
            </a:r>
            <a:endParaRPr/>
          </a:p>
        </p:txBody>
      </p:sp>
      <p:sp>
        <p:nvSpPr>
          <p:cNvPr id="214" name="Google Shape;214;p8"/>
          <p:cNvSpPr txBox="1"/>
          <p:nvPr/>
        </p:nvSpPr>
        <p:spPr>
          <a:xfrm>
            <a:off x="2291050" y="4808445"/>
            <a:ext cx="1420581" cy="46166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المجموعات</a:t>
            </a:r>
            <a:endParaRPr/>
          </a:p>
        </p:txBody>
      </p:sp>
      <p:sp>
        <p:nvSpPr>
          <p:cNvPr id="215" name="Google Shape;215;p8"/>
          <p:cNvSpPr txBox="1"/>
          <p:nvPr/>
        </p:nvSpPr>
        <p:spPr>
          <a:xfrm>
            <a:off x="1792501" y="5926963"/>
            <a:ext cx="2472152" cy="46166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المشاركة في أداء العمل</a:t>
            </a:r>
            <a:endParaRPr/>
          </a:p>
        </p:txBody>
      </p:sp>
      <p:sp>
        <p:nvSpPr>
          <p:cNvPr id="216" name="Google Shape;216;p8"/>
          <p:cNvSpPr txBox="1"/>
          <p:nvPr/>
        </p:nvSpPr>
        <p:spPr>
          <a:xfrm>
            <a:off x="148212" y="2233177"/>
            <a:ext cx="4520890"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يتحدث العميل مع ممثل حقيقي لقسم العلاقات مع العملاء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ليحصل على المساعدة اللازمة له في أثناء عملية الشراء </a:t>
            </a:r>
            <a:endParaRPr sz="1800" b="1" i="0">
              <a:solidFill>
                <a:srgbClr val="231F20"/>
              </a:solidFill>
              <a:latin typeface="Arial"/>
              <a:ea typeface="Arial"/>
              <a:cs typeface="Arial"/>
              <a:sym typeface="Arial"/>
            </a:endParaRPr>
          </a:p>
        </p:txBody>
      </p:sp>
      <p:sp>
        <p:nvSpPr>
          <p:cNvPr id="217" name="Google Shape;217;p8"/>
          <p:cNvSpPr txBox="1"/>
          <p:nvPr/>
        </p:nvSpPr>
        <p:spPr>
          <a:xfrm>
            <a:off x="-233963" y="3384922"/>
            <a:ext cx="5285240" cy="36933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تُوفِّر جميع الوسائل الضرورية ليقوم ُالعملاء بخدمة أنفسهم بأنفسهم </a:t>
            </a:r>
            <a:endParaRPr sz="1800" b="1" i="0">
              <a:solidFill>
                <a:srgbClr val="231F20"/>
              </a:solidFill>
              <a:latin typeface="Arial"/>
              <a:ea typeface="Arial"/>
              <a:cs typeface="Arial"/>
              <a:sym typeface="Arial"/>
            </a:endParaRPr>
          </a:p>
        </p:txBody>
      </p:sp>
      <p:sp>
        <p:nvSpPr>
          <p:cNvPr id="218" name="Google Shape;218;p8"/>
          <p:cNvSpPr txBox="1"/>
          <p:nvPr/>
        </p:nvSpPr>
        <p:spPr>
          <a:xfrm>
            <a:off x="12639" y="4160505"/>
            <a:ext cx="5314177"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التعرف إلى  كل واحد من العملاء وتعرف خصائصهم، وهي تُقدم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معلومات َّ خاصًة بالأوامرأو العمليات المتعلِّقة بهم </a:t>
            </a:r>
            <a:endParaRPr sz="1800" b="1" i="0">
              <a:solidFill>
                <a:srgbClr val="231F20"/>
              </a:solidFill>
              <a:latin typeface="Arial"/>
              <a:ea typeface="Arial"/>
              <a:cs typeface="Arial"/>
              <a:sym typeface="Arial"/>
            </a:endParaRPr>
          </a:p>
        </p:txBody>
      </p:sp>
      <p:sp>
        <p:nvSpPr>
          <p:cNvPr id="219" name="Google Shape;219;p8"/>
          <p:cNvSpPr txBox="1"/>
          <p:nvPr/>
        </p:nvSpPr>
        <p:spPr>
          <a:xfrm>
            <a:off x="145748" y="5195136"/>
            <a:ext cx="6125028"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تَستخدُم بعض المنشآت، مجموعات المستخدمين لرفع مستوى تفاعلها مع العملاء أو العملاء المحتملين، ولتسهيل التواصل بين أعضاء المجموعات أنفسهم </a:t>
            </a:r>
            <a:endParaRPr sz="1800" b="1" i="0">
              <a:solidFill>
                <a:srgbClr val="231F20"/>
              </a:solidFill>
              <a:latin typeface="Arial"/>
              <a:ea typeface="Arial"/>
              <a:cs typeface="Arial"/>
              <a:sym typeface="Arial"/>
            </a:endParaRPr>
          </a:p>
        </p:txBody>
      </p:sp>
      <p:sp>
        <p:nvSpPr>
          <p:cNvPr id="220" name="Google Shape;220;p8"/>
          <p:cNvSpPr txBox="1"/>
          <p:nvPr/>
        </p:nvSpPr>
        <p:spPr>
          <a:xfrm>
            <a:off x="8190" y="6320609"/>
            <a:ext cx="6349063" cy="36933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وتقوم بعض المنشآت بإشراك العملاء في تصميم منتجات جديدة أو منتجات مبتكرة. </a:t>
            </a:r>
            <a:endParaRPr sz="1800" b="1" i="0">
              <a:solidFill>
                <a:srgbClr val="231F20"/>
              </a:solidFill>
              <a:latin typeface="Arial"/>
              <a:ea typeface="Arial"/>
              <a:cs typeface="Arial"/>
              <a:sym typeface="Arial"/>
            </a:endParaRPr>
          </a:p>
        </p:txBody>
      </p:sp>
      <p:sp>
        <p:nvSpPr>
          <p:cNvPr id="221" name="Google Shape;221;p8"/>
          <p:cNvSpPr txBox="1"/>
          <p:nvPr/>
        </p:nvSpPr>
        <p:spPr>
          <a:xfrm>
            <a:off x="2655213" y="957235"/>
            <a:ext cx="5850525"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800" b="1">
                <a:solidFill>
                  <a:srgbClr val="C55A11"/>
                </a:solidFill>
                <a:latin typeface="Arial"/>
                <a:ea typeface="Arial"/>
                <a:cs typeface="Arial"/>
                <a:sym typeface="Arial"/>
              </a:rPr>
              <a:t>العلاقة مع</a:t>
            </a:r>
            <a:endParaRPr/>
          </a:p>
          <a:p>
            <a:pPr marL="0" marR="0" lvl="0" indent="0" algn="ctr" rtl="0">
              <a:spcBef>
                <a:spcPts val="0"/>
              </a:spcBef>
              <a:spcAft>
                <a:spcPts val="0"/>
              </a:spcAft>
              <a:buNone/>
            </a:pPr>
            <a:r>
              <a:rPr lang="ar-DZ" sz="2800" b="1">
                <a:solidFill>
                  <a:srgbClr val="C55A11"/>
                </a:solidFill>
                <a:latin typeface="Arial"/>
                <a:ea typeface="Arial"/>
                <a:cs typeface="Arial"/>
                <a:sym typeface="Arial"/>
              </a:rPr>
              <a:t> العملاء</a:t>
            </a:r>
            <a:endParaRPr sz="2800" b="1">
              <a:solidFill>
                <a:srgbClr val="C55A1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grpSp>
        <p:nvGrpSpPr>
          <p:cNvPr id="226" name="Google Shape;226;p9"/>
          <p:cNvGrpSpPr/>
          <p:nvPr/>
        </p:nvGrpSpPr>
        <p:grpSpPr>
          <a:xfrm>
            <a:off x="2613020" y="2067581"/>
            <a:ext cx="7011537" cy="3629235"/>
            <a:chOff x="2633772" y="2017485"/>
            <a:chExt cx="7011537" cy="3570516"/>
          </a:xfrm>
        </p:grpSpPr>
        <p:sp>
          <p:nvSpPr>
            <p:cNvPr id="227" name="Google Shape;227;p9"/>
            <p:cNvSpPr/>
            <p:nvPr/>
          </p:nvSpPr>
          <p:spPr>
            <a:xfrm>
              <a:off x="4917519" y="2017485"/>
              <a:ext cx="2356962" cy="3570516"/>
            </a:xfrm>
            <a:prstGeom prst="roundRect">
              <a:avLst>
                <a:gd name="adj" fmla="val 34639"/>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28" name="Google Shape;228;p9" descr="Business model canvas template with icons. - 129012741"/>
            <p:cNvPicPr preferRelativeResize="0"/>
            <p:nvPr/>
          </p:nvPicPr>
          <p:blipFill rotWithShape="1">
            <a:blip r:embed="rId3">
              <a:alphaModFix/>
            </a:blip>
            <a:srcRect l="29873" t="72957" r="56278" b="3873"/>
            <a:stretch/>
          </p:blipFill>
          <p:spPr>
            <a:xfrm>
              <a:off x="5233090" y="3524781"/>
              <a:ext cx="1943530" cy="1885070"/>
            </a:xfrm>
            <a:prstGeom prst="rect">
              <a:avLst/>
            </a:prstGeom>
            <a:noFill/>
            <a:ln>
              <a:noFill/>
            </a:ln>
          </p:spPr>
        </p:pic>
        <p:sp>
          <p:nvSpPr>
            <p:cNvPr id="229" name="Google Shape;229;p9"/>
            <p:cNvSpPr txBox="1"/>
            <p:nvPr/>
          </p:nvSpPr>
          <p:spPr>
            <a:xfrm>
              <a:off x="2633772" y="2222090"/>
              <a:ext cx="701153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rgbClr val="C55A11"/>
                  </a:solidFill>
                  <a:latin typeface="Arial"/>
                  <a:ea typeface="Arial"/>
                  <a:cs typeface="Arial"/>
                  <a:sym typeface="Arial"/>
                </a:rPr>
                <a:t>قنوات</a:t>
              </a:r>
              <a:endParaRPr/>
            </a:p>
            <a:p>
              <a:pPr marL="0" marR="0" lvl="0" indent="0" algn="ctr" rtl="0">
                <a:spcBef>
                  <a:spcPts val="0"/>
                </a:spcBef>
                <a:spcAft>
                  <a:spcPts val="0"/>
                </a:spcAft>
                <a:buNone/>
              </a:pPr>
              <a:r>
                <a:rPr lang="ar-DZ" sz="3600" b="1">
                  <a:solidFill>
                    <a:srgbClr val="C55A11"/>
                  </a:solidFill>
                  <a:latin typeface="Arial"/>
                  <a:ea typeface="Arial"/>
                  <a:cs typeface="Arial"/>
                  <a:sym typeface="Arial"/>
                </a:rPr>
                <a:t> التوزيع</a:t>
              </a:r>
              <a:endParaRPr sz="3600" b="1">
                <a:solidFill>
                  <a:srgbClr val="C55A11"/>
                </a:solidFill>
                <a:latin typeface="Arial"/>
                <a:ea typeface="Arial"/>
                <a:cs typeface="Arial"/>
                <a:sym typeface="Arial"/>
              </a:endParaRPr>
            </a:p>
          </p:txBody>
        </p:sp>
      </p:grpSp>
      <p:sp>
        <p:nvSpPr>
          <p:cNvPr id="230" name="Google Shape;230;p9"/>
          <p:cNvSpPr txBox="1"/>
          <p:nvPr/>
        </p:nvSpPr>
        <p:spPr>
          <a:xfrm>
            <a:off x="2590231" y="362333"/>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800" b="1">
                <a:solidFill>
                  <a:srgbClr val="C55A11"/>
                </a:solidFill>
                <a:latin typeface="Arial"/>
                <a:ea typeface="Arial"/>
                <a:cs typeface="Arial"/>
                <a:sym typeface="Arial"/>
              </a:rPr>
              <a:t>قنوات التوزيع</a:t>
            </a:r>
            <a:endParaRPr sz="2800" b="1">
              <a:solidFill>
                <a:srgbClr val="C55A11"/>
              </a:solidFill>
              <a:latin typeface="Arial"/>
              <a:ea typeface="Arial"/>
              <a:cs typeface="Arial"/>
              <a:sym typeface="Arial"/>
            </a:endParaRPr>
          </a:p>
        </p:txBody>
      </p:sp>
      <p:sp>
        <p:nvSpPr>
          <p:cNvPr id="231" name="Google Shape;231;p9"/>
          <p:cNvSpPr txBox="1"/>
          <p:nvPr/>
        </p:nvSpPr>
        <p:spPr>
          <a:xfrm>
            <a:off x="72571" y="878963"/>
            <a:ext cx="12017828"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هي حلقة الوصل بين المنشأة وعملائها. وهذه القنَوات هي واجهة التي يلمسها العملاء والتي تلعب دورا مهما في تجربة العميل. نميزها بين القنوات المملوكة بالكامل والقنوات التي يدخل فيها شركاء آخرون وتؤدي َ القنَوات وظائف ِّ متعدَدًة، منها :</a:t>
            </a:r>
            <a:endParaRPr sz="2400" b="1">
              <a:solidFill>
                <a:srgbClr val="231F20"/>
              </a:solidFill>
              <a:latin typeface="Arial"/>
              <a:ea typeface="Arial"/>
              <a:cs typeface="Arial"/>
              <a:sym typeface="Arial"/>
            </a:endParaRPr>
          </a:p>
        </p:txBody>
      </p:sp>
      <p:sp>
        <p:nvSpPr>
          <p:cNvPr id="232" name="Google Shape;232;p9"/>
          <p:cNvSpPr txBox="1"/>
          <p:nvPr/>
        </p:nvSpPr>
        <p:spPr>
          <a:xfrm>
            <a:off x="10111797" y="3623189"/>
            <a:ext cx="1741182" cy="5232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a:t>
            </a:r>
            <a:r>
              <a:rPr lang="ar-DZ" sz="2800" b="1">
                <a:solidFill>
                  <a:srgbClr val="548135"/>
                </a:solidFill>
                <a:latin typeface="Calibri"/>
                <a:ea typeface="Calibri"/>
                <a:cs typeface="Calibri"/>
                <a:sym typeface="Calibri"/>
              </a:rPr>
              <a:t>التوصيل</a:t>
            </a:r>
            <a:r>
              <a:rPr lang="ar-DZ" sz="2400" b="1">
                <a:solidFill>
                  <a:srgbClr val="548135"/>
                </a:solidFill>
                <a:latin typeface="Calibri"/>
                <a:ea typeface="Calibri"/>
                <a:cs typeface="Calibri"/>
                <a:sym typeface="Calibri"/>
              </a:rPr>
              <a:t>:</a:t>
            </a:r>
            <a:endParaRPr sz="2400" b="1">
              <a:solidFill>
                <a:srgbClr val="548135"/>
              </a:solidFill>
              <a:latin typeface="Calibri"/>
              <a:ea typeface="Calibri"/>
              <a:cs typeface="Calibri"/>
              <a:sym typeface="Calibri"/>
            </a:endParaRPr>
          </a:p>
        </p:txBody>
      </p:sp>
      <p:sp>
        <p:nvSpPr>
          <p:cNvPr id="233" name="Google Shape;233;p9"/>
          <p:cNvSpPr txBox="1"/>
          <p:nvPr/>
        </p:nvSpPr>
        <p:spPr>
          <a:xfrm>
            <a:off x="3081407" y="3286078"/>
            <a:ext cx="1552028" cy="5232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400" b="1">
                <a:solidFill>
                  <a:srgbClr val="548135"/>
                </a:solidFill>
                <a:latin typeface="Calibri"/>
                <a:ea typeface="Calibri"/>
                <a:cs typeface="Calibri"/>
                <a:sym typeface="Calibri"/>
              </a:rPr>
              <a:t>-</a:t>
            </a:r>
            <a:r>
              <a:rPr lang="ar-DZ" sz="2800" b="1">
                <a:solidFill>
                  <a:srgbClr val="548135"/>
                </a:solidFill>
                <a:latin typeface="Calibri"/>
                <a:ea typeface="Calibri"/>
                <a:cs typeface="Calibri"/>
                <a:sym typeface="Calibri"/>
              </a:rPr>
              <a:t>التقييم</a:t>
            </a:r>
            <a:r>
              <a:rPr lang="ar-DZ" sz="2400" b="1">
                <a:solidFill>
                  <a:srgbClr val="548135"/>
                </a:solidFill>
                <a:latin typeface="Calibri"/>
                <a:ea typeface="Calibri"/>
                <a:cs typeface="Calibri"/>
                <a:sym typeface="Calibri"/>
              </a:rPr>
              <a:t>:</a:t>
            </a:r>
            <a:endParaRPr sz="2400" b="1">
              <a:solidFill>
                <a:srgbClr val="548135"/>
              </a:solidFill>
              <a:latin typeface="Calibri"/>
              <a:ea typeface="Calibri"/>
              <a:cs typeface="Calibri"/>
              <a:sym typeface="Calibri"/>
            </a:endParaRPr>
          </a:p>
        </p:txBody>
      </p:sp>
      <p:sp>
        <p:nvSpPr>
          <p:cNvPr id="234" name="Google Shape;234;p9"/>
          <p:cNvSpPr txBox="1"/>
          <p:nvPr/>
        </p:nvSpPr>
        <p:spPr>
          <a:xfrm>
            <a:off x="9415868" y="2300934"/>
            <a:ext cx="2398413" cy="5232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800" b="1">
                <a:solidFill>
                  <a:srgbClr val="548135"/>
                </a:solidFill>
                <a:latin typeface="Calibri"/>
                <a:ea typeface="Calibri"/>
                <a:cs typeface="Calibri"/>
                <a:sym typeface="Calibri"/>
              </a:rPr>
              <a:t>-عملية الشراء:</a:t>
            </a:r>
            <a:endParaRPr sz="2800" b="1">
              <a:solidFill>
                <a:srgbClr val="548135"/>
              </a:solidFill>
              <a:latin typeface="Calibri"/>
              <a:ea typeface="Calibri"/>
              <a:cs typeface="Calibri"/>
              <a:sym typeface="Calibri"/>
            </a:endParaRPr>
          </a:p>
        </p:txBody>
      </p:sp>
      <p:sp>
        <p:nvSpPr>
          <p:cNvPr id="235" name="Google Shape;235;p9"/>
          <p:cNvSpPr txBox="1"/>
          <p:nvPr/>
        </p:nvSpPr>
        <p:spPr>
          <a:xfrm>
            <a:off x="1851379" y="4526994"/>
            <a:ext cx="2747868" cy="5232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800" b="1">
                <a:solidFill>
                  <a:srgbClr val="548135"/>
                </a:solidFill>
                <a:latin typeface="Calibri"/>
                <a:ea typeface="Calibri"/>
                <a:cs typeface="Calibri"/>
                <a:sym typeface="Calibri"/>
              </a:rPr>
              <a:t>- خدمة ما بعد البيع :</a:t>
            </a:r>
            <a:endParaRPr sz="2800" b="1">
              <a:solidFill>
                <a:srgbClr val="548135"/>
              </a:solidFill>
              <a:latin typeface="Calibri"/>
              <a:ea typeface="Calibri"/>
              <a:cs typeface="Calibri"/>
              <a:sym typeface="Calibri"/>
            </a:endParaRPr>
          </a:p>
        </p:txBody>
      </p:sp>
      <p:sp>
        <p:nvSpPr>
          <p:cNvPr id="236" name="Google Shape;236;p9"/>
          <p:cNvSpPr txBox="1"/>
          <p:nvPr/>
        </p:nvSpPr>
        <p:spPr>
          <a:xfrm>
            <a:off x="3006066" y="2349832"/>
            <a:ext cx="1627369" cy="52322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800" b="1">
                <a:solidFill>
                  <a:srgbClr val="548135"/>
                </a:solidFill>
                <a:latin typeface="Calibri"/>
                <a:ea typeface="Calibri"/>
                <a:cs typeface="Calibri"/>
                <a:sym typeface="Calibri"/>
              </a:rPr>
              <a:t>-التوعية:</a:t>
            </a:r>
            <a:endParaRPr sz="2800" b="1">
              <a:solidFill>
                <a:srgbClr val="548135"/>
              </a:solidFill>
              <a:latin typeface="Calibri"/>
              <a:ea typeface="Calibri"/>
              <a:cs typeface="Calibri"/>
              <a:sym typeface="Calibri"/>
            </a:endParaRPr>
          </a:p>
        </p:txBody>
      </p:sp>
      <p:sp>
        <p:nvSpPr>
          <p:cNvPr id="237" name="Google Shape;237;p9"/>
          <p:cNvSpPr txBox="1"/>
          <p:nvPr/>
        </p:nvSpPr>
        <p:spPr>
          <a:xfrm>
            <a:off x="366426" y="2856315"/>
            <a:ext cx="4252496" cy="43088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i="0">
                <a:solidFill>
                  <a:srgbClr val="231F20"/>
                </a:solidFill>
                <a:latin typeface="Arial"/>
                <a:ea typeface="Arial"/>
                <a:cs typeface="Arial"/>
                <a:sym typeface="Arial"/>
              </a:rPr>
              <a:t>توعية</a:t>
            </a:r>
            <a:r>
              <a:rPr lang="ar-DZ" sz="2000" b="1" i="0">
                <a:solidFill>
                  <a:srgbClr val="231F20"/>
                </a:solidFill>
                <a:latin typeface="Arial"/>
                <a:ea typeface="Arial"/>
                <a:cs typeface="Arial"/>
                <a:sym typeface="Arial"/>
              </a:rPr>
              <a:t> العميل بالخدمة و بوجود المنتج</a:t>
            </a:r>
            <a:endParaRPr sz="2000" b="1" i="0">
              <a:solidFill>
                <a:srgbClr val="231F20"/>
              </a:solidFill>
              <a:latin typeface="Arial"/>
              <a:ea typeface="Arial"/>
              <a:cs typeface="Arial"/>
              <a:sym typeface="Arial"/>
            </a:endParaRPr>
          </a:p>
        </p:txBody>
      </p:sp>
      <p:sp>
        <p:nvSpPr>
          <p:cNvPr id="238" name="Google Shape;238;p9"/>
          <p:cNvSpPr txBox="1"/>
          <p:nvPr/>
        </p:nvSpPr>
        <p:spPr>
          <a:xfrm>
            <a:off x="516818" y="3826562"/>
            <a:ext cx="4134348"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كيف نساعد العملاء على تقييم القيم المقترحة الخاصة بمنشأتنا</a:t>
            </a:r>
            <a:endParaRPr/>
          </a:p>
        </p:txBody>
      </p:sp>
      <p:sp>
        <p:nvSpPr>
          <p:cNvPr id="239" name="Google Shape;239;p9"/>
          <p:cNvSpPr txBox="1"/>
          <p:nvPr/>
        </p:nvSpPr>
        <p:spPr>
          <a:xfrm>
            <a:off x="622245" y="4988931"/>
            <a:ext cx="3765639"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و المتضمنة الدعم الفني</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وحل المشاكل والتدريب والتوجيه والمشورة</a:t>
            </a:r>
            <a:endParaRPr sz="2000" b="1" i="0">
              <a:solidFill>
                <a:srgbClr val="231F20"/>
              </a:solidFill>
              <a:latin typeface="Arial"/>
              <a:ea typeface="Arial"/>
              <a:cs typeface="Arial"/>
              <a:sym typeface="Arial"/>
            </a:endParaRPr>
          </a:p>
        </p:txBody>
      </p:sp>
      <p:sp>
        <p:nvSpPr>
          <p:cNvPr id="240" name="Google Shape;240;p9"/>
          <p:cNvSpPr txBox="1"/>
          <p:nvPr/>
        </p:nvSpPr>
        <p:spPr>
          <a:xfrm>
            <a:off x="7128329" y="2739257"/>
            <a:ext cx="4904014"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تسهيل شراء المنتج أوالخدمة من خلال</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(الدفع الإلكتروني والإيداع المصرفي أوالإستلام النقدي)</a:t>
            </a:r>
            <a:endParaRPr sz="2000" b="1" i="0">
              <a:solidFill>
                <a:srgbClr val="231F20"/>
              </a:solidFill>
              <a:latin typeface="Arial"/>
              <a:ea typeface="Arial"/>
              <a:cs typeface="Arial"/>
              <a:sym typeface="Arial"/>
            </a:endParaRPr>
          </a:p>
        </p:txBody>
      </p:sp>
      <p:sp>
        <p:nvSpPr>
          <p:cNvPr id="241" name="Google Shape;241;p9"/>
          <p:cNvSpPr txBox="1"/>
          <p:nvPr/>
        </p:nvSpPr>
        <p:spPr>
          <a:xfrm>
            <a:off x="7198024" y="4073837"/>
            <a:ext cx="4904014" cy="1015663"/>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ويكون ذلك إما بالتسليم المباشر باليد أو التوصيل بالبريد</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أو تنزيل البرنامج أو تحميل التطبيق أو حق دخول للخدمة </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(إسم المستخدم وكلمة السر- عبر الويب).</a:t>
            </a:r>
            <a:endParaRPr sz="2000" b="1" i="0">
              <a:solidFill>
                <a:srgbClr val="231F20"/>
              </a:solidFill>
              <a:latin typeface="Arial"/>
              <a:ea typeface="Arial"/>
              <a:cs typeface="Arial"/>
              <a:sym typeface="Arial"/>
            </a:endParaRPr>
          </a:p>
        </p:txBody>
      </p:sp>
      <p:sp>
        <p:nvSpPr>
          <p:cNvPr id="242" name="Google Shape;242;p9"/>
          <p:cNvSpPr txBox="1"/>
          <p:nvPr/>
        </p:nvSpPr>
        <p:spPr>
          <a:xfrm>
            <a:off x="643430" y="5953980"/>
            <a:ext cx="11268782" cy="83099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chemeClr val="accent6"/>
                </a:solidFill>
                <a:latin typeface="Arial"/>
                <a:ea typeface="Arial"/>
                <a:cs typeface="Arial"/>
                <a:sym typeface="Arial"/>
              </a:rPr>
              <a:t>القنوات المباشرة </a:t>
            </a:r>
            <a:r>
              <a:rPr lang="ar-DZ" sz="2400" b="1">
                <a:solidFill>
                  <a:schemeClr val="dk1"/>
                </a:solidFill>
                <a:latin typeface="Arial"/>
                <a:ea typeface="Arial"/>
                <a:cs typeface="Arial"/>
                <a:sym typeface="Arial"/>
              </a:rPr>
              <a:t>: فريق مبيعات, مواقع إلكترونية</a:t>
            </a:r>
            <a:endParaRPr/>
          </a:p>
          <a:p>
            <a:pPr marL="0" marR="0" lvl="0" indent="0" algn="r" rtl="1">
              <a:spcBef>
                <a:spcPts val="0"/>
              </a:spcBef>
              <a:spcAft>
                <a:spcPts val="0"/>
              </a:spcAft>
              <a:buNone/>
            </a:pPr>
            <a:r>
              <a:rPr lang="ar-DZ" sz="2400" b="1">
                <a:solidFill>
                  <a:schemeClr val="accent6"/>
                </a:solidFill>
                <a:latin typeface="Arial"/>
                <a:ea typeface="Arial"/>
                <a:cs typeface="Arial"/>
                <a:sym typeface="Arial"/>
              </a:rPr>
              <a:t>القنوات الغير مباشرة </a:t>
            </a:r>
            <a:r>
              <a:rPr lang="ar-DZ" sz="2400" b="1">
                <a:solidFill>
                  <a:schemeClr val="dk1"/>
                </a:solidFill>
                <a:latin typeface="Arial"/>
                <a:ea typeface="Arial"/>
                <a:cs typeface="Arial"/>
                <a:sym typeface="Arial"/>
              </a:rPr>
              <a:t>: متاجر و نقاط بيع , متاجر مشتركة, بيع الجملة.</a:t>
            </a:r>
            <a:endParaRPr sz="2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grpSp>
        <p:nvGrpSpPr>
          <p:cNvPr id="247" name="Google Shape;247;p10"/>
          <p:cNvGrpSpPr/>
          <p:nvPr/>
        </p:nvGrpSpPr>
        <p:grpSpPr>
          <a:xfrm>
            <a:off x="4810642" y="799003"/>
            <a:ext cx="7219749" cy="1381487"/>
            <a:chOff x="4767099" y="4961744"/>
            <a:chExt cx="7219749" cy="1837732"/>
          </a:xfrm>
        </p:grpSpPr>
        <p:sp>
          <p:nvSpPr>
            <p:cNvPr id="248" name="Google Shape;248;p10"/>
            <p:cNvSpPr/>
            <p:nvPr/>
          </p:nvSpPr>
          <p:spPr>
            <a:xfrm rot="-5400000">
              <a:off x="8122558" y="2935186"/>
              <a:ext cx="1837732" cy="5890847"/>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49" name="Google Shape;249;p10" descr="Business model canvas template with icons. - 129012741"/>
            <p:cNvPicPr preferRelativeResize="0"/>
            <p:nvPr/>
          </p:nvPicPr>
          <p:blipFill rotWithShape="1">
            <a:blip r:embed="rId3">
              <a:alphaModFix/>
            </a:blip>
            <a:srcRect l="51035" t="72530" r="31849" b="1843"/>
            <a:stretch/>
          </p:blipFill>
          <p:spPr>
            <a:xfrm>
              <a:off x="10070990" y="5004440"/>
              <a:ext cx="1711472" cy="1738897"/>
            </a:xfrm>
            <a:prstGeom prst="rect">
              <a:avLst/>
            </a:prstGeom>
            <a:noFill/>
            <a:ln>
              <a:noFill/>
            </a:ln>
          </p:spPr>
        </p:pic>
        <p:sp>
          <p:nvSpPr>
            <p:cNvPr id="250" name="Google Shape;250;p10"/>
            <p:cNvSpPr txBox="1"/>
            <p:nvPr/>
          </p:nvSpPr>
          <p:spPr>
            <a:xfrm>
              <a:off x="4767099" y="5456328"/>
              <a:ext cx="7011537" cy="76944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400" b="1">
                  <a:solidFill>
                    <a:srgbClr val="FFC000"/>
                  </a:solidFill>
                  <a:latin typeface="Arial"/>
                  <a:ea typeface="Arial"/>
                  <a:cs typeface="Arial"/>
                  <a:sym typeface="Arial"/>
                </a:rPr>
                <a:t>مصادر الإيرادات</a:t>
              </a:r>
              <a:endParaRPr sz="4400" b="1">
                <a:solidFill>
                  <a:srgbClr val="FFC000"/>
                </a:solidFill>
                <a:latin typeface="Arial"/>
                <a:ea typeface="Arial"/>
                <a:cs typeface="Arial"/>
                <a:sym typeface="Arial"/>
              </a:endParaRPr>
            </a:p>
          </p:txBody>
        </p:sp>
      </p:grpSp>
      <p:grpSp>
        <p:nvGrpSpPr>
          <p:cNvPr id="251" name="Google Shape;251;p10"/>
          <p:cNvGrpSpPr/>
          <p:nvPr/>
        </p:nvGrpSpPr>
        <p:grpSpPr>
          <a:xfrm>
            <a:off x="133474" y="795020"/>
            <a:ext cx="7183677" cy="1381491"/>
            <a:chOff x="6369860" y="4858712"/>
            <a:chExt cx="7140148" cy="1811306"/>
          </a:xfrm>
        </p:grpSpPr>
        <p:sp>
          <p:nvSpPr>
            <p:cNvPr id="252" name="Google Shape;252;p10"/>
            <p:cNvSpPr/>
            <p:nvPr/>
          </p:nvSpPr>
          <p:spPr>
            <a:xfrm rot="-5400000">
              <a:off x="8241921" y="2986651"/>
              <a:ext cx="1811303" cy="5555426"/>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53" name="Google Shape;253;p10" descr="Business model canvas template with icons. - 129012741"/>
            <p:cNvPicPr preferRelativeResize="0"/>
            <p:nvPr/>
          </p:nvPicPr>
          <p:blipFill rotWithShape="1">
            <a:blip r:embed="rId3">
              <a:alphaModFix/>
            </a:blip>
            <a:srcRect l="74452" t="28976" r="11652" b="46959"/>
            <a:stretch/>
          </p:blipFill>
          <p:spPr>
            <a:xfrm>
              <a:off x="6593334" y="4858712"/>
              <a:ext cx="1678540" cy="1811306"/>
            </a:xfrm>
            <a:prstGeom prst="rect">
              <a:avLst/>
            </a:prstGeom>
            <a:noFill/>
            <a:ln>
              <a:noFill/>
            </a:ln>
          </p:spPr>
        </p:pic>
        <p:sp>
          <p:nvSpPr>
            <p:cNvPr id="254" name="Google Shape;254;p10"/>
            <p:cNvSpPr txBox="1"/>
            <p:nvPr/>
          </p:nvSpPr>
          <p:spPr>
            <a:xfrm>
              <a:off x="6498471" y="5417811"/>
              <a:ext cx="7011537"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400" b="1">
                  <a:solidFill>
                    <a:srgbClr val="FFC000"/>
                  </a:solidFill>
                  <a:latin typeface="Arial"/>
                  <a:ea typeface="Arial"/>
                  <a:cs typeface="Arial"/>
                  <a:sym typeface="Arial"/>
                </a:rPr>
                <a:t>هيكل التكاليف</a:t>
              </a:r>
              <a:endParaRPr sz="4400" b="1">
                <a:solidFill>
                  <a:srgbClr val="FFC000"/>
                </a:solidFill>
                <a:latin typeface="Arial"/>
                <a:ea typeface="Arial"/>
                <a:cs typeface="Arial"/>
                <a:sym typeface="Arial"/>
              </a:endParaRPr>
            </a:p>
          </p:txBody>
        </p:sp>
      </p:grpSp>
      <p:pic>
        <p:nvPicPr>
          <p:cNvPr id="255" name="Google Shape;255;p10"/>
          <p:cNvPicPr preferRelativeResize="0"/>
          <p:nvPr/>
        </p:nvPicPr>
        <p:blipFill rotWithShape="1">
          <a:blip r:embed="rId4">
            <a:alphaModFix/>
          </a:blip>
          <a:srcRect/>
          <a:stretch/>
        </p:blipFill>
        <p:spPr>
          <a:xfrm>
            <a:off x="4444952" y="150317"/>
            <a:ext cx="3302095" cy="755330"/>
          </a:xfrm>
          <a:prstGeom prst="rect">
            <a:avLst/>
          </a:prstGeom>
          <a:noFill/>
          <a:ln>
            <a:noFill/>
          </a:ln>
        </p:spPr>
      </p:pic>
      <p:sp>
        <p:nvSpPr>
          <p:cNvPr id="256" name="Google Shape;256;p10"/>
          <p:cNvSpPr txBox="1"/>
          <p:nvPr/>
        </p:nvSpPr>
        <p:spPr>
          <a:xfrm>
            <a:off x="5894364" y="2250826"/>
            <a:ext cx="6255203" cy="175432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chemeClr val="dk1"/>
                </a:solidFill>
                <a:latin typeface="Calibri"/>
                <a:ea typeface="Calibri"/>
                <a:cs typeface="Calibri"/>
                <a:sym typeface="Calibri"/>
              </a:rPr>
              <a:t>الدخل من تقديم الخدمة أو المنتجات من خلال دفع ثمنها و منها :</a:t>
            </a:r>
            <a:endParaRPr/>
          </a:p>
          <a:p>
            <a:pPr marL="0" marR="0" lvl="0" indent="0" algn="r" rtl="1">
              <a:spcBef>
                <a:spcPts val="0"/>
              </a:spcBef>
              <a:spcAft>
                <a:spcPts val="0"/>
              </a:spcAft>
              <a:buNone/>
            </a:pPr>
            <a:r>
              <a:rPr lang="ar-DZ" sz="1800" b="1" i="0">
                <a:solidFill>
                  <a:schemeClr val="dk1"/>
                </a:solidFill>
                <a:latin typeface="Calibri"/>
                <a:ea typeface="Calibri"/>
                <a:cs typeface="Calibri"/>
                <a:sym typeface="Calibri"/>
              </a:rPr>
              <a:t/>
            </a:r>
            <a:br>
              <a:rPr lang="ar-DZ" sz="1800" b="1" i="0">
                <a:solidFill>
                  <a:schemeClr val="dk1"/>
                </a:solidFill>
                <a:latin typeface="Calibri"/>
                <a:ea typeface="Calibri"/>
                <a:cs typeface="Calibri"/>
                <a:sym typeface="Calibri"/>
              </a:rPr>
            </a:br>
            <a:r>
              <a:rPr lang="ar-DZ" sz="1800" b="1" i="0">
                <a:solidFill>
                  <a:schemeClr val="dk1"/>
                </a:solidFill>
                <a:latin typeface="Calibri"/>
                <a:ea typeface="Calibri"/>
                <a:cs typeface="Calibri"/>
                <a:sym typeface="Calibri"/>
              </a:rPr>
              <a:t> </a:t>
            </a:r>
            <a:r>
              <a:rPr lang="ar-DZ" sz="1800" b="1" i="0">
                <a:solidFill>
                  <a:schemeClr val="accent6"/>
                </a:solidFill>
                <a:latin typeface="Calibri"/>
                <a:ea typeface="Calibri"/>
                <a:cs typeface="Calibri"/>
                <a:sym typeface="Calibri"/>
              </a:rPr>
              <a:t>- إيرادات المعاملات:</a:t>
            </a:r>
            <a:r>
              <a:rPr lang="ar-DZ" sz="1800" b="1" i="0">
                <a:solidFill>
                  <a:schemeClr val="dk1"/>
                </a:solidFill>
                <a:latin typeface="Calibri"/>
                <a:ea typeface="Calibri"/>
                <a:cs typeface="Calibri"/>
                <a:sym typeface="Calibri"/>
              </a:rPr>
              <a:t> وهي الإيرادات الناتجة عن مدفوعات العملاء لمرة واحدة.</a:t>
            </a:r>
            <a:br>
              <a:rPr lang="ar-DZ" sz="1800" b="1" i="0">
                <a:solidFill>
                  <a:schemeClr val="dk1"/>
                </a:solidFill>
                <a:latin typeface="Calibri"/>
                <a:ea typeface="Calibri"/>
                <a:cs typeface="Calibri"/>
                <a:sym typeface="Calibri"/>
              </a:rPr>
            </a:br>
            <a:r>
              <a:rPr lang="ar-DZ" sz="1800" b="1" i="0">
                <a:solidFill>
                  <a:schemeClr val="dk1"/>
                </a:solidFill>
                <a:latin typeface="Calibri"/>
                <a:ea typeface="Calibri"/>
                <a:cs typeface="Calibri"/>
                <a:sym typeface="Calibri"/>
              </a:rPr>
              <a:t> .</a:t>
            </a:r>
            <a:r>
              <a:rPr lang="ar-DZ" sz="1800" b="1" i="0">
                <a:solidFill>
                  <a:schemeClr val="accent6"/>
                </a:solidFill>
                <a:latin typeface="Calibri"/>
                <a:ea typeface="Calibri"/>
                <a:cs typeface="Calibri"/>
                <a:sym typeface="Calibri"/>
              </a:rPr>
              <a:t>إيرادات متكررة: </a:t>
            </a:r>
            <a:r>
              <a:rPr lang="ar-DZ" sz="1800" b="1" i="0">
                <a:solidFill>
                  <a:schemeClr val="dk1"/>
                </a:solidFill>
                <a:latin typeface="Calibri"/>
                <a:ea typeface="Calibri"/>
                <a:cs typeface="Calibri"/>
                <a:sym typeface="Calibri"/>
              </a:rPr>
              <a:t>وهي  الناشئة عن دفعات متواصلة إما لتحقيق القيم المقترحة  وإما لتوفير دعم ما بعد البيع للعملاء.</a:t>
            </a:r>
            <a:endParaRPr/>
          </a:p>
          <a:p>
            <a:pPr marL="0" marR="0" lvl="0" indent="0" algn="r" rtl="1">
              <a:spcBef>
                <a:spcPts val="0"/>
              </a:spcBef>
              <a:spcAft>
                <a:spcPts val="0"/>
              </a:spcAft>
              <a:buNone/>
            </a:pPr>
            <a:r>
              <a:rPr lang="ar-DZ" sz="1800" b="1" i="0">
                <a:solidFill>
                  <a:schemeClr val="dk1"/>
                </a:solidFill>
                <a:latin typeface="Calibri"/>
                <a:ea typeface="Calibri"/>
                <a:cs typeface="Calibri"/>
                <a:sym typeface="Calibri"/>
              </a:rPr>
              <a:t>و قد تكون :</a:t>
            </a:r>
            <a:endParaRPr sz="1800" b="1" i="0">
              <a:solidFill>
                <a:schemeClr val="dk1"/>
              </a:solidFill>
              <a:latin typeface="Calibri"/>
              <a:ea typeface="Calibri"/>
              <a:cs typeface="Calibri"/>
              <a:sym typeface="Calibri"/>
            </a:endParaRPr>
          </a:p>
        </p:txBody>
      </p:sp>
      <p:sp>
        <p:nvSpPr>
          <p:cNvPr id="257" name="Google Shape;257;p10"/>
          <p:cNvSpPr txBox="1"/>
          <p:nvPr/>
        </p:nvSpPr>
        <p:spPr>
          <a:xfrm>
            <a:off x="6044591" y="3958510"/>
            <a:ext cx="6098344" cy="2862322"/>
          </a:xfrm>
          <a:prstGeom prst="rect">
            <a:avLst/>
          </a:prstGeom>
          <a:noFill/>
          <a:ln>
            <a:noFill/>
          </a:ln>
        </p:spPr>
        <p:txBody>
          <a:bodyPr spcFirstLastPara="1" wrap="square" lIns="91425" tIns="45700" rIns="91425" bIns="45700" anchor="t" anchorCtr="0">
            <a:spAutoFit/>
          </a:bodyPr>
          <a:lstStyle/>
          <a:p>
            <a:pPr marL="369888" marR="0" lvl="0" indent="-285750" algn="r" rtl="1">
              <a:spcBef>
                <a:spcPts val="0"/>
              </a:spcBef>
              <a:spcAft>
                <a:spcPts val="0"/>
              </a:spcAft>
              <a:buClr>
                <a:schemeClr val="dk1"/>
              </a:buClr>
              <a:buSzPts val="1800"/>
              <a:buFont typeface="Calibri"/>
              <a:buChar char="-"/>
            </a:pPr>
            <a:r>
              <a:rPr lang="ar-DZ" sz="1800" b="1" i="0">
                <a:solidFill>
                  <a:schemeClr val="dk1"/>
                </a:solidFill>
                <a:latin typeface="Calibri"/>
                <a:ea typeface="Calibri"/>
                <a:cs typeface="Calibri"/>
                <a:sym typeface="Calibri"/>
              </a:rPr>
              <a:t>دخل من بيع أصول </a:t>
            </a:r>
            <a:r>
              <a:rPr lang="ar-DZ" sz="1800" b="1">
                <a:solidFill>
                  <a:schemeClr val="dk1"/>
                </a:solidFill>
                <a:latin typeface="Calibri"/>
                <a:ea typeface="Calibri"/>
                <a:cs typeface="Calibri"/>
                <a:sym typeface="Calibri"/>
              </a:rPr>
              <a:t>ملموسة </a:t>
            </a:r>
            <a:endParaRPr/>
          </a:p>
          <a:p>
            <a:pPr marL="369888" marR="0" lvl="0" indent="-285750" algn="r" rtl="1">
              <a:spcBef>
                <a:spcPts val="0"/>
              </a:spcBef>
              <a:spcAft>
                <a:spcPts val="0"/>
              </a:spcAft>
              <a:buClr>
                <a:schemeClr val="dk1"/>
              </a:buClr>
              <a:buSzPts val="1800"/>
              <a:buFont typeface="Calibri"/>
              <a:buChar char="-"/>
            </a:pPr>
            <a:r>
              <a:rPr lang="ar-DZ" sz="1800" b="1">
                <a:solidFill>
                  <a:schemeClr val="dk1"/>
                </a:solidFill>
                <a:latin typeface="Calibri"/>
                <a:ea typeface="Calibri"/>
                <a:cs typeface="Calibri"/>
                <a:sym typeface="Calibri"/>
              </a:rPr>
              <a:t>- بيع أصول غير ملموسة (تراخيص،حقوق ملكية فكرية, براءات إختراع)</a:t>
            </a:r>
            <a:endParaRPr sz="1800" b="1" i="0">
              <a:solidFill>
                <a:schemeClr val="dk1"/>
              </a:solidFill>
              <a:latin typeface="Calibri"/>
              <a:ea typeface="Calibri"/>
              <a:cs typeface="Calibri"/>
              <a:sym typeface="Calibri"/>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-منتجات/خدمات حسب الطلب (تجهيز منتج/خدمة حسب طلب مسبق </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إشتراك (شهري, سنوي، باقات أساسية أو باقات مميزة)</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إستخدام (تأجير)</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التدريب.</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a:t>
            </a:r>
            <a:r>
              <a:rPr lang="ar-DZ" sz="1800" b="1">
                <a:solidFill>
                  <a:schemeClr val="dk1"/>
                </a:solidFill>
                <a:latin typeface="Calibri"/>
                <a:ea typeface="Calibri"/>
                <a:cs typeface="Calibri"/>
                <a:sym typeface="Calibri"/>
              </a:rPr>
              <a:t>- دخل من الإعلانات.</a:t>
            </a:r>
            <a:endParaRPr sz="1800" b="1">
              <a:solidFill>
                <a:schemeClr val="dk1"/>
              </a:solidFill>
              <a:latin typeface="Calibri"/>
              <a:ea typeface="Calibri"/>
              <a:cs typeface="Calibri"/>
              <a:sym typeface="Calibri"/>
            </a:endParaRPr>
          </a:p>
          <a:p>
            <a:pPr marL="0" marR="0" lvl="0" indent="0" algn="r" rtl="0">
              <a:spcBef>
                <a:spcPts val="0"/>
              </a:spcBef>
              <a:spcAft>
                <a:spcPts val="0"/>
              </a:spcAft>
              <a:buNone/>
            </a:pPr>
            <a:endParaRPr sz="1400" b="1" i="0">
              <a:solidFill>
                <a:schemeClr val="dk1"/>
              </a:solidFill>
              <a:latin typeface="Calibri"/>
              <a:ea typeface="Calibri"/>
              <a:cs typeface="Calibri"/>
              <a:sym typeface="Calibri"/>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وكل ذلك يتم تقديمه من خلال نقاط البيع (التواجد الفعلي في السوق) أو من خلال الإنترنت.</a:t>
            </a:r>
            <a:endParaRPr/>
          </a:p>
        </p:txBody>
      </p:sp>
      <p:sp>
        <p:nvSpPr>
          <p:cNvPr id="258" name="Google Shape;258;p10"/>
          <p:cNvSpPr txBox="1"/>
          <p:nvPr/>
        </p:nvSpPr>
        <p:spPr>
          <a:xfrm>
            <a:off x="262871" y="2262324"/>
            <a:ext cx="5589292"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chemeClr val="dk1"/>
                </a:solidFill>
                <a:latin typeface="Calibri"/>
                <a:ea typeface="Calibri"/>
                <a:cs typeface="Calibri"/>
                <a:sym typeface="Calibri"/>
              </a:rPr>
              <a:t>جميع التكاليف والمصاريف اللازمة لتشغيل المشروع وتنفيذه (حتى يبدأ بتوليد أرباح) على أرض الواقع و تنقسم التكاليف إلى : </a:t>
            </a:r>
            <a:endParaRPr sz="2000" b="1" i="0">
              <a:solidFill>
                <a:schemeClr val="dk1"/>
              </a:solidFill>
              <a:latin typeface="Calibri"/>
              <a:ea typeface="Calibri"/>
              <a:cs typeface="Calibri"/>
              <a:sym typeface="Calibri"/>
            </a:endParaRPr>
          </a:p>
        </p:txBody>
      </p:sp>
      <p:sp>
        <p:nvSpPr>
          <p:cNvPr id="259" name="Google Shape;259;p10"/>
          <p:cNvSpPr txBox="1"/>
          <p:nvPr/>
        </p:nvSpPr>
        <p:spPr>
          <a:xfrm>
            <a:off x="49065" y="3042060"/>
            <a:ext cx="6126480" cy="3785652"/>
          </a:xfrm>
          <a:prstGeom prst="rect">
            <a:avLst/>
          </a:prstGeom>
          <a:noFill/>
          <a:ln>
            <a:noFill/>
          </a:ln>
        </p:spPr>
        <p:txBody>
          <a:bodyPr spcFirstLastPara="1" wrap="square" lIns="91425" tIns="45700" rIns="91425" bIns="45700" anchor="t" anchorCtr="0">
            <a:spAutoFit/>
          </a:bodyPr>
          <a:lstStyle/>
          <a:p>
            <a:pPr marL="369888" marR="0" lvl="0" indent="-127000" algn="r" rtl="1">
              <a:spcBef>
                <a:spcPts val="0"/>
              </a:spcBef>
              <a:spcAft>
                <a:spcPts val="0"/>
              </a:spcAft>
              <a:buClr>
                <a:schemeClr val="accent6"/>
              </a:buClr>
              <a:buSzPts val="2000"/>
              <a:buFont typeface="Calibri"/>
              <a:buChar char="-"/>
            </a:pPr>
            <a:r>
              <a:rPr lang="ar-DZ" sz="2000" b="1" i="0">
                <a:solidFill>
                  <a:schemeClr val="accent6"/>
                </a:solidFill>
                <a:latin typeface="Calibri"/>
                <a:ea typeface="Calibri"/>
                <a:cs typeface="Calibri"/>
                <a:sym typeface="Calibri"/>
              </a:rPr>
              <a:t>تكاليف ثابتة : </a:t>
            </a:r>
            <a:r>
              <a:rPr lang="ar-DZ" sz="2000" b="1" i="0">
                <a:solidFill>
                  <a:schemeClr val="dk1"/>
                </a:solidFill>
                <a:latin typeface="Calibri"/>
                <a:ea typeface="Calibri"/>
                <a:cs typeface="Calibri"/>
                <a:sym typeface="Calibri"/>
              </a:rPr>
              <a:t>(لا تتغير مع تغير الإنتاج)</a:t>
            </a:r>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 </a:t>
            </a:r>
            <a:r>
              <a:rPr lang="ar-DZ" sz="2000" b="1" i="0">
                <a:solidFill>
                  <a:schemeClr val="accent6"/>
                </a:solidFill>
                <a:latin typeface="Calibri"/>
                <a:ea typeface="Calibri"/>
                <a:cs typeface="Calibri"/>
                <a:sym typeface="Calibri"/>
              </a:rPr>
              <a:t>تكاليف متغيرة : </a:t>
            </a:r>
            <a:r>
              <a:rPr lang="ar-DZ" sz="2000" b="1" i="0">
                <a:solidFill>
                  <a:schemeClr val="dk1"/>
                </a:solidFill>
                <a:latin typeface="Calibri"/>
                <a:ea typeface="Calibri"/>
                <a:cs typeface="Calibri"/>
                <a:sym typeface="Calibri"/>
              </a:rPr>
              <a:t>(تتغير مع تغير الإنتاج).</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000"/>
              <a:buFont typeface="Calibri"/>
              <a:buNone/>
            </a:pPr>
            <a:r>
              <a:rPr lang="ar-DZ" sz="2000" b="1" i="0">
                <a:solidFill>
                  <a:schemeClr val="dk1"/>
                </a:solidFill>
                <a:latin typeface="Calibri"/>
                <a:ea typeface="Calibri"/>
                <a:cs typeface="Calibri"/>
                <a:sym typeface="Calibri"/>
              </a:rPr>
              <a:t>وتتأثر التكاليف بشكل عام بإقتصاديات الحجم وبإقتصاديات النطاق (حيث تزيد كلما كبر حجم المشروع وكلما توسع نطاقه).</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000"/>
              <a:buFont typeface="Calibri"/>
              <a:buNone/>
            </a:pPr>
            <a:r>
              <a:rPr lang="ar-DZ" sz="2000" b="1" i="0">
                <a:solidFill>
                  <a:schemeClr val="dk1"/>
                </a:solidFill>
                <a:latin typeface="Calibri"/>
                <a:ea typeface="Calibri"/>
                <a:cs typeface="Calibri"/>
                <a:sym typeface="Calibri"/>
              </a:rPr>
              <a:t>ضبط هيكل التكاليف بحيث يكون محكوما :</a:t>
            </a:r>
            <a:endParaRPr/>
          </a:p>
          <a:p>
            <a:pPr marL="369888"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بالتكلفة (أقل تكلفة وأقل جودة وأرخص سعر) </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أو يكون محكوما بالقيمة (أعلى قيمة وأعلى جودة بغض النظر عن السعر)</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1"/>
          <p:cNvSpPr/>
          <p:nvPr/>
        </p:nvSpPr>
        <p:spPr>
          <a:xfrm>
            <a:off x="3495708" y="658932"/>
            <a:ext cx="2067723" cy="6098531"/>
          </a:xfrm>
          <a:prstGeom prst="roundRect">
            <a:avLst>
              <a:gd name="adj" fmla="val 12585"/>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1"/>
          <p:cNvSpPr/>
          <p:nvPr/>
        </p:nvSpPr>
        <p:spPr>
          <a:xfrm>
            <a:off x="9838525" y="240989"/>
            <a:ext cx="2242027" cy="3234175"/>
          </a:xfrm>
          <a:prstGeom prst="roundRect">
            <a:avLst>
              <a:gd name="adj" fmla="val 12135"/>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DZ" sz="1800">
                <a:solidFill>
                  <a:schemeClr val="dk1"/>
                </a:solidFill>
                <a:latin typeface="Calibri"/>
                <a:ea typeface="Calibri"/>
                <a:cs typeface="Calibri"/>
                <a:sym typeface="Calibri"/>
              </a:rPr>
              <a:t>ظ</a:t>
            </a:r>
            <a:endParaRPr sz="1800">
              <a:solidFill>
                <a:schemeClr val="dk1"/>
              </a:solidFill>
              <a:latin typeface="Calibri"/>
              <a:ea typeface="Calibri"/>
              <a:cs typeface="Calibri"/>
              <a:sym typeface="Calibri"/>
            </a:endParaRPr>
          </a:p>
        </p:txBody>
      </p:sp>
      <p:grpSp>
        <p:nvGrpSpPr>
          <p:cNvPr id="266" name="Google Shape;266;p11"/>
          <p:cNvGrpSpPr/>
          <p:nvPr/>
        </p:nvGrpSpPr>
        <p:grpSpPr>
          <a:xfrm>
            <a:off x="7565122" y="3604431"/>
            <a:ext cx="7011537" cy="3079681"/>
            <a:chOff x="2076787" y="4038426"/>
            <a:chExt cx="7011537" cy="2483912"/>
          </a:xfrm>
        </p:grpSpPr>
        <p:sp>
          <p:nvSpPr>
            <p:cNvPr id="267" name="Google Shape;267;p11"/>
            <p:cNvSpPr/>
            <p:nvPr/>
          </p:nvSpPr>
          <p:spPr>
            <a:xfrm>
              <a:off x="4424923" y="4038426"/>
              <a:ext cx="2198942" cy="2483912"/>
            </a:xfrm>
            <a:prstGeom prst="roundRect">
              <a:avLst>
                <a:gd name="adj" fmla="val 10726"/>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68" name="Google Shape;268;p11" descr="Business model canvas template with icons. - 129012741"/>
            <p:cNvPicPr preferRelativeResize="0"/>
            <p:nvPr/>
          </p:nvPicPr>
          <p:blipFill rotWithShape="1">
            <a:blip r:embed="rId3">
              <a:alphaModFix/>
            </a:blip>
            <a:srcRect l="10161" t="26668" r="75026" b="49119"/>
            <a:stretch/>
          </p:blipFill>
          <p:spPr>
            <a:xfrm>
              <a:off x="4600251" y="4704168"/>
              <a:ext cx="1922016" cy="1702534"/>
            </a:xfrm>
            <a:prstGeom prst="rect">
              <a:avLst/>
            </a:prstGeom>
            <a:noFill/>
            <a:ln>
              <a:noFill/>
            </a:ln>
          </p:spPr>
        </p:pic>
        <p:sp>
          <p:nvSpPr>
            <p:cNvPr id="269" name="Google Shape;269;p11"/>
            <p:cNvSpPr txBox="1"/>
            <p:nvPr/>
          </p:nvSpPr>
          <p:spPr>
            <a:xfrm>
              <a:off x="2076787" y="4075227"/>
              <a:ext cx="7011537"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الموارد </a:t>
              </a:r>
              <a:endParaRPr/>
            </a:p>
            <a:p>
              <a:pPr marL="0" marR="0" lvl="0" indent="0" algn="ctr" rtl="0">
                <a:spcBef>
                  <a:spcPts val="0"/>
                </a:spcBef>
                <a:spcAft>
                  <a:spcPts val="0"/>
                </a:spcAft>
                <a:buNone/>
              </a:pPr>
              <a:r>
                <a:rPr lang="ar-DZ" sz="2700" b="1">
                  <a:solidFill>
                    <a:srgbClr val="00B0F0"/>
                  </a:solidFill>
                  <a:latin typeface="Arial"/>
                  <a:ea typeface="Arial"/>
                  <a:cs typeface="Arial"/>
                  <a:sym typeface="Arial"/>
                </a:rPr>
                <a:t>الرئيسية</a:t>
              </a:r>
              <a:endParaRPr sz="2700" b="1">
                <a:solidFill>
                  <a:srgbClr val="00B0F0"/>
                </a:solidFill>
                <a:latin typeface="Arial"/>
                <a:ea typeface="Arial"/>
                <a:cs typeface="Arial"/>
                <a:sym typeface="Arial"/>
              </a:endParaRPr>
            </a:p>
          </p:txBody>
        </p:sp>
      </p:grpSp>
      <p:pic>
        <p:nvPicPr>
          <p:cNvPr id="270" name="Google Shape;270;p11" descr="Business model canvas template with icons. - 129012741"/>
          <p:cNvPicPr preferRelativeResize="0"/>
          <p:nvPr/>
        </p:nvPicPr>
        <p:blipFill rotWithShape="1">
          <a:blip r:embed="rId3">
            <a:alphaModFix/>
          </a:blip>
          <a:srcRect l="22456" t="1796" r="63695" b="73379"/>
          <a:stretch/>
        </p:blipFill>
        <p:spPr>
          <a:xfrm>
            <a:off x="3605568" y="3210986"/>
            <a:ext cx="2067723" cy="2501549"/>
          </a:xfrm>
          <a:prstGeom prst="rect">
            <a:avLst/>
          </a:prstGeom>
          <a:noFill/>
          <a:ln>
            <a:noFill/>
          </a:ln>
        </p:spPr>
      </p:pic>
      <p:sp>
        <p:nvSpPr>
          <p:cNvPr id="271" name="Google Shape;271;p11"/>
          <p:cNvSpPr txBox="1"/>
          <p:nvPr/>
        </p:nvSpPr>
        <p:spPr>
          <a:xfrm>
            <a:off x="1025928" y="2078766"/>
            <a:ext cx="701153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rgbClr val="00B0F0"/>
                </a:solidFill>
                <a:latin typeface="Arial"/>
                <a:ea typeface="Arial"/>
                <a:cs typeface="Arial"/>
                <a:sym typeface="Arial"/>
              </a:rPr>
              <a:t>الشراكات</a:t>
            </a:r>
            <a:endParaRPr/>
          </a:p>
          <a:p>
            <a:pPr marL="0" marR="0" lvl="0" indent="0" algn="ctr" rtl="0">
              <a:spcBef>
                <a:spcPts val="0"/>
              </a:spcBef>
              <a:spcAft>
                <a:spcPts val="0"/>
              </a:spcAft>
              <a:buNone/>
            </a:pPr>
            <a:r>
              <a:rPr lang="ar-DZ" sz="3600" b="1">
                <a:solidFill>
                  <a:srgbClr val="00B0F0"/>
                </a:solidFill>
                <a:latin typeface="Arial"/>
                <a:ea typeface="Arial"/>
                <a:cs typeface="Arial"/>
                <a:sym typeface="Arial"/>
              </a:rPr>
              <a:t> الرئيسية</a:t>
            </a:r>
            <a:endParaRPr sz="3600" b="1">
              <a:solidFill>
                <a:srgbClr val="00B0F0"/>
              </a:solidFill>
              <a:latin typeface="Arial"/>
              <a:ea typeface="Arial"/>
              <a:cs typeface="Arial"/>
              <a:sym typeface="Arial"/>
            </a:endParaRPr>
          </a:p>
        </p:txBody>
      </p:sp>
      <p:pic>
        <p:nvPicPr>
          <p:cNvPr id="272" name="Google Shape;272;p11" descr="Business model canvas template with icons. - 129012741"/>
          <p:cNvPicPr preferRelativeResize="0"/>
          <p:nvPr/>
        </p:nvPicPr>
        <p:blipFill rotWithShape="1">
          <a:blip r:embed="rId3">
            <a:alphaModFix/>
          </a:blip>
          <a:srcRect l="42117" t="1797" r="44344" b="75452"/>
          <a:stretch/>
        </p:blipFill>
        <p:spPr>
          <a:xfrm>
            <a:off x="10130814" y="1343292"/>
            <a:ext cx="1708451" cy="2013035"/>
          </a:xfrm>
          <a:prstGeom prst="rect">
            <a:avLst/>
          </a:prstGeom>
          <a:noFill/>
          <a:ln>
            <a:noFill/>
          </a:ln>
        </p:spPr>
      </p:pic>
      <p:sp>
        <p:nvSpPr>
          <p:cNvPr id="273" name="Google Shape;273;p11"/>
          <p:cNvSpPr txBox="1"/>
          <p:nvPr/>
        </p:nvSpPr>
        <p:spPr>
          <a:xfrm>
            <a:off x="7460798" y="426429"/>
            <a:ext cx="7011537"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الأنشطة</a:t>
            </a:r>
            <a:endParaRPr/>
          </a:p>
          <a:p>
            <a:pPr marL="0" marR="0" lvl="0" indent="0" algn="ctr" rtl="0">
              <a:spcBef>
                <a:spcPts val="0"/>
              </a:spcBef>
              <a:spcAft>
                <a:spcPts val="0"/>
              </a:spcAft>
              <a:buNone/>
            </a:pPr>
            <a:r>
              <a:rPr lang="ar-DZ" sz="2700" b="1">
                <a:solidFill>
                  <a:srgbClr val="00B0F0"/>
                </a:solidFill>
                <a:latin typeface="Arial"/>
                <a:ea typeface="Arial"/>
                <a:cs typeface="Arial"/>
                <a:sym typeface="Arial"/>
              </a:rPr>
              <a:t> الرئيسية</a:t>
            </a:r>
            <a:endParaRPr sz="2700" b="1">
              <a:solidFill>
                <a:srgbClr val="00B0F0"/>
              </a:solidFill>
              <a:latin typeface="Arial"/>
              <a:ea typeface="Arial"/>
              <a:cs typeface="Arial"/>
              <a:sym typeface="Arial"/>
            </a:endParaRPr>
          </a:p>
        </p:txBody>
      </p:sp>
      <p:sp>
        <p:nvSpPr>
          <p:cNvPr id="274" name="Google Shape;274;p11"/>
          <p:cNvSpPr txBox="1"/>
          <p:nvPr/>
        </p:nvSpPr>
        <p:spPr>
          <a:xfrm>
            <a:off x="6347746" y="266781"/>
            <a:ext cx="330209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الأنشطة الرئيسية</a:t>
            </a:r>
            <a:endParaRPr sz="2700" b="1">
              <a:solidFill>
                <a:srgbClr val="00B0F0"/>
              </a:solidFill>
              <a:latin typeface="Arial"/>
              <a:ea typeface="Arial"/>
              <a:cs typeface="Arial"/>
              <a:sym typeface="Arial"/>
            </a:endParaRPr>
          </a:p>
        </p:txBody>
      </p:sp>
      <p:sp>
        <p:nvSpPr>
          <p:cNvPr id="275" name="Google Shape;275;p11"/>
          <p:cNvSpPr txBox="1"/>
          <p:nvPr/>
        </p:nvSpPr>
        <p:spPr>
          <a:xfrm>
            <a:off x="5530082" y="3552638"/>
            <a:ext cx="4381566"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 الممتلكات اللازمة لتجهيز وإنشاء وتقديم الأنشطة الرئيسية للعملاء, و تصنف :</a:t>
            </a:r>
            <a:endParaRPr sz="2000" b="1">
              <a:solidFill>
                <a:srgbClr val="231F20"/>
              </a:solidFill>
              <a:latin typeface="Arial"/>
              <a:ea typeface="Arial"/>
              <a:cs typeface="Arial"/>
              <a:sym typeface="Arial"/>
            </a:endParaRPr>
          </a:p>
        </p:txBody>
      </p:sp>
      <p:sp>
        <p:nvSpPr>
          <p:cNvPr id="276" name="Google Shape;276;p11"/>
          <p:cNvSpPr txBox="1"/>
          <p:nvPr/>
        </p:nvSpPr>
        <p:spPr>
          <a:xfrm>
            <a:off x="350145" y="741313"/>
            <a:ext cx="330209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الشراكات الرئيسية</a:t>
            </a:r>
            <a:endParaRPr sz="2700" b="1">
              <a:solidFill>
                <a:srgbClr val="00B0F0"/>
              </a:solidFill>
              <a:latin typeface="Arial"/>
              <a:ea typeface="Arial"/>
              <a:cs typeface="Arial"/>
              <a:sym typeface="Arial"/>
            </a:endParaRPr>
          </a:p>
        </p:txBody>
      </p:sp>
      <p:sp>
        <p:nvSpPr>
          <p:cNvPr id="277" name="Google Shape;277;p11"/>
          <p:cNvSpPr txBox="1"/>
          <p:nvPr/>
        </p:nvSpPr>
        <p:spPr>
          <a:xfrm>
            <a:off x="82214" y="3760235"/>
            <a:ext cx="3336432" cy="29238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chemeClr val="dk1"/>
                </a:solidFill>
                <a:latin typeface="Arial"/>
                <a:ea typeface="Arial"/>
                <a:cs typeface="Arial"/>
                <a:sym typeface="Arial"/>
              </a:rPr>
              <a:t>أنواع الشراكات :</a:t>
            </a:r>
            <a:endParaRPr sz="2400" b="1">
              <a:solidFill>
                <a:schemeClr val="dk1"/>
              </a:solidFill>
              <a:latin typeface="Arial"/>
              <a:ea typeface="Arial"/>
              <a:cs typeface="Arial"/>
              <a:sym typeface="Arial"/>
            </a:endParaRPr>
          </a:p>
          <a:p>
            <a:pPr marL="0" marR="0" lvl="0" indent="0" algn="r" rtl="0">
              <a:spcBef>
                <a:spcPts val="0"/>
              </a:spcBef>
              <a:spcAft>
                <a:spcPts val="0"/>
              </a:spcAft>
              <a:buNone/>
            </a:pPr>
            <a:endParaRPr sz="400" b="1">
              <a:solidFill>
                <a:schemeClr val="accent6"/>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إستراتيجية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 (بين أطراف غير متنافسة)</a:t>
            </a:r>
            <a:endParaRPr/>
          </a:p>
          <a:p>
            <a:pPr marL="182562" marR="0" lvl="0" indent="0" algn="r" rtl="1">
              <a:spcBef>
                <a:spcPts val="0"/>
              </a:spcBef>
              <a:spcAft>
                <a:spcPts val="0"/>
              </a:spcAft>
              <a:buNone/>
            </a:pPr>
            <a:endParaRPr sz="1200" b="1">
              <a:solidFill>
                <a:srgbClr val="231F20"/>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تعاونية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 (بين أطراف متنافسة)</a:t>
            </a:r>
            <a:endParaRPr/>
          </a:p>
          <a:p>
            <a:pPr marL="182562" marR="0" lvl="0" indent="0" algn="r" rtl="1">
              <a:spcBef>
                <a:spcPts val="0"/>
              </a:spcBef>
              <a:spcAft>
                <a:spcPts val="0"/>
              </a:spcAft>
              <a:buNone/>
            </a:pPr>
            <a:endParaRPr sz="1200" b="1">
              <a:solidFill>
                <a:srgbClr val="231F20"/>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تكاملية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بين موردين و (مصنعين أومطورين)</a:t>
            </a:r>
            <a:endParaRPr/>
          </a:p>
        </p:txBody>
      </p:sp>
      <p:sp>
        <p:nvSpPr>
          <p:cNvPr id="278" name="Google Shape;278;p11"/>
          <p:cNvSpPr txBox="1"/>
          <p:nvPr/>
        </p:nvSpPr>
        <p:spPr>
          <a:xfrm>
            <a:off x="-42204" y="1342559"/>
            <a:ext cx="3529002" cy="249299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وهم أطراف خارجية يتم الإعتماد عليهم في تنفيذ بعض الأنشطة أو يتم التعاقد معهم لتزويد بعض الموارد,</a:t>
            </a:r>
            <a:r>
              <a:rPr lang="ar-DZ" sz="2000" b="1">
                <a:solidFill>
                  <a:schemeClr val="dk1"/>
                </a:solidFill>
                <a:latin typeface="Arial"/>
                <a:ea typeface="Arial"/>
                <a:cs typeface="Arial"/>
                <a:sym typeface="Arial"/>
              </a:rPr>
              <a:t> وتهدف الشراكات بشكل عام إلى:</a:t>
            </a:r>
            <a:endParaRPr sz="2000" b="1">
              <a:solidFill>
                <a:schemeClr val="dk1"/>
              </a:solidFill>
              <a:latin typeface="Arial"/>
              <a:ea typeface="Arial"/>
              <a:cs typeface="Arial"/>
              <a:sym typeface="Arial"/>
            </a:endParaRPr>
          </a:p>
          <a:p>
            <a:pPr marL="0" marR="0" lvl="0" indent="0" algn="r" rtl="0">
              <a:spcBef>
                <a:spcPts val="0"/>
              </a:spcBef>
              <a:spcAft>
                <a:spcPts val="0"/>
              </a:spcAft>
              <a:buNone/>
            </a:pPr>
            <a:endParaRPr sz="1400" b="1">
              <a:solidFill>
                <a:schemeClr val="dk1"/>
              </a:solidFill>
              <a:latin typeface="Arial"/>
              <a:ea typeface="Arial"/>
              <a:cs typeface="Arial"/>
              <a:sym typeface="Arial"/>
            </a:endParaRPr>
          </a:p>
          <a:p>
            <a:pPr marL="0" marR="0" lvl="0" indent="0" algn="r" rtl="0">
              <a:spcBef>
                <a:spcPts val="0"/>
              </a:spcBef>
              <a:spcAft>
                <a:spcPts val="0"/>
              </a:spcAft>
              <a:buNone/>
            </a:pPr>
            <a:r>
              <a:rPr lang="ar-DZ" sz="2000" b="1">
                <a:solidFill>
                  <a:schemeClr val="accent6"/>
                </a:solidFill>
                <a:latin typeface="Arial"/>
                <a:ea typeface="Arial"/>
                <a:cs typeface="Arial"/>
                <a:sym typeface="Arial"/>
              </a:rPr>
              <a:t>خفض التكاليف </a:t>
            </a:r>
            <a:r>
              <a:rPr lang="ar-DZ" sz="2000" b="1">
                <a:solidFill>
                  <a:schemeClr val="dk1"/>
                </a:solidFill>
                <a:latin typeface="Arial"/>
                <a:ea typeface="Arial"/>
                <a:cs typeface="Arial"/>
                <a:sym typeface="Arial"/>
              </a:rPr>
              <a:t>(بواسطة التخصص)</a:t>
            </a:r>
            <a:endParaRPr/>
          </a:p>
          <a:p>
            <a:pPr marL="0" marR="0" lvl="0" indent="0" algn="r" rtl="0">
              <a:spcBef>
                <a:spcPts val="0"/>
              </a:spcBef>
              <a:spcAft>
                <a:spcPts val="0"/>
              </a:spcAft>
              <a:buNone/>
            </a:pPr>
            <a:r>
              <a:rPr lang="ar-DZ" sz="2000" b="1">
                <a:solidFill>
                  <a:schemeClr val="accent6"/>
                </a:solidFill>
                <a:latin typeface="Arial"/>
                <a:ea typeface="Arial"/>
                <a:cs typeface="Arial"/>
                <a:sym typeface="Arial"/>
              </a:rPr>
              <a:t>تقليل المخاطرة </a:t>
            </a:r>
            <a:r>
              <a:rPr lang="ar-DZ" sz="2000" b="1">
                <a:solidFill>
                  <a:schemeClr val="dk1"/>
                </a:solidFill>
                <a:latin typeface="Arial"/>
                <a:ea typeface="Arial"/>
                <a:cs typeface="Arial"/>
                <a:sym typeface="Arial"/>
              </a:rPr>
              <a:t>(بواسطة وتوزيع المهام)</a:t>
            </a:r>
            <a:endParaRPr/>
          </a:p>
          <a:p>
            <a:pPr marL="0" marR="0" lvl="0" indent="0" algn="r" rtl="0">
              <a:spcBef>
                <a:spcPts val="0"/>
              </a:spcBef>
              <a:spcAft>
                <a:spcPts val="0"/>
              </a:spcAft>
              <a:buNone/>
            </a:pPr>
            <a:endParaRPr sz="1600" b="0" i="0">
              <a:solidFill>
                <a:srgbClr val="717171"/>
              </a:solidFill>
              <a:latin typeface="Helvetica Neue"/>
              <a:ea typeface="Helvetica Neue"/>
              <a:cs typeface="Helvetica Neue"/>
              <a:sym typeface="Helvetica Neue"/>
            </a:endParaRPr>
          </a:p>
        </p:txBody>
      </p:sp>
      <p:sp>
        <p:nvSpPr>
          <p:cNvPr id="279" name="Google Shape;279;p11"/>
          <p:cNvSpPr txBox="1"/>
          <p:nvPr/>
        </p:nvSpPr>
        <p:spPr>
          <a:xfrm>
            <a:off x="5420965" y="658932"/>
            <a:ext cx="4441913"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هي أهم الأعمال التي لا بُد للمنشأة من القيام بها لتضمن تقديم القيم المضافة وتبلغ نجاحها في عملها</a:t>
            </a:r>
            <a:br>
              <a:rPr lang="ar-DZ" sz="2000" b="1">
                <a:solidFill>
                  <a:srgbClr val="231F20"/>
                </a:solidFill>
                <a:latin typeface="Arial"/>
                <a:ea typeface="Arial"/>
                <a:cs typeface="Arial"/>
                <a:sym typeface="Arial"/>
              </a:rPr>
            </a:br>
            <a:endParaRPr sz="2000" b="1">
              <a:solidFill>
                <a:srgbClr val="231F20"/>
              </a:solidFill>
              <a:latin typeface="Arial"/>
              <a:ea typeface="Arial"/>
              <a:cs typeface="Arial"/>
              <a:sym typeface="Arial"/>
            </a:endParaRPr>
          </a:p>
        </p:txBody>
      </p:sp>
      <p:sp>
        <p:nvSpPr>
          <p:cNvPr id="280" name="Google Shape;280;p11"/>
          <p:cNvSpPr txBox="1"/>
          <p:nvPr/>
        </p:nvSpPr>
        <p:spPr>
          <a:xfrm>
            <a:off x="5632491" y="1258149"/>
            <a:ext cx="4168302" cy="175432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0" i="0">
                <a:solidFill>
                  <a:srgbClr val="717171"/>
                </a:solidFill>
                <a:latin typeface="Helvetica Neue"/>
                <a:ea typeface="Helvetica Neue"/>
                <a:cs typeface="Helvetica Neue"/>
                <a:sym typeface="Helvetica Neue"/>
              </a:rPr>
              <a:t> </a:t>
            </a:r>
            <a:r>
              <a:rPr lang="ar-DZ" sz="2400" b="1">
                <a:solidFill>
                  <a:schemeClr val="accent6"/>
                </a:solidFill>
                <a:latin typeface="Arial"/>
                <a:ea typeface="Arial"/>
                <a:cs typeface="Arial"/>
                <a:sym typeface="Arial"/>
              </a:rPr>
              <a:t>أنشطة الإنتاج </a:t>
            </a:r>
            <a:endParaRPr/>
          </a:p>
          <a:p>
            <a:pPr marL="0" marR="0" lvl="0" indent="0" algn="r" rtl="1">
              <a:spcBef>
                <a:spcPts val="0"/>
              </a:spcBef>
              <a:spcAft>
                <a:spcPts val="0"/>
              </a:spcAft>
              <a:buNone/>
            </a:pPr>
            <a:r>
              <a:rPr lang="ar-DZ" sz="2000" b="1">
                <a:solidFill>
                  <a:schemeClr val="dk1"/>
                </a:solidFill>
                <a:latin typeface="Arial"/>
                <a:ea typeface="Arial"/>
                <a:cs typeface="Arial"/>
                <a:sym typeface="Arial"/>
              </a:rPr>
              <a:t>يتعلَّق هذا النشاط بتصميم وصنع وتوزيع ٍمنتج ما </a:t>
            </a:r>
            <a:endParaRPr sz="2400" b="1">
              <a:solidFill>
                <a:schemeClr val="accent6"/>
              </a:solidFill>
              <a:latin typeface="Arial"/>
              <a:ea typeface="Arial"/>
              <a:cs typeface="Arial"/>
              <a:sym typeface="Arial"/>
            </a:endParaRPr>
          </a:p>
          <a:p>
            <a:pPr marL="0" marR="0" lvl="0" indent="0" algn="r" rtl="1">
              <a:spcBef>
                <a:spcPts val="0"/>
              </a:spcBef>
              <a:spcAft>
                <a:spcPts val="0"/>
              </a:spcAft>
              <a:buNone/>
            </a:pPr>
            <a:r>
              <a:rPr lang="ar-DZ" sz="2400" b="1">
                <a:solidFill>
                  <a:schemeClr val="accent6"/>
                </a:solidFill>
                <a:latin typeface="Arial"/>
                <a:ea typeface="Arial"/>
                <a:cs typeface="Arial"/>
                <a:sym typeface="Arial"/>
              </a:rPr>
              <a:t>أنشطة حل المشاكل.</a:t>
            </a:r>
            <a:endParaRPr/>
          </a:p>
          <a:p>
            <a:pPr marL="0" marR="0" lvl="0" indent="0" algn="r" rtl="1">
              <a:spcBef>
                <a:spcPts val="0"/>
              </a:spcBef>
              <a:spcAft>
                <a:spcPts val="0"/>
              </a:spcAft>
              <a:buNone/>
            </a:pPr>
            <a:r>
              <a:rPr lang="ar-DZ" sz="2000" b="1">
                <a:solidFill>
                  <a:schemeClr val="dk1"/>
                </a:solidFill>
                <a:latin typeface="Arial"/>
                <a:ea typeface="Arial"/>
                <a:cs typeface="Arial"/>
                <a:sym typeface="Arial"/>
              </a:rPr>
              <a:t>يتعلَّق هذا ّ النشاط ُّ بالتوصل إلى  حلول ٍ لمشكلات</a:t>
            </a:r>
            <a:br>
              <a:rPr lang="ar-DZ" sz="2000" b="1">
                <a:solidFill>
                  <a:schemeClr val="dk1"/>
                </a:solidFill>
                <a:latin typeface="Arial"/>
                <a:ea typeface="Arial"/>
                <a:cs typeface="Arial"/>
                <a:sym typeface="Arial"/>
              </a:rPr>
            </a:br>
            <a:r>
              <a:rPr lang="ar-DZ" sz="2000" b="1">
                <a:solidFill>
                  <a:schemeClr val="dk1"/>
                </a:solidFill>
                <a:latin typeface="Arial"/>
                <a:ea typeface="Arial"/>
                <a:cs typeface="Arial"/>
                <a:sym typeface="Arial"/>
              </a:rPr>
              <a:t>تواجه العملاء ًّتقديم الخدمات والاستشارات</a:t>
            </a:r>
            <a:endParaRPr sz="2400" b="1">
              <a:solidFill>
                <a:schemeClr val="accent6"/>
              </a:solidFill>
              <a:latin typeface="Arial"/>
              <a:ea typeface="Arial"/>
              <a:cs typeface="Arial"/>
              <a:sym typeface="Arial"/>
            </a:endParaRPr>
          </a:p>
        </p:txBody>
      </p:sp>
      <p:grpSp>
        <p:nvGrpSpPr>
          <p:cNvPr id="281" name="Google Shape;281;p11"/>
          <p:cNvGrpSpPr/>
          <p:nvPr/>
        </p:nvGrpSpPr>
        <p:grpSpPr>
          <a:xfrm>
            <a:off x="5671200" y="6013524"/>
            <a:ext cx="4158821" cy="897679"/>
            <a:chOff x="5671200" y="6013524"/>
            <a:chExt cx="4158821" cy="897679"/>
          </a:xfrm>
        </p:grpSpPr>
        <p:sp>
          <p:nvSpPr>
            <p:cNvPr id="282" name="Google Shape;282;p11"/>
            <p:cNvSpPr txBox="1"/>
            <p:nvPr/>
          </p:nvSpPr>
          <p:spPr>
            <a:xfrm>
              <a:off x="7837842" y="6013524"/>
              <a:ext cx="1992179" cy="43088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a:solidFill>
                    <a:schemeClr val="accent6"/>
                  </a:solidFill>
                  <a:latin typeface="Arial"/>
                  <a:ea typeface="Arial"/>
                  <a:cs typeface="Arial"/>
                  <a:sym typeface="Arial"/>
                </a:rPr>
                <a:t>الموارد الفكرية :</a:t>
              </a:r>
              <a:endParaRPr sz="2200" b="1">
                <a:solidFill>
                  <a:schemeClr val="accent6"/>
                </a:solidFill>
                <a:latin typeface="Arial"/>
                <a:ea typeface="Arial"/>
                <a:cs typeface="Arial"/>
                <a:sym typeface="Arial"/>
              </a:endParaRPr>
            </a:p>
          </p:txBody>
        </p:sp>
        <p:sp>
          <p:nvSpPr>
            <p:cNvPr id="283" name="Google Shape;283;p11"/>
            <p:cNvSpPr txBox="1"/>
            <p:nvPr/>
          </p:nvSpPr>
          <p:spPr>
            <a:xfrm>
              <a:off x="5671200" y="6264872"/>
              <a:ext cx="4062749"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rgbClr val="231F20"/>
                  </a:solidFill>
                  <a:latin typeface="Arial"/>
                  <a:ea typeface="Arial"/>
                  <a:cs typeface="Arial"/>
                  <a:sym typeface="Arial"/>
                </a:rPr>
                <a:t>مثل وبراءة الاختراعات وحقوق التأليف والنشر وقواعد بيانات العملاء </a:t>
              </a:r>
              <a:endParaRPr sz="1800" b="1">
                <a:solidFill>
                  <a:srgbClr val="231F20"/>
                </a:solidFill>
                <a:latin typeface="Arial"/>
                <a:ea typeface="Arial"/>
                <a:cs typeface="Arial"/>
                <a:sym typeface="Arial"/>
              </a:endParaRPr>
            </a:p>
          </p:txBody>
        </p:sp>
      </p:grpSp>
      <p:grpSp>
        <p:nvGrpSpPr>
          <p:cNvPr id="284" name="Google Shape;284;p11"/>
          <p:cNvGrpSpPr/>
          <p:nvPr/>
        </p:nvGrpSpPr>
        <p:grpSpPr>
          <a:xfrm>
            <a:off x="5640170" y="5469972"/>
            <a:ext cx="4199626" cy="682235"/>
            <a:chOff x="5640170" y="5469972"/>
            <a:chExt cx="4199626" cy="682235"/>
          </a:xfrm>
        </p:grpSpPr>
        <p:sp>
          <p:nvSpPr>
            <p:cNvPr id="285" name="Google Shape;285;p11"/>
            <p:cNvSpPr txBox="1"/>
            <p:nvPr/>
          </p:nvSpPr>
          <p:spPr>
            <a:xfrm>
              <a:off x="5640170" y="5782875"/>
              <a:ext cx="4139282"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rgbClr val="231F20"/>
                  </a:solidFill>
                  <a:latin typeface="Arial"/>
                  <a:ea typeface="Arial"/>
                  <a:cs typeface="Arial"/>
                  <a:sym typeface="Arial"/>
                </a:rPr>
                <a:t>جميع الخدمات و المنتجات تتطلَّب فريق عمل و انتاج</a:t>
              </a:r>
              <a:endParaRPr sz="1800" b="1">
                <a:solidFill>
                  <a:srgbClr val="231F20"/>
                </a:solidFill>
                <a:latin typeface="Arial"/>
                <a:ea typeface="Arial"/>
                <a:cs typeface="Arial"/>
                <a:sym typeface="Arial"/>
              </a:endParaRPr>
            </a:p>
          </p:txBody>
        </p:sp>
        <p:sp>
          <p:nvSpPr>
            <p:cNvPr id="286" name="Google Shape;286;p11"/>
            <p:cNvSpPr txBox="1"/>
            <p:nvPr/>
          </p:nvSpPr>
          <p:spPr>
            <a:xfrm>
              <a:off x="7847617" y="5469972"/>
              <a:ext cx="1992179" cy="43088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a:solidFill>
                    <a:schemeClr val="accent6"/>
                  </a:solidFill>
                  <a:latin typeface="Arial"/>
                  <a:ea typeface="Arial"/>
                  <a:cs typeface="Arial"/>
                  <a:sym typeface="Arial"/>
                </a:rPr>
                <a:t>الموارد البشرية :</a:t>
              </a:r>
              <a:endParaRPr sz="2200" b="1">
                <a:solidFill>
                  <a:schemeClr val="accent6"/>
                </a:solidFill>
                <a:latin typeface="Arial"/>
                <a:ea typeface="Arial"/>
                <a:cs typeface="Arial"/>
                <a:sym typeface="Arial"/>
              </a:endParaRPr>
            </a:p>
          </p:txBody>
        </p:sp>
      </p:grpSp>
      <p:grpSp>
        <p:nvGrpSpPr>
          <p:cNvPr id="287" name="Google Shape;287;p11"/>
          <p:cNvGrpSpPr/>
          <p:nvPr/>
        </p:nvGrpSpPr>
        <p:grpSpPr>
          <a:xfrm>
            <a:off x="6122662" y="4134428"/>
            <a:ext cx="3629272" cy="916185"/>
            <a:chOff x="6122662" y="4134428"/>
            <a:chExt cx="3629272" cy="916185"/>
          </a:xfrm>
        </p:grpSpPr>
        <p:sp>
          <p:nvSpPr>
            <p:cNvPr id="288" name="Google Shape;288;p11"/>
            <p:cNvSpPr txBox="1"/>
            <p:nvPr/>
          </p:nvSpPr>
          <p:spPr>
            <a:xfrm>
              <a:off x="7759755" y="4134428"/>
              <a:ext cx="1992179" cy="43088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a:solidFill>
                    <a:schemeClr val="accent6"/>
                  </a:solidFill>
                  <a:latin typeface="Arial"/>
                  <a:ea typeface="Arial"/>
                  <a:cs typeface="Arial"/>
                  <a:sym typeface="Arial"/>
                </a:rPr>
                <a:t>الموارد المادية :</a:t>
              </a:r>
              <a:endParaRPr sz="2200" b="1">
                <a:solidFill>
                  <a:schemeClr val="accent6"/>
                </a:solidFill>
                <a:latin typeface="Arial"/>
                <a:ea typeface="Arial"/>
                <a:cs typeface="Arial"/>
                <a:sym typeface="Arial"/>
              </a:endParaRPr>
            </a:p>
          </p:txBody>
        </p:sp>
        <p:sp>
          <p:nvSpPr>
            <p:cNvPr id="289" name="Google Shape;289;p11"/>
            <p:cNvSpPr txBox="1"/>
            <p:nvPr/>
          </p:nvSpPr>
          <p:spPr>
            <a:xfrm>
              <a:off x="6122662" y="4404282"/>
              <a:ext cx="362178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rgbClr val="231F20"/>
                  </a:solidFill>
                  <a:latin typeface="Arial"/>
                  <a:ea typeface="Arial"/>
                  <a:cs typeface="Arial"/>
                  <a:sym typeface="Arial"/>
                </a:rPr>
                <a:t>مثل مرافق التصنيع والمباني والآلات والأنظمة </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و نقاط البيع وشبكات التوزيع </a:t>
              </a:r>
              <a:endParaRPr sz="1800" b="1">
                <a:solidFill>
                  <a:srgbClr val="231F20"/>
                </a:solidFill>
                <a:latin typeface="Arial"/>
                <a:ea typeface="Arial"/>
                <a:cs typeface="Arial"/>
                <a:sym typeface="Arial"/>
              </a:endParaRPr>
            </a:p>
          </p:txBody>
        </p:sp>
      </p:grpSp>
      <p:grpSp>
        <p:nvGrpSpPr>
          <p:cNvPr id="290" name="Google Shape;290;p11"/>
          <p:cNvGrpSpPr/>
          <p:nvPr/>
        </p:nvGrpSpPr>
        <p:grpSpPr>
          <a:xfrm>
            <a:off x="5637128" y="4946740"/>
            <a:ext cx="4184235" cy="669305"/>
            <a:chOff x="5637128" y="4946740"/>
            <a:chExt cx="4184235" cy="669305"/>
          </a:xfrm>
        </p:grpSpPr>
        <p:sp>
          <p:nvSpPr>
            <p:cNvPr id="291" name="Google Shape;291;p11"/>
            <p:cNvSpPr txBox="1"/>
            <p:nvPr/>
          </p:nvSpPr>
          <p:spPr>
            <a:xfrm>
              <a:off x="7829184" y="4946740"/>
              <a:ext cx="1992179" cy="43088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a:solidFill>
                    <a:schemeClr val="accent6"/>
                  </a:solidFill>
                  <a:latin typeface="Arial"/>
                  <a:ea typeface="Arial"/>
                  <a:cs typeface="Arial"/>
                  <a:sym typeface="Arial"/>
                </a:rPr>
                <a:t>الموارد المالية :</a:t>
              </a:r>
              <a:endParaRPr sz="2200" b="1">
                <a:solidFill>
                  <a:schemeClr val="accent6"/>
                </a:solidFill>
                <a:latin typeface="Arial"/>
                <a:ea typeface="Arial"/>
                <a:cs typeface="Arial"/>
                <a:sym typeface="Arial"/>
              </a:endParaRPr>
            </a:p>
          </p:txBody>
        </p:sp>
        <p:sp>
          <p:nvSpPr>
            <p:cNvPr id="292" name="Google Shape;292;p11"/>
            <p:cNvSpPr txBox="1"/>
            <p:nvPr/>
          </p:nvSpPr>
          <p:spPr>
            <a:xfrm>
              <a:off x="5637128" y="5246713"/>
              <a:ext cx="4139282"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rgbClr val="231F20"/>
                  </a:solidFill>
                  <a:latin typeface="Arial"/>
                  <a:ea typeface="Arial"/>
                  <a:cs typeface="Arial"/>
                  <a:sym typeface="Arial"/>
                </a:rPr>
                <a:t>جميع</a:t>
              </a:r>
              <a:endParaRPr sz="1800" b="1">
                <a:solidFill>
                  <a:srgbClr val="231F2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2"/>
          <p:cNvSpPr/>
          <p:nvPr/>
        </p:nvSpPr>
        <p:spPr>
          <a:xfrm>
            <a:off x="9940259" y="419860"/>
            <a:ext cx="2101361" cy="4378772"/>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12"/>
          <p:cNvSpPr/>
          <p:nvPr/>
        </p:nvSpPr>
        <p:spPr>
          <a:xfrm>
            <a:off x="2394584" y="490200"/>
            <a:ext cx="2337136" cy="4306651"/>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99" name="Google Shape;299;p12"/>
          <p:cNvSpPr/>
          <p:nvPr/>
        </p:nvSpPr>
        <p:spPr>
          <a:xfrm>
            <a:off x="4853307" y="520181"/>
            <a:ext cx="2356962" cy="4306650"/>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12"/>
          <p:cNvSpPr/>
          <p:nvPr/>
        </p:nvSpPr>
        <p:spPr>
          <a:xfrm>
            <a:off x="7361183" y="412628"/>
            <a:ext cx="2436233" cy="4378772"/>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p12"/>
          <p:cNvSpPr/>
          <p:nvPr/>
        </p:nvSpPr>
        <p:spPr>
          <a:xfrm rot="-5400000">
            <a:off x="2195099" y="2938547"/>
            <a:ext cx="1837734" cy="5794179"/>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12"/>
          <p:cNvSpPr/>
          <p:nvPr/>
        </p:nvSpPr>
        <p:spPr>
          <a:xfrm rot="-5400000">
            <a:off x="8137550" y="2890215"/>
            <a:ext cx="1837732" cy="5890847"/>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03" name="Google Shape;303;p12" descr="Business model canvas template with icons. - 129012741"/>
          <p:cNvPicPr preferRelativeResize="0"/>
          <p:nvPr/>
        </p:nvPicPr>
        <p:blipFill rotWithShape="1">
          <a:blip r:embed="rId3">
            <a:alphaModFix/>
          </a:blip>
          <a:srcRect l="73912" t="64234" r="11770" b="10170"/>
          <a:stretch/>
        </p:blipFill>
        <p:spPr>
          <a:xfrm>
            <a:off x="7760869" y="893267"/>
            <a:ext cx="1617784" cy="1755296"/>
          </a:xfrm>
          <a:prstGeom prst="rect">
            <a:avLst/>
          </a:prstGeom>
          <a:noFill/>
          <a:ln>
            <a:noFill/>
          </a:ln>
        </p:spPr>
      </p:pic>
      <p:pic>
        <p:nvPicPr>
          <p:cNvPr id="304" name="Google Shape;304;p12" descr="Business model canvas template with icons. - 129012741"/>
          <p:cNvPicPr preferRelativeResize="0"/>
          <p:nvPr/>
        </p:nvPicPr>
        <p:blipFill rotWithShape="1">
          <a:blip r:embed="rId3">
            <a:alphaModFix/>
          </a:blip>
          <a:srcRect l="64058" r="21781" b="73380"/>
          <a:stretch/>
        </p:blipFill>
        <p:spPr>
          <a:xfrm>
            <a:off x="5188770" y="1448002"/>
            <a:ext cx="1899041" cy="2126138"/>
          </a:xfrm>
          <a:prstGeom prst="rect">
            <a:avLst/>
          </a:prstGeom>
          <a:noFill/>
          <a:ln>
            <a:noFill/>
          </a:ln>
        </p:spPr>
      </p:pic>
      <p:pic>
        <p:nvPicPr>
          <p:cNvPr id="305" name="Google Shape;305;p12" descr="Business model canvas template with icons. - 129012741"/>
          <p:cNvPicPr preferRelativeResize="0"/>
          <p:nvPr/>
        </p:nvPicPr>
        <p:blipFill rotWithShape="1">
          <a:blip r:embed="rId3">
            <a:alphaModFix/>
          </a:blip>
          <a:srcRect l="10630" t="61026" r="75521" b="10047"/>
          <a:stretch/>
        </p:blipFill>
        <p:spPr>
          <a:xfrm>
            <a:off x="10200543" y="1146596"/>
            <a:ext cx="1565030" cy="1983887"/>
          </a:xfrm>
          <a:prstGeom prst="rect">
            <a:avLst/>
          </a:prstGeom>
          <a:noFill/>
          <a:ln>
            <a:noFill/>
          </a:ln>
        </p:spPr>
      </p:pic>
      <p:pic>
        <p:nvPicPr>
          <p:cNvPr id="306" name="Google Shape;306;p12" descr="Business model canvas template with icons. - 129012741"/>
          <p:cNvPicPr preferRelativeResize="0"/>
          <p:nvPr/>
        </p:nvPicPr>
        <p:blipFill rotWithShape="1">
          <a:blip r:embed="rId3">
            <a:alphaModFix/>
          </a:blip>
          <a:srcRect l="29873" t="72957" r="56278" b="3873"/>
          <a:stretch/>
        </p:blipFill>
        <p:spPr>
          <a:xfrm>
            <a:off x="7832747" y="3171198"/>
            <a:ext cx="1786495" cy="1588959"/>
          </a:xfrm>
          <a:prstGeom prst="rect">
            <a:avLst/>
          </a:prstGeom>
          <a:noFill/>
          <a:ln>
            <a:noFill/>
          </a:ln>
        </p:spPr>
      </p:pic>
      <p:pic>
        <p:nvPicPr>
          <p:cNvPr id="307" name="Google Shape;307;p12" descr="Business model canvas template with icons. - 129012741"/>
          <p:cNvPicPr preferRelativeResize="0"/>
          <p:nvPr/>
        </p:nvPicPr>
        <p:blipFill rotWithShape="1">
          <a:blip r:embed="rId3">
            <a:alphaModFix/>
          </a:blip>
          <a:srcRect l="51035" t="72530" r="31849" b="1843"/>
          <a:stretch/>
        </p:blipFill>
        <p:spPr>
          <a:xfrm>
            <a:off x="9902641" y="4961744"/>
            <a:ext cx="1934307" cy="1757590"/>
          </a:xfrm>
          <a:prstGeom prst="rect">
            <a:avLst/>
          </a:prstGeom>
          <a:noFill/>
          <a:ln>
            <a:noFill/>
          </a:ln>
        </p:spPr>
      </p:pic>
      <p:pic>
        <p:nvPicPr>
          <p:cNvPr id="308" name="Google Shape;308;p12" descr="Business model canvas template with icons. - 129012741"/>
          <p:cNvPicPr preferRelativeResize="0"/>
          <p:nvPr/>
        </p:nvPicPr>
        <p:blipFill rotWithShape="1">
          <a:blip r:embed="rId3">
            <a:alphaModFix/>
          </a:blip>
          <a:srcRect l="74452" t="28976" r="11652" b="46959"/>
          <a:stretch/>
        </p:blipFill>
        <p:spPr>
          <a:xfrm>
            <a:off x="441417" y="4964074"/>
            <a:ext cx="1678540" cy="1764000"/>
          </a:xfrm>
          <a:prstGeom prst="rect">
            <a:avLst/>
          </a:prstGeom>
          <a:noFill/>
          <a:ln>
            <a:noFill/>
          </a:ln>
        </p:spPr>
      </p:pic>
      <p:pic>
        <p:nvPicPr>
          <p:cNvPr id="309" name="Google Shape;309;p12" descr="Business model canvas template with icons. - 129012741"/>
          <p:cNvPicPr preferRelativeResize="0"/>
          <p:nvPr/>
        </p:nvPicPr>
        <p:blipFill rotWithShape="1">
          <a:blip r:embed="rId3">
            <a:alphaModFix/>
          </a:blip>
          <a:srcRect l="10161" t="26668" r="75026" b="49119"/>
          <a:stretch/>
        </p:blipFill>
        <p:spPr>
          <a:xfrm>
            <a:off x="2722237" y="2979341"/>
            <a:ext cx="1674117" cy="1702534"/>
          </a:xfrm>
          <a:prstGeom prst="rect">
            <a:avLst/>
          </a:prstGeom>
          <a:noFill/>
          <a:ln>
            <a:noFill/>
          </a:ln>
        </p:spPr>
      </p:pic>
      <p:cxnSp>
        <p:nvCxnSpPr>
          <p:cNvPr id="310" name="Google Shape;310;p12"/>
          <p:cNvCxnSpPr/>
          <p:nvPr/>
        </p:nvCxnSpPr>
        <p:spPr>
          <a:xfrm>
            <a:off x="2471727" y="2518354"/>
            <a:ext cx="2184815" cy="0"/>
          </a:xfrm>
          <a:prstGeom prst="straightConnector1">
            <a:avLst/>
          </a:prstGeom>
          <a:noFill/>
          <a:ln w="38100" cap="flat" cmpd="sng">
            <a:solidFill>
              <a:srgbClr val="595959"/>
            </a:solidFill>
            <a:prstDash val="dash"/>
            <a:miter lim="800000"/>
            <a:headEnd type="none" w="sm" len="sm"/>
            <a:tailEnd type="none" w="sm" len="sm"/>
          </a:ln>
        </p:spPr>
      </p:cxnSp>
      <p:cxnSp>
        <p:nvCxnSpPr>
          <p:cNvPr id="311" name="Google Shape;311;p12"/>
          <p:cNvCxnSpPr/>
          <p:nvPr/>
        </p:nvCxnSpPr>
        <p:spPr>
          <a:xfrm>
            <a:off x="7507671" y="2566380"/>
            <a:ext cx="2184815" cy="0"/>
          </a:xfrm>
          <a:prstGeom prst="straightConnector1">
            <a:avLst/>
          </a:prstGeom>
          <a:noFill/>
          <a:ln w="38100" cap="flat" cmpd="sng">
            <a:solidFill>
              <a:srgbClr val="595959"/>
            </a:solidFill>
            <a:prstDash val="dash"/>
            <a:miter lim="800000"/>
            <a:headEnd type="none" w="sm" len="sm"/>
            <a:tailEnd type="none" w="sm" len="sm"/>
          </a:ln>
        </p:spPr>
      </p:cxnSp>
      <p:sp>
        <p:nvSpPr>
          <p:cNvPr id="312" name="Google Shape;312;p12"/>
          <p:cNvSpPr txBox="1"/>
          <p:nvPr/>
        </p:nvSpPr>
        <p:spPr>
          <a:xfrm>
            <a:off x="5150483" y="2677362"/>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C55A11"/>
                </a:solidFill>
                <a:latin typeface="Arial"/>
                <a:ea typeface="Arial"/>
                <a:cs typeface="Arial"/>
                <a:sym typeface="Arial"/>
              </a:rPr>
              <a:t>قنوات التوزيع</a:t>
            </a:r>
            <a:endParaRPr sz="2700" b="1">
              <a:solidFill>
                <a:srgbClr val="C55A11"/>
              </a:solidFill>
              <a:latin typeface="Arial"/>
              <a:ea typeface="Arial"/>
              <a:cs typeface="Arial"/>
              <a:sym typeface="Arial"/>
            </a:endParaRPr>
          </a:p>
        </p:txBody>
      </p:sp>
      <p:sp>
        <p:nvSpPr>
          <p:cNvPr id="313" name="Google Shape;313;p12"/>
          <p:cNvSpPr txBox="1"/>
          <p:nvPr/>
        </p:nvSpPr>
        <p:spPr>
          <a:xfrm>
            <a:off x="7423985" y="528243"/>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C55A11"/>
                </a:solidFill>
                <a:latin typeface="Arial"/>
                <a:ea typeface="Arial"/>
                <a:cs typeface="Arial"/>
                <a:sym typeface="Arial"/>
              </a:rPr>
              <a:t>شرائح</a:t>
            </a:r>
            <a:r>
              <a:rPr lang="ar-DZ" sz="2700" b="1">
                <a:solidFill>
                  <a:srgbClr val="1E4E79"/>
                </a:solidFill>
                <a:latin typeface="Arial"/>
                <a:ea typeface="Arial"/>
                <a:cs typeface="Arial"/>
                <a:sym typeface="Arial"/>
              </a:rPr>
              <a:t> </a:t>
            </a:r>
            <a:r>
              <a:rPr lang="ar-DZ" sz="2700" b="1">
                <a:solidFill>
                  <a:srgbClr val="C55A11"/>
                </a:solidFill>
                <a:latin typeface="Arial"/>
                <a:ea typeface="Arial"/>
                <a:cs typeface="Arial"/>
                <a:sym typeface="Arial"/>
              </a:rPr>
              <a:t>العملاء</a:t>
            </a:r>
            <a:endParaRPr sz="2700" b="1">
              <a:solidFill>
                <a:srgbClr val="C55A11"/>
              </a:solidFill>
              <a:latin typeface="Arial"/>
              <a:ea typeface="Arial"/>
              <a:cs typeface="Arial"/>
              <a:sym typeface="Arial"/>
            </a:endParaRPr>
          </a:p>
        </p:txBody>
      </p:sp>
      <p:sp>
        <p:nvSpPr>
          <p:cNvPr id="314" name="Google Shape;314;p12"/>
          <p:cNvSpPr txBox="1"/>
          <p:nvPr/>
        </p:nvSpPr>
        <p:spPr>
          <a:xfrm>
            <a:off x="5046792" y="499444"/>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C55A11"/>
                </a:solidFill>
                <a:latin typeface="Arial"/>
                <a:ea typeface="Arial"/>
                <a:cs typeface="Arial"/>
                <a:sym typeface="Arial"/>
              </a:rPr>
              <a:t>العلاقة مع العملاء</a:t>
            </a:r>
            <a:endParaRPr sz="2700" b="1">
              <a:solidFill>
                <a:srgbClr val="C55A11"/>
              </a:solidFill>
              <a:latin typeface="Arial"/>
              <a:ea typeface="Arial"/>
              <a:cs typeface="Arial"/>
              <a:sym typeface="Arial"/>
            </a:endParaRPr>
          </a:p>
        </p:txBody>
      </p:sp>
      <p:sp>
        <p:nvSpPr>
          <p:cNvPr id="315" name="Google Shape;315;p12"/>
          <p:cNvSpPr txBox="1"/>
          <p:nvPr/>
        </p:nvSpPr>
        <p:spPr>
          <a:xfrm>
            <a:off x="4826873" y="5022527"/>
            <a:ext cx="701153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rgbClr val="FFC000"/>
                </a:solidFill>
                <a:latin typeface="Arial"/>
                <a:ea typeface="Arial"/>
                <a:cs typeface="Arial"/>
                <a:sym typeface="Arial"/>
              </a:rPr>
              <a:t>مصادر الإيرادات</a:t>
            </a:r>
            <a:endParaRPr sz="3600" b="1">
              <a:solidFill>
                <a:srgbClr val="FFC000"/>
              </a:solidFill>
              <a:latin typeface="Arial"/>
              <a:ea typeface="Arial"/>
              <a:cs typeface="Arial"/>
              <a:sym typeface="Arial"/>
            </a:endParaRPr>
          </a:p>
        </p:txBody>
      </p:sp>
      <p:sp>
        <p:nvSpPr>
          <p:cNvPr id="316" name="Google Shape;316;p12"/>
          <p:cNvSpPr txBox="1"/>
          <p:nvPr/>
        </p:nvSpPr>
        <p:spPr>
          <a:xfrm>
            <a:off x="43377" y="2599825"/>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الموارد الرئيسية</a:t>
            </a:r>
            <a:endParaRPr sz="2700" b="1">
              <a:solidFill>
                <a:srgbClr val="00B0F0"/>
              </a:solidFill>
              <a:latin typeface="Arial"/>
              <a:ea typeface="Arial"/>
              <a:cs typeface="Arial"/>
              <a:sym typeface="Arial"/>
            </a:endParaRPr>
          </a:p>
        </p:txBody>
      </p:sp>
      <p:sp>
        <p:nvSpPr>
          <p:cNvPr id="317" name="Google Shape;317;p12"/>
          <p:cNvSpPr txBox="1"/>
          <p:nvPr/>
        </p:nvSpPr>
        <p:spPr>
          <a:xfrm>
            <a:off x="57383" y="590050"/>
            <a:ext cx="70115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rgbClr val="00B0F0"/>
                </a:solidFill>
                <a:latin typeface="Arial"/>
                <a:ea typeface="Arial"/>
                <a:cs typeface="Arial"/>
                <a:sym typeface="Arial"/>
              </a:rPr>
              <a:t>الأنشطة الرئيسية</a:t>
            </a:r>
            <a:endParaRPr sz="2700" b="1">
              <a:solidFill>
                <a:srgbClr val="00B0F0"/>
              </a:solidFill>
              <a:latin typeface="Arial"/>
              <a:ea typeface="Arial"/>
              <a:cs typeface="Arial"/>
              <a:sym typeface="Arial"/>
            </a:endParaRPr>
          </a:p>
        </p:txBody>
      </p:sp>
      <p:sp>
        <p:nvSpPr>
          <p:cNvPr id="318" name="Google Shape;318;p12"/>
          <p:cNvSpPr/>
          <p:nvPr/>
        </p:nvSpPr>
        <p:spPr>
          <a:xfrm>
            <a:off x="166050" y="516865"/>
            <a:ext cx="2143596" cy="4240176"/>
          </a:xfrm>
          <a:prstGeom prst="roundRect">
            <a:avLst>
              <a:gd name="adj" fmla="val 16667"/>
            </a:avLst>
          </a:prstGeom>
          <a:solidFill>
            <a:schemeClr val="lt1"/>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2"/>
          <p:cNvSpPr txBox="1"/>
          <p:nvPr/>
        </p:nvSpPr>
        <p:spPr>
          <a:xfrm>
            <a:off x="2475861" y="542617"/>
            <a:ext cx="701153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chemeClr val="accent6"/>
                </a:solidFill>
                <a:latin typeface="Arial"/>
                <a:ea typeface="Arial"/>
                <a:cs typeface="Arial"/>
                <a:sym typeface="Arial"/>
              </a:rPr>
              <a:t>القيم</a:t>
            </a:r>
            <a:endParaRPr/>
          </a:p>
          <a:p>
            <a:pPr marL="0" marR="0" lvl="0" indent="0" algn="ctr" rtl="0">
              <a:spcBef>
                <a:spcPts val="0"/>
              </a:spcBef>
              <a:spcAft>
                <a:spcPts val="0"/>
              </a:spcAft>
              <a:buNone/>
            </a:pPr>
            <a:r>
              <a:rPr lang="ar-DZ" sz="3600" b="1">
                <a:solidFill>
                  <a:schemeClr val="accent6"/>
                </a:solidFill>
                <a:latin typeface="Arial"/>
                <a:ea typeface="Arial"/>
                <a:cs typeface="Arial"/>
                <a:sym typeface="Arial"/>
              </a:rPr>
              <a:t>المقترحة</a:t>
            </a:r>
            <a:endParaRPr sz="3600" b="1">
              <a:solidFill>
                <a:schemeClr val="accent6"/>
              </a:solidFill>
              <a:latin typeface="Arial"/>
              <a:ea typeface="Arial"/>
              <a:cs typeface="Arial"/>
              <a:sym typeface="Arial"/>
            </a:endParaRPr>
          </a:p>
        </p:txBody>
      </p:sp>
      <p:sp>
        <p:nvSpPr>
          <p:cNvPr id="320" name="Google Shape;320;p12"/>
          <p:cNvSpPr txBox="1"/>
          <p:nvPr/>
        </p:nvSpPr>
        <p:spPr>
          <a:xfrm>
            <a:off x="379580" y="5040637"/>
            <a:ext cx="701153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rgbClr val="FFC000"/>
                </a:solidFill>
                <a:latin typeface="Arial"/>
                <a:ea typeface="Arial"/>
                <a:cs typeface="Arial"/>
                <a:sym typeface="Arial"/>
              </a:rPr>
              <a:t>هيكل التكاليف</a:t>
            </a:r>
            <a:endParaRPr sz="3600" b="1">
              <a:solidFill>
                <a:srgbClr val="FFC000"/>
              </a:solidFill>
              <a:latin typeface="Arial"/>
              <a:ea typeface="Arial"/>
              <a:cs typeface="Arial"/>
              <a:sym typeface="Arial"/>
            </a:endParaRPr>
          </a:p>
        </p:txBody>
      </p:sp>
      <p:pic>
        <p:nvPicPr>
          <p:cNvPr id="321" name="Google Shape;321;p12"/>
          <p:cNvPicPr preferRelativeResize="0"/>
          <p:nvPr/>
        </p:nvPicPr>
        <p:blipFill rotWithShape="1">
          <a:blip r:embed="rId4">
            <a:alphaModFix/>
          </a:blip>
          <a:srcRect/>
          <a:stretch/>
        </p:blipFill>
        <p:spPr>
          <a:xfrm>
            <a:off x="4398027" y="-95149"/>
            <a:ext cx="3302095" cy="755330"/>
          </a:xfrm>
          <a:prstGeom prst="rect">
            <a:avLst/>
          </a:prstGeom>
          <a:noFill/>
          <a:ln>
            <a:noFill/>
          </a:ln>
        </p:spPr>
      </p:pic>
      <p:pic>
        <p:nvPicPr>
          <p:cNvPr id="322" name="Google Shape;322;p12" descr="Business model canvas template with icons. - 129012741"/>
          <p:cNvPicPr preferRelativeResize="0"/>
          <p:nvPr/>
        </p:nvPicPr>
        <p:blipFill rotWithShape="1">
          <a:blip r:embed="rId3">
            <a:alphaModFix/>
          </a:blip>
          <a:srcRect l="22456" t="1796" r="63695" b="73379"/>
          <a:stretch/>
        </p:blipFill>
        <p:spPr>
          <a:xfrm>
            <a:off x="299307" y="2748763"/>
            <a:ext cx="1802156" cy="1960493"/>
          </a:xfrm>
          <a:prstGeom prst="rect">
            <a:avLst/>
          </a:prstGeom>
          <a:noFill/>
          <a:ln>
            <a:noFill/>
          </a:ln>
        </p:spPr>
      </p:pic>
      <p:sp>
        <p:nvSpPr>
          <p:cNvPr id="323" name="Google Shape;323;p12"/>
          <p:cNvSpPr txBox="1"/>
          <p:nvPr/>
        </p:nvSpPr>
        <p:spPr>
          <a:xfrm>
            <a:off x="-2261710" y="662759"/>
            <a:ext cx="7011537"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200" b="1">
                <a:solidFill>
                  <a:srgbClr val="00B0F0"/>
                </a:solidFill>
                <a:latin typeface="Arial"/>
                <a:ea typeface="Arial"/>
                <a:cs typeface="Arial"/>
                <a:sym typeface="Arial"/>
              </a:rPr>
              <a:t>الشراكات</a:t>
            </a:r>
            <a:endParaRPr/>
          </a:p>
          <a:p>
            <a:pPr marL="0" marR="0" lvl="0" indent="0" algn="ctr" rtl="0">
              <a:spcBef>
                <a:spcPts val="0"/>
              </a:spcBef>
              <a:spcAft>
                <a:spcPts val="0"/>
              </a:spcAft>
              <a:buNone/>
            </a:pPr>
            <a:r>
              <a:rPr lang="ar-DZ" sz="3200" b="1">
                <a:solidFill>
                  <a:srgbClr val="00B0F0"/>
                </a:solidFill>
                <a:latin typeface="Arial"/>
                <a:ea typeface="Arial"/>
                <a:cs typeface="Arial"/>
                <a:sym typeface="Arial"/>
              </a:rPr>
              <a:t> الرئيسية</a:t>
            </a:r>
            <a:endParaRPr sz="3200" b="1">
              <a:solidFill>
                <a:srgbClr val="00B0F0"/>
              </a:solidFill>
              <a:latin typeface="Arial"/>
              <a:ea typeface="Arial"/>
              <a:cs typeface="Arial"/>
              <a:sym typeface="Arial"/>
            </a:endParaRPr>
          </a:p>
        </p:txBody>
      </p:sp>
      <p:pic>
        <p:nvPicPr>
          <p:cNvPr id="324" name="Google Shape;324;p12" descr="Business model canvas template with icons. - 129012741"/>
          <p:cNvPicPr preferRelativeResize="0"/>
          <p:nvPr/>
        </p:nvPicPr>
        <p:blipFill rotWithShape="1">
          <a:blip r:embed="rId3">
            <a:alphaModFix/>
          </a:blip>
          <a:srcRect l="42117" t="1797" r="44344" b="75452"/>
          <a:stretch/>
        </p:blipFill>
        <p:spPr>
          <a:xfrm>
            <a:off x="2813346" y="944665"/>
            <a:ext cx="1522817" cy="1555684"/>
          </a:xfrm>
          <a:prstGeom prst="rect">
            <a:avLst/>
          </a:prstGeom>
          <a:noFill/>
          <a:ln>
            <a:noFill/>
          </a:ln>
        </p:spPr>
      </p:pic>
    </p:spTree>
  </p:cSld>
  <p:clrMapOvr>
    <a:masterClrMapping/>
  </p:clrMapOvr>
  <mc:AlternateContent xmlns:mc="http://schemas.openxmlformats.org/markup-compatibility/2006">
    <mc:Choice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grpSp>
        <p:nvGrpSpPr>
          <p:cNvPr id="329" name="Google Shape;329;p13"/>
          <p:cNvGrpSpPr/>
          <p:nvPr/>
        </p:nvGrpSpPr>
        <p:grpSpPr>
          <a:xfrm>
            <a:off x="0" y="-1"/>
            <a:ext cx="12198872" cy="6858001"/>
            <a:chOff x="0" y="-1"/>
            <a:chExt cx="12198872" cy="6858001"/>
          </a:xfrm>
        </p:grpSpPr>
        <p:grpSp>
          <p:nvGrpSpPr>
            <p:cNvPr id="330" name="Google Shape;330;p13"/>
            <p:cNvGrpSpPr/>
            <p:nvPr/>
          </p:nvGrpSpPr>
          <p:grpSpPr>
            <a:xfrm>
              <a:off x="0" y="-1"/>
              <a:ext cx="12198872" cy="6858001"/>
              <a:chOff x="0" y="-1"/>
              <a:chExt cx="12198872" cy="6858001"/>
            </a:xfrm>
          </p:grpSpPr>
          <p:pic>
            <p:nvPicPr>
              <p:cNvPr id="331" name="Google Shape;331;p13"/>
              <p:cNvPicPr preferRelativeResize="0"/>
              <p:nvPr/>
            </p:nvPicPr>
            <p:blipFill rotWithShape="1">
              <a:blip r:embed="rId3">
                <a:alphaModFix/>
              </a:blip>
              <a:srcRect t="21356" b="12382"/>
              <a:stretch/>
            </p:blipFill>
            <p:spPr>
              <a:xfrm>
                <a:off x="0" y="3889828"/>
                <a:ext cx="12198872" cy="2968172"/>
              </a:xfrm>
              <a:prstGeom prst="rect">
                <a:avLst/>
              </a:prstGeom>
              <a:noFill/>
              <a:ln>
                <a:noFill/>
              </a:ln>
            </p:spPr>
          </p:pic>
          <p:pic>
            <p:nvPicPr>
              <p:cNvPr id="332" name="Google Shape;332;p13"/>
              <p:cNvPicPr preferRelativeResize="0"/>
              <p:nvPr/>
            </p:nvPicPr>
            <p:blipFill rotWithShape="1">
              <a:blip r:embed="rId4">
                <a:alphaModFix/>
              </a:blip>
              <a:srcRect/>
              <a:stretch/>
            </p:blipFill>
            <p:spPr>
              <a:xfrm>
                <a:off x="0" y="-1"/>
                <a:ext cx="12198872" cy="3889829"/>
              </a:xfrm>
              <a:prstGeom prst="rect">
                <a:avLst/>
              </a:prstGeom>
              <a:noFill/>
              <a:ln>
                <a:noFill/>
              </a:ln>
            </p:spPr>
          </p:pic>
        </p:grpSp>
        <p:pic>
          <p:nvPicPr>
            <p:cNvPr id="333" name="Google Shape;333;p13"/>
            <p:cNvPicPr preferRelativeResize="0"/>
            <p:nvPr/>
          </p:nvPicPr>
          <p:blipFill rotWithShape="1">
            <a:blip r:embed="rId5">
              <a:alphaModFix/>
            </a:blip>
            <a:srcRect/>
            <a:stretch/>
          </p:blipFill>
          <p:spPr>
            <a:xfrm>
              <a:off x="2004713" y="628969"/>
              <a:ext cx="8182574" cy="5600062"/>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14"/>
          <p:cNvPicPr preferRelativeResize="0"/>
          <p:nvPr/>
        </p:nvPicPr>
        <p:blipFill rotWithShape="1">
          <a:blip r:embed="rId3">
            <a:alphaModFix/>
          </a:blip>
          <a:srcRect/>
          <a:stretch/>
        </p:blipFill>
        <p:spPr>
          <a:xfrm>
            <a:off x="7736115" y="236972"/>
            <a:ext cx="4020293" cy="919423"/>
          </a:xfrm>
          <a:prstGeom prst="rect">
            <a:avLst/>
          </a:prstGeom>
          <a:noFill/>
          <a:ln>
            <a:noFill/>
          </a:ln>
        </p:spPr>
      </p:pic>
      <p:pic>
        <p:nvPicPr>
          <p:cNvPr id="339" name="Google Shape;339;p14">
            <a:hlinkClick r:id="rId4" action="ppaction://hlinksldjump"/>
          </p:cNvPr>
          <p:cNvPicPr preferRelativeResize="0"/>
          <p:nvPr/>
        </p:nvPicPr>
        <p:blipFill rotWithShape="1">
          <a:blip r:embed="rId5">
            <a:alphaModFix/>
          </a:blip>
          <a:srcRect/>
          <a:stretch/>
        </p:blipFill>
        <p:spPr>
          <a:xfrm rot="687856">
            <a:off x="8695755" y="1754551"/>
            <a:ext cx="2425873" cy="264594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0" name="Google Shape;340;p14">
            <a:hlinkClick r:id="rId6" action="ppaction://hlinksldjump"/>
          </p:cNvPr>
          <p:cNvPicPr preferRelativeResize="0"/>
          <p:nvPr/>
        </p:nvPicPr>
        <p:blipFill rotWithShape="1">
          <a:blip r:embed="rId7">
            <a:alphaModFix/>
          </a:blip>
          <a:srcRect/>
          <a:stretch/>
        </p:blipFill>
        <p:spPr>
          <a:xfrm rot="-758387">
            <a:off x="1242959" y="1868508"/>
            <a:ext cx="2585541" cy="250198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1" name="Google Shape;341;p14">
            <a:hlinkClick r:id="rId8" action="ppaction://hlinksldjump"/>
          </p:cNvPr>
          <p:cNvPicPr preferRelativeResize="0"/>
          <p:nvPr/>
        </p:nvPicPr>
        <p:blipFill rotWithShape="1">
          <a:blip r:embed="rId9">
            <a:alphaModFix/>
          </a:blip>
          <a:srcRect/>
          <a:stretch/>
        </p:blipFill>
        <p:spPr>
          <a:xfrm>
            <a:off x="4688115" y="5031182"/>
            <a:ext cx="3048000" cy="1672423"/>
          </a:xfrm>
          <a:prstGeom prst="rect">
            <a:avLst/>
          </a:prstGeom>
          <a:noFill/>
          <a:ln w="127000" cap="rnd" cmpd="sng">
            <a:solidFill>
              <a:srgbClr val="FFFFFF"/>
            </a:solidFill>
            <a:prstDash val="solid"/>
            <a:round/>
            <a:headEnd type="none" w="sm" len="sm"/>
            <a:tailEnd type="none" w="sm" len="sm"/>
          </a:ln>
          <a:effectLst>
            <a:outerShdw blurRad="76200" dist="95250" dir="10500000" sx="97000" sy="23000" kx="900000" algn="br" rotWithShape="0">
              <a:srgbClr val="000000">
                <a:alpha val="20000"/>
              </a:srgbClr>
            </a:outerShdw>
          </a:effectLst>
        </p:spPr>
      </p:pic>
      <p:pic>
        <p:nvPicPr>
          <p:cNvPr id="342" name="Google Shape;342;p14">
            <a:hlinkClick r:id="rId10" action="ppaction://hlinksldjump"/>
          </p:cNvPr>
          <p:cNvPicPr preferRelativeResize="0"/>
          <p:nvPr/>
        </p:nvPicPr>
        <p:blipFill rotWithShape="1">
          <a:blip r:embed="rId11">
            <a:alphaModFix/>
          </a:blip>
          <a:srcRect/>
          <a:stretch/>
        </p:blipFill>
        <p:spPr>
          <a:xfrm>
            <a:off x="4887376" y="3371927"/>
            <a:ext cx="2641601" cy="1391811"/>
          </a:xfrm>
          <a:prstGeom prst="rect">
            <a:avLst/>
          </a:prstGeom>
          <a:noFill/>
          <a:ln w="9525" cap="flat" cmpd="sng">
            <a:solidFill>
              <a:srgbClr val="D3D3D3"/>
            </a:solidFill>
            <a:prstDash val="solid"/>
            <a:round/>
            <a:headEnd type="none" w="sm" len="sm"/>
            <a:tailEnd type="none" w="sm" len="sm"/>
          </a:ln>
        </p:spPr>
      </p:pic>
      <p:pic>
        <p:nvPicPr>
          <p:cNvPr id="343" name="Google Shape;343;p14">
            <a:hlinkClick r:id="rId12" action="ppaction://hlinksldjump"/>
          </p:cNvPr>
          <p:cNvPicPr preferRelativeResize="0"/>
          <p:nvPr/>
        </p:nvPicPr>
        <p:blipFill rotWithShape="1">
          <a:blip r:embed="rId13">
            <a:alphaModFix/>
          </a:blip>
          <a:srcRect/>
          <a:stretch/>
        </p:blipFill>
        <p:spPr>
          <a:xfrm>
            <a:off x="4887376" y="376169"/>
            <a:ext cx="2649477" cy="2699371"/>
          </a:xfrm>
          <a:prstGeom prst="rect">
            <a:avLst/>
          </a:prstGeom>
          <a:noFill/>
          <a:ln>
            <a:noFill/>
          </a:ln>
          <a:effectLst>
            <a:outerShdw blurRad="76200" sy="23000" kx="1200000" algn="br" rotWithShape="0">
              <a:srgbClr val="000000">
                <a:alpha val="2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grpSp>
        <p:nvGrpSpPr>
          <p:cNvPr id="348" name="Google Shape;348;p15"/>
          <p:cNvGrpSpPr/>
          <p:nvPr/>
        </p:nvGrpSpPr>
        <p:grpSpPr>
          <a:xfrm>
            <a:off x="2546642" y="942536"/>
            <a:ext cx="7011537" cy="5725553"/>
            <a:chOff x="2859862" y="886265"/>
            <a:chExt cx="7011537" cy="5472332"/>
          </a:xfrm>
        </p:grpSpPr>
        <p:pic>
          <p:nvPicPr>
            <p:cNvPr id="349" name="Google Shape;349;p15"/>
            <p:cNvPicPr preferRelativeResize="0"/>
            <p:nvPr/>
          </p:nvPicPr>
          <p:blipFill rotWithShape="1">
            <a:blip r:embed="rId3">
              <a:alphaModFix/>
            </a:blip>
            <a:srcRect l="43688" t="10547" r="43078" b="50043"/>
            <a:stretch/>
          </p:blipFill>
          <p:spPr>
            <a:xfrm>
              <a:off x="5317588" y="886265"/>
              <a:ext cx="2096086" cy="5472332"/>
            </a:xfrm>
            <a:prstGeom prst="roundRect">
              <a:avLst>
                <a:gd name="adj" fmla="val 11567"/>
              </a:avLst>
            </a:prstGeom>
            <a:noFill/>
            <a:ln>
              <a:noFill/>
            </a:ln>
          </p:spPr>
        </p:pic>
        <p:sp>
          <p:nvSpPr>
            <p:cNvPr id="350" name="Google Shape;350;p15"/>
            <p:cNvSpPr txBox="1"/>
            <p:nvPr/>
          </p:nvSpPr>
          <p:spPr>
            <a:xfrm>
              <a:off x="2859862" y="1597203"/>
              <a:ext cx="7011537" cy="15002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800" b="1">
                  <a:solidFill>
                    <a:schemeClr val="lt1"/>
                  </a:solidFill>
                  <a:latin typeface="Arial"/>
                  <a:ea typeface="Arial"/>
                  <a:cs typeface="Arial"/>
                  <a:sym typeface="Arial"/>
                </a:rPr>
                <a:t>القيم</a:t>
              </a:r>
              <a:endParaRPr/>
            </a:p>
            <a:p>
              <a:pPr marL="0" marR="0" lvl="0" indent="0" algn="ctr" rtl="0">
                <a:spcBef>
                  <a:spcPts val="0"/>
                </a:spcBef>
                <a:spcAft>
                  <a:spcPts val="0"/>
                </a:spcAft>
                <a:buNone/>
              </a:pPr>
              <a:r>
                <a:rPr lang="ar-DZ" sz="4800" b="1">
                  <a:solidFill>
                    <a:schemeClr val="lt1"/>
                  </a:solidFill>
                  <a:latin typeface="Arial"/>
                  <a:ea typeface="Arial"/>
                  <a:cs typeface="Arial"/>
                  <a:sym typeface="Arial"/>
                </a:rPr>
                <a:t>المقترحة</a:t>
              </a:r>
              <a:endParaRPr sz="4800" b="1">
                <a:solidFill>
                  <a:schemeClr val="lt1"/>
                </a:solidFill>
                <a:latin typeface="Arial"/>
                <a:ea typeface="Arial"/>
                <a:cs typeface="Arial"/>
                <a:sym typeface="Arial"/>
              </a:endParaRPr>
            </a:p>
          </p:txBody>
        </p:sp>
      </p:grpSp>
      <p:sp>
        <p:nvSpPr>
          <p:cNvPr id="351" name="Google Shape;351;p15"/>
          <p:cNvSpPr txBox="1"/>
          <p:nvPr/>
        </p:nvSpPr>
        <p:spPr>
          <a:xfrm>
            <a:off x="10966227" y="2239837"/>
            <a:ext cx="1141658"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 الأداء:</a:t>
            </a:r>
            <a:endParaRPr sz="2000" b="1">
              <a:solidFill>
                <a:srgbClr val="C55A11"/>
              </a:solidFill>
              <a:latin typeface="Calibri"/>
              <a:ea typeface="Calibri"/>
              <a:cs typeface="Calibri"/>
              <a:sym typeface="Calibri"/>
            </a:endParaRPr>
          </a:p>
        </p:txBody>
      </p:sp>
      <p:sp>
        <p:nvSpPr>
          <p:cNvPr id="352" name="Google Shape;352;p15"/>
          <p:cNvSpPr txBox="1"/>
          <p:nvPr/>
        </p:nvSpPr>
        <p:spPr>
          <a:xfrm>
            <a:off x="10750123" y="964155"/>
            <a:ext cx="1406155"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 الحداثة :</a:t>
            </a:r>
            <a:endParaRPr sz="2000" b="1">
              <a:solidFill>
                <a:srgbClr val="C55A11"/>
              </a:solidFill>
              <a:latin typeface="Calibri"/>
              <a:ea typeface="Calibri"/>
              <a:cs typeface="Calibri"/>
              <a:sym typeface="Calibri"/>
            </a:endParaRPr>
          </a:p>
        </p:txBody>
      </p:sp>
      <p:sp>
        <p:nvSpPr>
          <p:cNvPr id="353" name="Google Shape;353;p15"/>
          <p:cNvSpPr txBox="1"/>
          <p:nvPr/>
        </p:nvSpPr>
        <p:spPr>
          <a:xfrm>
            <a:off x="7975426" y="959809"/>
            <a:ext cx="1135247"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-السعر:</a:t>
            </a:r>
            <a:endParaRPr sz="2000" b="1">
              <a:solidFill>
                <a:srgbClr val="C55A11"/>
              </a:solidFill>
              <a:latin typeface="Calibri"/>
              <a:ea typeface="Calibri"/>
              <a:cs typeface="Calibri"/>
              <a:sym typeface="Calibri"/>
            </a:endParaRPr>
          </a:p>
        </p:txBody>
      </p:sp>
      <p:sp>
        <p:nvSpPr>
          <p:cNvPr id="354" name="Google Shape;354;p15"/>
          <p:cNvSpPr txBox="1"/>
          <p:nvPr/>
        </p:nvSpPr>
        <p:spPr>
          <a:xfrm>
            <a:off x="7981174" y="2196133"/>
            <a:ext cx="1156086"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 التكييف :</a:t>
            </a:r>
            <a:endParaRPr sz="2000" b="1">
              <a:solidFill>
                <a:srgbClr val="C55A11"/>
              </a:solidFill>
              <a:latin typeface="Calibri"/>
              <a:ea typeface="Calibri"/>
              <a:cs typeface="Calibri"/>
              <a:sym typeface="Calibri"/>
            </a:endParaRPr>
          </a:p>
        </p:txBody>
      </p:sp>
      <p:sp>
        <p:nvSpPr>
          <p:cNvPr id="355" name="Google Shape;355;p15"/>
          <p:cNvSpPr txBox="1"/>
          <p:nvPr/>
        </p:nvSpPr>
        <p:spPr>
          <a:xfrm>
            <a:off x="7672614" y="1281712"/>
            <a:ext cx="449942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تلبية احتياجات لم يدركها</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العميل من قبل,لانه لم تكن</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عروض مماثلة من قبل</a:t>
            </a:r>
            <a:endParaRPr sz="1800" b="1">
              <a:solidFill>
                <a:schemeClr val="dk1"/>
              </a:solidFill>
              <a:latin typeface="Calibri"/>
              <a:ea typeface="Calibri"/>
              <a:cs typeface="Calibri"/>
              <a:sym typeface="Calibri"/>
            </a:endParaRPr>
          </a:p>
        </p:txBody>
      </p:sp>
      <p:sp>
        <p:nvSpPr>
          <p:cNvPr id="356" name="Google Shape;356;p15"/>
          <p:cNvSpPr txBox="1"/>
          <p:nvPr/>
        </p:nvSpPr>
        <p:spPr>
          <a:xfrm>
            <a:off x="7020810" y="2510335"/>
            <a:ext cx="510902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تحسين أداء منتج أو</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طريقة تأدية خدمة طريقة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مألوفة لخلق قيمة</a:t>
            </a:r>
            <a:endParaRPr sz="1800" b="1">
              <a:solidFill>
                <a:schemeClr val="dk1"/>
              </a:solidFill>
              <a:latin typeface="Calibri"/>
              <a:ea typeface="Calibri"/>
              <a:cs typeface="Calibri"/>
              <a:sym typeface="Calibri"/>
            </a:endParaRPr>
          </a:p>
        </p:txBody>
      </p:sp>
      <p:sp>
        <p:nvSpPr>
          <p:cNvPr id="357" name="Google Shape;357;p15"/>
          <p:cNvSpPr txBox="1"/>
          <p:nvPr/>
        </p:nvSpPr>
        <p:spPr>
          <a:xfrm>
            <a:off x="4563082" y="1281712"/>
            <a:ext cx="510902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تقديم قيمة مماثلة بسعر أقل</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طريقة شائعة لتلبية متطلبات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شريحة من العملاء</a:t>
            </a:r>
            <a:endParaRPr sz="1800" b="1">
              <a:solidFill>
                <a:schemeClr val="dk1"/>
              </a:solidFill>
              <a:latin typeface="Calibri"/>
              <a:ea typeface="Calibri"/>
              <a:cs typeface="Calibri"/>
              <a:sym typeface="Calibri"/>
            </a:endParaRPr>
          </a:p>
        </p:txBody>
      </p:sp>
      <p:sp>
        <p:nvSpPr>
          <p:cNvPr id="358" name="Google Shape;358;p15"/>
          <p:cNvSpPr txBox="1"/>
          <p:nvPr/>
        </p:nvSpPr>
        <p:spPr>
          <a:xfrm>
            <a:off x="4603514" y="2480395"/>
            <a:ext cx="510902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تكييف المنتج أو الخدمة</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تبعا للإحتياجات المحددة للعملاء</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هو أسلوب يؤدي لخلق قيمة</a:t>
            </a:r>
            <a:endParaRPr sz="1800" b="1">
              <a:solidFill>
                <a:schemeClr val="dk1"/>
              </a:solidFill>
              <a:latin typeface="Calibri"/>
              <a:ea typeface="Calibri"/>
              <a:cs typeface="Calibri"/>
              <a:sym typeface="Calibri"/>
            </a:endParaRPr>
          </a:p>
        </p:txBody>
      </p:sp>
      <p:sp>
        <p:nvSpPr>
          <p:cNvPr id="359" name="Google Shape;359;p15"/>
          <p:cNvSpPr txBox="1"/>
          <p:nvPr/>
        </p:nvSpPr>
        <p:spPr>
          <a:xfrm>
            <a:off x="8039954" y="5790929"/>
            <a:ext cx="178606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000" b="1">
                <a:solidFill>
                  <a:srgbClr val="C55A11"/>
                </a:solidFill>
                <a:latin typeface="Calibri"/>
                <a:ea typeface="Calibri"/>
                <a:cs typeface="Calibri"/>
                <a:sym typeface="Calibri"/>
              </a:rPr>
              <a:t>- خفض التكاليف :</a:t>
            </a:r>
            <a:endParaRPr sz="2000" b="1">
              <a:solidFill>
                <a:srgbClr val="C55A11"/>
              </a:solidFill>
              <a:latin typeface="Calibri"/>
              <a:ea typeface="Calibri"/>
              <a:cs typeface="Calibri"/>
              <a:sym typeface="Calibri"/>
            </a:endParaRPr>
          </a:p>
        </p:txBody>
      </p:sp>
      <p:sp>
        <p:nvSpPr>
          <p:cNvPr id="360" name="Google Shape;360;p15"/>
          <p:cNvSpPr txBox="1"/>
          <p:nvPr/>
        </p:nvSpPr>
        <p:spPr>
          <a:xfrm>
            <a:off x="10861532" y="4195474"/>
            <a:ext cx="1183336"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 التصميم :</a:t>
            </a:r>
            <a:endParaRPr/>
          </a:p>
        </p:txBody>
      </p:sp>
      <p:sp>
        <p:nvSpPr>
          <p:cNvPr id="361" name="Google Shape;361;p15"/>
          <p:cNvSpPr txBox="1"/>
          <p:nvPr/>
        </p:nvSpPr>
        <p:spPr>
          <a:xfrm>
            <a:off x="7731979" y="4354514"/>
            <a:ext cx="191590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000" b="1">
                <a:solidFill>
                  <a:srgbClr val="C55A11"/>
                </a:solidFill>
                <a:latin typeface="Calibri"/>
                <a:ea typeface="Calibri"/>
                <a:cs typeface="Calibri"/>
                <a:sym typeface="Calibri"/>
              </a:rPr>
              <a:t>- الحد من المخاطر:</a:t>
            </a:r>
            <a:endParaRPr sz="2000" b="1">
              <a:solidFill>
                <a:srgbClr val="C55A11"/>
              </a:solidFill>
              <a:latin typeface="Calibri"/>
              <a:ea typeface="Calibri"/>
              <a:cs typeface="Calibri"/>
              <a:sym typeface="Calibri"/>
            </a:endParaRPr>
          </a:p>
        </p:txBody>
      </p:sp>
      <p:sp>
        <p:nvSpPr>
          <p:cNvPr id="362" name="Google Shape;362;p15"/>
          <p:cNvSpPr txBox="1"/>
          <p:nvPr/>
        </p:nvSpPr>
        <p:spPr>
          <a:xfrm>
            <a:off x="9185635" y="3494551"/>
            <a:ext cx="1584088"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C55A11"/>
                </a:solidFill>
                <a:latin typeface="Calibri"/>
                <a:ea typeface="Calibri"/>
                <a:cs typeface="Calibri"/>
                <a:sym typeface="Calibri"/>
              </a:rPr>
              <a:t>- إنجاز المهمة :</a:t>
            </a:r>
            <a:endParaRPr sz="2000" b="1">
              <a:solidFill>
                <a:srgbClr val="C55A11"/>
              </a:solidFill>
              <a:latin typeface="Calibri"/>
              <a:ea typeface="Calibri"/>
              <a:cs typeface="Calibri"/>
              <a:sym typeface="Calibri"/>
            </a:endParaRPr>
          </a:p>
        </p:txBody>
      </p:sp>
      <p:sp>
        <p:nvSpPr>
          <p:cNvPr id="363" name="Google Shape;363;p15"/>
          <p:cNvSpPr txBox="1"/>
          <p:nvPr/>
        </p:nvSpPr>
        <p:spPr>
          <a:xfrm>
            <a:off x="6871385" y="3828502"/>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مساعدة العميل على إنجاز مهمة , يمكن من طريقة خلق قيمة</a:t>
            </a:r>
            <a:endParaRPr sz="1800" b="1">
              <a:solidFill>
                <a:schemeClr val="dk1"/>
              </a:solidFill>
              <a:latin typeface="Calibri"/>
              <a:ea typeface="Calibri"/>
              <a:cs typeface="Calibri"/>
              <a:sym typeface="Calibri"/>
            </a:endParaRPr>
          </a:p>
        </p:txBody>
      </p:sp>
      <p:sp>
        <p:nvSpPr>
          <p:cNvPr id="364" name="Google Shape;364;p15"/>
          <p:cNvSpPr txBox="1"/>
          <p:nvPr/>
        </p:nvSpPr>
        <p:spPr>
          <a:xfrm>
            <a:off x="7020810" y="4537829"/>
            <a:ext cx="510902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له اهمية في خلق قيمة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و قد يبرز منتج</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بفضل تصميمه المتميز</a:t>
            </a:r>
            <a:endParaRPr sz="1800" b="1">
              <a:solidFill>
                <a:schemeClr val="dk1"/>
              </a:solidFill>
              <a:latin typeface="Calibri"/>
              <a:ea typeface="Calibri"/>
              <a:cs typeface="Calibri"/>
              <a:sym typeface="Calibri"/>
            </a:endParaRPr>
          </a:p>
        </p:txBody>
      </p:sp>
      <p:sp>
        <p:nvSpPr>
          <p:cNvPr id="365" name="Google Shape;365;p15"/>
          <p:cNvSpPr txBox="1"/>
          <p:nvPr/>
        </p:nvSpPr>
        <p:spPr>
          <a:xfrm>
            <a:off x="4324" y="5064821"/>
            <a:ext cx="4787128"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1800" b="1">
              <a:solidFill>
                <a:schemeClr val="dk1"/>
              </a:solidFill>
              <a:latin typeface="Calibri"/>
              <a:ea typeface="Calibri"/>
              <a:cs typeface="Calibri"/>
              <a:sym typeface="Calibri"/>
            </a:endParaRPr>
          </a:p>
        </p:txBody>
      </p:sp>
      <p:sp>
        <p:nvSpPr>
          <p:cNvPr id="366" name="Google Shape;366;p15"/>
          <p:cNvSpPr txBox="1"/>
          <p:nvPr/>
        </p:nvSpPr>
        <p:spPr>
          <a:xfrm>
            <a:off x="7343608" y="5920602"/>
            <a:ext cx="4812670"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جعل المنتجات أكثر ملاءمة</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و سهلة الاستعمال يخلق</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قيمة كبرى </a:t>
            </a:r>
            <a:endParaRPr sz="1800" b="1">
              <a:solidFill>
                <a:schemeClr val="dk1"/>
              </a:solidFill>
              <a:latin typeface="Calibri"/>
              <a:ea typeface="Calibri"/>
              <a:cs typeface="Calibri"/>
              <a:sym typeface="Calibri"/>
            </a:endParaRPr>
          </a:p>
        </p:txBody>
      </p:sp>
      <p:sp>
        <p:nvSpPr>
          <p:cNvPr id="367" name="Google Shape;367;p15"/>
          <p:cNvSpPr txBox="1"/>
          <p:nvPr/>
        </p:nvSpPr>
        <p:spPr>
          <a:xfrm>
            <a:off x="6668087" y="6127036"/>
            <a:ext cx="3369862"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  مساعدة العملاء على</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 خفض التكاليف طريقة مهمة لايجاد قيمة</a:t>
            </a:r>
            <a:endParaRPr sz="1800" b="1">
              <a:solidFill>
                <a:schemeClr val="dk1"/>
              </a:solidFill>
              <a:latin typeface="Calibri"/>
              <a:ea typeface="Calibri"/>
              <a:cs typeface="Calibri"/>
              <a:sym typeface="Calibri"/>
            </a:endParaRPr>
          </a:p>
        </p:txBody>
      </p:sp>
      <p:sp>
        <p:nvSpPr>
          <p:cNvPr id="368" name="Google Shape;368;p15"/>
          <p:cNvSpPr txBox="1"/>
          <p:nvPr/>
        </p:nvSpPr>
        <p:spPr>
          <a:xfrm>
            <a:off x="4155071" y="4713467"/>
            <a:ext cx="5432629"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تقليص احتمال اعرض العميل</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للخطر عند شراء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المنتجات او الخدمات</a:t>
            </a:r>
            <a:endParaRPr sz="1800" b="1">
              <a:solidFill>
                <a:schemeClr val="dk1"/>
              </a:solidFill>
              <a:latin typeface="Calibri"/>
              <a:ea typeface="Calibri"/>
              <a:cs typeface="Calibri"/>
              <a:sym typeface="Calibri"/>
            </a:endParaRPr>
          </a:p>
        </p:txBody>
      </p:sp>
      <p:sp>
        <p:nvSpPr>
          <p:cNvPr id="369" name="Google Shape;369;p15"/>
          <p:cNvSpPr txBox="1"/>
          <p:nvPr/>
        </p:nvSpPr>
        <p:spPr>
          <a:xfrm>
            <a:off x="10163376" y="5562550"/>
            <a:ext cx="198002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000" b="1">
                <a:solidFill>
                  <a:srgbClr val="C55A11"/>
                </a:solidFill>
                <a:latin typeface="Calibri"/>
                <a:ea typeface="Calibri"/>
                <a:cs typeface="Calibri"/>
                <a:sym typeface="Calibri"/>
              </a:rPr>
              <a:t>- سهولة الاستخدام:</a:t>
            </a:r>
            <a:endParaRPr sz="2000" b="1">
              <a:solidFill>
                <a:srgbClr val="C55A11"/>
              </a:solidFill>
              <a:latin typeface="Calibri"/>
              <a:ea typeface="Calibri"/>
              <a:cs typeface="Calibri"/>
              <a:sym typeface="Calibri"/>
            </a:endParaRPr>
          </a:p>
        </p:txBody>
      </p:sp>
      <p:grpSp>
        <p:nvGrpSpPr>
          <p:cNvPr id="370" name="Google Shape;370;p15"/>
          <p:cNvGrpSpPr/>
          <p:nvPr/>
        </p:nvGrpSpPr>
        <p:grpSpPr>
          <a:xfrm>
            <a:off x="1229424" y="1198104"/>
            <a:ext cx="3302096" cy="2441315"/>
            <a:chOff x="1229424" y="1198104"/>
            <a:chExt cx="3302096" cy="2441315"/>
          </a:xfrm>
        </p:grpSpPr>
        <p:pic>
          <p:nvPicPr>
            <p:cNvPr id="371" name="Google Shape;371;p15"/>
            <p:cNvPicPr preferRelativeResize="0"/>
            <p:nvPr/>
          </p:nvPicPr>
          <p:blipFill rotWithShape="1">
            <a:blip r:embed="rId3">
              <a:alphaModFix/>
            </a:blip>
            <a:srcRect l="22022" t="2585" r="64540" b="66333"/>
            <a:stretch/>
          </p:blipFill>
          <p:spPr>
            <a:xfrm>
              <a:off x="1515967" y="1198104"/>
              <a:ext cx="2724876" cy="2365279"/>
            </a:xfrm>
            <a:prstGeom prst="roundRect">
              <a:avLst>
                <a:gd name="adj" fmla="val 11969"/>
              </a:avLst>
            </a:prstGeom>
            <a:noFill/>
            <a:ln>
              <a:noFill/>
            </a:ln>
          </p:spPr>
        </p:pic>
        <p:sp>
          <p:nvSpPr>
            <p:cNvPr id="372" name="Google Shape;372;p15"/>
            <p:cNvSpPr txBox="1"/>
            <p:nvPr/>
          </p:nvSpPr>
          <p:spPr>
            <a:xfrm>
              <a:off x="1229424" y="3085421"/>
              <a:ext cx="3302096"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000" b="1">
                  <a:solidFill>
                    <a:schemeClr val="lt1"/>
                  </a:solidFill>
                  <a:latin typeface="Arial"/>
                  <a:ea typeface="Arial"/>
                  <a:cs typeface="Arial"/>
                  <a:sym typeface="Arial"/>
                </a:rPr>
                <a:t>الأنشطة الرئيسية</a:t>
              </a:r>
              <a:endParaRPr sz="3000" b="1">
                <a:solidFill>
                  <a:schemeClr val="lt1"/>
                </a:solidFill>
                <a:latin typeface="Arial"/>
                <a:ea typeface="Arial"/>
                <a:cs typeface="Arial"/>
                <a:sym typeface="Arial"/>
              </a:endParaRPr>
            </a:p>
          </p:txBody>
        </p:sp>
      </p:grpSp>
      <p:sp>
        <p:nvSpPr>
          <p:cNvPr id="373" name="Google Shape;373;p15"/>
          <p:cNvSpPr txBox="1"/>
          <p:nvPr/>
        </p:nvSpPr>
        <p:spPr>
          <a:xfrm>
            <a:off x="85865" y="3690178"/>
            <a:ext cx="4441913"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هي أهم الأعمال التي لا بُد للمنشأة من القيام بها لتضمن تقديم القيم المضافة وتبلغ نجاحها في عملها</a:t>
            </a:r>
            <a:br>
              <a:rPr lang="ar-DZ" sz="2000" b="1">
                <a:solidFill>
                  <a:srgbClr val="231F20"/>
                </a:solidFill>
                <a:latin typeface="Arial"/>
                <a:ea typeface="Arial"/>
                <a:cs typeface="Arial"/>
                <a:sym typeface="Arial"/>
              </a:rPr>
            </a:br>
            <a:endParaRPr sz="2000" b="1">
              <a:solidFill>
                <a:srgbClr val="231F20"/>
              </a:solidFill>
              <a:latin typeface="Arial"/>
              <a:ea typeface="Arial"/>
              <a:cs typeface="Arial"/>
              <a:sym typeface="Arial"/>
            </a:endParaRPr>
          </a:p>
        </p:txBody>
      </p:sp>
      <p:sp>
        <p:nvSpPr>
          <p:cNvPr id="374" name="Google Shape;374;p15"/>
          <p:cNvSpPr txBox="1"/>
          <p:nvPr/>
        </p:nvSpPr>
        <p:spPr>
          <a:xfrm>
            <a:off x="136933" y="4635508"/>
            <a:ext cx="4588149" cy="2062103"/>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0" i="0">
                <a:solidFill>
                  <a:srgbClr val="717171"/>
                </a:solidFill>
                <a:latin typeface="Helvetica Neue"/>
                <a:ea typeface="Helvetica Neue"/>
                <a:cs typeface="Helvetica Neue"/>
                <a:sym typeface="Helvetica Neue"/>
              </a:rPr>
              <a:t> </a:t>
            </a:r>
            <a:r>
              <a:rPr lang="ar-DZ" sz="2400" b="1">
                <a:solidFill>
                  <a:schemeClr val="accent6"/>
                </a:solidFill>
                <a:latin typeface="Arial"/>
                <a:ea typeface="Arial"/>
                <a:cs typeface="Arial"/>
                <a:sym typeface="Arial"/>
              </a:rPr>
              <a:t>أنشطة الإنتاج </a:t>
            </a:r>
            <a:endParaRPr/>
          </a:p>
          <a:p>
            <a:pPr marL="0" marR="0" lvl="0" indent="0" algn="r" rtl="1">
              <a:spcBef>
                <a:spcPts val="0"/>
              </a:spcBef>
              <a:spcAft>
                <a:spcPts val="0"/>
              </a:spcAft>
              <a:buNone/>
            </a:pPr>
            <a:r>
              <a:rPr lang="ar-DZ" sz="2000" b="1">
                <a:solidFill>
                  <a:schemeClr val="dk1"/>
                </a:solidFill>
                <a:latin typeface="Arial"/>
                <a:ea typeface="Arial"/>
                <a:cs typeface="Arial"/>
                <a:sym typeface="Arial"/>
              </a:rPr>
              <a:t>يتعلَّق هذا النشاط بتصميم وصنع وتوزيع ٍمنتج ما</a:t>
            </a:r>
            <a:endParaRPr/>
          </a:p>
          <a:p>
            <a:pPr marL="0" marR="0" lvl="0" indent="0" algn="r" rtl="1">
              <a:spcBef>
                <a:spcPts val="0"/>
              </a:spcBef>
              <a:spcAft>
                <a:spcPts val="0"/>
              </a:spcAft>
              <a:buNone/>
            </a:pPr>
            <a:r>
              <a:rPr lang="ar-DZ" sz="2000" b="1">
                <a:solidFill>
                  <a:schemeClr val="dk1"/>
                </a:solidFill>
                <a:latin typeface="Arial"/>
                <a:ea typeface="Arial"/>
                <a:cs typeface="Arial"/>
                <a:sym typeface="Arial"/>
              </a:rPr>
              <a:t> </a:t>
            </a:r>
            <a:endParaRPr sz="2400" b="1">
              <a:solidFill>
                <a:schemeClr val="accent6"/>
              </a:solidFill>
              <a:latin typeface="Arial"/>
              <a:ea typeface="Arial"/>
              <a:cs typeface="Arial"/>
              <a:sym typeface="Arial"/>
            </a:endParaRPr>
          </a:p>
          <a:p>
            <a:pPr marL="0" marR="0" lvl="0" indent="0" algn="r" rtl="1">
              <a:spcBef>
                <a:spcPts val="0"/>
              </a:spcBef>
              <a:spcAft>
                <a:spcPts val="0"/>
              </a:spcAft>
              <a:buNone/>
            </a:pPr>
            <a:r>
              <a:rPr lang="ar-DZ" sz="2400" b="1">
                <a:solidFill>
                  <a:schemeClr val="accent6"/>
                </a:solidFill>
                <a:latin typeface="Arial"/>
                <a:ea typeface="Arial"/>
                <a:cs typeface="Arial"/>
                <a:sym typeface="Arial"/>
              </a:rPr>
              <a:t> أنشطة حل المشاكل.</a:t>
            </a:r>
            <a:endParaRPr/>
          </a:p>
          <a:p>
            <a:pPr marL="0" marR="0" lvl="0" indent="0" algn="r" rtl="1">
              <a:spcBef>
                <a:spcPts val="0"/>
              </a:spcBef>
              <a:spcAft>
                <a:spcPts val="0"/>
              </a:spcAft>
              <a:buNone/>
            </a:pPr>
            <a:r>
              <a:rPr lang="ar-DZ" sz="2000" b="1">
                <a:solidFill>
                  <a:schemeClr val="dk1"/>
                </a:solidFill>
                <a:latin typeface="Arial"/>
                <a:ea typeface="Arial"/>
                <a:cs typeface="Arial"/>
                <a:sym typeface="Arial"/>
              </a:rPr>
              <a:t>يتعلَّق هذا ّ النشاط ُّ بالتوصل إلى  حلول ٍ لمشكلات</a:t>
            </a:r>
            <a:br>
              <a:rPr lang="ar-DZ" sz="2000" b="1">
                <a:solidFill>
                  <a:schemeClr val="dk1"/>
                </a:solidFill>
                <a:latin typeface="Arial"/>
                <a:ea typeface="Arial"/>
                <a:cs typeface="Arial"/>
                <a:sym typeface="Arial"/>
              </a:rPr>
            </a:br>
            <a:r>
              <a:rPr lang="ar-DZ" sz="2000" b="1">
                <a:solidFill>
                  <a:schemeClr val="dk1"/>
                </a:solidFill>
                <a:latin typeface="Arial"/>
                <a:ea typeface="Arial"/>
                <a:cs typeface="Arial"/>
                <a:sym typeface="Arial"/>
              </a:rPr>
              <a:t>تواجه العملاء ًّتقديم الخدمات والاستشارات</a:t>
            </a:r>
            <a:endParaRPr sz="2400" b="1">
              <a:solidFill>
                <a:schemeClr val="accent6"/>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16"/>
          <p:cNvSpPr txBox="1"/>
          <p:nvPr/>
        </p:nvSpPr>
        <p:spPr>
          <a:xfrm>
            <a:off x="8400164" y="2193740"/>
            <a:ext cx="3749939"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i="0">
                <a:solidFill>
                  <a:srgbClr val="231F20"/>
                </a:solidFill>
                <a:latin typeface="Arial"/>
                <a:ea typeface="Arial"/>
                <a:cs typeface="Arial"/>
                <a:sym typeface="Arial"/>
              </a:rPr>
              <a:t>تتضمن تفصيل لجميع الأفراد الذين توجه لهم المنتجات او الخدمات ومن انواعها:</a:t>
            </a:r>
            <a:endParaRPr sz="2000" b="1" i="0">
              <a:solidFill>
                <a:srgbClr val="231F20"/>
              </a:solidFill>
              <a:latin typeface="Arial"/>
              <a:ea typeface="Arial"/>
              <a:cs typeface="Arial"/>
              <a:sym typeface="Arial"/>
            </a:endParaRPr>
          </a:p>
        </p:txBody>
      </p:sp>
      <p:grpSp>
        <p:nvGrpSpPr>
          <p:cNvPr id="380" name="Google Shape;380;p16"/>
          <p:cNvGrpSpPr/>
          <p:nvPr/>
        </p:nvGrpSpPr>
        <p:grpSpPr>
          <a:xfrm>
            <a:off x="9468852" y="83710"/>
            <a:ext cx="2893408" cy="2116493"/>
            <a:chOff x="9468852" y="83710"/>
            <a:chExt cx="2893408" cy="2116493"/>
          </a:xfrm>
        </p:grpSpPr>
        <p:pic>
          <p:nvPicPr>
            <p:cNvPr id="381" name="Google Shape;381;p16"/>
            <p:cNvPicPr preferRelativeResize="0"/>
            <p:nvPr/>
          </p:nvPicPr>
          <p:blipFill rotWithShape="1">
            <a:blip r:embed="rId3">
              <a:alphaModFix/>
            </a:blip>
            <a:srcRect l="81627" r="2697" b="53975"/>
            <a:stretch/>
          </p:blipFill>
          <p:spPr>
            <a:xfrm>
              <a:off x="9945859" y="83710"/>
              <a:ext cx="1856936" cy="2116493"/>
            </a:xfrm>
            <a:prstGeom prst="rect">
              <a:avLst/>
            </a:prstGeom>
            <a:noFill/>
            <a:ln>
              <a:noFill/>
            </a:ln>
          </p:spPr>
        </p:pic>
        <p:sp>
          <p:nvSpPr>
            <p:cNvPr id="382" name="Google Shape;382;p16"/>
            <p:cNvSpPr txBox="1"/>
            <p:nvPr/>
          </p:nvSpPr>
          <p:spPr>
            <a:xfrm flipH="1">
              <a:off x="9468852" y="774991"/>
              <a:ext cx="289340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400" b="1">
                  <a:solidFill>
                    <a:schemeClr val="lt1"/>
                  </a:solidFill>
                  <a:latin typeface="Arial"/>
                  <a:ea typeface="Arial"/>
                  <a:cs typeface="Arial"/>
                  <a:sym typeface="Arial"/>
                </a:rPr>
                <a:t>شرائح</a:t>
              </a:r>
              <a:r>
                <a:rPr lang="ar-DZ" sz="2000" b="1">
                  <a:solidFill>
                    <a:schemeClr val="lt1"/>
                  </a:solidFill>
                  <a:latin typeface="Arial"/>
                  <a:ea typeface="Arial"/>
                  <a:cs typeface="Arial"/>
                  <a:sym typeface="Arial"/>
                </a:rPr>
                <a:t> </a:t>
              </a:r>
              <a:r>
                <a:rPr lang="ar-DZ" sz="2400" b="1">
                  <a:solidFill>
                    <a:schemeClr val="lt1"/>
                  </a:solidFill>
                  <a:latin typeface="Arial"/>
                  <a:ea typeface="Arial"/>
                  <a:cs typeface="Arial"/>
                  <a:sym typeface="Arial"/>
                </a:rPr>
                <a:t>العملاء</a:t>
              </a:r>
              <a:endParaRPr sz="2000" b="1">
                <a:solidFill>
                  <a:schemeClr val="lt1"/>
                </a:solidFill>
                <a:latin typeface="Arial"/>
                <a:ea typeface="Arial"/>
                <a:cs typeface="Arial"/>
                <a:sym typeface="Arial"/>
              </a:endParaRPr>
            </a:p>
          </p:txBody>
        </p:sp>
      </p:grpSp>
      <p:sp>
        <p:nvSpPr>
          <p:cNvPr id="383" name="Google Shape;383;p16"/>
          <p:cNvSpPr txBox="1"/>
          <p:nvPr/>
        </p:nvSpPr>
        <p:spPr>
          <a:xfrm>
            <a:off x="10047360" y="2870766"/>
            <a:ext cx="2074607"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الأسواق الجماهرية :</a:t>
            </a:r>
            <a:endParaRPr sz="2000" b="1">
              <a:solidFill>
                <a:srgbClr val="548135"/>
              </a:solidFill>
              <a:latin typeface="Calibri"/>
              <a:ea typeface="Calibri"/>
              <a:cs typeface="Calibri"/>
              <a:sym typeface="Calibri"/>
            </a:endParaRPr>
          </a:p>
        </p:txBody>
      </p:sp>
      <p:sp>
        <p:nvSpPr>
          <p:cNvPr id="384" name="Google Shape;384;p16"/>
          <p:cNvSpPr txBox="1"/>
          <p:nvPr/>
        </p:nvSpPr>
        <p:spPr>
          <a:xfrm>
            <a:off x="8207632" y="3154405"/>
            <a:ext cx="3900822"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تركزجميعها على مجموعة واحدة كبيرة</a:t>
            </a:r>
            <a:endParaRPr/>
          </a:p>
          <a:p>
            <a:pPr marL="0" marR="0" lvl="0" indent="0" algn="r" rtl="0">
              <a:spcBef>
                <a:spcPts val="0"/>
              </a:spcBef>
              <a:spcAft>
                <a:spcPts val="0"/>
              </a:spcAft>
              <a:buNone/>
            </a:pPr>
            <a:r>
              <a:rPr lang="ar-DZ" sz="1800" b="1" i="0">
                <a:solidFill>
                  <a:srgbClr val="231F20"/>
                </a:solidFill>
                <a:latin typeface="Arial"/>
                <a:ea typeface="Arial"/>
                <a:cs typeface="Arial"/>
                <a:sym typeface="Arial"/>
              </a:rPr>
              <a:t> من العملاء الذين يشتركون في الاحتياجات والمشكلات إلى حد بعيد </a:t>
            </a:r>
            <a:endParaRPr sz="1800" b="1" i="0">
              <a:solidFill>
                <a:srgbClr val="231F20"/>
              </a:solidFill>
              <a:latin typeface="Arial"/>
              <a:ea typeface="Arial"/>
              <a:cs typeface="Arial"/>
              <a:sym typeface="Arial"/>
            </a:endParaRPr>
          </a:p>
        </p:txBody>
      </p:sp>
      <p:sp>
        <p:nvSpPr>
          <p:cNvPr id="385" name="Google Shape;385;p16"/>
          <p:cNvSpPr txBox="1"/>
          <p:nvPr/>
        </p:nvSpPr>
        <p:spPr>
          <a:xfrm>
            <a:off x="9896898" y="3975346"/>
            <a:ext cx="2266966"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 الأسواق المتخصصة :</a:t>
            </a:r>
            <a:endParaRPr sz="2000" b="1">
              <a:solidFill>
                <a:srgbClr val="548135"/>
              </a:solidFill>
              <a:latin typeface="Calibri"/>
              <a:ea typeface="Calibri"/>
              <a:cs typeface="Calibri"/>
              <a:sym typeface="Calibri"/>
            </a:endParaRPr>
          </a:p>
        </p:txBody>
      </p:sp>
      <p:sp>
        <p:nvSpPr>
          <p:cNvPr id="386" name="Google Shape;386;p16"/>
          <p:cNvSpPr txBox="1"/>
          <p:nvPr/>
        </p:nvSpPr>
        <p:spPr>
          <a:xfrm>
            <a:off x="8212811" y="4281302"/>
            <a:ext cx="3900822"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تركز على شرائح محددٍة و متخصصة من العملاء </a:t>
            </a:r>
            <a:br>
              <a:rPr lang="ar-DZ" sz="1800" b="1" i="0">
                <a:solidFill>
                  <a:srgbClr val="231F20"/>
                </a:solidFill>
                <a:latin typeface="Arial"/>
                <a:ea typeface="Arial"/>
                <a:cs typeface="Arial"/>
                <a:sym typeface="Arial"/>
              </a:rPr>
            </a:br>
            <a:r>
              <a:rPr lang="ar-DZ" sz="1800" b="1" i="0">
                <a:solidFill>
                  <a:srgbClr val="231F20"/>
                </a:solidFill>
                <a:latin typeface="Arial"/>
                <a:ea typeface="Arial"/>
                <a:cs typeface="Arial"/>
                <a:sym typeface="Arial"/>
              </a:rPr>
              <a:t>لتلبي الاحتياجات َّ المحددِة ّ للسوق المتخصص </a:t>
            </a:r>
            <a:endParaRPr sz="1800" b="1" i="0">
              <a:solidFill>
                <a:srgbClr val="231F20"/>
              </a:solidFill>
              <a:latin typeface="Arial"/>
              <a:ea typeface="Arial"/>
              <a:cs typeface="Arial"/>
              <a:sym typeface="Arial"/>
            </a:endParaRPr>
          </a:p>
        </p:txBody>
      </p:sp>
      <p:sp>
        <p:nvSpPr>
          <p:cNvPr id="387" name="Google Shape;387;p16"/>
          <p:cNvSpPr txBox="1"/>
          <p:nvPr/>
        </p:nvSpPr>
        <p:spPr>
          <a:xfrm>
            <a:off x="10186704" y="4864955"/>
            <a:ext cx="194316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 التمييز او التنويع :</a:t>
            </a:r>
            <a:endParaRPr/>
          </a:p>
        </p:txBody>
      </p:sp>
      <p:sp>
        <p:nvSpPr>
          <p:cNvPr id="388" name="Google Shape;388;p16"/>
          <p:cNvSpPr txBox="1"/>
          <p:nvPr/>
        </p:nvSpPr>
        <p:spPr>
          <a:xfrm>
            <a:off x="8707902" y="5183912"/>
            <a:ext cx="3384046"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تُميز بين شرائح السوق التي تختلف</a:t>
            </a:r>
            <a:endParaRPr/>
          </a:p>
          <a:p>
            <a:pPr marL="0" marR="0" lvl="0" indent="0" algn="r" rtl="0">
              <a:spcBef>
                <a:spcPts val="0"/>
              </a:spcBef>
              <a:spcAft>
                <a:spcPts val="0"/>
              </a:spcAft>
              <a:buNone/>
            </a:pPr>
            <a:r>
              <a:rPr lang="ar-DZ" sz="1800" b="1" i="0">
                <a:solidFill>
                  <a:srgbClr val="231F20"/>
                </a:solidFill>
                <a:latin typeface="Arial"/>
                <a:ea typeface="Arial"/>
                <a:cs typeface="Arial"/>
                <a:sym typeface="Arial"/>
              </a:rPr>
              <a:t> احتياجاتُها ومشكلاتُها عن بعضها.</a:t>
            </a:r>
            <a:endParaRPr/>
          </a:p>
        </p:txBody>
      </p:sp>
      <p:sp>
        <p:nvSpPr>
          <p:cNvPr id="389" name="Google Shape;389;p16"/>
          <p:cNvSpPr txBox="1"/>
          <p:nvPr/>
        </p:nvSpPr>
        <p:spPr>
          <a:xfrm>
            <a:off x="9043502" y="5827383"/>
            <a:ext cx="2977097"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a:solidFill>
                  <a:srgbClr val="548135"/>
                </a:solidFill>
                <a:latin typeface="Calibri"/>
                <a:ea typeface="Calibri"/>
                <a:cs typeface="Calibri"/>
                <a:sym typeface="Calibri"/>
              </a:rPr>
              <a:t>- الأسواق ( المتعددة الجوانب) :</a:t>
            </a:r>
            <a:endParaRPr sz="2000" b="1">
              <a:solidFill>
                <a:srgbClr val="548135"/>
              </a:solidFill>
              <a:latin typeface="Calibri"/>
              <a:ea typeface="Calibri"/>
              <a:cs typeface="Calibri"/>
              <a:sym typeface="Calibri"/>
            </a:endParaRPr>
          </a:p>
        </p:txBody>
      </p:sp>
      <p:sp>
        <p:nvSpPr>
          <p:cNvPr id="390" name="Google Shape;390;p16"/>
          <p:cNvSpPr txBox="1"/>
          <p:nvPr/>
        </p:nvSpPr>
        <p:spPr>
          <a:xfrm>
            <a:off x="8449173" y="6171826"/>
            <a:ext cx="3572420"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i="0">
                <a:solidFill>
                  <a:srgbClr val="231F20"/>
                </a:solidFill>
                <a:latin typeface="Arial"/>
                <a:ea typeface="Arial"/>
                <a:cs typeface="Arial"/>
                <a:sym typeface="Arial"/>
              </a:rPr>
              <a:t>تُقدم بعض المنشآت خدماتها لشريحتين أو أكثر من شرائح العملاء المترابطة. </a:t>
            </a:r>
            <a:endParaRPr sz="1800" b="1" i="0">
              <a:solidFill>
                <a:srgbClr val="231F20"/>
              </a:solidFill>
              <a:latin typeface="Arial"/>
              <a:ea typeface="Arial"/>
              <a:cs typeface="Arial"/>
              <a:sym typeface="Arial"/>
            </a:endParaRPr>
          </a:p>
        </p:txBody>
      </p:sp>
      <p:grpSp>
        <p:nvGrpSpPr>
          <p:cNvPr id="391" name="Google Shape;391;p16"/>
          <p:cNvGrpSpPr/>
          <p:nvPr/>
        </p:nvGrpSpPr>
        <p:grpSpPr>
          <a:xfrm>
            <a:off x="418031" y="111845"/>
            <a:ext cx="7011537" cy="2696063"/>
            <a:chOff x="-2293951" y="196255"/>
            <a:chExt cx="7011537" cy="1997486"/>
          </a:xfrm>
        </p:grpSpPr>
        <p:pic>
          <p:nvPicPr>
            <p:cNvPr id="392" name="Google Shape;392;p16"/>
            <p:cNvPicPr preferRelativeResize="0"/>
            <p:nvPr/>
          </p:nvPicPr>
          <p:blipFill rotWithShape="1">
            <a:blip r:embed="rId3">
              <a:alphaModFix/>
            </a:blip>
            <a:srcRect l="61815" t="36202" r="25011" b="31006"/>
            <a:stretch/>
          </p:blipFill>
          <p:spPr>
            <a:xfrm>
              <a:off x="431453" y="196255"/>
              <a:ext cx="1560730" cy="1997486"/>
            </a:xfrm>
            <a:prstGeom prst="rect">
              <a:avLst/>
            </a:prstGeom>
            <a:noFill/>
            <a:ln>
              <a:noFill/>
            </a:ln>
          </p:spPr>
        </p:pic>
        <p:sp>
          <p:nvSpPr>
            <p:cNvPr id="393" name="Google Shape;393;p16"/>
            <p:cNvSpPr txBox="1"/>
            <p:nvPr/>
          </p:nvSpPr>
          <p:spPr>
            <a:xfrm>
              <a:off x="-2293951" y="1631680"/>
              <a:ext cx="7011537"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200" b="1">
                  <a:solidFill>
                    <a:schemeClr val="lt1"/>
                  </a:solidFill>
                  <a:latin typeface="Arial"/>
                  <a:ea typeface="Arial"/>
                  <a:cs typeface="Arial"/>
                  <a:sym typeface="Arial"/>
                </a:rPr>
                <a:t>قنوات التوزيع</a:t>
              </a:r>
              <a:endParaRPr sz="2200" b="1">
                <a:solidFill>
                  <a:schemeClr val="lt1"/>
                </a:solidFill>
                <a:latin typeface="Arial"/>
                <a:ea typeface="Arial"/>
                <a:cs typeface="Arial"/>
                <a:sym typeface="Arial"/>
              </a:endParaRPr>
            </a:p>
          </p:txBody>
        </p:sp>
      </p:grpSp>
      <p:sp>
        <p:nvSpPr>
          <p:cNvPr id="394" name="Google Shape;394;p16"/>
          <p:cNvSpPr txBox="1"/>
          <p:nvPr/>
        </p:nvSpPr>
        <p:spPr>
          <a:xfrm>
            <a:off x="-1808898" y="257176"/>
            <a:ext cx="4985158" cy="20313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rgbClr val="231F20"/>
                </a:solidFill>
                <a:latin typeface="Arial"/>
                <a:ea typeface="Arial"/>
                <a:cs typeface="Arial"/>
                <a:sym typeface="Arial"/>
              </a:rPr>
              <a:t>هي حلقة الوصل بين المنشأة وعملائها.</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و هي واجهة التي يلمسها العملاء</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والتي تلعب دورا مهما في تجربة العميل.</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نميزها بين القنوات المملوكة بالكامل</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والقنوات التي يدخل فيها</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شركاء آخرون وتؤدي َ</a:t>
            </a:r>
            <a:endParaRPr/>
          </a:p>
          <a:p>
            <a:pPr marL="0" marR="0" lvl="0" indent="0" algn="r" rtl="0">
              <a:spcBef>
                <a:spcPts val="0"/>
              </a:spcBef>
              <a:spcAft>
                <a:spcPts val="0"/>
              </a:spcAft>
              <a:buNone/>
            </a:pPr>
            <a:r>
              <a:rPr lang="ar-DZ" sz="1800" b="1">
                <a:solidFill>
                  <a:srgbClr val="231F20"/>
                </a:solidFill>
                <a:latin typeface="Arial"/>
                <a:ea typeface="Arial"/>
                <a:cs typeface="Arial"/>
                <a:sym typeface="Arial"/>
              </a:rPr>
              <a:t> القنَوات وظائف ِّ متعدَدًة، منها :</a:t>
            </a:r>
            <a:endParaRPr sz="1800" b="1">
              <a:solidFill>
                <a:srgbClr val="231F20"/>
              </a:solidFill>
              <a:latin typeface="Arial"/>
              <a:ea typeface="Arial"/>
              <a:cs typeface="Arial"/>
              <a:sym typeface="Arial"/>
            </a:endParaRPr>
          </a:p>
        </p:txBody>
      </p:sp>
      <p:sp>
        <p:nvSpPr>
          <p:cNvPr id="395" name="Google Shape;395;p16"/>
          <p:cNvSpPr txBox="1"/>
          <p:nvPr/>
        </p:nvSpPr>
        <p:spPr>
          <a:xfrm>
            <a:off x="777671" y="3916750"/>
            <a:ext cx="1069524"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-التوصيل:</a:t>
            </a:r>
            <a:endParaRPr sz="2000" b="1">
              <a:solidFill>
                <a:srgbClr val="548135"/>
              </a:solidFill>
              <a:latin typeface="Calibri"/>
              <a:ea typeface="Calibri"/>
              <a:cs typeface="Calibri"/>
              <a:sym typeface="Calibri"/>
            </a:endParaRPr>
          </a:p>
        </p:txBody>
      </p:sp>
      <p:sp>
        <p:nvSpPr>
          <p:cNvPr id="396" name="Google Shape;396;p16"/>
          <p:cNvSpPr txBox="1"/>
          <p:nvPr/>
        </p:nvSpPr>
        <p:spPr>
          <a:xfrm>
            <a:off x="953455" y="5599839"/>
            <a:ext cx="1048685"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 التقييم :</a:t>
            </a:r>
            <a:endParaRPr sz="2000" b="1">
              <a:solidFill>
                <a:srgbClr val="548135"/>
              </a:solidFill>
              <a:latin typeface="Calibri"/>
              <a:ea typeface="Calibri"/>
              <a:cs typeface="Calibri"/>
              <a:sym typeface="Calibri"/>
            </a:endParaRPr>
          </a:p>
        </p:txBody>
      </p:sp>
      <p:sp>
        <p:nvSpPr>
          <p:cNvPr id="397" name="Google Shape;397;p16"/>
          <p:cNvSpPr txBox="1"/>
          <p:nvPr/>
        </p:nvSpPr>
        <p:spPr>
          <a:xfrm>
            <a:off x="583897" y="2928138"/>
            <a:ext cx="1409360"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-عملية الشراء:</a:t>
            </a:r>
            <a:endParaRPr sz="2000" b="1">
              <a:solidFill>
                <a:srgbClr val="548135"/>
              </a:solidFill>
              <a:latin typeface="Calibri"/>
              <a:ea typeface="Calibri"/>
              <a:cs typeface="Calibri"/>
              <a:sym typeface="Calibri"/>
            </a:endParaRPr>
          </a:p>
        </p:txBody>
      </p:sp>
      <p:sp>
        <p:nvSpPr>
          <p:cNvPr id="398" name="Google Shape;398;p16"/>
          <p:cNvSpPr txBox="1"/>
          <p:nvPr/>
        </p:nvSpPr>
        <p:spPr>
          <a:xfrm>
            <a:off x="2188756" y="5620579"/>
            <a:ext cx="2007281"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 خدمة ما بعد البيع :</a:t>
            </a:r>
            <a:endParaRPr sz="2000" b="1">
              <a:solidFill>
                <a:srgbClr val="548135"/>
              </a:solidFill>
              <a:latin typeface="Calibri"/>
              <a:ea typeface="Calibri"/>
              <a:cs typeface="Calibri"/>
              <a:sym typeface="Calibri"/>
            </a:endParaRPr>
          </a:p>
        </p:txBody>
      </p:sp>
      <p:sp>
        <p:nvSpPr>
          <p:cNvPr id="399" name="Google Shape;399;p16"/>
          <p:cNvSpPr txBox="1"/>
          <p:nvPr/>
        </p:nvSpPr>
        <p:spPr>
          <a:xfrm>
            <a:off x="805113" y="2301800"/>
            <a:ext cx="966931"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-التوعية:</a:t>
            </a:r>
            <a:endParaRPr sz="2000" b="1">
              <a:solidFill>
                <a:srgbClr val="548135"/>
              </a:solidFill>
              <a:latin typeface="Calibri"/>
              <a:ea typeface="Calibri"/>
              <a:cs typeface="Calibri"/>
              <a:sym typeface="Calibri"/>
            </a:endParaRPr>
          </a:p>
        </p:txBody>
      </p:sp>
      <p:sp>
        <p:nvSpPr>
          <p:cNvPr id="400" name="Google Shape;400;p16"/>
          <p:cNvSpPr txBox="1"/>
          <p:nvPr/>
        </p:nvSpPr>
        <p:spPr>
          <a:xfrm>
            <a:off x="-312498" y="2593116"/>
            <a:ext cx="3202151" cy="36933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توعية العميل بالخدمة و بوجود المنتج</a:t>
            </a:r>
            <a:endParaRPr sz="1800" b="1" i="0">
              <a:solidFill>
                <a:srgbClr val="231F20"/>
              </a:solidFill>
              <a:latin typeface="Arial"/>
              <a:ea typeface="Arial"/>
              <a:cs typeface="Arial"/>
              <a:sym typeface="Arial"/>
            </a:endParaRPr>
          </a:p>
        </p:txBody>
      </p:sp>
      <p:sp>
        <p:nvSpPr>
          <p:cNvPr id="401" name="Google Shape;401;p16"/>
          <p:cNvSpPr txBox="1"/>
          <p:nvPr/>
        </p:nvSpPr>
        <p:spPr>
          <a:xfrm>
            <a:off x="38202" y="5930311"/>
            <a:ext cx="2100480"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كيف نساعد العملاء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على تقييم القيم المقترحة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الخاصة بمنشأتنا</a:t>
            </a:r>
            <a:endParaRPr/>
          </a:p>
        </p:txBody>
      </p:sp>
      <p:sp>
        <p:nvSpPr>
          <p:cNvPr id="402" name="Google Shape;402;p16"/>
          <p:cNvSpPr txBox="1"/>
          <p:nvPr/>
        </p:nvSpPr>
        <p:spPr>
          <a:xfrm>
            <a:off x="353158" y="5979944"/>
            <a:ext cx="3765639"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و المتضمنة الدعم الفني</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وحل المشاكل والتدريب</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والتوجيه والمشورة</a:t>
            </a:r>
            <a:endParaRPr sz="1800" b="1" i="0">
              <a:solidFill>
                <a:srgbClr val="231F20"/>
              </a:solidFill>
              <a:latin typeface="Arial"/>
              <a:ea typeface="Arial"/>
              <a:cs typeface="Arial"/>
              <a:sym typeface="Arial"/>
            </a:endParaRPr>
          </a:p>
        </p:txBody>
      </p:sp>
      <p:sp>
        <p:nvSpPr>
          <p:cNvPr id="403" name="Google Shape;403;p16"/>
          <p:cNvSpPr txBox="1"/>
          <p:nvPr/>
        </p:nvSpPr>
        <p:spPr>
          <a:xfrm>
            <a:off x="0" y="3265064"/>
            <a:ext cx="3011869"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تسهيل شراء المنتج أوالخدمة من خلال</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(الدفع الإلكتروني أوالإستلام النقدي)</a:t>
            </a:r>
            <a:endParaRPr sz="1800" b="1" i="0">
              <a:solidFill>
                <a:srgbClr val="231F20"/>
              </a:solidFill>
              <a:latin typeface="Arial"/>
              <a:ea typeface="Arial"/>
              <a:cs typeface="Arial"/>
              <a:sym typeface="Arial"/>
            </a:endParaRPr>
          </a:p>
        </p:txBody>
      </p:sp>
      <p:sp>
        <p:nvSpPr>
          <p:cNvPr id="404" name="Google Shape;404;p16"/>
          <p:cNvSpPr txBox="1"/>
          <p:nvPr/>
        </p:nvSpPr>
        <p:spPr>
          <a:xfrm>
            <a:off x="-1294287" y="4279281"/>
            <a:ext cx="4404632" cy="120032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ويكون ذلك إما بالتسليم المباشر باليد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أو التوصيل بالبريد أو تنزيل البرنامج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أو تحميل التطبيق أو حق دخول للخدمة</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(إسم المستخدم وكلمة السر- عبر الويب)</a:t>
            </a:r>
            <a:endParaRPr sz="1800" b="1" i="0">
              <a:solidFill>
                <a:srgbClr val="231F20"/>
              </a:solidFill>
              <a:latin typeface="Arial"/>
              <a:ea typeface="Arial"/>
              <a:cs typeface="Arial"/>
              <a:sym typeface="Arial"/>
            </a:endParaRPr>
          </a:p>
        </p:txBody>
      </p:sp>
      <p:grpSp>
        <p:nvGrpSpPr>
          <p:cNvPr id="405" name="Google Shape;405;p16"/>
          <p:cNvGrpSpPr/>
          <p:nvPr/>
        </p:nvGrpSpPr>
        <p:grpSpPr>
          <a:xfrm>
            <a:off x="3752300" y="99047"/>
            <a:ext cx="6298115" cy="2108139"/>
            <a:chOff x="3142601" y="196255"/>
            <a:chExt cx="6298115" cy="2010039"/>
          </a:xfrm>
        </p:grpSpPr>
        <p:pic>
          <p:nvPicPr>
            <p:cNvPr id="406" name="Google Shape;406;p16"/>
            <p:cNvPicPr preferRelativeResize="0"/>
            <p:nvPr/>
          </p:nvPicPr>
          <p:blipFill rotWithShape="1">
            <a:blip r:embed="rId3">
              <a:alphaModFix/>
            </a:blip>
            <a:srcRect l="61627" t="1049" r="24000" b="67470"/>
            <a:stretch/>
          </p:blipFill>
          <p:spPr>
            <a:xfrm>
              <a:off x="5416061" y="196255"/>
              <a:ext cx="1746389" cy="1997486"/>
            </a:xfrm>
            <a:prstGeom prst="rect">
              <a:avLst/>
            </a:prstGeom>
            <a:noFill/>
            <a:ln>
              <a:noFill/>
            </a:ln>
          </p:spPr>
        </p:pic>
        <p:sp>
          <p:nvSpPr>
            <p:cNvPr id="407" name="Google Shape;407;p16"/>
            <p:cNvSpPr txBox="1"/>
            <p:nvPr/>
          </p:nvSpPr>
          <p:spPr>
            <a:xfrm>
              <a:off x="3142601" y="1806184"/>
              <a:ext cx="6298115"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000" b="1">
                  <a:solidFill>
                    <a:schemeClr val="lt1"/>
                  </a:solidFill>
                  <a:latin typeface="Arial"/>
                  <a:ea typeface="Arial"/>
                  <a:cs typeface="Arial"/>
                  <a:sym typeface="Arial"/>
                </a:rPr>
                <a:t>العلاقة مع العملاء</a:t>
              </a:r>
              <a:endParaRPr sz="2000" b="1">
                <a:solidFill>
                  <a:schemeClr val="lt1"/>
                </a:solidFill>
                <a:latin typeface="Arial"/>
                <a:ea typeface="Arial"/>
                <a:cs typeface="Arial"/>
                <a:sym typeface="Arial"/>
              </a:endParaRPr>
            </a:p>
          </p:txBody>
        </p:sp>
      </p:grpSp>
      <p:sp>
        <p:nvSpPr>
          <p:cNvPr id="408" name="Google Shape;408;p16"/>
          <p:cNvSpPr txBox="1"/>
          <p:nvPr/>
        </p:nvSpPr>
        <p:spPr>
          <a:xfrm>
            <a:off x="4656769" y="2206268"/>
            <a:ext cx="3900821"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i="0">
                <a:solidFill>
                  <a:srgbClr val="231F20"/>
                </a:solidFill>
                <a:latin typeface="Arial"/>
                <a:ea typeface="Arial"/>
                <a:cs typeface="Arial"/>
                <a:sym typeface="Arial"/>
              </a:rPr>
              <a:t>العلاقة التي تتوقع كل واحدة من شرائح عملائنا أن نقيمها ونحافظ عليها معهم ومنها:</a:t>
            </a:r>
            <a:endParaRPr sz="2000" b="1" i="0">
              <a:solidFill>
                <a:srgbClr val="231F20"/>
              </a:solidFill>
              <a:latin typeface="Arial"/>
              <a:ea typeface="Arial"/>
              <a:cs typeface="Arial"/>
              <a:sym typeface="Arial"/>
            </a:endParaRPr>
          </a:p>
        </p:txBody>
      </p:sp>
      <p:sp>
        <p:nvSpPr>
          <p:cNvPr id="409" name="Google Shape;409;p16"/>
          <p:cNvSpPr txBox="1"/>
          <p:nvPr/>
        </p:nvSpPr>
        <p:spPr>
          <a:xfrm>
            <a:off x="6186808" y="2783323"/>
            <a:ext cx="1936749"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المساعدة الشخصية</a:t>
            </a:r>
            <a:endParaRPr sz="2000" b="1">
              <a:solidFill>
                <a:srgbClr val="548135"/>
              </a:solidFill>
              <a:latin typeface="Calibri"/>
              <a:ea typeface="Calibri"/>
              <a:cs typeface="Calibri"/>
              <a:sym typeface="Calibri"/>
            </a:endParaRPr>
          </a:p>
        </p:txBody>
      </p:sp>
      <p:sp>
        <p:nvSpPr>
          <p:cNvPr id="410" name="Google Shape;410;p16"/>
          <p:cNvSpPr txBox="1"/>
          <p:nvPr/>
        </p:nvSpPr>
        <p:spPr>
          <a:xfrm>
            <a:off x="6352077" y="3554097"/>
            <a:ext cx="1438214"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الخدمة الذاتية</a:t>
            </a:r>
            <a:endParaRPr sz="2000" b="1">
              <a:solidFill>
                <a:srgbClr val="548135"/>
              </a:solidFill>
              <a:latin typeface="Calibri"/>
              <a:ea typeface="Calibri"/>
              <a:cs typeface="Calibri"/>
              <a:sym typeface="Calibri"/>
            </a:endParaRPr>
          </a:p>
        </p:txBody>
      </p:sp>
      <p:sp>
        <p:nvSpPr>
          <p:cNvPr id="411" name="Google Shape;411;p16"/>
          <p:cNvSpPr txBox="1"/>
          <p:nvPr/>
        </p:nvSpPr>
        <p:spPr>
          <a:xfrm>
            <a:off x="6226891" y="4340866"/>
            <a:ext cx="1483098"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الخدمات الآلية</a:t>
            </a:r>
            <a:endParaRPr/>
          </a:p>
        </p:txBody>
      </p:sp>
      <p:sp>
        <p:nvSpPr>
          <p:cNvPr id="412" name="Google Shape;412;p16"/>
          <p:cNvSpPr txBox="1"/>
          <p:nvPr/>
        </p:nvSpPr>
        <p:spPr>
          <a:xfrm>
            <a:off x="6362223" y="5376982"/>
            <a:ext cx="1218602"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المجموعات</a:t>
            </a:r>
            <a:endParaRPr/>
          </a:p>
        </p:txBody>
      </p:sp>
      <p:sp>
        <p:nvSpPr>
          <p:cNvPr id="413" name="Google Shape;413;p16"/>
          <p:cNvSpPr txBox="1"/>
          <p:nvPr/>
        </p:nvSpPr>
        <p:spPr>
          <a:xfrm>
            <a:off x="6074271" y="6440361"/>
            <a:ext cx="2095445" cy="40011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2000" b="1">
                <a:solidFill>
                  <a:srgbClr val="548135"/>
                </a:solidFill>
                <a:latin typeface="Calibri"/>
                <a:ea typeface="Calibri"/>
                <a:cs typeface="Calibri"/>
                <a:sym typeface="Calibri"/>
              </a:rPr>
              <a:t>المشاركة في أداء العمل</a:t>
            </a:r>
            <a:endParaRPr/>
          </a:p>
        </p:txBody>
      </p:sp>
      <p:sp>
        <p:nvSpPr>
          <p:cNvPr id="414" name="Google Shape;414;p16"/>
          <p:cNvSpPr txBox="1"/>
          <p:nvPr/>
        </p:nvSpPr>
        <p:spPr>
          <a:xfrm>
            <a:off x="3657520" y="6975074"/>
            <a:ext cx="6349063" cy="36933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وتقوم بعض المنشآت بإشراك العملاء في تصميم منتجات جديدة أو منتجات مبتكرة. </a:t>
            </a:r>
            <a:endParaRPr sz="1800" b="1" i="0">
              <a:solidFill>
                <a:srgbClr val="231F20"/>
              </a:solidFill>
              <a:latin typeface="Arial"/>
              <a:ea typeface="Arial"/>
              <a:cs typeface="Arial"/>
              <a:sym typeface="Arial"/>
            </a:endParaRPr>
          </a:p>
        </p:txBody>
      </p:sp>
      <p:sp>
        <p:nvSpPr>
          <p:cNvPr id="415" name="Google Shape;415;p16"/>
          <p:cNvSpPr txBox="1"/>
          <p:nvPr/>
        </p:nvSpPr>
        <p:spPr>
          <a:xfrm>
            <a:off x="5234100" y="3812350"/>
            <a:ext cx="3011869"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تُوفِّر جميع الوسائل الضرورية ليقوم</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ُالعملاء بخدمة أنفسهم بأنفسهم </a:t>
            </a:r>
            <a:endParaRPr sz="1800" b="1" i="0">
              <a:solidFill>
                <a:srgbClr val="231F20"/>
              </a:solidFill>
              <a:latin typeface="Arial"/>
              <a:ea typeface="Arial"/>
              <a:cs typeface="Arial"/>
              <a:sym typeface="Arial"/>
            </a:endParaRPr>
          </a:p>
        </p:txBody>
      </p:sp>
      <p:sp>
        <p:nvSpPr>
          <p:cNvPr id="416" name="Google Shape;416;p16"/>
          <p:cNvSpPr txBox="1"/>
          <p:nvPr/>
        </p:nvSpPr>
        <p:spPr>
          <a:xfrm>
            <a:off x="4229321" y="3057892"/>
            <a:ext cx="4520890" cy="64633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يتحدث العميل مع ممثل حقيقي لقسم العلاقات مع العملاء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ليحصل على المساعدة اللازمة له في أثناء عملية الشراء </a:t>
            </a:r>
            <a:endParaRPr sz="1800" b="1" i="0">
              <a:solidFill>
                <a:srgbClr val="231F20"/>
              </a:solidFill>
              <a:latin typeface="Arial"/>
              <a:ea typeface="Arial"/>
              <a:cs typeface="Arial"/>
              <a:sym typeface="Arial"/>
            </a:endParaRPr>
          </a:p>
        </p:txBody>
      </p:sp>
      <p:sp>
        <p:nvSpPr>
          <p:cNvPr id="417" name="Google Shape;417;p16"/>
          <p:cNvSpPr txBox="1"/>
          <p:nvPr/>
        </p:nvSpPr>
        <p:spPr>
          <a:xfrm>
            <a:off x="5055210" y="4578770"/>
            <a:ext cx="3364935"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التعرف إلى  كل واحد من العملاء</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وتعرف خصائصهم، وهي تُقدم معلومات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خاصًة بالأوامر أو العمليات المتعلِّقة بهم </a:t>
            </a:r>
            <a:endParaRPr sz="1800" b="1" i="0">
              <a:solidFill>
                <a:srgbClr val="231F20"/>
              </a:solidFill>
              <a:latin typeface="Arial"/>
              <a:ea typeface="Arial"/>
              <a:cs typeface="Arial"/>
              <a:sym typeface="Arial"/>
            </a:endParaRPr>
          </a:p>
        </p:txBody>
      </p:sp>
      <p:sp>
        <p:nvSpPr>
          <p:cNvPr id="418" name="Google Shape;418;p16"/>
          <p:cNvSpPr txBox="1"/>
          <p:nvPr/>
        </p:nvSpPr>
        <p:spPr>
          <a:xfrm>
            <a:off x="4212320" y="5632590"/>
            <a:ext cx="4309931" cy="92333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rgbClr val="231F20"/>
                </a:solidFill>
                <a:latin typeface="Arial"/>
                <a:ea typeface="Arial"/>
                <a:cs typeface="Arial"/>
                <a:sym typeface="Arial"/>
              </a:rPr>
              <a:t>تَستخدُم بعض المنشآت، مجموعات المستخدمين </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لرفع مستوى تفاعلها مع العملاء أو العملاء المحتملين،</a:t>
            </a:r>
            <a:endParaRPr/>
          </a:p>
          <a:p>
            <a:pPr marL="0" marR="0" lvl="0" indent="0" algn="r" rtl="1">
              <a:spcBef>
                <a:spcPts val="0"/>
              </a:spcBef>
              <a:spcAft>
                <a:spcPts val="0"/>
              </a:spcAft>
              <a:buNone/>
            </a:pPr>
            <a:r>
              <a:rPr lang="ar-DZ" sz="1800" b="1" i="0">
                <a:solidFill>
                  <a:srgbClr val="231F20"/>
                </a:solidFill>
                <a:latin typeface="Arial"/>
                <a:ea typeface="Arial"/>
                <a:cs typeface="Arial"/>
                <a:sym typeface="Arial"/>
              </a:rPr>
              <a:t> ولتسهيل التواصل بين أعضاء المجموعات أنفسهم </a:t>
            </a:r>
            <a:endParaRPr sz="1800" b="1" i="0">
              <a:solidFill>
                <a:srgbClr val="231F2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7"/>
          <p:cNvSpPr txBox="1"/>
          <p:nvPr/>
        </p:nvSpPr>
        <p:spPr>
          <a:xfrm>
            <a:off x="345731" y="3760886"/>
            <a:ext cx="3336432" cy="29238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chemeClr val="dk1"/>
                </a:solidFill>
                <a:latin typeface="Arial"/>
                <a:ea typeface="Arial"/>
                <a:cs typeface="Arial"/>
                <a:sym typeface="Arial"/>
              </a:rPr>
              <a:t>أنواع الشراكات :</a:t>
            </a:r>
            <a:endParaRPr sz="2400" b="1">
              <a:solidFill>
                <a:schemeClr val="dk1"/>
              </a:solidFill>
              <a:latin typeface="Arial"/>
              <a:ea typeface="Arial"/>
              <a:cs typeface="Arial"/>
              <a:sym typeface="Arial"/>
            </a:endParaRPr>
          </a:p>
          <a:p>
            <a:pPr marL="0" marR="0" lvl="0" indent="0" algn="r" rtl="0">
              <a:spcBef>
                <a:spcPts val="0"/>
              </a:spcBef>
              <a:spcAft>
                <a:spcPts val="0"/>
              </a:spcAft>
              <a:buNone/>
            </a:pPr>
            <a:endParaRPr sz="400" b="1">
              <a:solidFill>
                <a:schemeClr val="accent6"/>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إستراتيجية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 (بين أطراف غير متنافسة)</a:t>
            </a:r>
            <a:endParaRPr/>
          </a:p>
          <a:p>
            <a:pPr marL="182562" marR="0" lvl="0" indent="0" algn="r" rtl="1">
              <a:spcBef>
                <a:spcPts val="0"/>
              </a:spcBef>
              <a:spcAft>
                <a:spcPts val="0"/>
              </a:spcAft>
              <a:buNone/>
            </a:pPr>
            <a:endParaRPr sz="1200" b="1">
              <a:solidFill>
                <a:srgbClr val="231F20"/>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تعاونية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 (بين أطراف متنافسة)</a:t>
            </a:r>
            <a:endParaRPr/>
          </a:p>
          <a:p>
            <a:pPr marL="182562" marR="0" lvl="0" indent="0" algn="r" rtl="1">
              <a:spcBef>
                <a:spcPts val="0"/>
              </a:spcBef>
              <a:spcAft>
                <a:spcPts val="0"/>
              </a:spcAft>
              <a:buNone/>
            </a:pPr>
            <a:endParaRPr sz="1200" b="1">
              <a:solidFill>
                <a:srgbClr val="231F20"/>
              </a:solidFill>
              <a:latin typeface="Arial"/>
              <a:ea typeface="Arial"/>
              <a:cs typeface="Arial"/>
              <a:sym typeface="Arial"/>
            </a:endParaRPr>
          </a:p>
          <a:p>
            <a:pPr marL="342900" marR="0" lvl="0" indent="-160337" algn="r" rtl="1">
              <a:spcBef>
                <a:spcPts val="0"/>
              </a:spcBef>
              <a:spcAft>
                <a:spcPts val="0"/>
              </a:spcAft>
              <a:buClr>
                <a:schemeClr val="accent6"/>
              </a:buClr>
              <a:buSzPts val="2400"/>
              <a:buFont typeface="Arial"/>
              <a:buChar char="•"/>
            </a:pPr>
            <a:r>
              <a:rPr lang="ar-DZ" sz="2400" b="1">
                <a:solidFill>
                  <a:schemeClr val="accent6"/>
                </a:solidFill>
                <a:latin typeface="Arial"/>
                <a:ea typeface="Arial"/>
                <a:cs typeface="Arial"/>
                <a:sym typeface="Arial"/>
              </a:rPr>
              <a:t> شراكات تكاملية</a:t>
            </a:r>
            <a:endParaRPr/>
          </a:p>
          <a:p>
            <a:pPr marL="182562" marR="0" lvl="0" indent="0" algn="r" rtl="1">
              <a:spcBef>
                <a:spcPts val="0"/>
              </a:spcBef>
              <a:spcAft>
                <a:spcPts val="0"/>
              </a:spcAft>
              <a:buNone/>
            </a:pPr>
            <a:r>
              <a:rPr lang="ar-DZ" sz="2000" b="1">
                <a:solidFill>
                  <a:srgbClr val="231F20"/>
                </a:solidFill>
                <a:latin typeface="Arial"/>
                <a:ea typeface="Arial"/>
                <a:cs typeface="Arial"/>
                <a:sym typeface="Arial"/>
              </a:rPr>
              <a:t>بين موردين و (مصنعين أومطورين)</a:t>
            </a:r>
            <a:endParaRPr/>
          </a:p>
        </p:txBody>
      </p:sp>
      <p:sp>
        <p:nvSpPr>
          <p:cNvPr id="424" name="Google Shape;424;p17"/>
          <p:cNvSpPr txBox="1"/>
          <p:nvPr/>
        </p:nvSpPr>
        <p:spPr>
          <a:xfrm>
            <a:off x="116514" y="1437505"/>
            <a:ext cx="3529002" cy="249299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وهم أطراف خارجية يتم الإعتماد عليهم في تنفيذ بعض الأنشطة أو يتم التعاقد معهم لتزويد بعض الموارد,</a:t>
            </a:r>
            <a:r>
              <a:rPr lang="ar-DZ" sz="2000" b="1">
                <a:solidFill>
                  <a:schemeClr val="dk1"/>
                </a:solidFill>
                <a:latin typeface="Arial"/>
                <a:ea typeface="Arial"/>
                <a:cs typeface="Arial"/>
                <a:sym typeface="Arial"/>
              </a:rPr>
              <a:t> وتهدف الشراكات بشكل عام إلى:</a:t>
            </a:r>
            <a:endParaRPr sz="2000" b="1">
              <a:solidFill>
                <a:schemeClr val="dk1"/>
              </a:solidFill>
              <a:latin typeface="Arial"/>
              <a:ea typeface="Arial"/>
              <a:cs typeface="Arial"/>
              <a:sym typeface="Arial"/>
            </a:endParaRPr>
          </a:p>
          <a:p>
            <a:pPr marL="0" marR="0" lvl="0" indent="0" algn="r" rtl="0">
              <a:spcBef>
                <a:spcPts val="0"/>
              </a:spcBef>
              <a:spcAft>
                <a:spcPts val="0"/>
              </a:spcAft>
              <a:buNone/>
            </a:pPr>
            <a:endParaRPr sz="1400" b="1">
              <a:solidFill>
                <a:schemeClr val="dk1"/>
              </a:solidFill>
              <a:latin typeface="Arial"/>
              <a:ea typeface="Arial"/>
              <a:cs typeface="Arial"/>
              <a:sym typeface="Arial"/>
            </a:endParaRPr>
          </a:p>
          <a:p>
            <a:pPr marL="0" marR="0" lvl="0" indent="0" algn="r" rtl="0">
              <a:spcBef>
                <a:spcPts val="0"/>
              </a:spcBef>
              <a:spcAft>
                <a:spcPts val="0"/>
              </a:spcAft>
              <a:buNone/>
            </a:pPr>
            <a:r>
              <a:rPr lang="ar-DZ" sz="2000" b="1">
                <a:solidFill>
                  <a:schemeClr val="accent6"/>
                </a:solidFill>
                <a:latin typeface="Arial"/>
                <a:ea typeface="Arial"/>
                <a:cs typeface="Arial"/>
                <a:sym typeface="Arial"/>
              </a:rPr>
              <a:t>خفض التكاليف </a:t>
            </a:r>
            <a:r>
              <a:rPr lang="ar-DZ" sz="2000" b="1">
                <a:solidFill>
                  <a:schemeClr val="dk1"/>
                </a:solidFill>
                <a:latin typeface="Arial"/>
                <a:ea typeface="Arial"/>
                <a:cs typeface="Arial"/>
                <a:sym typeface="Arial"/>
              </a:rPr>
              <a:t>(بواسطة التخصص)</a:t>
            </a:r>
            <a:endParaRPr/>
          </a:p>
          <a:p>
            <a:pPr marL="0" marR="0" lvl="0" indent="0" algn="r" rtl="0">
              <a:spcBef>
                <a:spcPts val="0"/>
              </a:spcBef>
              <a:spcAft>
                <a:spcPts val="0"/>
              </a:spcAft>
              <a:buNone/>
            </a:pPr>
            <a:r>
              <a:rPr lang="ar-DZ" sz="2000" b="1">
                <a:solidFill>
                  <a:schemeClr val="accent6"/>
                </a:solidFill>
                <a:latin typeface="Arial"/>
                <a:ea typeface="Arial"/>
                <a:cs typeface="Arial"/>
                <a:sym typeface="Arial"/>
              </a:rPr>
              <a:t>تقليل المخاطرة </a:t>
            </a:r>
            <a:r>
              <a:rPr lang="ar-DZ" sz="2000" b="1">
                <a:solidFill>
                  <a:schemeClr val="dk1"/>
                </a:solidFill>
                <a:latin typeface="Arial"/>
                <a:ea typeface="Arial"/>
                <a:cs typeface="Arial"/>
                <a:sym typeface="Arial"/>
              </a:rPr>
              <a:t>(بواسطة وتوزيع المهام)</a:t>
            </a:r>
            <a:endParaRPr/>
          </a:p>
          <a:p>
            <a:pPr marL="0" marR="0" lvl="0" indent="0" algn="r" rtl="0">
              <a:spcBef>
                <a:spcPts val="0"/>
              </a:spcBef>
              <a:spcAft>
                <a:spcPts val="0"/>
              </a:spcAft>
              <a:buNone/>
            </a:pPr>
            <a:endParaRPr sz="1600" b="0" i="0">
              <a:solidFill>
                <a:srgbClr val="717171"/>
              </a:solidFill>
              <a:latin typeface="Helvetica Neue"/>
              <a:ea typeface="Helvetica Neue"/>
              <a:cs typeface="Helvetica Neue"/>
              <a:sym typeface="Helvetica Neue"/>
            </a:endParaRPr>
          </a:p>
        </p:txBody>
      </p:sp>
      <p:grpSp>
        <p:nvGrpSpPr>
          <p:cNvPr id="425" name="Google Shape;425;p17"/>
          <p:cNvGrpSpPr/>
          <p:nvPr/>
        </p:nvGrpSpPr>
        <p:grpSpPr>
          <a:xfrm>
            <a:off x="3243278" y="1361305"/>
            <a:ext cx="3302096" cy="2934924"/>
            <a:chOff x="3286820" y="1361305"/>
            <a:chExt cx="3302096" cy="2934924"/>
          </a:xfrm>
        </p:grpSpPr>
        <p:pic>
          <p:nvPicPr>
            <p:cNvPr id="426" name="Google Shape;426;p17"/>
            <p:cNvPicPr preferRelativeResize="0"/>
            <p:nvPr/>
          </p:nvPicPr>
          <p:blipFill rotWithShape="1">
            <a:blip r:embed="rId3">
              <a:alphaModFix/>
            </a:blip>
            <a:srcRect l="995" t="1048" r="80214" b="52427"/>
            <a:stretch/>
          </p:blipFill>
          <p:spPr>
            <a:xfrm>
              <a:off x="3776866" y="1361305"/>
              <a:ext cx="2391704" cy="2934924"/>
            </a:xfrm>
            <a:prstGeom prst="rect">
              <a:avLst/>
            </a:prstGeom>
            <a:noFill/>
            <a:ln>
              <a:noFill/>
            </a:ln>
          </p:spPr>
        </p:pic>
        <p:sp>
          <p:nvSpPr>
            <p:cNvPr id="427" name="Google Shape;427;p17"/>
            <p:cNvSpPr txBox="1"/>
            <p:nvPr/>
          </p:nvSpPr>
          <p:spPr>
            <a:xfrm>
              <a:off x="3286820" y="2122052"/>
              <a:ext cx="3302096"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chemeClr val="lt1"/>
                  </a:solidFill>
                  <a:latin typeface="Arial"/>
                  <a:ea typeface="Arial"/>
                  <a:cs typeface="Arial"/>
                  <a:sym typeface="Arial"/>
                </a:rPr>
                <a:t>الشراكات </a:t>
              </a:r>
              <a:endParaRPr/>
            </a:p>
            <a:p>
              <a:pPr marL="0" marR="0" lvl="0" indent="0" algn="ctr" rtl="0">
                <a:spcBef>
                  <a:spcPts val="0"/>
                </a:spcBef>
                <a:spcAft>
                  <a:spcPts val="0"/>
                </a:spcAft>
                <a:buNone/>
              </a:pPr>
              <a:r>
                <a:rPr lang="ar-DZ" sz="2700" b="1">
                  <a:solidFill>
                    <a:schemeClr val="lt1"/>
                  </a:solidFill>
                  <a:latin typeface="Arial"/>
                  <a:ea typeface="Arial"/>
                  <a:cs typeface="Arial"/>
                  <a:sym typeface="Arial"/>
                </a:rPr>
                <a:t>الرئيسية</a:t>
              </a:r>
              <a:endParaRPr sz="2700" b="1">
                <a:solidFill>
                  <a:schemeClr val="lt1"/>
                </a:solidFill>
                <a:latin typeface="Arial"/>
                <a:ea typeface="Arial"/>
                <a:cs typeface="Arial"/>
                <a:sym typeface="Arial"/>
              </a:endParaRPr>
            </a:p>
          </p:txBody>
        </p:sp>
      </p:grpSp>
      <p:sp>
        <p:nvSpPr>
          <p:cNvPr id="428" name="Google Shape;428;p17"/>
          <p:cNvSpPr txBox="1"/>
          <p:nvPr/>
        </p:nvSpPr>
        <p:spPr>
          <a:xfrm>
            <a:off x="8664528" y="1575004"/>
            <a:ext cx="3498041"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 الممتلكات اللازمة لتجهيز وإنشاء وتقديم</a:t>
            </a:r>
            <a:endParaRPr/>
          </a:p>
          <a:p>
            <a:pPr marL="0" marR="0" lvl="0" indent="0" algn="r" rtl="0">
              <a:spcBef>
                <a:spcPts val="0"/>
              </a:spcBef>
              <a:spcAft>
                <a:spcPts val="0"/>
              </a:spcAft>
              <a:buNone/>
            </a:pPr>
            <a:r>
              <a:rPr lang="ar-DZ" sz="2000" b="1">
                <a:solidFill>
                  <a:srgbClr val="231F20"/>
                </a:solidFill>
                <a:latin typeface="Arial"/>
                <a:ea typeface="Arial"/>
                <a:cs typeface="Arial"/>
                <a:sym typeface="Arial"/>
              </a:rPr>
              <a:t> الأنشطة الرئيسية للعملاء, و تصنف :</a:t>
            </a:r>
            <a:endParaRPr sz="2000" b="1">
              <a:solidFill>
                <a:srgbClr val="231F20"/>
              </a:solidFill>
              <a:latin typeface="Arial"/>
              <a:ea typeface="Arial"/>
              <a:cs typeface="Arial"/>
              <a:sym typeface="Arial"/>
            </a:endParaRPr>
          </a:p>
        </p:txBody>
      </p:sp>
      <p:grpSp>
        <p:nvGrpSpPr>
          <p:cNvPr id="429" name="Google Shape;429;p17"/>
          <p:cNvGrpSpPr/>
          <p:nvPr/>
        </p:nvGrpSpPr>
        <p:grpSpPr>
          <a:xfrm>
            <a:off x="7955399" y="5725219"/>
            <a:ext cx="4100765" cy="1089860"/>
            <a:chOff x="7955399" y="5725219"/>
            <a:chExt cx="4100765" cy="1089860"/>
          </a:xfrm>
        </p:grpSpPr>
        <p:sp>
          <p:nvSpPr>
            <p:cNvPr id="430" name="Google Shape;430;p17"/>
            <p:cNvSpPr txBox="1"/>
            <p:nvPr/>
          </p:nvSpPr>
          <p:spPr>
            <a:xfrm>
              <a:off x="10063985" y="5725219"/>
              <a:ext cx="1992179"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chemeClr val="accent6"/>
                  </a:solidFill>
                  <a:latin typeface="Arial"/>
                  <a:ea typeface="Arial"/>
                  <a:cs typeface="Arial"/>
                  <a:sym typeface="Arial"/>
                </a:rPr>
                <a:t>الموارد الفكرية :</a:t>
              </a:r>
              <a:endParaRPr sz="2400" b="1">
                <a:solidFill>
                  <a:schemeClr val="accent6"/>
                </a:solidFill>
                <a:latin typeface="Arial"/>
                <a:ea typeface="Arial"/>
                <a:cs typeface="Arial"/>
                <a:sym typeface="Arial"/>
              </a:endParaRPr>
            </a:p>
          </p:txBody>
        </p:sp>
        <p:sp>
          <p:nvSpPr>
            <p:cNvPr id="431" name="Google Shape;431;p17"/>
            <p:cNvSpPr txBox="1"/>
            <p:nvPr/>
          </p:nvSpPr>
          <p:spPr>
            <a:xfrm>
              <a:off x="7955399" y="6107193"/>
              <a:ext cx="4062749"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مثل وبراءة الاختراعات وحقوق التأليف والنشر وقواعد بيانات العملاء </a:t>
              </a:r>
              <a:endParaRPr sz="2000" b="1">
                <a:solidFill>
                  <a:srgbClr val="231F20"/>
                </a:solidFill>
                <a:latin typeface="Arial"/>
                <a:ea typeface="Arial"/>
                <a:cs typeface="Arial"/>
                <a:sym typeface="Arial"/>
              </a:endParaRPr>
            </a:p>
          </p:txBody>
        </p:sp>
      </p:grpSp>
      <p:sp>
        <p:nvSpPr>
          <p:cNvPr id="432" name="Google Shape;432;p17"/>
          <p:cNvSpPr txBox="1"/>
          <p:nvPr/>
        </p:nvSpPr>
        <p:spPr>
          <a:xfrm>
            <a:off x="9016880" y="5050909"/>
            <a:ext cx="3001268"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جميع الخدمات و المنتجات تتطلَّب </a:t>
            </a:r>
            <a:endParaRPr/>
          </a:p>
          <a:p>
            <a:pPr marL="0" marR="0" lvl="0" indent="0" algn="r" rtl="0">
              <a:spcBef>
                <a:spcPts val="0"/>
              </a:spcBef>
              <a:spcAft>
                <a:spcPts val="0"/>
              </a:spcAft>
              <a:buNone/>
            </a:pPr>
            <a:r>
              <a:rPr lang="ar-DZ" sz="2000" b="1">
                <a:solidFill>
                  <a:srgbClr val="231F20"/>
                </a:solidFill>
                <a:latin typeface="Arial"/>
                <a:ea typeface="Arial"/>
                <a:cs typeface="Arial"/>
                <a:sym typeface="Arial"/>
              </a:rPr>
              <a:t>فريق عمل و إنتاج</a:t>
            </a:r>
            <a:endParaRPr sz="2000" b="1">
              <a:solidFill>
                <a:srgbClr val="231F20"/>
              </a:solidFill>
              <a:latin typeface="Arial"/>
              <a:ea typeface="Arial"/>
              <a:cs typeface="Arial"/>
              <a:sym typeface="Arial"/>
            </a:endParaRPr>
          </a:p>
        </p:txBody>
      </p:sp>
      <p:sp>
        <p:nvSpPr>
          <p:cNvPr id="433" name="Google Shape;433;p17"/>
          <p:cNvSpPr txBox="1"/>
          <p:nvPr/>
        </p:nvSpPr>
        <p:spPr>
          <a:xfrm>
            <a:off x="10082878" y="4635359"/>
            <a:ext cx="1992179"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chemeClr val="accent6"/>
                </a:solidFill>
                <a:latin typeface="Arial"/>
                <a:ea typeface="Arial"/>
                <a:cs typeface="Arial"/>
                <a:sym typeface="Arial"/>
              </a:rPr>
              <a:t>الموارد البشرية :</a:t>
            </a:r>
            <a:endParaRPr sz="2400" b="1">
              <a:solidFill>
                <a:schemeClr val="accent6"/>
              </a:solidFill>
              <a:latin typeface="Arial"/>
              <a:ea typeface="Arial"/>
              <a:cs typeface="Arial"/>
              <a:sym typeface="Arial"/>
            </a:endParaRPr>
          </a:p>
        </p:txBody>
      </p:sp>
      <p:sp>
        <p:nvSpPr>
          <p:cNvPr id="434" name="Google Shape;434;p17"/>
          <p:cNvSpPr txBox="1"/>
          <p:nvPr/>
        </p:nvSpPr>
        <p:spPr>
          <a:xfrm>
            <a:off x="10020117" y="2273125"/>
            <a:ext cx="1992179"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chemeClr val="accent6"/>
                </a:solidFill>
                <a:latin typeface="Arial"/>
                <a:ea typeface="Arial"/>
                <a:cs typeface="Arial"/>
                <a:sym typeface="Arial"/>
              </a:rPr>
              <a:t>الموارد المادية :</a:t>
            </a:r>
            <a:endParaRPr sz="2400" b="1">
              <a:solidFill>
                <a:schemeClr val="accent6"/>
              </a:solidFill>
              <a:latin typeface="Arial"/>
              <a:ea typeface="Arial"/>
              <a:cs typeface="Arial"/>
              <a:sym typeface="Arial"/>
            </a:endParaRPr>
          </a:p>
        </p:txBody>
      </p:sp>
      <p:sp>
        <p:nvSpPr>
          <p:cNvPr id="435" name="Google Shape;435;p17"/>
          <p:cNvSpPr txBox="1"/>
          <p:nvPr/>
        </p:nvSpPr>
        <p:spPr>
          <a:xfrm>
            <a:off x="8635501" y="2717151"/>
            <a:ext cx="3456394"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مثل مرافق التصنيع والمباني والآلات والأنظمة و نقاط البيع وشبكات التوزيع </a:t>
            </a:r>
            <a:endParaRPr sz="2000" b="1">
              <a:solidFill>
                <a:srgbClr val="231F20"/>
              </a:solidFill>
              <a:latin typeface="Arial"/>
              <a:ea typeface="Arial"/>
              <a:cs typeface="Arial"/>
              <a:sym typeface="Arial"/>
            </a:endParaRPr>
          </a:p>
        </p:txBody>
      </p:sp>
      <p:grpSp>
        <p:nvGrpSpPr>
          <p:cNvPr id="436" name="Google Shape;436;p17"/>
          <p:cNvGrpSpPr/>
          <p:nvPr/>
        </p:nvGrpSpPr>
        <p:grpSpPr>
          <a:xfrm>
            <a:off x="7955399" y="3488720"/>
            <a:ext cx="4139282" cy="729111"/>
            <a:chOff x="5637128" y="4946740"/>
            <a:chExt cx="4139282" cy="729111"/>
          </a:xfrm>
        </p:grpSpPr>
        <p:sp>
          <p:nvSpPr>
            <p:cNvPr id="437" name="Google Shape;437;p17"/>
            <p:cNvSpPr txBox="1"/>
            <p:nvPr/>
          </p:nvSpPr>
          <p:spPr>
            <a:xfrm>
              <a:off x="7756614" y="4946740"/>
              <a:ext cx="1992179"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chemeClr val="accent6"/>
                  </a:solidFill>
                  <a:latin typeface="Arial"/>
                  <a:ea typeface="Arial"/>
                  <a:cs typeface="Arial"/>
                  <a:sym typeface="Arial"/>
                </a:rPr>
                <a:t>الموارد المالية :</a:t>
              </a:r>
              <a:endParaRPr sz="2400" b="1">
                <a:solidFill>
                  <a:schemeClr val="accent6"/>
                </a:solidFill>
                <a:latin typeface="Arial"/>
                <a:ea typeface="Arial"/>
                <a:cs typeface="Arial"/>
                <a:sym typeface="Arial"/>
              </a:endParaRPr>
            </a:p>
          </p:txBody>
        </p:sp>
        <p:sp>
          <p:nvSpPr>
            <p:cNvPr id="438" name="Google Shape;438;p17"/>
            <p:cNvSpPr txBox="1"/>
            <p:nvPr/>
          </p:nvSpPr>
          <p:spPr>
            <a:xfrm>
              <a:off x="5637128" y="5275741"/>
              <a:ext cx="4139282" cy="4001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a:solidFill>
                    <a:srgbClr val="231F20"/>
                  </a:solidFill>
                  <a:latin typeface="Arial"/>
                  <a:ea typeface="Arial"/>
                  <a:cs typeface="Arial"/>
                  <a:sym typeface="Arial"/>
                </a:rPr>
                <a:t>جميع الخدمات تتطلب</a:t>
              </a:r>
              <a:endParaRPr sz="2000" b="1">
                <a:solidFill>
                  <a:srgbClr val="231F20"/>
                </a:solidFill>
                <a:latin typeface="Arial"/>
                <a:ea typeface="Arial"/>
                <a:cs typeface="Arial"/>
                <a:sym typeface="Arial"/>
              </a:endParaRPr>
            </a:p>
          </p:txBody>
        </p:sp>
      </p:grpSp>
      <p:grpSp>
        <p:nvGrpSpPr>
          <p:cNvPr id="439" name="Google Shape;439;p17"/>
          <p:cNvGrpSpPr/>
          <p:nvPr/>
        </p:nvGrpSpPr>
        <p:grpSpPr>
          <a:xfrm>
            <a:off x="5866037" y="1361305"/>
            <a:ext cx="3185318" cy="2919137"/>
            <a:chOff x="5866037" y="1361305"/>
            <a:chExt cx="3185318" cy="2919137"/>
          </a:xfrm>
        </p:grpSpPr>
        <p:pic>
          <p:nvPicPr>
            <p:cNvPr id="440" name="Google Shape;440;p17"/>
            <p:cNvPicPr preferRelativeResize="0"/>
            <p:nvPr/>
          </p:nvPicPr>
          <p:blipFill rotWithShape="1">
            <a:blip r:embed="rId3">
              <a:alphaModFix/>
            </a:blip>
            <a:srcRect l="20726" t="35577" r="60122" b="31630"/>
            <a:stretch/>
          </p:blipFill>
          <p:spPr>
            <a:xfrm>
              <a:off x="6243797" y="1361305"/>
              <a:ext cx="2391704" cy="2919137"/>
            </a:xfrm>
            <a:prstGeom prst="rect">
              <a:avLst/>
            </a:prstGeom>
            <a:noFill/>
            <a:ln>
              <a:noFill/>
            </a:ln>
          </p:spPr>
        </p:pic>
        <p:sp>
          <p:nvSpPr>
            <p:cNvPr id="441" name="Google Shape;441;p17"/>
            <p:cNvSpPr txBox="1"/>
            <p:nvPr/>
          </p:nvSpPr>
          <p:spPr>
            <a:xfrm>
              <a:off x="5866037" y="3552213"/>
              <a:ext cx="3185318"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2700" b="1">
                  <a:solidFill>
                    <a:schemeClr val="lt1"/>
                  </a:solidFill>
                  <a:latin typeface="Arial"/>
                  <a:ea typeface="Arial"/>
                  <a:cs typeface="Arial"/>
                  <a:sym typeface="Arial"/>
                </a:rPr>
                <a:t>الموارد الرئيسية</a:t>
              </a:r>
              <a:endParaRPr sz="2700" b="1">
                <a:solidFill>
                  <a:schemeClr val="lt1"/>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18"/>
          <p:cNvPicPr preferRelativeResize="0"/>
          <p:nvPr/>
        </p:nvPicPr>
        <p:blipFill rotWithShape="1">
          <a:blip r:embed="rId3">
            <a:alphaModFix/>
          </a:blip>
          <a:srcRect t="68994" r="50997" b="5559"/>
          <a:stretch/>
        </p:blipFill>
        <p:spPr>
          <a:xfrm>
            <a:off x="29028" y="189877"/>
            <a:ext cx="6011203" cy="1726055"/>
          </a:xfrm>
          <a:prstGeom prst="rect">
            <a:avLst/>
          </a:prstGeom>
          <a:noFill/>
          <a:ln>
            <a:noFill/>
          </a:ln>
        </p:spPr>
      </p:pic>
      <p:grpSp>
        <p:nvGrpSpPr>
          <p:cNvPr id="447" name="Google Shape;447;p18"/>
          <p:cNvGrpSpPr/>
          <p:nvPr/>
        </p:nvGrpSpPr>
        <p:grpSpPr>
          <a:xfrm>
            <a:off x="6096000" y="189877"/>
            <a:ext cx="6053567" cy="1726055"/>
            <a:chOff x="6096000" y="189877"/>
            <a:chExt cx="5965369" cy="1726055"/>
          </a:xfrm>
        </p:grpSpPr>
        <p:pic>
          <p:nvPicPr>
            <p:cNvPr id="448" name="Google Shape;448;p18"/>
            <p:cNvPicPr preferRelativeResize="0"/>
            <p:nvPr/>
          </p:nvPicPr>
          <p:blipFill rotWithShape="1">
            <a:blip r:embed="rId3">
              <a:alphaModFix/>
            </a:blip>
            <a:srcRect l="50997" t="68994" b="5559"/>
            <a:stretch/>
          </p:blipFill>
          <p:spPr>
            <a:xfrm>
              <a:off x="6096000" y="189877"/>
              <a:ext cx="5954054" cy="1726055"/>
            </a:xfrm>
            <a:prstGeom prst="rect">
              <a:avLst/>
            </a:prstGeom>
            <a:noFill/>
            <a:ln>
              <a:noFill/>
            </a:ln>
          </p:spPr>
        </p:pic>
        <p:sp>
          <p:nvSpPr>
            <p:cNvPr id="449" name="Google Shape;449;p18"/>
            <p:cNvSpPr txBox="1"/>
            <p:nvPr/>
          </p:nvSpPr>
          <p:spPr>
            <a:xfrm>
              <a:off x="8628446" y="653669"/>
              <a:ext cx="3432923"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400" b="1">
                  <a:solidFill>
                    <a:schemeClr val="lt1"/>
                  </a:solidFill>
                  <a:latin typeface="Arial"/>
                  <a:ea typeface="Arial"/>
                  <a:cs typeface="Arial"/>
                  <a:sym typeface="Arial"/>
                </a:rPr>
                <a:t>مصادر الإيرادات</a:t>
              </a:r>
              <a:endParaRPr sz="4400" b="1">
                <a:solidFill>
                  <a:schemeClr val="lt1"/>
                </a:solidFill>
                <a:latin typeface="Arial"/>
                <a:ea typeface="Arial"/>
                <a:cs typeface="Arial"/>
                <a:sym typeface="Arial"/>
              </a:endParaRPr>
            </a:p>
          </p:txBody>
        </p:sp>
      </p:grpSp>
      <p:sp>
        <p:nvSpPr>
          <p:cNvPr id="450" name="Google Shape;450;p18"/>
          <p:cNvSpPr txBox="1"/>
          <p:nvPr/>
        </p:nvSpPr>
        <p:spPr>
          <a:xfrm>
            <a:off x="-1885245" y="1038389"/>
            <a:ext cx="705428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4400" b="1">
                <a:solidFill>
                  <a:schemeClr val="lt1"/>
                </a:solidFill>
                <a:latin typeface="Arial"/>
                <a:ea typeface="Arial"/>
                <a:cs typeface="Arial"/>
                <a:sym typeface="Arial"/>
              </a:rPr>
              <a:t>هيكل التكاليف</a:t>
            </a:r>
            <a:endParaRPr sz="4400" b="1">
              <a:solidFill>
                <a:schemeClr val="lt1"/>
              </a:solidFill>
              <a:latin typeface="Arial"/>
              <a:ea typeface="Arial"/>
              <a:cs typeface="Arial"/>
              <a:sym typeface="Arial"/>
            </a:endParaRPr>
          </a:p>
        </p:txBody>
      </p:sp>
      <p:sp>
        <p:nvSpPr>
          <p:cNvPr id="451" name="Google Shape;451;p18"/>
          <p:cNvSpPr txBox="1"/>
          <p:nvPr/>
        </p:nvSpPr>
        <p:spPr>
          <a:xfrm>
            <a:off x="5894364" y="2033111"/>
            <a:ext cx="6255203" cy="175432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1800" b="1" i="0">
                <a:solidFill>
                  <a:schemeClr val="dk1"/>
                </a:solidFill>
                <a:latin typeface="Calibri"/>
                <a:ea typeface="Calibri"/>
                <a:cs typeface="Calibri"/>
                <a:sym typeface="Calibri"/>
              </a:rPr>
              <a:t>الدخل من تقديم الخدمة أو المنتجات من خلال دفع ثمنها و منها :</a:t>
            </a:r>
            <a:endParaRPr/>
          </a:p>
          <a:p>
            <a:pPr marL="0" marR="0" lvl="0" indent="0" algn="r" rtl="1">
              <a:spcBef>
                <a:spcPts val="0"/>
              </a:spcBef>
              <a:spcAft>
                <a:spcPts val="0"/>
              </a:spcAft>
              <a:buNone/>
            </a:pPr>
            <a:r>
              <a:rPr lang="ar-DZ" sz="1800" b="1" i="0">
                <a:solidFill>
                  <a:schemeClr val="dk1"/>
                </a:solidFill>
                <a:latin typeface="Calibri"/>
                <a:ea typeface="Calibri"/>
                <a:cs typeface="Calibri"/>
                <a:sym typeface="Calibri"/>
              </a:rPr>
              <a:t/>
            </a:r>
            <a:br>
              <a:rPr lang="ar-DZ" sz="1800" b="1" i="0">
                <a:solidFill>
                  <a:schemeClr val="dk1"/>
                </a:solidFill>
                <a:latin typeface="Calibri"/>
                <a:ea typeface="Calibri"/>
                <a:cs typeface="Calibri"/>
                <a:sym typeface="Calibri"/>
              </a:rPr>
            </a:br>
            <a:r>
              <a:rPr lang="ar-DZ" sz="1800" b="1" i="0">
                <a:solidFill>
                  <a:schemeClr val="dk1"/>
                </a:solidFill>
                <a:latin typeface="Calibri"/>
                <a:ea typeface="Calibri"/>
                <a:cs typeface="Calibri"/>
                <a:sym typeface="Calibri"/>
              </a:rPr>
              <a:t> </a:t>
            </a:r>
            <a:r>
              <a:rPr lang="ar-DZ" sz="1800" b="1" i="0">
                <a:solidFill>
                  <a:schemeClr val="accent6"/>
                </a:solidFill>
                <a:latin typeface="Calibri"/>
                <a:ea typeface="Calibri"/>
                <a:cs typeface="Calibri"/>
                <a:sym typeface="Calibri"/>
              </a:rPr>
              <a:t>- إيرادات المعاملات:</a:t>
            </a:r>
            <a:r>
              <a:rPr lang="ar-DZ" sz="1800" b="1" i="0">
                <a:solidFill>
                  <a:schemeClr val="dk1"/>
                </a:solidFill>
                <a:latin typeface="Calibri"/>
                <a:ea typeface="Calibri"/>
                <a:cs typeface="Calibri"/>
                <a:sym typeface="Calibri"/>
              </a:rPr>
              <a:t> وهي الإيرادات الناتجة عن مدفوعات العملاء لمرة واحدة.</a:t>
            </a:r>
            <a:br>
              <a:rPr lang="ar-DZ" sz="1800" b="1" i="0">
                <a:solidFill>
                  <a:schemeClr val="dk1"/>
                </a:solidFill>
                <a:latin typeface="Calibri"/>
                <a:ea typeface="Calibri"/>
                <a:cs typeface="Calibri"/>
                <a:sym typeface="Calibri"/>
              </a:rPr>
            </a:br>
            <a:r>
              <a:rPr lang="ar-DZ" sz="1800" b="1" i="0">
                <a:solidFill>
                  <a:schemeClr val="dk1"/>
                </a:solidFill>
                <a:latin typeface="Calibri"/>
                <a:ea typeface="Calibri"/>
                <a:cs typeface="Calibri"/>
                <a:sym typeface="Calibri"/>
              </a:rPr>
              <a:t> .</a:t>
            </a:r>
            <a:r>
              <a:rPr lang="ar-DZ" sz="1800" b="1" i="0">
                <a:solidFill>
                  <a:schemeClr val="accent6"/>
                </a:solidFill>
                <a:latin typeface="Calibri"/>
                <a:ea typeface="Calibri"/>
                <a:cs typeface="Calibri"/>
                <a:sym typeface="Calibri"/>
              </a:rPr>
              <a:t>إيرادات متكررة: </a:t>
            </a:r>
            <a:r>
              <a:rPr lang="ar-DZ" sz="1800" b="1" i="0">
                <a:solidFill>
                  <a:schemeClr val="dk1"/>
                </a:solidFill>
                <a:latin typeface="Calibri"/>
                <a:ea typeface="Calibri"/>
                <a:cs typeface="Calibri"/>
                <a:sym typeface="Calibri"/>
              </a:rPr>
              <a:t>وهي  الناشئة عن دفعات متواصلة إما لتحقيق القيم المقترحة  وإما لتوفير دعم ما بعد البيع للعملاء.</a:t>
            </a:r>
            <a:endParaRPr/>
          </a:p>
          <a:p>
            <a:pPr marL="0" marR="0" lvl="0" indent="0" algn="r" rtl="1">
              <a:spcBef>
                <a:spcPts val="0"/>
              </a:spcBef>
              <a:spcAft>
                <a:spcPts val="0"/>
              </a:spcAft>
              <a:buNone/>
            </a:pPr>
            <a:r>
              <a:rPr lang="ar-DZ" sz="1800" b="1" i="0">
                <a:solidFill>
                  <a:schemeClr val="dk1"/>
                </a:solidFill>
                <a:latin typeface="Calibri"/>
                <a:ea typeface="Calibri"/>
                <a:cs typeface="Calibri"/>
                <a:sym typeface="Calibri"/>
              </a:rPr>
              <a:t>و قد تكون :</a:t>
            </a:r>
            <a:endParaRPr sz="1800" b="1" i="0">
              <a:solidFill>
                <a:schemeClr val="dk1"/>
              </a:solidFill>
              <a:latin typeface="Calibri"/>
              <a:ea typeface="Calibri"/>
              <a:cs typeface="Calibri"/>
              <a:sym typeface="Calibri"/>
            </a:endParaRPr>
          </a:p>
        </p:txBody>
      </p:sp>
      <p:sp>
        <p:nvSpPr>
          <p:cNvPr id="452" name="Google Shape;452;p18"/>
          <p:cNvSpPr txBox="1"/>
          <p:nvPr/>
        </p:nvSpPr>
        <p:spPr>
          <a:xfrm>
            <a:off x="6044591" y="3900454"/>
            <a:ext cx="6098344" cy="2862322"/>
          </a:xfrm>
          <a:prstGeom prst="rect">
            <a:avLst/>
          </a:prstGeom>
          <a:noFill/>
          <a:ln>
            <a:noFill/>
          </a:ln>
        </p:spPr>
        <p:txBody>
          <a:bodyPr spcFirstLastPara="1" wrap="square" lIns="91425" tIns="45700" rIns="91425" bIns="45700" anchor="t" anchorCtr="0">
            <a:spAutoFit/>
          </a:bodyPr>
          <a:lstStyle/>
          <a:p>
            <a:pPr marL="369888" marR="0" lvl="0" indent="-285750" algn="r" rtl="1">
              <a:spcBef>
                <a:spcPts val="0"/>
              </a:spcBef>
              <a:spcAft>
                <a:spcPts val="0"/>
              </a:spcAft>
              <a:buClr>
                <a:schemeClr val="dk1"/>
              </a:buClr>
              <a:buSzPts val="1800"/>
              <a:buFont typeface="Calibri"/>
              <a:buChar char="-"/>
            </a:pPr>
            <a:r>
              <a:rPr lang="ar-DZ" sz="1800" b="1" i="0">
                <a:solidFill>
                  <a:schemeClr val="dk1"/>
                </a:solidFill>
                <a:latin typeface="Calibri"/>
                <a:ea typeface="Calibri"/>
                <a:cs typeface="Calibri"/>
                <a:sym typeface="Calibri"/>
              </a:rPr>
              <a:t>دخل من بيع أصول </a:t>
            </a:r>
            <a:r>
              <a:rPr lang="ar-DZ" sz="1800" b="1">
                <a:solidFill>
                  <a:schemeClr val="dk1"/>
                </a:solidFill>
                <a:latin typeface="Calibri"/>
                <a:ea typeface="Calibri"/>
                <a:cs typeface="Calibri"/>
                <a:sym typeface="Calibri"/>
              </a:rPr>
              <a:t>ملموسة </a:t>
            </a:r>
            <a:endParaRPr/>
          </a:p>
          <a:p>
            <a:pPr marL="369888" marR="0" lvl="0" indent="-285750" algn="r" rtl="1">
              <a:spcBef>
                <a:spcPts val="0"/>
              </a:spcBef>
              <a:spcAft>
                <a:spcPts val="0"/>
              </a:spcAft>
              <a:buClr>
                <a:schemeClr val="dk1"/>
              </a:buClr>
              <a:buSzPts val="1800"/>
              <a:buFont typeface="Calibri"/>
              <a:buChar char="-"/>
            </a:pPr>
            <a:r>
              <a:rPr lang="ar-DZ" sz="1800" b="1">
                <a:solidFill>
                  <a:schemeClr val="dk1"/>
                </a:solidFill>
                <a:latin typeface="Calibri"/>
                <a:ea typeface="Calibri"/>
                <a:cs typeface="Calibri"/>
                <a:sym typeface="Calibri"/>
              </a:rPr>
              <a:t>- بيع أصول غير ملموسة (تراخيص،حقوق ملكية فكرية, براءات إختراع)</a:t>
            </a:r>
            <a:endParaRPr sz="1800" b="1" i="0">
              <a:solidFill>
                <a:schemeClr val="dk1"/>
              </a:solidFill>
              <a:latin typeface="Calibri"/>
              <a:ea typeface="Calibri"/>
              <a:cs typeface="Calibri"/>
              <a:sym typeface="Calibri"/>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-منتجات/خدمات حسب الطلب (تجهيز منتج/خدمة حسب طلب مسبق </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إشتراك (شهري, سنوي، باقات أساسية أو باقات مميزة)</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إستخدام (تأجير)</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 دخل من رسوم التدريب.</a:t>
            </a:r>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a:t>
            </a:r>
            <a:r>
              <a:rPr lang="ar-DZ" sz="1800" b="1">
                <a:solidFill>
                  <a:schemeClr val="dk1"/>
                </a:solidFill>
                <a:latin typeface="Calibri"/>
                <a:ea typeface="Calibri"/>
                <a:cs typeface="Calibri"/>
                <a:sym typeface="Calibri"/>
              </a:rPr>
              <a:t>- دخل من الإعلانات.</a:t>
            </a:r>
            <a:endParaRPr sz="1800" b="1">
              <a:solidFill>
                <a:schemeClr val="dk1"/>
              </a:solidFill>
              <a:latin typeface="Calibri"/>
              <a:ea typeface="Calibri"/>
              <a:cs typeface="Calibri"/>
              <a:sym typeface="Calibri"/>
            </a:endParaRPr>
          </a:p>
          <a:p>
            <a:pPr marL="0" marR="0" lvl="0" indent="0" algn="r" rtl="0">
              <a:spcBef>
                <a:spcPts val="0"/>
              </a:spcBef>
              <a:spcAft>
                <a:spcPts val="0"/>
              </a:spcAft>
              <a:buNone/>
            </a:pPr>
            <a:endParaRPr sz="1800" b="1" i="0">
              <a:solidFill>
                <a:schemeClr val="dk1"/>
              </a:solidFill>
              <a:latin typeface="Calibri"/>
              <a:ea typeface="Calibri"/>
              <a:cs typeface="Calibri"/>
              <a:sym typeface="Calibri"/>
            </a:endParaRPr>
          </a:p>
          <a:p>
            <a:pPr marL="0" marR="0" lvl="0" indent="0" algn="r" rtl="0">
              <a:spcBef>
                <a:spcPts val="0"/>
              </a:spcBef>
              <a:spcAft>
                <a:spcPts val="0"/>
              </a:spcAft>
              <a:buNone/>
            </a:pPr>
            <a:r>
              <a:rPr lang="ar-DZ" sz="1800" b="1" i="0">
                <a:solidFill>
                  <a:schemeClr val="dk1"/>
                </a:solidFill>
                <a:latin typeface="Calibri"/>
                <a:ea typeface="Calibri"/>
                <a:cs typeface="Calibri"/>
                <a:sym typeface="Calibri"/>
              </a:rPr>
              <a:t>     وكل ذلك يتم تقديمه من خلال نقاط البيع (التواجد الفعلي في السوق) أو من خلال الإنترنت.</a:t>
            </a:r>
            <a:endParaRPr/>
          </a:p>
        </p:txBody>
      </p:sp>
      <p:sp>
        <p:nvSpPr>
          <p:cNvPr id="453" name="Google Shape;453;p18"/>
          <p:cNvSpPr txBox="1"/>
          <p:nvPr/>
        </p:nvSpPr>
        <p:spPr>
          <a:xfrm>
            <a:off x="262871" y="2030096"/>
            <a:ext cx="5589292"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chemeClr val="dk1"/>
                </a:solidFill>
                <a:latin typeface="Calibri"/>
                <a:ea typeface="Calibri"/>
                <a:cs typeface="Calibri"/>
                <a:sym typeface="Calibri"/>
              </a:rPr>
              <a:t>جميع التكاليف والمصاريف اللازمة لتشغيل المشروع وتنفيذه (حتى يبدأ بتوليد أرباح) على أرض الواقع و تنقسم التكاليف إلى : </a:t>
            </a:r>
            <a:endParaRPr sz="2000" b="1" i="0">
              <a:solidFill>
                <a:schemeClr val="dk1"/>
              </a:solidFill>
              <a:latin typeface="Calibri"/>
              <a:ea typeface="Calibri"/>
              <a:cs typeface="Calibri"/>
              <a:sym typeface="Calibri"/>
            </a:endParaRPr>
          </a:p>
        </p:txBody>
      </p:sp>
      <p:sp>
        <p:nvSpPr>
          <p:cNvPr id="454" name="Google Shape;454;p18"/>
          <p:cNvSpPr txBox="1"/>
          <p:nvPr/>
        </p:nvSpPr>
        <p:spPr>
          <a:xfrm>
            <a:off x="49065" y="3042060"/>
            <a:ext cx="6126480" cy="3477875"/>
          </a:xfrm>
          <a:prstGeom prst="rect">
            <a:avLst/>
          </a:prstGeom>
          <a:noFill/>
          <a:ln>
            <a:noFill/>
          </a:ln>
        </p:spPr>
        <p:txBody>
          <a:bodyPr spcFirstLastPara="1" wrap="square" lIns="91425" tIns="45700" rIns="91425" bIns="45700" anchor="t" anchorCtr="0">
            <a:spAutoFit/>
          </a:bodyPr>
          <a:lstStyle/>
          <a:p>
            <a:pPr marL="369888" marR="0" lvl="0" indent="-127000" algn="r" rtl="1">
              <a:spcBef>
                <a:spcPts val="0"/>
              </a:spcBef>
              <a:spcAft>
                <a:spcPts val="0"/>
              </a:spcAft>
              <a:buClr>
                <a:schemeClr val="accent6"/>
              </a:buClr>
              <a:buSzPts val="2000"/>
              <a:buFont typeface="Calibri"/>
              <a:buChar char="-"/>
            </a:pPr>
            <a:r>
              <a:rPr lang="ar-DZ" sz="2000" b="1" i="0">
                <a:solidFill>
                  <a:schemeClr val="accent6"/>
                </a:solidFill>
                <a:latin typeface="Calibri"/>
                <a:ea typeface="Calibri"/>
                <a:cs typeface="Calibri"/>
                <a:sym typeface="Calibri"/>
              </a:rPr>
              <a:t>تكاليف ثابتة : </a:t>
            </a:r>
            <a:r>
              <a:rPr lang="ar-DZ" sz="2000" b="1" i="0">
                <a:solidFill>
                  <a:schemeClr val="dk1"/>
                </a:solidFill>
                <a:latin typeface="Calibri"/>
                <a:ea typeface="Calibri"/>
                <a:cs typeface="Calibri"/>
                <a:sym typeface="Calibri"/>
              </a:rPr>
              <a:t>(لا تتغير مع تغير الإنتاج)</a:t>
            </a:r>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 </a:t>
            </a:r>
            <a:r>
              <a:rPr lang="ar-DZ" sz="2000" b="1" i="0">
                <a:solidFill>
                  <a:schemeClr val="accent6"/>
                </a:solidFill>
                <a:latin typeface="Calibri"/>
                <a:ea typeface="Calibri"/>
                <a:cs typeface="Calibri"/>
                <a:sym typeface="Calibri"/>
              </a:rPr>
              <a:t>تكاليف متغيرة : </a:t>
            </a:r>
            <a:r>
              <a:rPr lang="ar-DZ" sz="2000" b="1" i="0">
                <a:solidFill>
                  <a:schemeClr val="dk1"/>
                </a:solidFill>
                <a:latin typeface="Calibri"/>
                <a:ea typeface="Calibri"/>
                <a:cs typeface="Calibri"/>
                <a:sym typeface="Calibri"/>
              </a:rPr>
              <a:t>(تتغير مع تغير الإنتاج).</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000"/>
              <a:buFont typeface="Calibri"/>
              <a:buNone/>
            </a:pPr>
            <a:r>
              <a:rPr lang="ar-DZ" sz="2000" b="1" i="0">
                <a:solidFill>
                  <a:schemeClr val="dk1"/>
                </a:solidFill>
                <a:latin typeface="Calibri"/>
                <a:ea typeface="Calibri"/>
                <a:cs typeface="Calibri"/>
                <a:sym typeface="Calibri"/>
              </a:rPr>
              <a:t>وتتأثر التكاليف بشكل عام بإقتصاديات الحجم وبإقتصاديات النطاق (حيث تزيد كلما كبر حجم المشروع وكلما توسع نطاقه).</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000"/>
              <a:buFont typeface="Calibri"/>
              <a:buNone/>
            </a:pPr>
            <a:r>
              <a:rPr lang="ar-DZ" sz="2000" b="1" i="0">
                <a:solidFill>
                  <a:schemeClr val="dk1"/>
                </a:solidFill>
                <a:latin typeface="Calibri"/>
                <a:ea typeface="Calibri"/>
                <a:cs typeface="Calibri"/>
                <a:sym typeface="Calibri"/>
              </a:rPr>
              <a:t>ضبط هيكل التكاليف بحيث يكون محكوما :</a:t>
            </a:r>
            <a:endParaRPr/>
          </a:p>
          <a:p>
            <a:pPr marL="369888"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بالتكلفة (أقل تكلفة وأقل جودة وأرخص سعر) </a:t>
            </a:r>
            <a:endParaRPr/>
          </a:p>
          <a:p>
            <a:pPr marL="266700" marR="0" lvl="0" indent="0" algn="r" rtl="1">
              <a:spcBef>
                <a:spcPts val="0"/>
              </a:spcBef>
              <a:spcAft>
                <a:spcPts val="0"/>
              </a:spcAft>
              <a:buClr>
                <a:schemeClr val="dk1"/>
              </a:buClr>
              <a:buSzPts val="2000"/>
              <a:buFont typeface="Calibri"/>
              <a:buNone/>
            </a:pPr>
            <a:endParaRPr sz="2000" b="1" i="0">
              <a:solidFill>
                <a:schemeClr val="dk1"/>
              </a:solidFill>
              <a:latin typeface="Calibri"/>
              <a:ea typeface="Calibri"/>
              <a:cs typeface="Calibri"/>
              <a:sym typeface="Calibri"/>
            </a:endParaRPr>
          </a:p>
          <a:p>
            <a:pPr marL="369888" marR="0" lvl="0" indent="-127000" algn="r" rtl="1">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أو بالقيمة (أعلى قيمة وأعلى جودة بغض النظر عن السعر)</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19"/>
          <p:cNvPicPr preferRelativeResize="0"/>
          <p:nvPr/>
        </p:nvPicPr>
        <p:blipFill rotWithShape="1">
          <a:blip r:embed="rId3">
            <a:alphaModFix/>
          </a:blip>
          <a:srcRect l="42146" t="13116" r="39980" b="31008"/>
          <a:stretch/>
        </p:blipFill>
        <p:spPr>
          <a:xfrm>
            <a:off x="4944205" y="689545"/>
            <a:ext cx="2391704" cy="4288125"/>
          </a:xfrm>
          <a:prstGeom prst="rect">
            <a:avLst/>
          </a:prstGeom>
          <a:noFill/>
          <a:ln>
            <a:noFill/>
          </a:ln>
        </p:spPr>
      </p:pic>
      <p:pic>
        <p:nvPicPr>
          <p:cNvPr id="460" name="Google Shape;460;p19"/>
          <p:cNvPicPr preferRelativeResize="0"/>
          <p:nvPr/>
        </p:nvPicPr>
        <p:blipFill rotWithShape="1">
          <a:blip r:embed="rId3">
            <a:alphaModFix/>
          </a:blip>
          <a:srcRect t="68994" r="50997" b="5559"/>
          <a:stretch/>
        </p:blipFill>
        <p:spPr>
          <a:xfrm>
            <a:off x="84796" y="5066674"/>
            <a:ext cx="6011203" cy="1726055"/>
          </a:xfrm>
          <a:prstGeom prst="rect">
            <a:avLst/>
          </a:prstGeom>
          <a:noFill/>
          <a:ln>
            <a:noFill/>
          </a:ln>
        </p:spPr>
      </p:pic>
      <p:pic>
        <p:nvPicPr>
          <p:cNvPr id="461" name="Google Shape;461;p19"/>
          <p:cNvPicPr preferRelativeResize="0"/>
          <p:nvPr/>
        </p:nvPicPr>
        <p:blipFill rotWithShape="1">
          <a:blip r:embed="rId3">
            <a:alphaModFix/>
          </a:blip>
          <a:srcRect l="50997" t="68994" b="5559"/>
          <a:stretch/>
        </p:blipFill>
        <p:spPr>
          <a:xfrm>
            <a:off x="6153150" y="5066674"/>
            <a:ext cx="5954054" cy="1726055"/>
          </a:xfrm>
          <a:prstGeom prst="rect">
            <a:avLst/>
          </a:prstGeom>
          <a:noFill/>
          <a:ln>
            <a:noFill/>
          </a:ln>
        </p:spPr>
      </p:pic>
      <p:pic>
        <p:nvPicPr>
          <p:cNvPr id="462" name="Google Shape;462;p19"/>
          <p:cNvPicPr preferRelativeResize="0"/>
          <p:nvPr/>
        </p:nvPicPr>
        <p:blipFill rotWithShape="1">
          <a:blip r:embed="rId3">
            <a:alphaModFix/>
          </a:blip>
          <a:srcRect l="80629" t="1" b="31005"/>
          <a:stretch/>
        </p:blipFill>
        <p:spPr>
          <a:xfrm>
            <a:off x="9785358" y="674555"/>
            <a:ext cx="2294795" cy="4303115"/>
          </a:xfrm>
          <a:prstGeom prst="rect">
            <a:avLst/>
          </a:prstGeom>
          <a:noFill/>
          <a:ln>
            <a:noFill/>
          </a:ln>
        </p:spPr>
      </p:pic>
      <p:pic>
        <p:nvPicPr>
          <p:cNvPr id="463" name="Google Shape;463;p19"/>
          <p:cNvPicPr preferRelativeResize="0"/>
          <p:nvPr/>
        </p:nvPicPr>
        <p:blipFill rotWithShape="1">
          <a:blip r:embed="rId3">
            <a:alphaModFix/>
          </a:blip>
          <a:srcRect l="60246" t="36202" r="20939" b="31006"/>
          <a:stretch/>
        </p:blipFill>
        <p:spPr>
          <a:xfrm>
            <a:off x="7433895" y="2861176"/>
            <a:ext cx="2228850" cy="2116493"/>
          </a:xfrm>
          <a:prstGeom prst="rect">
            <a:avLst/>
          </a:prstGeom>
          <a:noFill/>
          <a:ln>
            <a:noFill/>
          </a:ln>
        </p:spPr>
      </p:pic>
      <p:pic>
        <p:nvPicPr>
          <p:cNvPr id="464" name="Google Shape;464;p19"/>
          <p:cNvPicPr preferRelativeResize="0"/>
          <p:nvPr/>
        </p:nvPicPr>
        <p:blipFill rotWithShape="1">
          <a:blip r:embed="rId3">
            <a:alphaModFix/>
          </a:blip>
          <a:srcRect l="60717" t="1049" r="20939" b="67470"/>
          <a:stretch/>
        </p:blipFill>
        <p:spPr>
          <a:xfrm>
            <a:off x="7455192" y="674555"/>
            <a:ext cx="2228850" cy="2116493"/>
          </a:xfrm>
          <a:prstGeom prst="rect">
            <a:avLst/>
          </a:prstGeom>
          <a:noFill/>
          <a:ln>
            <a:noFill/>
          </a:ln>
        </p:spPr>
      </p:pic>
      <p:pic>
        <p:nvPicPr>
          <p:cNvPr id="465" name="Google Shape;465;p19"/>
          <p:cNvPicPr preferRelativeResize="0"/>
          <p:nvPr/>
        </p:nvPicPr>
        <p:blipFill rotWithShape="1">
          <a:blip r:embed="rId3">
            <a:alphaModFix/>
          </a:blip>
          <a:srcRect l="20676" t="1048" r="60846" b="66260"/>
          <a:stretch/>
        </p:blipFill>
        <p:spPr>
          <a:xfrm>
            <a:off x="2579756" y="704535"/>
            <a:ext cx="2245166" cy="2094827"/>
          </a:xfrm>
          <a:prstGeom prst="rect">
            <a:avLst/>
          </a:prstGeom>
          <a:noFill/>
          <a:ln>
            <a:noFill/>
          </a:ln>
        </p:spPr>
      </p:pic>
      <p:pic>
        <p:nvPicPr>
          <p:cNvPr id="466" name="Google Shape;466;p19"/>
          <p:cNvPicPr preferRelativeResize="0"/>
          <p:nvPr/>
        </p:nvPicPr>
        <p:blipFill rotWithShape="1">
          <a:blip r:embed="rId3">
            <a:alphaModFix/>
          </a:blip>
          <a:srcRect l="995" t="1048" r="80214" b="31631"/>
          <a:stretch/>
        </p:blipFill>
        <p:spPr>
          <a:xfrm>
            <a:off x="73071" y="704534"/>
            <a:ext cx="2391704" cy="4273135"/>
          </a:xfrm>
          <a:prstGeom prst="rect">
            <a:avLst/>
          </a:prstGeom>
          <a:noFill/>
          <a:ln>
            <a:noFill/>
          </a:ln>
        </p:spPr>
      </p:pic>
      <p:pic>
        <p:nvPicPr>
          <p:cNvPr id="467" name="Google Shape;467;p19"/>
          <p:cNvPicPr preferRelativeResize="0"/>
          <p:nvPr/>
        </p:nvPicPr>
        <p:blipFill rotWithShape="1">
          <a:blip r:embed="rId3">
            <a:alphaModFix/>
          </a:blip>
          <a:srcRect l="20726" t="35577" r="60122" b="31630"/>
          <a:stretch/>
        </p:blipFill>
        <p:spPr>
          <a:xfrm>
            <a:off x="2579756" y="2861177"/>
            <a:ext cx="2245166" cy="2116493"/>
          </a:xfrm>
          <a:prstGeom prst="rect">
            <a:avLst/>
          </a:prstGeom>
          <a:noFill/>
          <a:ln>
            <a:noFill/>
          </a:ln>
        </p:spPr>
      </p:pic>
      <p:pic>
        <p:nvPicPr>
          <p:cNvPr id="468" name="Google Shape;468;p19"/>
          <p:cNvPicPr preferRelativeResize="0"/>
          <p:nvPr/>
        </p:nvPicPr>
        <p:blipFill rotWithShape="1">
          <a:blip r:embed="rId4">
            <a:alphaModFix/>
          </a:blip>
          <a:srcRect/>
          <a:stretch/>
        </p:blipFill>
        <p:spPr>
          <a:xfrm>
            <a:off x="3817422" y="-74952"/>
            <a:ext cx="4473463" cy="1023061"/>
          </a:xfrm>
          <a:prstGeom prst="rect">
            <a:avLst/>
          </a:prstGeom>
          <a:noFill/>
          <a:ln>
            <a:noFill/>
          </a:ln>
        </p:spPr>
      </p:pic>
      <p:pic>
        <p:nvPicPr>
          <p:cNvPr id="469" name="Google Shape;469;p19"/>
          <p:cNvPicPr preferRelativeResize="0"/>
          <p:nvPr/>
        </p:nvPicPr>
        <p:blipFill rotWithShape="1">
          <a:blip r:embed="rId5">
            <a:alphaModFix/>
          </a:blip>
          <a:srcRect/>
          <a:stretch/>
        </p:blipFill>
        <p:spPr>
          <a:xfrm>
            <a:off x="2419007" y="-74952"/>
            <a:ext cx="1777961" cy="11571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20"/>
          <p:cNvPicPr preferRelativeResize="0"/>
          <p:nvPr/>
        </p:nvPicPr>
        <p:blipFill rotWithShape="1">
          <a:blip r:embed="rId3">
            <a:alphaModFix/>
          </a:blip>
          <a:srcRect l="1210" r="5434" b="2432"/>
          <a:stretch/>
        </p:blipFill>
        <p:spPr>
          <a:xfrm>
            <a:off x="0" y="0"/>
            <a:ext cx="12192000"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21"/>
          <p:cNvSpPr/>
          <p:nvPr/>
        </p:nvSpPr>
        <p:spPr>
          <a:xfrm>
            <a:off x="7553560" y="673624"/>
            <a:ext cx="4398024" cy="5930378"/>
          </a:xfrm>
          <a:prstGeom prst="flowChartPunchedCard">
            <a:avLst/>
          </a:prstGeom>
          <a:solidFill>
            <a:schemeClr val="lt1"/>
          </a:solidFill>
          <a:ln w="762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21"/>
          <p:cNvSpPr txBox="1"/>
          <p:nvPr/>
        </p:nvSpPr>
        <p:spPr>
          <a:xfrm>
            <a:off x="7247467" y="1202894"/>
            <a:ext cx="5518417"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6600" b="1">
                <a:solidFill>
                  <a:srgbClr val="548135"/>
                </a:solidFill>
                <a:latin typeface="Arial"/>
                <a:ea typeface="Arial"/>
                <a:cs typeface="Arial"/>
                <a:sym typeface="Arial"/>
              </a:rPr>
              <a:t>الجانب</a:t>
            </a:r>
            <a:endParaRPr/>
          </a:p>
          <a:p>
            <a:pPr marL="0" marR="0" lvl="0" indent="0" algn="ctr" rtl="0">
              <a:spcBef>
                <a:spcPts val="0"/>
              </a:spcBef>
              <a:spcAft>
                <a:spcPts val="0"/>
              </a:spcAft>
              <a:buNone/>
            </a:pPr>
            <a:r>
              <a:rPr lang="ar-DZ" sz="6600" b="1">
                <a:solidFill>
                  <a:srgbClr val="548135"/>
                </a:solidFill>
                <a:latin typeface="Arial"/>
                <a:ea typeface="Arial"/>
                <a:cs typeface="Arial"/>
                <a:sym typeface="Arial"/>
              </a:rPr>
              <a:t> التسويقي</a:t>
            </a:r>
            <a:endParaRPr sz="6600" b="1">
              <a:solidFill>
                <a:srgbClr val="548135"/>
              </a:solidFill>
              <a:latin typeface="Arial"/>
              <a:ea typeface="Arial"/>
              <a:cs typeface="Arial"/>
              <a:sym typeface="Arial"/>
            </a:endParaRPr>
          </a:p>
        </p:txBody>
      </p:sp>
      <p:pic>
        <p:nvPicPr>
          <p:cNvPr id="481" name="Google Shape;481;p21"/>
          <p:cNvPicPr preferRelativeResize="0"/>
          <p:nvPr/>
        </p:nvPicPr>
        <p:blipFill rotWithShape="1">
          <a:blip r:embed="rId3">
            <a:alphaModFix/>
          </a:blip>
          <a:srcRect l="2336" t="2313" r="2692" b="6086"/>
          <a:stretch/>
        </p:blipFill>
        <p:spPr>
          <a:xfrm>
            <a:off x="7620681" y="3465513"/>
            <a:ext cx="4229304" cy="3099205"/>
          </a:xfrm>
          <a:prstGeom prst="rect">
            <a:avLst/>
          </a:prstGeom>
          <a:noFill/>
          <a:ln>
            <a:noFill/>
          </a:ln>
        </p:spPr>
      </p:pic>
      <p:pic>
        <p:nvPicPr>
          <p:cNvPr id="482" name="Google Shape;482;p21">
            <a:hlinkClick r:id="rId4" action="ppaction://hlinksldjump"/>
          </p:cNvPr>
          <p:cNvPicPr preferRelativeResize="0"/>
          <p:nvPr/>
        </p:nvPicPr>
        <p:blipFill rotWithShape="1">
          <a:blip r:embed="rId5">
            <a:alphaModFix/>
          </a:blip>
          <a:srcRect/>
          <a:stretch/>
        </p:blipFill>
        <p:spPr>
          <a:xfrm>
            <a:off x="576334" y="673624"/>
            <a:ext cx="1934637" cy="4162876"/>
          </a:xfrm>
          <a:prstGeom prst="rect">
            <a:avLst/>
          </a:prstGeom>
          <a:noFill/>
          <a:ln>
            <a:noFill/>
          </a:ln>
          <a:effectLst>
            <a:outerShdw blurRad="76200" sy="23000" kx="1200000" algn="br" rotWithShape="0">
              <a:srgbClr val="000000">
                <a:alpha val="20000"/>
              </a:srgbClr>
            </a:outerShdw>
          </a:effectLst>
        </p:spPr>
      </p:pic>
      <p:pic>
        <p:nvPicPr>
          <p:cNvPr id="483" name="Google Shape;483;p21">
            <a:hlinkClick r:id="rId6" action="ppaction://hlinksldjump"/>
          </p:cNvPr>
          <p:cNvPicPr preferRelativeResize="0"/>
          <p:nvPr/>
        </p:nvPicPr>
        <p:blipFill rotWithShape="1">
          <a:blip r:embed="rId7">
            <a:alphaModFix/>
          </a:blip>
          <a:srcRect/>
          <a:stretch/>
        </p:blipFill>
        <p:spPr>
          <a:xfrm>
            <a:off x="2908943" y="673623"/>
            <a:ext cx="1934637" cy="2123657"/>
          </a:xfrm>
          <a:prstGeom prst="rect">
            <a:avLst/>
          </a:prstGeom>
          <a:noFill/>
          <a:ln>
            <a:noFill/>
          </a:ln>
          <a:effectLst>
            <a:outerShdw blurRad="76200" sy="23000" kx="1200000" algn="br" rotWithShape="0">
              <a:srgbClr val="000000">
                <a:alpha val="20000"/>
              </a:srgbClr>
            </a:outerShdw>
          </a:effectLst>
        </p:spPr>
      </p:pic>
      <p:pic>
        <p:nvPicPr>
          <p:cNvPr id="484" name="Google Shape;484;p21">
            <a:hlinkClick r:id="rId8" action="ppaction://hlinksldjump"/>
          </p:cNvPr>
          <p:cNvPicPr preferRelativeResize="0"/>
          <p:nvPr/>
        </p:nvPicPr>
        <p:blipFill rotWithShape="1">
          <a:blip r:embed="rId9">
            <a:alphaModFix/>
          </a:blip>
          <a:srcRect/>
          <a:stretch/>
        </p:blipFill>
        <p:spPr>
          <a:xfrm>
            <a:off x="5312830" y="673623"/>
            <a:ext cx="1934637" cy="4162877"/>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pic>
        <p:nvPicPr>
          <p:cNvPr id="485" name="Google Shape;485;p21">
            <a:hlinkClick r:id="rId10" action="ppaction://hlinksldjump"/>
          </p:cNvPr>
          <p:cNvPicPr preferRelativeResize="0"/>
          <p:nvPr/>
        </p:nvPicPr>
        <p:blipFill rotWithShape="1">
          <a:blip r:embed="rId11">
            <a:alphaModFix/>
          </a:blip>
          <a:srcRect/>
          <a:stretch/>
        </p:blipFill>
        <p:spPr>
          <a:xfrm>
            <a:off x="2917744" y="2913974"/>
            <a:ext cx="1934637" cy="1922526"/>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pic>
        <p:nvPicPr>
          <p:cNvPr id="486" name="Google Shape;486;p21">
            <a:hlinkClick r:id="rId12" action="ppaction://hlinksldjump"/>
          </p:cNvPr>
          <p:cNvPicPr preferRelativeResize="0"/>
          <p:nvPr/>
        </p:nvPicPr>
        <p:blipFill rotWithShape="1">
          <a:blip r:embed="rId13">
            <a:alphaModFix/>
          </a:blip>
          <a:srcRect/>
          <a:stretch/>
        </p:blipFill>
        <p:spPr>
          <a:xfrm>
            <a:off x="615589" y="5040280"/>
            <a:ext cx="6597579" cy="1650808"/>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22"/>
          <p:cNvPicPr preferRelativeResize="0"/>
          <p:nvPr/>
        </p:nvPicPr>
        <p:blipFill rotWithShape="1">
          <a:blip r:embed="rId3">
            <a:alphaModFix/>
          </a:blip>
          <a:srcRect/>
          <a:stretch/>
        </p:blipFill>
        <p:spPr>
          <a:xfrm>
            <a:off x="5262281" y="2010596"/>
            <a:ext cx="2462511" cy="4776573"/>
          </a:xfrm>
          <a:prstGeom prst="rect">
            <a:avLst/>
          </a:prstGeom>
          <a:noFill/>
          <a:ln>
            <a:noFill/>
          </a:ln>
        </p:spPr>
      </p:pic>
      <p:sp>
        <p:nvSpPr>
          <p:cNvPr id="492" name="Google Shape;492;p22"/>
          <p:cNvSpPr txBox="1"/>
          <p:nvPr/>
        </p:nvSpPr>
        <p:spPr>
          <a:xfrm>
            <a:off x="174171" y="806393"/>
            <a:ext cx="11887200"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000" b="1" i="0">
                <a:solidFill>
                  <a:srgbClr val="231F20"/>
                </a:solidFill>
                <a:latin typeface="Arial"/>
                <a:ea typeface="Arial"/>
                <a:cs typeface="Arial"/>
                <a:sym typeface="Arial"/>
              </a:rPr>
              <a:t>إن القيَم المقترحة هي السبب الذي يكمن خلف ُّ توجه العملاء إلى ٍ منشأة َّ </a:t>
            </a:r>
            <a:r>
              <a:rPr lang="ar-DZ" sz="2000" b="1">
                <a:solidFill>
                  <a:srgbClr val="231F20"/>
                </a:solidFill>
                <a:latin typeface="Arial"/>
                <a:ea typeface="Arial"/>
                <a:cs typeface="Arial"/>
                <a:sym typeface="Arial"/>
              </a:rPr>
              <a:t>معينة دون غيرها. هذه ّ إما أنها ُّ تحل ً مشكلة يعانيها المستهلك، َّ وإما تلبي إحدى احتياجاته. بهذا المعنى تكون  القيَم المقترحة ً عبارة عن مزيج متميزمن المنافع ِّ تقدمها ٌ لعملائنا.</a:t>
            </a:r>
            <a:r>
              <a:rPr lang="ar-DZ" sz="2000" b="1" i="0">
                <a:solidFill>
                  <a:srgbClr val="231F20"/>
                </a:solidFill>
                <a:latin typeface="Arial"/>
                <a:ea typeface="Arial"/>
                <a:cs typeface="Arial"/>
                <a:sym typeface="Arial"/>
              </a:rPr>
              <a:t/>
            </a:r>
            <a:br>
              <a:rPr lang="ar-DZ" sz="2000" b="1" i="0">
                <a:solidFill>
                  <a:srgbClr val="231F20"/>
                </a:solidFill>
                <a:latin typeface="Arial"/>
                <a:ea typeface="Arial"/>
                <a:cs typeface="Arial"/>
                <a:sym typeface="Arial"/>
              </a:rPr>
            </a:br>
            <a:r>
              <a:rPr lang="ar-DZ" sz="2000" b="1" i="0">
                <a:solidFill>
                  <a:srgbClr val="231F20"/>
                </a:solidFill>
                <a:latin typeface="Arial"/>
                <a:ea typeface="Arial"/>
                <a:cs typeface="Arial"/>
                <a:sym typeface="Arial"/>
              </a:rPr>
              <a:t>تكون بعضها مبتكرة وتُمِّثل عرضا ً جديدا أو عرضا لخدمة أو </a:t>
            </a:r>
            <a:r>
              <a:rPr lang="ar-DZ" sz="2000" b="1">
                <a:solidFill>
                  <a:srgbClr val="231F20"/>
                </a:solidFill>
                <a:latin typeface="Arial"/>
                <a:ea typeface="Arial"/>
                <a:cs typeface="Arial"/>
                <a:sym typeface="Arial"/>
              </a:rPr>
              <a:t>منتج وقد تكون مماثلة ٍ لعروض تجاريَّة ٍ قائمة، لكن مع  خصائص و صفات إضافية</a:t>
            </a:r>
            <a:r>
              <a:rPr lang="ar-DZ" sz="2000" b="1">
                <a:solidFill>
                  <a:schemeClr val="dk1"/>
                </a:solidFill>
                <a:latin typeface="Calibri"/>
                <a:ea typeface="Calibri"/>
                <a:cs typeface="Calibri"/>
                <a:sym typeface="Calibri"/>
              </a:rPr>
              <a:t> </a:t>
            </a:r>
            <a:endParaRPr sz="2000" b="1">
              <a:solidFill>
                <a:schemeClr val="dk1"/>
              </a:solidFill>
              <a:latin typeface="Calibri"/>
              <a:ea typeface="Calibri"/>
              <a:cs typeface="Calibri"/>
              <a:sym typeface="Calibri"/>
            </a:endParaRPr>
          </a:p>
        </p:txBody>
      </p:sp>
      <p:sp>
        <p:nvSpPr>
          <p:cNvPr id="493" name="Google Shape;493;p22"/>
          <p:cNvSpPr txBox="1"/>
          <p:nvPr/>
        </p:nvSpPr>
        <p:spPr>
          <a:xfrm>
            <a:off x="2832075" y="208945"/>
            <a:ext cx="701153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200" b="1">
                <a:solidFill>
                  <a:schemeClr val="accent6"/>
                </a:solidFill>
                <a:latin typeface="Arial"/>
                <a:ea typeface="Arial"/>
                <a:cs typeface="Arial"/>
                <a:sym typeface="Arial"/>
              </a:rPr>
              <a:t>القيم المقترحة</a:t>
            </a:r>
            <a:endParaRPr sz="3200" b="1">
              <a:solidFill>
                <a:schemeClr val="accent6"/>
              </a:solidFill>
              <a:latin typeface="Arial"/>
              <a:ea typeface="Arial"/>
              <a:cs typeface="Arial"/>
              <a:sym typeface="Arial"/>
            </a:endParaRPr>
          </a:p>
        </p:txBody>
      </p:sp>
      <p:sp>
        <p:nvSpPr>
          <p:cNvPr id="494" name="Google Shape;494;p22"/>
          <p:cNvSpPr txBox="1"/>
          <p:nvPr/>
        </p:nvSpPr>
        <p:spPr>
          <a:xfrm>
            <a:off x="10555918" y="4324184"/>
            <a:ext cx="1401346"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الأداء:</a:t>
            </a:r>
            <a:endParaRPr sz="2800" b="1">
              <a:solidFill>
                <a:srgbClr val="C55A11"/>
              </a:solidFill>
              <a:latin typeface="Calibri"/>
              <a:ea typeface="Calibri"/>
              <a:cs typeface="Calibri"/>
              <a:sym typeface="Calibri"/>
            </a:endParaRPr>
          </a:p>
        </p:txBody>
      </p:sp>
      <p:sp>
        <p:nvSpPr>
          <p:cNvPr id="495" name="Google Shape;495;p22"/>
          <p:cNvSpPr txBox="1"/>
          <p:nvPr/>
        </p:nvSpPr>
        <p:spPr>
          <a:xfrm>
            <a:off x="1956656" y="4939743"/>
            <a:ext cx="304602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خفض التكاليف :</a:t>
            </a:r>
            <a:endParaRPr sz="2800" b="1">
              <a:solidFill>
                <a:srgbClr val="C55A11"/>
              </a:solidFill>
              <a:latin typeface="Calibri"/>
              <a:ea typeface="Calibri"/>
              <a:cs typeface="Calibri"/>
              <a:sym typeface="Calibri"/>
            </a:endParaRPr>
          </a:p>
        </p:txBody>
      </p:sp>
      <p:sp>
        <p:nvSpPr>
          <p:cNvPr id="496" name="Google Shape;496;p22"/>
          <p:cNvSpPr txBox="1"/>
          <p:nvPr/>
        </p:nvSpPr>
        <p:spPr>
          <a:xfrm>
            <a:off x="3077808" y="3032585"/>
            <a:ext cx="1888659"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التصميم:</a:t>
            </a:r>
            <a:endParaRPr/>
          </a:p>
        </p:txBody>
      </p:sp>
      <p:sp>
        <p:nvSpPr>
          <p:cNvPr id="497" name="Google Shape;497;p22"/>
          <p:cNvSpPr txBox="1"/>
          <p:nvPr/>
        </p:nvSpPr>
        <p:spPr>
          <a:xfrm>
            <a:off x="10308795" y="2177749"/>
            <a:ext cx="1656223"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الحداثة:</a:t>
            </a:r>
            <a:endParaRPr sz="2800" b="1">
              <a:solidFill>
                <a:srgbClr val="C55A11"/>
              </a:solidFill>
              <a:latin typeface="Calibri"/>
              <a:ea typeface="Calibri"/>
              <a:cs typeface="Calibri"/>
              <a:sym typeface="Calibri"/>
            </a:endParaRPr>
          </a:p>
        </p:txBody>
      </p:sp>
      <p:sp>
        <p:nvSpPr>
          <p:cNvPr id="498" name="Google Shape;498;p22"/>
          <p:cNvSpPr txBox="1"/>
          <p:nvPr/>
        </p:nvSpPr>
        <p:spPr>
          <a:xfrm>
            <a:off x="10492877" y="3212096"/>
            <a:ext cx="1407758"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-السعر:</a:t>
            </a:r>
            <a:endParaRPr sz="2800" b="1">
              <a:solidFill>
                <a:srgbClr val="C55A11"/>
              </a:solidFill>
              <a:latin typeface="Calibri"/>
              <a:ea typeface="Calibri"/>
              <a:cs typeface="Calibri"/>
              <a:sym typeface="Calibri"/>
            </a:endParaRPr>
          </a:p>
        </p:txBody>
      </p:sp>
      <p:sp>
        <p:nvSpPr>
          <p:cNvPr id="499" name="Google Shape;499;p22"/>
          <p:cNvSpPr txBox="1"/>
          <p:nvPr/>
        </p:nvSpPr>
        <p:spPr>
          <a:xfrm>
            <a:off x="2357131" y="5863988"/>
            <a:ext cx="261001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الحد من المخاطر:</a:t>
            </a:r>
            <a:endParaRPr sz="2800" b="1">
              <a:solidFill>
                <a:srgbClr val="C55A11"/>
              </a:solidFill>
              <a:latin typeface="Calibri"/>
              <a:ea typeface="Calibri"/>
              <a:cs typeface="Calibri"/>
              <a:sym typeface="Calibri"/>
            </a:endParaRPr>
          </a:p>
        </p:txBody>
      </p:sp>
      <p:sp>
        <p:nvSpPr>
          <p:cNvPr id="500" name="Google Shape;500;p22"/>
          <p:cNvSpPr txBox="1"/>
          <p:nvPr/>
        </p:nvSpPr>
        <p:spPr>
          <a:xfrm>
            <a:off x="2840380" y="2177749"/>
            <a:ext cx="2064989"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  إنجاز المهمة:</a:t>
            </a:r>
            <a:endParaRPr sz="2800" b="1">
              <a:solidFill>
                <a:srgbClr val="C55A11"/>
              </a:solidFill>
              <a:latin typeface="Calibri"/>
              <a:ea typeface="Calibri"/>
              <a:cs typeface="Calibri"/>
              <a:sym typeface="Calibri"/>
            </a:endParaRPr>
          </a:p>
        </p:txBody>
      </p:sp>
      <p:sp>
        <p:nvSpPr>
          <p:cNvPr id="501" name="Google Shape;501;p22"/>
          <p:cNvSpPr txBox="1"/>
          <p:nvPr/>
        </p:nvSpPr>
        <p:spPr>
          <a:xfrm>
            <a:off x="2276179" y="4011284"/>
            <a:ext cx="269016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2800" b="1">
                <a:solidFill>
                  <a:srgbClr val="C55A11"/>
                </a:solidFill>
                <a:latin typeface="Calibri"/>
                <a:ea typeface="Calibri"/>
                <a:cs typeface="Calibri"/>
                <a:sym typeface="Calibri"/>
              </a:rPr>
              <a:t>- سهولة الاستخدام:</a:t>
            </a:r>
            <a:endParaRPr sz="2800" b="1">
              <a:solidFill>
                <a:srgbClr val="C55A11"/>
              </a:solidFill>
              <a:latin typeface="Calibri"/>
              <a:ea typeface="Calibri"/>
              <a:cs typeface="Calibri"/>
              <a:sym typeface="Calibri"/>
            </a:endParaRPr>
          </a:p>
        </p:txBody>
      </p:sp>
      <p:sp>
        <p:nvSpPr>
          <p:cNvPr id="502" name="Google Shape;502;p22"/>
          <p:cNvSpPr txBox="1"/>
          <p:nvPr/>
        </p:nvSpPr>
        <p:spPr>
          <a:xfrm>
            <a:off x="10331775" y="5545048"/>
            <a:ext cx="1729962"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rgbClr val="C55A11"/>
                </a:solidFill>
                <a:latin typeface="Calibri"/>
                <a:ea typeface="Calibri"/>
                <a:cs typeface="Calibri"/>
                <a:sym typeface="Calibri"/>
              </a:rPr>
              <a:t>-التكييف:</a:t>
            </a:r>
            <a:endParaRPr sz="2800" b="1">
              <a:solidFill>
                <a:srgbClr val="C55A11"/>
              </a:solidFill>
              <a:latin typeface="Calibri"/>
              <a:ea typeface="Calibri"/>
              <a:cs typeface="Calibri"/>
              <a:sym typeface="Calibri"/>
            </a:endParaRPr>
          </a:p>
        </p:txBody>
      </p:sp>
      <p:sp>
        <p:nvSpPr>
          <p:cNvPr id="503" name="Google Shape;503;p22"/>
          <p:cNvSpPr txBox="1"/>
          <p:nvPr/>
        </p:nvSpPr>
        <p:spPr>
          <a:xfrm>
            <a:off x="7489371" y="2646123"/>
            <a:ext cx="44994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تلبية احتياجات لم يدركها العميل من قبل,لانه لم تكن عروض مماثلة من قبل</a:t>
            </a:r>
            <a:endParaRPr sz="1800" b="1">
              <a:solidFill>
                <a:schemeClr val="dk1"/>
              </a:solidFill>
              <a:latin typeface="Calibri"/>
              <a:ea typeface="Calibri"/>
              <a:cs typeface="Calibri"/>
              <a:sym typeface="Calibri"/>
            </a:endParaRPr>
          </a:p>
        </p:txBody>
      </p:sp>
      <p:sp>
        <p:nvSpPr>
          <p:cNvPr id="504" name="Google Shape;504;p22"/>
          <p:cNvSpPr txBox="1"/>
          <p:nvPr/>
        </p:nvSpPr>
        <p:spPr>
          <a:xfrm>
            <a:off x="6833726" y="4847404"/>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تحسين أداء منتج أو طريقة تأدية خدمة طريقة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مألوفة لخلق قيمة</a:t>
            </a:r>
            <a:endParaRPr sz="1800" b="1">
              <a:solidFill>
                <a:schemeClr val="dk1"/>
              </a:solidFill>
              <a:latin typeface="Calibri"/>
              <a:ea typeface="Calibri"/>
              <a:cs typeface="Calibri"/>
              <a:sym typeface="Calibri"/>
            </a:endParaRPr>
          </a:p>
        </p:txBody>
      </p:sp>
      <p:sp>
        <p:nvSpPr>
          <p:cNvPr id="505" name="Google Shape;505;p22"/>
          <p:cNvSpPr txBox="1"/>
          <p:nvPr/>
        </p:nvSpPr>
        <p:spPr>
          <a:xfrm>
            <a:off x="6879771" y="3660103"/>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تقديم قيمة مماثلة بسعر أقل طريقة شائعة لتلبية متطلبات </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شريحة من العملاء</a:t>
            </a:r>
            <a:endParaRPr sz="1800" b="1">
              <a:solidFill>
                <a:schemeClr val="dk1"/>
              </a:solidFill>
              <a:latin typeface="Calibri"/>
              <a:ea typeface="Calibri"/>
              <a:cs typeface="Calibri"/>
              <a:sym typeface="Calibri"/>
            </a:endParaRPr>
          </a:p>
        </p:txBody>
      </p:sp>
      <p:sp>
        <p:nvSpPr>
          <p:cNvPr id="506" name="Google Shape;506;p22"/>
          <p:cNvSpPr txBox="1"/>
          <p:nvPr/>
        </p:nvSpPr>
        <p:spPr>
          <a:xfrm>
            <a:off x="7047254" y="6068268"/>
            <a:ext cx="5109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تكييف المنتج أو الخدمة تبعا للإحتياجات المحددة للعملاء</a:t>
            </a:r>
            <a:endParaRPr/>
          </a:p>
          <a:p>
            <a:pPr marL="0" marR="0" lvl="0" indent="0" algn="r" rtl="0">
              <a:spcBef>
                <a:spcPts val="0"/>
              </a:spcBef>
              <a:spcAft>
                <a:spcPts val="0"/>
              </a:spcAft>
              <a:buNone/>
            </a:pPr>
            <a:r>
              <a:rPr lang="ar-DZ" sz="1800" b="1">
                <a:solidFill>
                  <a:schemeClr val="dk1"/>
                </a:solidFill>
                <a:latin typeface="Calibri"/>
                <a:ea typeface="Calibri"/>
                <a:cs typeface="Calibri"/>
                <a:sym typeface="Calibri"/>
              </a:rPr>
              <a:t>هو أسلوب يؤدي لخلق قيمة</a:t>
            </a:r>
            <a:endParaRPr sz="1800" b="1">
              <a:solidFill>
                <a:schemeClr val="dk1"/>
              </a:solidFill>
              <a:latin typeface="Calibri"/>
              <a:ea typeface="Calibri"/>
              <a:cs typeface="Calibri"/>
              <a:sym typeface="Calibri"/>
            </a:endParaRPr>
          </a:p>
        </p:txBody>
      </p:sp>
      <p:sp>
        <p:nvSpPr>
          <p:cNvPr id="507" name="Google Shape;507;p22"/>
          <p:cNvSpPr txBox="1"/>
          <p:nvPr/>
        </p:nvSpPr>
        <p:spPr>
          <a:xfrm>
            <a:off x="-286212" y="2712282"/>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مساعدة العميل على إنجاز مهمة , يمكن من طريقة خلق قيمة</a:t>
            </a:r>
            <a:endParaRPr sz="1800" b="1">
              <a:solidFill>
                <a:schemeClr val="dk1"/>
              </a:solidFill>
              <a:latin typeface="Calibri"/>
              <a:ea typeface="Calibri"/>
              <a:cs typeface="Calibri"/>
              <a:sym typeface="Calibri"/>
            </a:endParaRPr>
          </a:p>
        </p:txBody>
      </p:sp>
      <p:sp>
        <p:nvSpPr>
          <p:cNvPr id="508" name="Google Shape;508;p22"/>
          <p:cNvSpPr txBox="1"/>
          <p:nvPr/>
        </p:nvSpPr>
        <p:spPr>
          <a:xfrm>
            <a:off x="-220278" y="3584740"/>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له اهمية في خلق قيمة و قد يبرز منتج بفضل تصميمه المتميز</a:t>
            </a:r>
            <a:endParaRPr sz="1800" b="1">
              <a:solidFill>
                <a:schemeClr val="dk1"/>
              </a:solidFill>
              <a:latin typeface="Calibri"/>
              <a:ea typeface="Calibri"/>
              <a:cs typeface="Calibri"/>
              <a:sym typeface="Calibri"/>
            </a:endParaRPr>
          </a:p>
        </p:txBody>
      </p:sp>
      <p:sp>
        <p:nvSpPr>
          <p:cNvPr id="509" name="Google Shape;509;p22"/>
          <p:cNvSpPr txBox="1"/>
          <p:nvPr/>
        </p:nvSpPr>
        <p:spPr>
          <a:xfrm>
            <a:off x="-287699" y="4193428"/>
            <a:ext cx="4787128"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sz="1800" b="1">
              <a:solidFill>
                <a:schemeClr val="dk1"/>
              </a:solidFill>
              <a:latin typeface="Calibri"/>
              <a:ea typeface="Calibri"/>
              <a:cs typeface="Calibri"/>
              <a:sym typeface="Calibri"/>
            </a:endParaRPr>
          </a:p>
        </p:txBody>
      </p:sp>
      <p:sp>
        <p:nvSpPr>
          <p:cNvPr id="510" name="Google Shape;510;p22"/>
          <p:cNvSpPr txBox="1"/>
          <p:nvPr/>
        </p:nvSpPr>
        <p:spPr>
          <a:xfrm>
            <a:off x="-97314" y="4543595"/>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جعل المنتجات أكثر ملاءمة و سهلة الاستعمال يخلق قيمة كبرى ل</a:t>
            </a:r>
            <a:endParaRPr sz="1800" b="1">
              <a:solidFill>
                <a:schemeClr val="dk1"/>
              </a:solidFill>
              <a:latin typeface="Calibri"/>
              <a:ea typeface="Calibri"/>
              <a:cs typeface="Calibri"/>
              <a:sym typeface="Calibri"/>
            </a:endParaRPr>
          </a:p>
        </p:txBody>
      </p:sp>
      <p:sp>
        <p:nvSpPr>
          <p:cNvPr id="511" name="Google Shape;511;p22"/>
          <p:cNvSpPr txBox="1"/>
          <p:nvPr/>
        </p:nvSpPr>
        <p:spPr>
          <a:xfrm>
            <a:off x="-106341" y="5472262"/>
            <a:ext cx="510902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مساعدة العملاء على خفض التكاليف طريقة مهمة لايجاد قيمة</a:t>
            </a:r>
            <a:endParaRPr sz="1800" b="1">
              <a:solidFill>
                <a:schemeClr val="dk1"/>
              </a:solidFill>
              <a:latin typeface="Calibri"/>
              <a:ea typeface="Calibri"/>
              <a:cs typeface="Calibri"/>
              <a:sym typeface="Calibri"/>
            </a:endParaRPr>
          </a:p>
        </p:txBody>
      </p:sp>
      <p:sp>
        <p:nvSpPr>
          <p:cNvPr id="512" name="Google Shape;512;p22"/>
          <p:cNvSpPr txBox="1"/>
          <p:nvPr/>
        </p:nvSpPr>
        <p:spPr>
          <a:xfrm>
            <a:off x="-170347" y="6374276"/>
            <a:ext cx="5432629"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1800" b="1">
                <a:solidFill>
                  <a:schemeClr val="dk1"/>
                </a:solidFill>
                <a:latin typeface="Calibri"/>
                <a:ea typeface="Calibri"/>
                <a:cs typeface="Calibri"/>
                <a:sym typeface="Calibri"/>
              </a:rPr>
              <a:t>تقليص احتمال اعرض العميل للخطر عند شراء المنتجات او الخدمات</a:t>
            </a:r>
            <a:endParaRPr sz="1800" b="1">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17" name="Google Shape;517;p23"/>
          <p:cNvPicPr preferRelativeResize="0"/>
          <p:nvPr/>
        </p:nvPicPr>
        <p:blipFill rotWithShape="1">
          <a:blip r:embed="rId3">
            <a:alphaModFix/>
          </a:blip>
          <a:srcRect/>
          <a:stretch/>
        </p:blipFill>
        <p:spPr>
          <a:xfrm>
            <a:off x="4859227" y="1355885"/>
            <a:ext cx="3193374" cy="4044126"/>
          </a:xfrm>
          <a:prstGeom prst="rect">
            <a:avLst/>
          </a:prstGeom>
          <a:noFill/>
          <a:ln>
            <a:noFill/>
          </a:ln>
          <a:effectLst>
            <a:outerShdw blurRad="76200" dist="12700" dir="8100000" sy="-23000" kx="800400" algn="br" rotWithShape="0">
              <a:srgbClr val="000000">
                <a:alpha val="20000"/>
              </a:srgbClr>
            </a:outerShdw>
          </a:effectLst>
        </p:spPr>
      </p:pic>
      <p:sp>
        <p:nvSpPr>
          <p:cNvPr id="518" name="Google Shape;518;p23"/>
          <p:cNvSpPr txBox="1"/>
          <p:nvPr/>
        </p:nvSpPr>
        <p:spPr>
          <a:xfrm>
            <a:off x="8939682" y="1742060"/>
            <a:ext cx="2985113"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المساعدة الشخصية</a:t>
            </a:r>
            <a:endParaRPr sz="3200" b="1">
              <a:solidFill>
                <a:srgbClr val="548135"/>
              </a:solidFill>
              <a:latin typeface="Calibri"/>
              <a:ea typeface="Calibri"/>
              <a:cs typeface="Calibri"/>
              <a:sym typeface="Calibri"/>
            </a:endParaRPr>
          </a:p>
        </p:txBody>
      </p:sp>
      <p:sp>
        <p:nvSpPr>
          <p:cNvPr id="519" name="Google Shape;519;p23"/>
          <p:cNvSpPr txBox="1"/>
          <p:nvPr/>
        </p:nvSpPr>
        <p:spPr>
          <a:xfrm>
            <a:off x="9219359" y="3546417"/>
            <a:ext cx="2182009"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الخدمة الذاتية</a:t>
            </a:r>
            <a:endParaRPr sz="3200" b="1">
              <a:solidFill>
                <a:srgbClr val="548135"/>
              </a:solidFill>
              <a:latin typeface="Calibri"/>
              <a:ea typeface="Calibri"/>
              <a:cs typeface="Calibri"/>
              <a:sym typeface="Calibri"/>
            </a:endParaRPr>
          </a:p>
        </p:txBody>
      </p:sp>
      <p:sp>
        <p:nvSpPr>
          <p:cNvPr id="520" name="Google Shape;520;p23"/>
          <p:cNvSpPr txBox="1"/>
          <p:nvPr/>
        </p:nvSpPr>
        <p:spPr>
          <a:xfrm>
            <a:off x="1544271" y="1742060"/>
            <a:ext cx="2268571"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الخدمات الآلية</a:t>
            </a:r>
            <a:endParaRPr/>
          </a:p>
        </p:txBody>
      </p:sp>
      <p:sp>
        <p:nvSpPr>
          <p:cNvPr id="521" name="Google Shape;521;p23"/>
          <p:cNvSpPr txBox="1"/>
          <p:nvPr/>
        </p:nvSpPr>
        <p:spPr>
          <a:xfrm>
            <a:off x="1759074" y="3473142"/>
            <a:ext cx="1838966"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المجموعات</a:t>
            </a:r>
            <a:endParaRPr/>
          </a:p>
        </p:txBody>
      </p:sp>
      <p:sp>
        <p:nvSpPr>
          <p:cNvPr id="522" name="Google Shape;522;p23"/>
          <p:cNvSpPr txBox="1"/>
          <p:nvPr/>
        </p:nvSpPr>
        <p:spPr>
          <a:xfrm>
            <a:off x="7895119" y="5737409"/>
            <a:ext cx="4253598"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المشاركة في أداء العمل</a:t>
            </a:r>
            <a:endParaRPr/>
          </a:p>
        </p:txBody>
      </p:sp>
      <p:sp>
        <p:nvSpPr>
          <p:cNvPr id="523" name="Google Shape;523;p23"/>
          <p:cNvSpPr txBox="1"/>
          <p:nvPr/>
        </p:nvSpPr>
        <p:spPr>
          <a:xfrm>
            <a:off x="7733402" y="2315048"/>
            <a:ext cx="4402865" cy="110799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i="0">
                <a:solidFill>
                  <a:srgbClr val="231F20"/>
                </a:solidFill>
                <a:latin typeface="Arial"/>
                <a:ea typeface="Arial"/>
                <a:cs typeface="Arial"/>
                <a:sym typeface="Arial"/>
              </a:rPr>
              <a:t>يتحدث العميل مع ممثل حقيقي لقسم العلاقات مع العملاء ليحصل على المساعدة اللازمة له في أثناء عملية الشراء </a:t>
            </a:r>
            <a:endParaRPr sz="2200" b="1" i="0">
              <a:solidFill>
                <a:srgbClr val="231F20"/>
              </a:solidFill>
              <a:latin typeface="Arial"/>
              <a:ea typeface="Arial"/>
              <a:cs typeface="Arial"/>
              <a:sym typeface="Arial"/>
            </a:endParaRPr>
          </a:p>
        </p:txBody>
      </p:sp>
      <p:sp>
        <p:nvSpPr>
          <p:cNvPr id="524" name="Google Shape;524;p23"/>
          <p:cNvSpPr txBox="1"/>
          <p:nvPr/>
        </p:nvSpPr>
        <p:spPr>
          <a:xfrm>
            <a:off x="7958172" y="4083077"/>
            <a:ext cx="4127492" cy="769441"/>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i="0">
                <a:solidFill>
                  <a:srgbClr val="231F20"/>
                </a:solidFill>
                <a:latin typeface="Arial"/>
                <a:ea typeface="Arial"/>
                <a:cs typeface="Arial"/>
                <a:sym typeface="Arial"/>
              </a:rPr>
              <a:t>تُوفِّر جميع الوسائل الضرورية ليقوم </a:t>
            </a:r>
            <a:endParaRPr/>
          </a:p>
          <a:p>
            <a:pPr marL="0" marR="0" lvl="0" indent="0" algn="r" rtl="1">
              <a:spcBef>
                <a:spcPts val="0"/>
              </a:spcBef>
              <a:spcAft>
                <a:spcPts val="0"/>
              </a:spcAft>
              <a:buNone/>
            </a:pPr>
            <a:r>
              <a:rPr lang="ar-DZ" sz="2200" b="1" i="0">
                <a:solidFill>
                  <a:srgbClr val="231F20"/>
                </a:solidFill>
                <a:latin typeface="Arial"/>
                <a:ea typeface="Arial"/>
                <a:cs typeface="Arial"/>
                <a:sym typeface="Arial"/>
              </a:rPr>
              <a:t>العملاء بخدمة أنفسهم بأنفسهم </a:t>
            </a:r>
            <a:endParaRPr sz="2200" b="1" i="0">
              <a:solidFill>
                <a:srgbClr val="231F20"/>
              </a:solidFill>
              <a:latin typeface="Arial"/>
              <a:ea typeface="Arial"/>
              <a:cs typeface="Arial"/>
              <a:sym typeface="Arial"/>
            </a:endParaRPr>
          </a:p>
        </p:txBody>
      </p:sp>
      <p:sp>
        <p:nvSpPr>
          <p:cNvPr id="525" name="Google Shape;525;p23"/>
          <p:cNvSpPr txBox="1"/>
          <p:nvPr/>
        </p:nvSpPr>
        <p:spPr>
          <a:xfrm>
            <a:off x="-453720" y="2300534"/>
            <a:ext cx="5314177" cy="110799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i="0">
                <a:solidFill>
                  <a:srgbClr val="231F20"/>
                </a:solidFill>
                <a:latin typeface="Arial"/>
                <a:ea typeface="Arial"/>
                <a:cs typeface="Arial"/>
                <a:sym typeface="Arial"/>
              </a:rPr>
              <a:t>التعرف إلى  كل واحد من العملاء وتعرف خصائصهم، وهي تُقدم معلومات َّ خاصًة بالأوامرأو العمليات</a:t>
            </a:r>
            <a:endParaRPr/>
          </a:p>
          <a:p>
            <a:pPr marL="0" marR="0" lvl="0" indent="0" algn="r" rtl="1">
              <a:spcBef>
                <a:spcPts val="0"/>
              </a:spcBef>
              <a:spcAft>
                <a:spcPts val="0"/>
              </a:spcAft>
              <a:buNone/>
            </a:pPr>
            <a:r>
              <a:rPr lang="ar-DZ" sz="2200" b="1" i="0">
                <a:solidFill>
                  <a:srgbClr val="231F20"/>
                </a:solidFill>
                <a:latin typeface="Arial"/>
                <a:ea typeface="Arial"/>
                <a:cs typeface="Arial"/>
                <a:sym typeface="Arial"/>
              </a:rPr>
              <a:t> المتعلِّقة بهم </a:t>
            </a:r>
            <a:endParaRPr sz="2200" b="1" i="0">
              <a:solidFill>
                <a:srgbClr val="231F20"/>
              </a:solidFill>
              <a:latin typeface="Arial"/>
              <a:ea typeface="Arial"/>
              <a:cs typeface="Arial"/>
              <a:sym typeface="Arial"/>
            </a:endParaRPr>
          </a:p>
        </p:txBody>
      </p:sp>
      <p:sp>
        <p:nvSpPr>
          <p:cNvPr id="526" name="Google Shape;526;p23"/>
          <p:cNvSpPr txBox="1"/>
          <p:nvPr/>
        </p:nvSpPr>
        <p:spPr>
          <a:xfrm>
            <a:off x="29028" y="3953461"/>
            <a:ext cx="4775805" cy="144655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200" b="1" i="0">
                <a:solidFill>
                  <a:srgbClr val="231F20"/>
                </a:solidFill>
                <a:latin typeface="Arial"/>
                <a:ea typeface="Arial"/>
                <a:cs typeface="Arial"/>
                <a:sym typeface="Arial"/>
              </a:rPr>
              <a:t>تَستخدُم بعض المنشآت، مجموعات المستخدمين لرفع مستوى تفاعلها مع العملاء أو العملاء المحتملين، ولتسهيل التواصل بين أعضاء المجموعات أنفسهم </a:t>
            </a:r>
            <a:endParaRPr sz="2200" b="1" i="0">
              <a:solidFill>
                <a:srgbClr val="231F20"/>
              </a:solidFill>
              <a:latin typeface="Arial"/>
              <a:ea typeface="Arial"/>
              <a:cs typeface="Arial"/>
              <a:sym typeface="Arial"/>
            </a:endParaRPr>
          </a:p>
        </p:txBody>
      </p:sp>
      <p:sp>
        <p:nvSpPr>
          <p:cNvPr id="527" name="Google Shape;527;p23"/>
          <p:cNvSpPr txBox="1"/>
          <p:nvPr/>
        </p:nvSpPr>
        <p:spPr>
          <a:xfrm>
            <a:off x="3567802" y="6322184"/>
            <a:ext cx="8331200" cy="46166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i="0">
                <a:solidFill>
                  <a:srgbClr val="231F20"/>
                </a:solidFill>
                <a:latin typeface="Arial"/>
                <a:ea typeface="Arial"/>
                <a:cs typeface="Arial"/>
                <a:sym typeface="Arial"/>
              </a:rPr>
              <a:t>وتقوم بعض المنشآت بإشراك العملاء في تصميم منتجات جديدة أو منتجات مبتكرة. </a:t>
            </a:r>
            <a:endParaRPr sz="2400" b="1" i="0">
              <a:solidFill>
                <a:srgbClr val="231F20"/>
              </a:solidFill>
              <a:latin typeface="Arial"/>
              <a:ea typeface="Arial"/>
              <a:cs typeface="Arial"/>
              <a:sym typeface="Arial"/>
            </a:endParaRPr>
          </a:p>
        </p:txBody>
      </p:sp>
      <p:sp>
        <p:nvSpPr>
          <p:cNvPr id="528" name="Google Shape;528;p23"/>
          <p:cNvSpPr txBox="1"/>
          <p:nvPr/>
        </p:nvSpPr>
        <p:spPr>
          <a:xfrm>
            <a:off x="3598040" y="498534"/>
            <a:ext cx="4949614"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العلاقة التي تتوقع كل واحدة من شرائح عملائنا أن نقيمها ونحافظ عليها معهم ومنها:</a:t>
            </a:r>
            <a:endParaRPr sz="2400" b="1" i="0">
              <a:solidFill>
                <a:srgbClr val="231F2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p24"/>
          <p:cNvPicPr preferRelativeResize="0"/>
          <p:nvPr/>
        </p:nvPicPr>
        <p:blipFill rotWithShape="1">
          <a:blip r:embed="rId3">
            <a:alphaModFix/>
          </a:blip>
          <a:srcRect l="7219"/>
          <a:stretch/>
        </p:blipFill>
        <p:spPr>
          <a:xfrm>
            <a:off x="4623386" y="2177142"/>
            <a:ext cx="2873828" cy="4666344"/>
          </a:xfrm>
          <a:prstGeom prst="rect">
            <a:avLst/>
          </a:prstGeom>
          <a:noFill/>
          <a:ln>
            <a:noFill/>
          </a:ln>
        </p:spPr>
      </p:pic>
      <p:sp>
        <p:nvSpPr>
          <p:cNvPr id="534" name="Google Shape;534;p24"/>
          <p:cNvSpPr txBox="1"/>
          <p:nvPr/>
        </p:nvSpPr>
        <p:spPr>
          <a:xfrm>
            <a:off x="3859219" y="1116596"/>
            <a:ext cx="4299810"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تتضمن تفصيل لجميع الأفراد الذين توجه لهم المنتجات او الخدمات ومن انواعها:</a:t>
            </a:r>
            <a:endParaRPr sz="2400" b="1" i="0">
              <a:solidFill>
                <a:srgbClr val="231F20"/>
              </a:solidFill>
              <a:latin typeface="Arial"/>
              <a:ea typeface="Arial"/>
              <a:cs typeface="Arial"/>
              <a:sym typeface="Arial"/>
            </a:endParaRPr>
          </a:p>
        </p:txBody>
      </p:sp>
      <p:sp>
        <p:nvSpPr>
          <p:cNvPr id="535" name="Google Shape;535;p24"/>
          <p:cNvSpPr txBox="1"/>
          <p:nvPr/>
        </p:nvSpPr>
        <p:spPr>
          <a:xfrm flipH="1">
            <a:off x="4571835" y="540694"/>
            <a:ext cx="304833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3600" b="1">
                <a:solidFill>
                  <a:srgbClr val="1F3864"/>
                </a:solidFill>
                <a:latin typeface="Arial"/>
                <a:ea typeface="Arial"/>
                <a:cs typeface="Arial"/>
                <a:sym typeface="Arial"/>
              </a:rPr>
              <a:t>شرائح</a:t>
            </a:r>
            <a:r>
              <a:rPr lang="ar-DZ" sz="3200" b="1">
                <a:solidFill>
                  <a:srgbClr val="1F3864"/>
                </a:solidFill>
                <a:latin typeface="Arial"/>
                <a:ea typeface="Arial"/>
                <a:cs typeface="Arial"/>
                <a:sym typeface="Arial"/>
              </a:rPr>
              <a:t> </a:t>
            </a:r>
            <a:r>
              <a:rPr lang="ar-DZ" sz="3600" b="1">
                <a:solidFill>
                  <a:srgbClr val="1F3864"/>
                </a:solidFill>
                <a:latin typeface="Arial"/>
                <a:ea typeface="Arial"/>
                <a:cs typeface="Arial"/>
                <a:sym typeface="Arial"/>
              </a:rPr>
              <a:t>العملاء</a:t>
            </a:r>
            <a:endParaRPr sz="3200" b="1">
              <a:solidFill>
                <a:srgbClr val="1F3864"/>
              </a:solidFill>
              <a:latin typeface="Arial"/>
              <a:ea typeface="Arial"/>
              <a:cs typeface="Arial"/>
              <a:sym typeface="Arial"/>
            </a:endParaRPr>
          </a:p>
        </p:txBody>
      </p:sp>
      <p:sp>
        <p:nvSpPr>
          <p:cNvPr id="536" name="Google Shape;536;p24"/>
          <p:cNvSpPr txBox="1"/>
          <p:nvPr/>
        </p:nvSpPr>
        <p:spPr>
          <a:xfrm>
            <a:off x="8922809" y="2329880"/>
            <a:ext cx="3211135" cy="58477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3200" b="1">
                <a:solidFill>
                  <a:srgbClr val="548135"/>
                </a:solidFill>
                <a:latin typeface="Calibri"/>
                <a:ea typeface="Calibri"/>
                <a:cs typeface="Calibri"/>
                <a:sym typeface="Calibri"/>
              </a:rPr>
              <a:t>- الأسواق الجماهرية :</a:t>
            </a:r>
            <a:endParaRPr sz="3200" b="1">
              <a:solidFill>
                <a:srgbClr val="548135"/>
              </a:solidFill>
              <a:latin typeface="Calibri"/>
              <a:ea typeface="Calibri"/>
              <a:cs typeface="Calibri"/>
              <a:sym typeface="Calibri"/>
            </a:endParaRPr>
          </a:p>
        </p:txBody>
      </p:sp>
      <p:sp>
        <p:nvSpPr>
          <p:cNvPr id="537" name="Google Shape;537;p24"/>
          <p:cNvSpPr txBox="1"/>
          <p:nvPr/>
        </p:nvSpPr>
        <p:spPr>
          <a:xfrm>
            <a:off x="7811385" y="2891288"/>
            <a:ext cx="4092227"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تركزجميعها على مجموعة واحدة كبيرة</a:t>
            </a:r>
            <a:endParaRPr/>
          </a:p>
          <a:p>
            <a:pPr marL="0" marR="0" lvl="0" indent="0" algn="r" rtl="0">
              <a:spcBef>
                <a:spcPts val="0"/>
              </a:spcBef>
              <a:spcAft>
                <a:spcPts val="0"/>
              </a:spcAft>
              <a:buNone/>
            </a:pPr>
            <a:r>
              <a:rPr lang="ar-DZ" sz="2400" b="1" i="0">
                <a:solidFill>
                  <a:srgbClr val="231F20"/>
                </a:solidFill>
                <a:latin typeface="Arial"/>
                <a:ea typeface="Arial"/>
                <a:cs typeface="Arial"/>
                <a:sym typeface="Arial"/>
              </a:rPr>
              <a:t> من العملاء الذين يشتركون في الاحتياجات والمشكلات إلى حد بعيد </a:t>
            </a:r>
            <a:endParaRPr sz="2400" b="1" i="0">
              <a:solidFill>
                <a:srgbClr val="231F20"/>
              </a:solidFill>
              <a:latin typeface="Arial"/>
              <a:ea typeface="Arial"/>
              <a:cs typeface="Arial"/>
              <a:sym typeface="Arial"/>
            </a:endParaRPr>
          </a:p>
        </p:txBody>
      </p:sp>
      <p:sp>
        <p:nvSpPr>
          <p:cNvPr id="538" name="Google Shape;538;p24"/>
          <p:cNvSpPr txBox="1"/>
          <p:nvPr/>
        </p:nvSpPr>
        <p:spPr>
          <a:xfrm>
            <a:off x="8581899" y="4319749"/>
            <a:ext cx="3517310" cy="58477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3200" b="1">
                <a:solidFill>
                  <a:srgbClr val="548135"/>
                </a:solidFill>
                <a:latin typeface="Calibri"/>
                <a:ea typeface="Calibri"/>
                <a:cs typeface="Calibri"/>
                <a:sym typeface="Calibri"/>
              </a:rPr>
              <a:t> - الأسواق المتخصصة :</a:t>
            </a:r>
            <a:endParaRPr sz="3200" b="1">
              <a:solidFill>
                <a:srgbClr val="548135"/>
              </a:solidFill>
              <a:latin typeface="Calibri"/>
              <a:ea typeface="Calibri"/>
              <a:cs typeface="Calibri"/>
              <a:sym typeface="Calibri"/>
            </a:endParaRPr>
          </a:p>
        </p:txBody>
      </p:sp>
      <p:sp>
        <p:nvSpPr>
          <p:cNvPr id="539" name="Google Shape;539;p24"/>
          <p:cNvSpPr txBox="1"/>
          <p:nvPr/>
        </p:nvSpPr>
        <p:spPr>
          <a:xfrm>
            <a:off x="7328283" y="4909033"/>
            <a:ext cx="4575329"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تركز على شرائح محددٍة و متخصصة من العملاء لتلبي الاحتياجات َّ المحددِة ّ للسوق المتخصص </a:t>
            </a:r>
            <a:endParaRPr sz="2400" b="1" i="0">
              <a:solidFill>
                <a:srgbClr val="231F20"/>
              </a:solidFill>
              <a:latin typeface="Arial"/>
              <a:ea typeface="Arial"/>
              <a:cs typeface="Arial"/>
              <a:sym typeface="Arial"/>
            </a:endParaRPr>
          </a:p>
        </p:txBody>
      </p:sp>
      <p:sp>
        <p:nvSpPr>
          <p:cNvPr id="540" name="Google Shape;540;p24"/>
          <p:cNvSpPr txBox="1"/>
          <p:nvPr/>
        </p:nvSpPr>
        <p:spPr>
          <a:xfrm>
            <a:off x="1069920" y="2333547"/>
            <a:ext cx="3004349" cy="58477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3200" b="1">
                <a:solidFill>
                  <a:srgbClr val="548135"/>
                </a:solidFill>
                <a:latin typeface="Calibri"/>
                <a:ea typeface="Calibri"/>
                <a:cs typeface="Calibri"/>
                <a:sym typeface="Calibri"/>
              </a:rPr>
              <a:t> - التمييز او التنويع :</a:t>
            </a:r>
            <a:endParaRPr/>
          </a:p>
        </p:txBody>
      </p:sp>
      <p:sp>
        <p:nvSpPr>
          <p:cNvPr id="541" name="Google Shape;541;p24"/>
          <p:cNvSpPr txBox="1"/>
          <p:nvPr/>
        </p:nvSpPr>
        <p:spPr>
          <a:xfrm>
            <a:off x="-1989981" y="2916297"/>
            <a:ext cx="6125028"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تُميز بين شرائح السوق التي تختلف</a:t>
            </a:r>
            <a:endParaRPr/>
          </a:p>
          <a:p>
            <a:pPr marL="0" marR="0" lvl="0" indent="0" algn="r" rtl="0">
              <a:spcBef>
                <a:spcPts val="0"/>
              </a:spcBef>
              <a:spcAft>
                <a:spcPts val="0"/>
              </a:spcAft>
              <a:buNone/>
            </a:pPr>
            <a:r>
              <a:rPr lang="ar-DZ" sz="2400" b="1" i="0">
                <a:solidFill>
                  <a:srgbClr val="231F20"/>
                </a:solidFill>
                <a:latin typeface="Arial"/>
                <a:ea typeface="Arial"/>
                <a:cs typeface="Arial"/>
                <a:sym typeface="Arial"/>
              </a:rPr>
              <a:t> احتياجاتُها ومشكلاتُها عن بعضها.</a:t>
            </a:r>
            <a:endParaRPr/>
          </a:p>
        </p:txBody>
      </p:sp>
      <p:sp>
        <p:nvSpPr>
          <p:cNvPr id="542" name="Google Shape;542;p24"/>
          <p:cNvSpPr txBox="1"/>
          <p:nvPr/>
        </p:nvSpPr>
        <p:spPr>
          <a:xfrm>
            <a:off x="-84080" y="4372296"/>
            <a:ext cx="4591353" cy="58477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3200" b="1">
                <a:solidFill>
                  <a:srgbClr val="548135"/>
                </a:solidFill>
                <a:latin typeface="Calibri"/>
                <a:ea typeface="Calibri"/>
                <a:cs typeface="Calibri"/>
                <a:sym typeface="Calibri"/>
              </a:rPr>
              <a:t>- الأسواق (المتعددة الجوانب):</a:t>
            </a:r>
            <a:endParaRPr sz="3200" b="1">
              <a:solidFill>
                <a:srgbClr val="548135"/>
              </a:solidFill>
              <a:latin typeface="Calibri"/>
              <a:ea typeface="Calibri"/>
              <a:cs typeface="Calibri"/>
              <a:sym typeface="Calibri"/>
            </a:endParaRPr>
          </a:p>
        </p:txBody>
      </p:sp>
      <p:sp>
        <p:nvSpPr>
          <p:cNvPr id="543" name="Google Shape;543;p24"/>
          <p:cNvSpPr txBox="1"/>
          <p:nvPr/>
        </p:nvSpPr>
        <p:spPr>
          <a:xfrm>
            <a:off x="296451" y="4933552"/>
            <a:ext cx="4044254"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i="0">
                <a:solidFill>
                  <a:srgbClr val="231F20"/>
                </a:solidFill>
                <a:latin typeface="Arial"/>
                <a:ea typeface="Arial"/>
                <a:cs typeface="Arial"/>
                <a:sym typeface="Arial"/>
              </a:rPr>
              <a:t>تُقدم بعض المنشآت خدماتها لشريحتين أو أكثر من شرائح العملاء المترابطة. </a:t>
            </a:r>
            <a:endParaRPr sz="2400" b="1" i="0">
              <a:solidFill>
                <a:srgbClr val="231F2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p25"/>
          <p:cNvPicPr preferRelativeResize="0"/>
          <p:nvPr/>
        </p:nvPicPr>
        <p:blipFill rotWithShape="1">
          <a:blip r:embed="rId3">
            <a:alphaModFix/>
          </a:blip>
          <a:srcRect/>
          <a:stretch/>
        </p:blipFill>
        <p:spPr>
          <a:xfrm>
            <a:off x="4677719" y="1466850"/>
            <a:ext cx="2865589" cy="3333749"/>
          </a:xfrm>
          <a:prstGeom prst="rect">
            <a:avLst/>
          </a:prstGeom>
          <a:noFill/>
          <a:ln>
            <a:noFill/>
          </a:ln>
        </p:spPr>
      </p:pic>
      <p:cxnSp>
        <p:nvCxnSpPr>
          <p:cNvPr id="549" name="Google Shape;549;p25"/>
          <p:cNvCxnSpPr/>
          <p:nvPr/>
        </p:nvCxnSpPr>
        <p:spPr>
          <a:xfrm>
            <a:off x="7532914" y="1727200"/>
            <a:ext cx="2249700" cy="1145400"/>
          </a:xfrm>
          <a:prstGeom prst="bentConnector3">
            <a:avLst>
              <a:gd name="adj1" fmla="val 50000"/>
            </a:avLst>
          </a:prstGeom>
          <a:noFill/>
          <a:ln w="19050" cap="flat" cmpd="sng">
            <a:solidFill>
              <a:schemeClr val="dk1"/>
            </a:solidFill>
            <a:prstDash val="solid"/>
            <a:miter lim="800000"/>
            <a:headEnd type="none" w="sm" len="sm"/>
            <a:tailEnd type="diamond" w="med" len="med"/>
          </a:ln>
        </p:spPr>
      </p:cxnSp>
      <p:cxnSp>
        <p:nvCxnSpPr>
          <p:cNvPr id="550" name="Google Shape;550;p25"/>
          <p:cNvCxnSpPr/>
          <p:nvPr/>
        </p:nvCxnSpPr>
        <p:spPr>
          <a:xfrm>
            <a:off x="7518399" y="3429000"/>
            <a:ext cx="3816300" cy="1371600"/>
          </a:xfrm>
          <a:prstGeom prst="bentConnector3">
            <a:avLst>
              <a:gd name="adj1" fmla="val 24162"/>
            </a:avLst>
          </a:prstGeom>
          <a:noFill/>
          <a:ln w="19050" cap="flat" cmpd="sng">
            <a:solidFill>
              <a:schemeClr val="dk1"/>
            </a:solidFill>
            <a:prstDash val="solid"/>
            <a:miter lim="800000"/>
            <a:headEnd type="none" w="sm" len="sm"/>
            <a:tailEnd type="diamond" w="med" len="med"/>
          </a:ln>
        </p:spPr>
      </p:cxnSp>
      <p:cxnSp>
        <p:nvCxnSpPr>
          <p:cNvPr id="551" name="Google Shape;551;p25"/>
          <p:cNvCxnSpPr/>
          <p:nvPr/>
        </p:nvCxnSpPr>
        <p:spPr>
          <a:xfrm>
            <a:off x="2521249" y="943349"/>
            <a:ext cx="2108700" cy="1221900"/>
          </a:xfrm>
          <a:prstGeom prst="bentConnector3">
            <a:avLst>
              <a:gd name="adj1" fmla="val 50003"/>
            </a:avLst>
          </a:prstGeom>
          <a:noFill/>
          <a:ln w="19050" cap="flat" cmpd="sng">
            <a:solidFill>
              <a:schemeClr val="dk1"/>
            </a:solidFill>
            <a:prstDash val="solid"/>
            <a:miter lim="800000"/>
            <a:headEnd type="none" w="med" len="med"/>
            <a:tailEnd type="none" w="sm" len="sm"/>
          </a:ln>
        </p:spPr>
      </p:cxnSp>
      <p:cxnSp>
        <p:nvCxnSpPr>
          <p:cNvPr id="552" name="Google Shape;552;p25"/>
          <p:cNvCxnSpPr/>
          <p:nvPr/>
        </p:nvCxnSpPr>
        <p:spPr>
          <a:xfrm flipH="1">
            <a:off x="2525593" y="4311953"/>
            <a:ext cx="2123100" cy="1276200"/>
          </a:xfrm>
          <a:prstGeom prst="bentConnector3">
            <a:avLst>
              <a:gd name="adj1" fmla="val 50000"/>
            </a:avLst>
          </a:prstGeom>
          <a:noFill/>
          <a:ln w="19050" cap="flat" cmpd="sng">
            <a:solidFill>
              <a:schemeClr val="dk1"/>
            </a:solidFill>
            <a:prstDash val="solid"/>
            <a:miter lim="800000"/>
            <a:headEnd type="none" w="sm" len="sm"/>
            <a:tailEnd type="oval" w="med" len="med"/>
          </a:ln>
        </p:spPr>
      </p:cxnSp>
      <p:sp>
        <p:nvSpPr>
          <p:cNvPr id="553" name="Google Shape;553;p25"/>
          <p:cNvSpPr txBox="1"/>
          <p:nvPr/>
        </p:nvSpPr>
        <p:spPr>
          <a:xfrm>
            <a:off x="900466" y="621933"/>
            <a:ext cx="1696298"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 التوصيل:</a:t>
            </a:r>
            <a:endParaRPr sz="3200" b="1">
              <a:solidFill>
                <a:srgbClr val="548135"/>
              </a:solidFill>
              <a:latin typeface="Calibri"/>
              <a:ea typeface="Calibri"/>
              <a:cs typeface="Calibri"/>
              <a:sym typeface="Calibri"/>
            </a:endParaRPr>
          </a:p>
        </p:txBody>
      </p:sp>
      <p:sp>
        <p:nvSpPr>
          <p:cNvPr id="554" name="Google Shape;554;p25"/>
          <p:cNvSpPr txBox="1"/>
          <p:nvPr/>
        </p:nvSpPr>
        <p:spPr>
          <a:xfrm>
            <a:off x="1013087" y="2983761"/>
            <a:ext cx="1571264"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 التقييم :</a:t>
            </a:r>
            <a:endParaRPr sz="3200" b="1">
              <a:solidFill>
                <a:srgbClr val="548135"/>
              </a:solidFill>
              <a:latin typeface="Calibri"/>
              <a:ea typeface="Calibri"/>
              <a:cs typeface="Calibri"/>
              <a:sym typeface="Calibri"/>
            </a:endParaRPr>
          </a:p>
        </p:txBody>
      </p:sp>
      <p:sp>
        <p:nvSpPr>
          <p:cNvPr id="555" name="Google Shape;555;p25"/>
          <p:cNvSpPr txBox="1"/>
          <p:nvPr/>
        </p:nvSpPr>
        <p:spPr>
          <a:xfrm>
            <a:off x="9385548" y="3463179"/>
            <a:ext cx="2143537"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-عملية الشراء:</a:t>
            </a:r>
            <a:endParaRPr sz="3200" b="1">
              <a:solidFill>
                <a:srgbClr val="548135"/>
              </a:solidFill>
              <a:latin typeface="Calibri"/>
              <a:ea typeface="Calibri"/>
              <a:cs typeface="Calibri"/>
              <a:sym typeface="Calibri"/>
            </a:endParaRPr>
          </a:p>
        </p:txBody>
      </p:sp>
      <p:sp>
        <p:nvSpPr>
          <p:cNvPr id="556" name="Google Shape;556;p25"/>
          <p:cNvSpPr txBox="1"/>
          <p:nvPr/>
        </p:nvSpPr>
        <p:spPr>
          <a:xfrm>
            <a:off x="24557" y="5071051"/>
            <a:ext cx="3108544"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 خدمة ما بعد البيع :</a:t>
            </a:r>
            <a:endParaRPr sz="3200" b="1">
              <a:solidFill>
                <a:srgbClr val="548135"/>
              </a:solidFill>
              <a:latin typeface="Calibri"/>
              <a:ea typeface="Calibri"/>
              <a:cs typeface="Calibri"/>
              <a:sym typeface="Calibri"/>
            </a:endParaRPr>
          </a:p>
        </p:txBody>
      </p:sp>
      <p:sp>
        <p:nvSpPr>
          <p:cNvPr id="557" name="Google Shape;557;p25"/>
          <p:cNvSpPr txBox="1"/>
          <p:nvPr/>
        </p:nvSpPr>
        <p:spPr>
          <a:xfrm>
            <a:off x="9382835" y="1862867"/>
            <a:ext cx="1438214" cy="584775"/>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ar-DZ" sz="3200" b="1">
                <a:solidFill>
                  <a:srgbClr val="548135"/>
                </a:solidFill>
                <a:latin typeface="Calibri"/>
                <a:ea typeface="Calibri"/>
                <a:cs typeface="Calibri"/>
                <a:sym typeface="Calibri"/>
              </a:rPr>
              <a:t>-التوعية:</a:t>
            </a:r>
            <a:endParaRPr sz="3200" b="1">
              <a:solidFill>
                <a:srgbClr val="548135"/>
              </a:solidFill>
              <a:latin typeface="Calibri"/>
              <a:ea typeface="Calibri"/>
              <a:cs typeface="Calibri"/>
              <a:sym typeface="Calibri"/>
            </a:endParaRPr>
          </a:p>
        </p:txBody>
      </p:sp>
      <p:sp>
        <p:nvSpPr>
          <p:cNvPr id="558" name="Google Shape;558;p25"/>
          <p:cNvSpPr txBox="1"/>
          <p:nvPr/>
        </p:nvSpPr>
        <p:spPr>
          <a:xfrm>
            <a:off x="8486351" y="2386407"/>
            <a:ext cx="3444390" cy="40011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توعية العميل بالخدمة و بوجود المنتج</a:t>
            </a:r>
            <a:endParaRPr sz="2000" b="1" i="0">
              <a:solidFill>
                <a:srgbClr val="231F20"/>
              </a:solidFill>
              <a:latin typeface="Arial"/>
              <a:ea typeface="Arial"/>
              <a:cs typeface="Arial"/>
              <a:sym typeface="Arial"/>
            </a:endParaRPr>
          </a:p>
        </p:txBody>
      </p:sp>
      <p:sp>
        <p:nvSpPr>
          <p:cNvPr id="559" name="Google Shape;559;p25"/>
          <p:cNvSpPr txBox="1"/>
          <p:nvPr/>
        </p:nvSpPr>
        <p:spPr>
          <a:xfrm>
            <a:off x="288493" y="5580507"/>
            <a:ext cx="2123205" cy="1015663"/>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و المتضمنة الدعم الفني</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وحل المشاكل والتدريب</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والتوجيه والمشورة</a:t>
            </a:r>
            <a:endParaRPr sz="2000" b="1" i="0">
              <a:solidFill>
                <a:srgbClr val="231F20"/>
              </a:solidFill>
              <a:latin typeface="Arial"/>
              <a:ea typeface="Arial"/>
              <a:cs typeface="Arial"/>
              <a:sym typeface="Arial"/>
            </a:endParaRPr>
          </a:p>
        </p:txBody>
      </p:sp>
      <p:sp>
        <p:nvSpPr>
          <p:cNvPr id="560" name="Google Shape;560;p25"/>
          <p:cNvSpPr txBox="1"/>
          <p:nvPr/>
        </p:nvSpPr>
        <p:spPr>
          <a:xfrm>
            <a:off x="8605593" y="4032329"/>
            <a:ext cx="3444390" cy="707886"/>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تسهيل شراء المنتج أوالخدمة من خلال</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(الدفع الإلكتروني أوالإستلام النقدي)</a:t>
            </a:r>
            <a:endParaRPr sz="2000" b="1" i="0">
              <a:solidFill>
                <a:srgbClr val="231F20"/>
              </a:solidFill>
              <a:latin typeface="Arial"/>
              <a:ea typeface="Arial"/>
              <a:cs typeface="Arial"/>
              <a:sym typeface="Arial"/>
            </a:endParaRPr>
          </a:p>
        </p:txBody>
      </p:sp>
      <p:sp>
        <p:nvSpPr>
          <p:cNvPr id="561" name="Google Shape;561;p25"/>
          <p:cNvSpPr txBox="1"/>
          <p:nvPr/>
        </p:nvSpPr>
        <p:spPr>
          <a:xfrm>
            <a:off x="-945190" y="1202174"/>
            <a:ext cx="4404632" cy="1323439"/>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ويكون ذلك إما بالتسليم المباشر باليد </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أو التوصيل بالبريد أو تنزيل البرنامج </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أو تحميل التطبيق أو حق دخول للخدمة</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 (إسم المستخدم وكلمة السر- عبر الويب)</a:t>
            </a:r>
            <a:endParaRPr sz="2000" b="1" i="0">
              <a:solidFill>
                <a:srgbClr val="231F20"/>
              </a:solidFill>
              <a:latin typeface="Arial"/>
              <a:ea typeface="Arial"/>
              <a:cs typeface="Arial"/>
              <a:sym typeface="Arial"/>
            </a:endParaRPr>
          </a:p>
        </p:txBody>
      </p:sp>
      <p:cxnSp>
        <p:nvCxnSpPr>
          <p:cNvPr id="562" name="Google Shape;562;p25"/>
          <p:cNvCxnSpPr>
            <a:endCxn id="563" idx="3"/>
          </p:cNvCxnSpPr>
          <p:nvPr/>
        </p:nvCxnSpPr>
        <p:spPr>
          <a:xfrm flipH="1">
            <a:off x="2477707" y="3032160"/>
            <a:ext cx="2167800" cy="946200"/>
          </a:xfrm>
          <a:prstGeom prst="bentConnector3">
            <a:avLst>
              <a:gd name="adj1" fmla="val 50000"/>
            </a:avLst>
          </a:prstGeom>
          <a:noFill/>
          <a:ln w="19050" cap="flat" cmpd="sng">
            <a:solidFill>
              <a:schemeClr val="dk1"/>
            </a:solidFill>
            <a:prstDash val="solid"/>
            <a:miter lim="800000"/>
            <a:headEnd type="none" w="sm" len="sm"/>
            <a:tailEnd type="diamond" w="med" len="med"/>
          </a:ln>
        </p:spPr>
      </p:cxnSp>
      <p:sp>
        <p:nvSpPr>
          <p:cNvPr id="563" name="Google Shape;563;p25"/>
          <p:cNvSpPr txBox="1"/>
          <p:nvPr/>
        </p:nvSpPr>
        <p:spPr>
          <a:xfrm>
            <a:off x="63117" y="3470528"/>
            <a:ext cx="2414590" cy="1015663"/>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000" b="1" i="0">
                <a:solidFill>
                  <a:srgbClr val="231F20"/>
                </a:solidFill>
                <a:latin typeface="Arial"/>
                <a:ea typeface="Arial"/>
                <a:cs typeface="Arial"/>
                <a:sym typeface="Arial"/>
              </a:rPr>
              <a:t>كيف نساعد العملاء </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على تقييم القيم المقترحة </a:t>
            </a:r>
            <a:endParaRPr/>
          </a:p>
          <a:p>
            <a:pPr marL="0" marR="0" lvl="0" indent="0" algn="r" rtl="1">
              <a:spcBef>
                <a:spcPts val="0"/>
              </a:spcBef>
              <a:spcAft>
                <a:spcPts val="0"/>
              </a:spcAft>
              <a:buNone/>
            </a:pPr>
            <a:r>
              <a:rPr lang="ar-DZ" sz="2000" b="1" i="0">
                <a:solidFill>
                  <a:srgbClr val="231F20"/>
                </a:solidFill>
                <a:latin typeface="Arial"/>
                <a:ea typeface="Arial"/>
                <a:cs typeface="Arial"/>
                <a:sym typeface="Arial"/>
              </a:rPr>
              <a:t>الخاصة بمنشأتنا</a:t>
            </a:r>
            <a:endParaRPr/>
          </a:p>
        </p:txBody>
      </p:sp>
      <p:sp>
        <p:nvSpPr>
          <p:cNvPr id="564" name="Google Shape;564;p25"/>
          <p:cNvSpPr txBox="1"/>
          <p:nvPr/>
        </p:nvSpPr>
        <p:spPr>
          <a:xfrm>
            <a:off x="4095750" y="5932853"/>
            <a:ext cx="7959674" cy="83099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a:solidFill>
                  <a:srgbClr val="1F3864"/>
                </a:solidFill>
                <a:latin typeface="Arial"/>
                <a:ea typeface="Arial"/>
                <a:cs typeface="Arial"/>
                <a:sym typeface="Arial"/>
              </a:rPr>
              <a:t>القنوات المباشرة </a:t>
            </a:r>
            <a:r>
              <a:rPr lang="ar-DZ" sz="2400" b="1">
                <a:solidFill>
                  <a:schemeClr val="dk1"/>
                </a:solidFill>
                <a:latin typeface="Arial"/>
                <a:ea typeface="Arial"/>
                <a:cs typeface="Arial"/>
                <a:sym typeface="Arial"/>
              </a:rPr>
              <a:t>: فريق مبيعات, مواقع إلكترونية</a:t>
            </a:r>
            <a:endParaRPr/>
          </a:p>
          <a:p>
            <a:pPr marL="0" marR="0" lvl="0" indent="0" algn="r" rtl="1">
              <a:spcBef>
                <a:spcPts val="0"/>
              </a:spcBef>
              <a:spcAft>
                <a:spcPts val="0"/>
              </a:spcAft>
              <a:buNone/>
            </a:pPr>
            <a:r>
              <a:rPr lang="ar-DZ" sz="2400" b="1">
                <a:solidFill>
                  <a:srgbClr val="1F3864"/>
                </a:solidFill>
                <a:latin typeface="Arial"/>
                <a:ea typeface="Arial"/>
                <a:cs typeface="Arial"/>
                <a:sym typeface="Arial"/>
              </a:rPr>
              <a:t>القنوات الغير مباشرة </a:t>
            </a:r>
            <a:r>
              <a:rPr lang="ar-DZ" sz="2400" b="1">
                <a:solidFill>
                  <a:schemeClr val="dk1"/>
                </a:solidFill>
                <a:latin typeface="Arial"/>
                <a:ea typeface="Arial"/>
                <a:cs typeface="Arial"/>
                <a:sym typeface="Arial"/>
              </a:rPr>
              <a:t>: متاجر و نقاط بيع , متاجر مشتركة, بيع الجملة.</a:t>
            </a:r>
            <a:endParaRPr sz="24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pic>
        <p:nvPicPr>
          <p:cNvPr id="569" name="Google Shape;569;p26"/>
          <p:cNvPicPr preferRelativeResize="0"/>
          <p:nvPr/>
        </p:nvPicPr>
        <p:blipFill rotWithShape="1">
          <a:blip r:embed="rId3">
            <a:alphaModFix/>
          </a:blip>
          <a:srcRect l="54078"/>
          <a:stretch/>
        </p:blipFill>
        <p:spPr>
          <a:xfrm>
            <a:off x="8926287" y="387996"/>
            <a:ext cx="3136767" cy="2674517"/>
          </a:xfrm>
          <a:prstGeom prst="rect">
            <a:avLst/>
          </a:prstGeom>
          <a:noFill/>
          <a:ln>
            <a:noFill/>
          </a:ln>
        </p:spPr>
      </p:pic>
      <p:sp>
        <p:nvSpPr>
          <p:cNvPr id="570" name="Google Shape;570;p26"/>
          <p:cNvSpPr txBox="1"/>
          <p:nvPr/>
        </p:nvSpPr>
        <p:spPr>
          <a:xfrm>
            <a:off x="56377" y="398564"/>
            <a:ext cx="8869910" cy="193899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1" i="0">
                <a:solidFill>
                  <a:schemeClr val="dk1"/>
                </a:solidFill>
                <a:latin typeface="Calibri"/>
                <a:ea typeface="Calibri"/>
                <a:cs typeface="Calibri"/>
                <a:sym typeface="Calibri"/>
              </a:rPr>
              <a:t>الدخل من تقديم الخدمة أو المنتجات من خلال دفع ثمنها و منها :</a:t>
            </a:r>
            <a:endParaRPr/>
          </a:p>
          <a:p>
            <a:pPr marL="0" marR="0" lvl="0" indent="0" algn="r" rtl="1">
              <a:spcBef>
                <a:spcPts val="0"/>
              </a:spcBef>
              <a:spcAft>
                <a:spcPts val="0"/>
              </a:spcAft>
              <a:buNone/>
            </a:pPr>
            <a:r>
              <a:rPr lang="ar-DZ" sz="2400" b="1" i="0">
                <a:solidFill>
                  <a:schemeClr val="dk1"/>
                </a:solidFill>
                <a:latin typeface="Calibri"/>
                <a:ea typeface="Calibri"/>
                <a:cs typeface="Calibri"/>
                <a:sym typeface="Calibri"/>
              </a:rPr>
              <a:t/>
            </a:r>
            <a:br>
              <a:rPr lang="ar-DZ" sz="2400" b="1" i="0">
                <a:solidFill>
                  <a:schemeClr val="dk1"/>
                </a:solidFill>
                <a:latin typeface="Calibri"/>
                <a:ea typeface="Calibri"/>
                <a:cs typeface="Calibri"/>
                <a:sym typeface="Calibri"/>
              </a:rPr>
            </a:br>
            <a:r>
              <a:rPr lang="ar-DZ" sz="2400" b="1" i="0">
                <a:solidFill>
                  <a:schemeClr val="dk1"/>
                </a:solidFill>
                <a:latin typeface="Calibri"/>
                <a:ea typeface="Calibri"/>
                <a:cs typeface="Calibri"/>
                <a:sym typeface="Calibri"/>
              </a:rPr>
              <a:t> </a:t>
            </a:r>
            <a:r>
              <a:rPr lang="ar-DZ" sz="2400" b="1" i="0">
                <a:solidFill>
                  <a:schemeClr val="accent6"/>
                </a:solidFill>
                <a:latin typeface="Calibri"/>
                <a:ea typeface="Calibri"/>
                <a:cs typeface="Calibri"/>
                <a:sym typeface="Calibri"/>
              </a:rPr>
              <a:t>- إيرادات المعاملات:</a:t>
            </a:r>
            <a:r>
              <a:rPr lang="ar-DZ" sz="2400" b="1" i="0">
                <a:solidFill>
                  <a:schemeClr val="dk1"/>
                </a:solidFill>
                <a:latin typeface="Calibri"/>
                <a:ea typeface="Calibri"/>
                <a:cs typeface="Calibri"/>
                <a:sym typeface="Calibri"/>
              </a:rPr>
              <a:t> وهي الإيرادات الناتجة عن مدفوعات العملاء لمرة واحدة.</a:t>
            </a:r>
            <a:br>
              <a:rPr lang="ar-DZ" sz="2400" b="1" i="0">
                <a:solidFill>
                  <a:schemeClr val="dk1"/>
                </a:solidFill>
                <a:latin typeface="Calibri"/>
                <a:ea typeface="Calibri"/>
                <a:cs typeface="Calibri"/>
                <a:sym typeface="Calibri"/>
              </a:rPr>
            </a:br>
            <a:r>
              <a:rPr lang="ar-DZ" sz="2400" b="1" i="0">
                <a:solidFill>
                  <a:schemeClr val="dk1"/>
                </a:solidFill>
                <a:latin typeface="Calibri"/>
                <a:ea typeface="Calibri"/>
                <a:cs typeface="Calibri"/>
                <a:sym typeface="Calibri"/>
              </a:rPr>
              <a:t> .</a:t>
            </a:r>
            <a:r>
              <a:rPr lang="ar-DZ" sz="2400" b="1" i="0">
                <a:solidFill>
                  <a:schemeClr val="accent6"/>
                </a:solidFill>
                <a:latin typeface="Calibri"/>
                <a:ea typeface="Calibri"/>
                <a:cs typeface="Calibri"/>
                <a:sym typeface="Calibri"/>
              </a:rPr>
              <a:t>إيرادات متكررة: </a:t>
            </a:r>
            <a:r>
              <a:rPr lang="ar-DZ" sz="2400" b="1" i="0">
                <a:solidFill>
                  <a:schemeClr val="dk1"/>
                </a:solidFill>
                <a:latin typeface="Calibri"/>
                <a:ea typeface="Calibri"/>
                <a:cs typeface="Calibri"/>
                <a:sym typeface="Calibri"/>
              </a:rPr>
              <a:t>وهي  الناشئة عن دفعات متواصلة إما لتحقيق القيم المقترحة وإما لتوفير دعم ما بعد البيع للعملاء. </a:t>
            </a:r>
            <a:endParaRPr sz="2400" b="1" i="0">
              <a:solidFill>
                <a:schemeClr val="dk1"/>
              </a:solidFill>
              <a:latin typeface="Calibri"/>
              <a:ea typeface="Calibri"/>
              <a:cs typeface="Calibri"/>
              <a:sym typeface="Calibri"/>
            </a:endParaRPr>
          </a:p>
        </p:txBody>
      </p:sp>
      <p:sp>
        <p:nvSpPr>
          <p:cNvPr id="571" name="Google Shape;571;p26"/>
          <p:cNvSpPr txBox="1"/>
          <p:nvPr/>
        </p:nvSpPr>
        <p:spPr>
          <a:xfrm>
            <a:off x="1494972" y="2337556"/>
            <a:ext cx="9985829" cy="4303486"/>
          </a:xfrm>
          <a:prstGeom prst="rect">
            <a:avLst/>
          </a:prstGeom>
          <a:noFill/>
          <a:ln>
            <a:noFill/>
          </a:ln>
        </p:spPr>
        <p:txBody>
          <a:bodyPr spcFirstLastPara="1" wrap="square" lIns="91425" tIns="45700" rIns="91425" bIns="45700" anchor="t" anchorCtr="0">
            <a:spAutoFit/>
          </a:bodyPr>
          <a:lstStyle/>
          <a:p>
            <a:pPr marL="369888" marR="0" lvl="0" indent="-285750" algn="ctr" rtl="1">
              <a:lnSpc>
                <a:spcPct val="150000"/>
              </a:lnSpc>
              <a:spcBef>
                <a:spcPts val="0"/>
              </a:spcBef>
              <a:spcAft>
                <a:spcPts val="0"/>
              </a:spcAft>
              <a:buClr>
                <a:schemeClr val="dk1"/>
              </a:buClr>
              <a:buSzPts val="2000"/>
              <a:buFont typeface="Calibri"/>
              <a:buChar char="-"/>
            </a:pPr>
            <a:r>
              <a:rPr lang="ar-DZ" sz="2000" b="1">
                <a:solidFill>
                  <a:schemeClr val="dk1"/>
                </a:solidFill>
                <a:latin typeface="Calibri"/>
                <a:ea typeface="Calibri"/>
                <a:cs typeface="Calibri"/>
                <a:sym typeface="Calibri"/>
              </a:rPr>
              <a:t>و قد تكون :</a:t>
            </a:r>
            <a:endParaRPr/>
          </a:p>
          <a:p>
            <a:pPr marL="84138" marR="0" lvl="0" indent="0" algn="r" rtl="1">
              <a:lnSpc>
                <a:spcPct val="150000"/>
              </a:lnSpc>
              <a:spcBef>
                <a:spcPts val="0"/>
              </a:spcBef>
              <a:spcAft>
                <a:spcPts val="0"/>
              </a:spcAft>
              <a:buNone/>
            </a:pPr>
            <a:endParaRPr sz="1050" b="1">
              <a:solidFill>
                <a:schemeClr val="dk1"/>
              </a:solidFill>
              <a:latin typeface="Calibri"/>
              <a:ea typeface="Calibri"/>
              <a:cs typeface="Calibri"/>
              <a:sym typeface="Calibri"/>
            </a:endParaRPr>
          </a:p>
          <a:p>
            <a:pPr marL="369888" marR="0" lvl="0" indent="-285750" algn="r" rtl="1">
              <a:lnSpc>
                <a:spcPct val="150000"/>
              </a:lnSpc>
              <a:spcBef>
                <a:spcPts val="0"/>
              </a:spcBef>
              <a:spcAft>
                <a:spcPts val="0"/>
              </a:spcAft>
              <a:buClr>
                <a:schemeClr val="dk1"/>
              </a:buClr>
              <a:buSzPts val="2000"/>
              <a:buFont typeface="Calibri"/>
              <a:buChar char="-"/>
            </a:pPr>
            <a:r>
              <a:rPr lang="ar-DZ" sz="2000" b="1" i="0">
                <a:solidFill>
                  <a:schemeClr val="dk1"/>
                </a:solidFill>
                <a:latin typeface="Calibri"/>
                <a:ea typeface="Calibri"/>
                <a:cs typeface="Calibri"/>
                <a:sym typeface="Calibri"/>
              </a:rPr>
              <a:t>دخل من بيع أصول </a:t>
            </a:r>
            <a:r>
              <a:rPr lang="ar-DZ" sz="2000" b="1">
                <a:solidFill>
                  <a:schemeClr val="dk1"/>
                </a:solidFill>
                <a:latin typeface="Calibri"/>
                <a:ea typeface="Calibri"/>
                <a:cs typeface="Calibri"/>
                <a:sym typeface="Calibri"/>
              </a:rPr>
              <a:t>ملموسة </a:t>
            </a:r>
            <a:endParaRPr/>
          </a:p>
          <a:p>
            <a:pPr marL="369888" marR="0" lvl="0" indent="-285750" algn="r" rtl="1">
              <a:lnSpc>
                <a:spcPct val="150000"/>
              </a:lnSpc>
              <a:spcBef>
                <a:spcPts val="0"/>
              </a:spcBef>
              <a:spcAft>
                <a:spcPts val="0"/>
              </a:spcAft>
              <a:buClr>
                <a:schemeClr val="dk1"/>
              </a:buClr>
              <a:buSzPts val="2000"/>
              <a:buFont typeface="Calibri"/>
              <a:buChar char="-"/>
            </a:pPr>
            <a:r>
              <a:rPr lang="ar-DZ" sz="2000" b="1">
                <a:solidFill>
                  <a:schemeClr val="dk1"/>
                </a:solidFill>
                <a:latin typeface="Calibri"/>
                <a:ea typeface="Calibri"/>
                <a:cs typeface="Calibri"/>
                <a:sym typeface="Calibri"/>
              </a:rPr>
              <a:t>- بيع أصول غير ملموسة (تراخيص،حقوق ملكية فكرية, براءات إختراع)</a:t>
            </a:r>
            <a:endParaRPr sz="2000" b="1" i="0">
              <a:solidFill>
                <a:schemeClr val="dk1"/>
              </a:solidFill>
              <a:latin typeface="Calibri"/>
              <a:ea typeface="Calibri"/>
              <a:cs typeface="Calibri"/>
              <a:sym typeface="Calibri"/>
            </a:endParaRPr>
          </a:p>
          <a:p>
            <a:pPr marL="0" marR="0" lvl="0" indent="0" algn="r" rtl="0">
              <a:lnSpc>
                <a:spcPct val="150000"/>
              </a:lnSpc>
              <a:spcBef>
                <a:spcPts val="0"/>
              </a:spcBef>
              <a:spcAft>
                <a:spcPts val="0"/>
              </a:spcAft>
              <a:buNone/>
            </a:pPr>
            <a:r>
              <a:rPr lang="ar-DZ" sz="2000" b="1" i="0">
                <a:solidFill>
                  <a:schemeClr val="dk1"/>
                </a:solidFill>
                <a:latin typeface="Calibri"/>
                <a:ea typeface="Calibri"/>
                <a:cs typeface="Calibri"/>
                <a:sym typeface="Calibri"/>
              </a:rPr>
              <a:t>    -منتجات/خدمات حسب الطلب (تجهيز منتج/خدمة حسب طلب مسبق </a:t>
            </a:r>
            <a:endParaRPr/>
          </a:p>
          <a:p>
            <a:pPr marL="0" marR="0" lvl="0" indent="0" algn="r" rtl="0">
              <a:lnSpc>
                <a:spcPct val="150000"/>
              </a:lnSpc>
              <a:spcBef>
                <a:spcPts val="0"/>
              </a:spcBef>
              <a:spcAft>
                <a:spcPts val="0"/>
              </a:spcAft>
              <a:buNone/>
            </a:pPr>
            <a:r>
              <a:rPr lang="ar-DZ" sz="2000" b="1" i="0">
                <a:solidFill>
                  <a:schemeClr val="dk1"/>
                </a:solidFill>
                <a:latin typeface="Calibri"/>
                <a:ea typeface="Calibri"/>
                <a:cs typeface="Calibri"/>
                <a:sym typeface="Calibri"/>
              </a:rPr>
              <a:t>    - دخل من رسوم إشتراك (شهري, سنوي، باقات أساسية أو باقات مميزة)</a:t>
            </a:r>
            <a:endParaRPr/>
          </a:p>
          <a:p>
            <a:pPr marL="0" marR="0" lvl="0" indent="0" algn="r" rtl="0">
              <a:lnSpc>
                <a:spcPct val="150000"/>
              </a:lnSpc>
              <a:spcBef>
                <a:spcPts val="0"/>
              </a:spcBef>
              <a:spcAft>
                <a:spcPts val="0"/>
              </a:spcAft>
              <a:buNone/>
            </a:pPr>
            <a:r>
              <a:rPr lang="ar-DZ" sz="2000" b="1" i="0">
                <a:solidFill>
                  <a:schemeClr val="dk1"/>
                </a:solidFill>
                <a:latin typeface="Calibri"/>
                <a:ea typeface="Calibri"/>
                <a:cs typeface="Calibri"/>
                <a:sym typeface="Calibri"/>
              </a:rPr>
              <a:t>    - دخل من رسوم إستخدام (تأجير)</a:t>
            </a:r>
            <a:endParaRPr/>
          </a:p>
          <a:p>
            <a:pPr marL="0" marR="0" lvl="0" indent="0" algn="r" rtl="0">
              <a:lnSpc>
                <a:spcPct val="150000"/>
              </a:lnSpc>
              <a:spcBef>
                <a:spcPts val="0"/>
              </a:spcBef>
              <a:spcAft>
                <a:spcPts val="0"/>
              </a:spcAft>
              <a:buNone/>
            </a:pPr>
            <a:r>
              <a:rPr lang="ar-DZ" sz="2000" b="1" i="0">
                <a:solidFill>
                  <a:schemeClr val="dk1"/>
                </a:solidFill>
                <a:latin typeface="Calibri"/>
                <a:ea typeface="Calibri"/>
                <a:cs typeface="Calibri"/>
                <a:sym typeface="Calibri"/>
              </a:rPr>
              <a:t>    - دخل من رسوم التدريب //</a:t>
            </a:r>
            <a:r>
              <a:rPr lang="ar-DZ" sz="2000" b="1">
                <a:solidFill>
                  <a:schemeClr val="dk1"/>
                </a:solidFill>
                <a:latin typeface="Calibri"/>
                <a:ea typeface="Calibri"/>
                <a:cs typeface="Calibri"/>
                <a:sym typeface="Calibri"/>
              </a:rPr>
              <a:t> - دخل من الإعلانات.</a:t>
            </a:r>
            <a:endParaRPr sz="2000" b="1">
              <a:solidFill>
                <a:schemeClr val="dk1"/>
              </a:solidFill>
              <a:latin typeface="Calibri"/>
              <a:ea typeface="Calibri"/>
              <a:cs typeface="Calibri"/>
              <a:sym typeface="Calibri"/>
            </a:endParaRPr>
          </a:p>
          <a:p>
            <a:pPr marL="0" marR="0" lvl="0" indent="0" algn="r" rtl="0">
              <a:lnSpc>
                <a:spcPct val="150000"/>
              </a:lnSpc>
              <a:spcBef>
                <a:spcPts val="0"/>
              </a:spcBef>
              <a:spcAft>
                <a:spcPts val="0"/>
              </a:spcAft>
              <a:buNone/>
            </a:pPr>
            <a:endParaRPr sz="1400" b="1" i="0">
              <a:solidFill>
                <a:schemeClr val="dk1"/>
              </a:solidFill>
              <a:latin typeface="Calibri"/>
              <a:ea typeface="Calibri"/>
              <a:cs typeface="Calibri"/>
              <a:sym typeface="Calibri"/>
            </a:endParaRPr>
          </a:p>
          <a:p>
            <a:pPr marL="0" marR="0" lvl="0" indent="0" algn="r" rtl="0">
              <a:lnSpc>
                <a:spcPct val="150000"/>
              </a:lnSpc>
              <a:spcBef>
                <a:spcPts val="0"/>
              </a:spcBef>
              <a:spcAft>
                <a:spcPts val="0"/>
              </a:spcAft>
              <a:buNone/>
            </a:pPr>
            <a:r>
              <a:rPr lang="ar-DZ" sz="2000" b="1" i="0">
                <a:solidFill>
                  <a:schemeClr val="dk1"/>
                </a:solidFill>
                <a:latin typeface="Calibri"/>
                <a:ea typeface="Calibri"/>
                <a:cs typeface="Calibri"/>
                <a:sym typeface="Calibri"/>
              </a:rPr>
              <a:t>     وكل ذلك يتم تقديمه من خلال نقاط البيع (التواجد الفعلي في السوق) </a:t>
            </a:r>
            <a:r>
              <a:rPr lang="ar-DZ" sz="2000" b="1">
                <a:solidFill>
                  <a:schemeClr val="dk1"/>
                </a:solidFill>
                <a:latin typeface="Calibri"/>
                <a:ea typeface="Calibri"/>
                <a:cs typeface="Calibri"/>
                <a:sym typeface="Calibri"/>
              </a:rPr>
              <a:t>أو من خلال الإنترنت</a:t>
            </a:r>
            <a:r>
              <a:rPr lang="ar-DZ" sz="2000" b="1" i="0">
                <a:solidFill>
                  <a:schemeClr val="dk1"/>
                </a:solidFill>
                <a:latin typeface="Calibri"/>
                <a:ea typeface="Calibri"/>
                <a:cs typeface="Calibri"/>
                <a:sym typeface="Calibri"/>
              </a:rPr>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grpSp>
        <p:nvGrpSpPr>
          <p:cNvPr id="576" name="Google Shape;576;p27"/>
          <p:cNvGrpSpPr/>
          <p:nvPr/>
        </p:nvGrpSpPr>
        <p:grpSpPr>
          <a:xfrm>
            <a:off x="5956655" y="877464"/>
            <a:ext cx="7011537" cy="5839080"/>
            <a:chOff x="5971169" y="877464"/>
            <a:chExt cx="7011537" cy="5839080"/>
          </a:xfrm>
        </p:grpSpPr>
        <p:sp>
          <p:nvSpPr>
            <p:cNvPr id="577" name="Google Shape;577;p27"/>
            <p:cNvSpPr/>
            <p:nvPr/>
          </p:nvSpPr>
          <p:spPr>
            <a:xfrm>
              <a:off x="6558994" y="877464"/>
              <a:ext cx="5392590" cy="5839080"/>
            </a:xfrm>
            <a:prstGeom prst="flowChartPunchedCard">
              <a:avLst/>
            </a:prstGeom>
            <a:solidFill>
              <a:schemeClr val="lt1"/>
            </a:solidFill>
            <a:ln w="762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7"/>
            <p:cNvSpPr txBox="1"/>
            <p:nvPr/>
          </p:nvSpPr>
          <p:spPr>
            <a:xfrm>
              <a:off x="5971169" y="1108227"/>
              <a:ext cx="7011537"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DZ" sz="6600" b="1">
                  <a:solidFill>
                    <a:srgbClr val="C55A11"/>
                  </a:solidFill>
                  <a:latin typeface="Arial"/>
                  <a:ea typeface="Arial"/>
                  <a:cs typeface="Arial"/>
                  <a:sym typeface="Arial"/>
                </a:rPr>
                <a:t>الجانب</a:t>
              </a:r>
              <a:endParaRPr/>
            </a:p>
            <a:p>
              <a:pPr marL="0" marR="0" lvl="0" indent="0" algn="ctr" rtl="0">
                <a:spcBef>
                  <a:spcPts val="0"/>
                </a:spcBef>
                <a:spcAft>
                  <a:spcPts val="0"/>
                </a:spcAft>
                <a:buNone/>
              </a:pPr>
              <a:r>
                <a:rPr lang="ar-DZ" sz="6600" b="1">
                  <a:solidFill>
                    <a:srgbClr val="C55A11"/>
                  </a:solidFill>
                  <a:latin typeface="Arial"/>
                  <a:ea typeface="Arial"/>
                  <a:cs typeface="Arial"/>
                  <a:sym typeface="Arial"/>
                </a:rPr>
                <a:t> التنفيذي</a:t>
              </a:r>
              <a:endParaRPr sz="6600" b="1">
                <a:solidFill>
                  <a:srgbClr val="C55A11"/>
                </a:solidFill>
                <a:latin typeface="Arial"/>
                <a:ea typeface="Arial"/>
                <a:cs typeface="Arial"/>
                <a:sym typeface="Arial"/>
              </a:endParaRPr>
            </a:p>
          </p:txBody>
        </p:sp>
        <p:pic>
          <p:nvPicPr>
            <p:cNvPr id="579" name="Google Shape;579;p27"/>
            <p:cNvPicPr preferRelativeResize="0"/>
            <p:nvPr/>
          </p:nvPicPr>
          <p:blipFill rotWithShape="1">
            <a:blip r:embed="rId3">
              <a:alphaModFix/>
            </a:blip>
            <a:srcRect t="52732" r="9524"/>
            <a:stretch/>
          </p:blipFill>
          <p:spPr>
            <a:xfrm>
              <a:off x="6604002" y="3202857"/>
              <a:ext cx="5292000" cy="3482109"/>
            </a:xfrm>
            <a:prstGeom prst="rect">
              <a:avLst/>
            </a:prstGeom>
            <a:noFill/>
            <a:ln>
              <a:noFill/>
            </a:ln>
          </p:spPr>
        </p:pic>
      </p:grpSp>
      <p:pic>
        <p:nvPicPr>
          <p:cNvPr id="580" name="Google Shape;580;p27">
            <a:hlinkClick r:id="rId4" action="ppaction://hlinksldjump"/>
          </p:cNvPr>
          <p:cNvPicPr preferRelativeResize="0"/>
          <p:nvPr/>
        </p:nvPicPr>
        <p:blipFill rotWithShape="1">
          <a:blip r:embed="rId5">
            <a:alphaModFix/>
          </a:blip>
          <a:srcRect/>
          <a:stretch/>
        </p:blipFill>
        <p:spPr>
          <a:xfrm>
            <a:off x="414591" y="4126988"/>
            <a:ext cx="2839848" cy="1810810"/>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pic>
        <p:nvPicPr>
          <p:cNvPr id="581" name="Google Shape;581;p27">
            <a:hlinkClick r:id="rId6" action="ppaction://hlinksldjump"/>
          </p:cNvPr>
          <p:cNvPicPr preferRelativeResize="0"/>
          <p:nvPr/>
        </p:nvPicPr>
        <p:blipFill rotWithShape="1">
          <a:blip r:embed="rId7">
            <a:alphaModFix/>
          </a:blip>
          <a:srcRect/>
          <a:stretch/>
        </p:blipFill>
        <p:spPr>
          <a:xfrm>
            <a:off x="3526971" y="4142886"/>
            <a:ext cx="2728686" cy="1852968"/>
          </a:xfrm>
          <a:prstGeom prst="rect">
            <a:avLst/>
          </a:prstGeom>
          <a:noFill/>
          <a:ln>
            <a:noFill/>
          </a:ln>
          <a:effectLst>
            <a:outerShdw blurRad="76200" sy="23000" kx="1200000" algn="br" rotWithShape="0">
              <a:srgbClr val="000000">
                <a:alpha val="20000"/>
              </a:srgbClr>
            </a:outerShdw>
          </a:effectLst>
        </p:spPr>
      </p:pic>
      <p:pic>
        <p:nvPicPr>
          <p:cNvPr id="582" name="Google Shape;582;p27">
            <a:hlinkClick r:id="rId8" action="ppaction://hlinksldjump"/>
          </p:cNvPr>
          <p:cNvPicPr preferRelativeResize="0"/>
          <p:nvPr/>
        </p:nvPicPr>
        <p:blipFill rotWithShape="1">
          <a:blip r:embed="rId9">
            <a:alphaModFix/>
          </a:blip>
          <a:srcRect/>
          <a:stretch/>
        </p:blipFill>
        <p:spPr>
          <a:xfrm>
            <a:off x="3760841" y="1609680"/>
            <a:ext cx="2494816" cy="1852968"/>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pic>
        <p:nvPicPr>
          <p:cNvPr id="583" name="Google Shape;583;p27">
            <a:hlinkClick r:id="rId10" action="ppaction://hlinksldjump"/>
          </p:cNvPr>
          <p:cNvPicPr preferRelativeResize="0"/>
          <p:nvPr/>
        </p:nvPicPr>
        <p:blipFill rotWithShape="1">
          <a:blip r:embed="rId11">
            <a:alphaModFix/>
          </a:blip>
          <a:srcRect/>
          <a:stretch/>
        </p:blipFill>
        <p:spPr>
          <a:xfrm>
            <a:off x="352072" y="1618190"/>
            <a:ext cx="3048000" cy="1810810"/>
          </a:xfrm>
          <a:prstGeom prst="rect">
            <a:avLst/>
          </a:prstGeom>
          <a:noFill/>
          <a:ln w="9525" cap="flat" cmpd="sng">
            <a:solidFill>
              <a:srgbClr val="D3D3D3"/>
            </a:solidFill>
            <a:prstDash val="solid"/>
            <a:round/>
            <a:headEnd type="none" w="sm" len="sm"/>
            <a:tailEnd type="none" w="sm" len="sm"/>
          </a:ln>
          <a:effectLst>
            <a:outerShdw blurRad="76200" sy="23000" kx="1200000" algn="br" rotWithShape="0">
              <a:srgbClr val="000000">
                <a:alpha val="2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pic>
        <p:nvPicPr>
          <p:cNvPr id="588" name="Google Shape;588;p28"/>
          <p:cNvPicPr preferRelativeResize="0"/>
          <p:nvPr/>
        </p:nvPicPr>
        <p:blipFill rotWithShape="1">
          <a:blip r:embed="rId3">
            <a:alphaModFix/>
          </a:blip>
          <a:srcRect l="3195" r="5476" b="58994"/>
          <a:stretch/>
        </p:blipFill>
        <p:spPr>
          <a:xfrm>
            <a:off x="7493711" y="644390"/>
            <a:ext cx="3941536" cy="2389096"/>
          </a:xfrm>
          <a:prstGeom prst="rect">
            <a:avLst/>
          </a:prstGeom>
          <a:noFill/>
          <a:ln>
            <a:noFill/>
          </a:ln>
        </p:spPr>
      </p:pic>
      <p:sp>
        <p:nvSpPr>
          <p:cNvPr id="589" name="Google Shape;589;p28"/>
          <p:cNvSpPr txBox="1"/>
          <p:nvPr/>
        </p:nvSpPr>
        <p:spPr>
          <a:xfrm>
            <a:off x="436098" y="2133770"/>
            <a:ext cx="4586068" cy="443198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3200" b="1">
                <a:solidFill>
                  <a:schemeClr val="dk1"/>
                </a:solidFill>
                <a:latin typeface="Arial"/>
                <a:ea typeface="Arial"/>
                <a:cs typeface="Arial"/>
                <a:sym typeface="Arial"/>
              </a:rPr>
              <a:t>أنواع الشراكات :</a:t>
            </a:r>
            <a:endParaRPr/>
          </a:p>
          <a:p>
            <a:pPr marL="0" marR="0" lvl="0" indent="0" algn="r" rtl="0">
              <a:spcBef>
                <a:spcPts val="0"/>
              </a:spcBef>
              <a:spcAft>
                <a:spcPts val="0"/>
              </a:spcAft>
              <a:buNone/>
            </a:pPr>
            <a:endParaRPr sz="2400" b="1">
              <a:solidFill>
                <a:schemeClr val="dk1"/>
              </a:solidFill>
              <a:latin typeface="Arial"/>
              <a:ea typeface="Arial"/>
              <a:cs typeface="Arial"/>
              <a:sym typeface="Arial"/>
            </a:endParaRPr>
          </a:p>
          <a:p>
            <a:pPr marL="0" marR="0" lvl="0" indent="0" algn="r" rtl="0">
              <a:spcBef>
                <a:spcPts val="0"/>
              </a:spcBef>
              <a:spcAft>
                <a:spcPts val="0"/>
              </a:spcAft>
              <a:buNone/>
            </a:pPr>
            <a:endParaRPr sz="600" b="1">
              <a:solidFill>
                <a:schemeClr val="accent6"/>
              </a:solidFill>
              <a:latin typeface="Arial"/>
              <a:ea typeface="Arial"/>
              <a:cs typeface="Arial"/>
              <a:sym typeface="Arial"/>
            </a:endParaRPr>
          </a:p>
          <a:p>
            <a:pPr marL="342900" marR="0" lvl="0" indent="-203200" algn="r" rtl="1">
              <a:spcBef>
                <a:spcPts val="0"/>
              </a:spcBef>
              <a:spcAft>
                <a:spcPts val="0"/>
              </a:spcAft>
              <a:buClr>
                <a:schemeClr val="accent6"/>
              </a:buClr>
              <a:buSzPts val="3200"/>
              <a:buFont typeface="Arial"/>
              <a:buChar char="•"/>
            </a:pPr>
            <a:r>
              <a:rPr lang="ar-DZ" sz="3200" b="1">
                <a:solidFill>
                  <a:schemeClr val="accent6"/>
                </a:solidFill>
                <a:latin typeface="Arial"/>
                <a:ea typeface="Arial"/>
                <a:cs typeface="Arial"/>
                <a:sym typeface="Arial"/>
              </a:rPr>
              <a:t> شراكات إستراتيجية</a:t>
            </a:r>
            <a:endParaRPr/>
          </a:p>
          <a:p>
            <a:pPr marL="182562" marR="0" lvl="0" indent="0" algn="r" rtl="1">
              <a:spcBef>
                <a:spcPts val="0"/>
              </a:spcBef>
              <a:spcAft>
                <a:spcPts val="0"/>
              </a:spcAft>
              <a:buNone/>
            </a:pPr>
            <a:r>
              <a:rPr lang="ar-DZ" sz="2800" b="1">
                <a:solidFill>
                  <a:srgbClr val="231F20"/>
                </a:solidFill>
                <a:latin typeface="Arial"/>
                <a:ea typeface="Arial"/>
                <a:cs typeface="Arial"/>
                <a:sym typeface="Arial"/>
              </a:rPr>
              <a:t> (بين أطراف غير متنافسة)</a:t>
            </a:r>
            <a:endParaRPr/>
          </a:p>
          <a:p>
            <a:pPr marL="182562" marR="0" lvl="0" indent="0" algn="r" rtl="1">
              <a:spcBef>
                <a:spcPts val="0"/>
              </a:spcBef>
              <a:spcAft>
                <a:spcPts val="0"/>
              </a:spcAft>
              <a:buNone/>
            </a:pPr>
            <a:endParaRPr sz="1600" b="1">
              <a:solidFill>
                <a:srgbClr val="231F20"/>
              </a:solidFill>
              <a:latin typeface="Arial"/>
              <a:ea typeface="Arial"/>
              <a:cs typeface="Arial"/>
              <a:sym typeface="Arial"/>
            </a:endParaRPr>
          </a:p>
          <a:p>
            <a:pPr marL="342900" marR="0" lvl="0" indent="-203200" algn="r" rtl="1">
              <a:spcBef>
                <a:spcPts val="0"/>
              </a:spcBef>
              <a:spcAft>
                <a:spcPts val="0"/>
              </a:spcAft>
              <a:buClr>
                <a:schemeClr val="accent6"/>
              </a:buClr>
              <a:buSzPts val="3200"/>
              <a:buFont typeface="Arial"/>
              <a:buChar char="•"/>
            </a:pPr>
            <a:r>
              <a:rPr lang="ar-DZ" sz="3200" b="1">
                <a:solidFill>
                  <a:schemeClr val="accent6"/>
                </a:solidFill>
                <a:latin typeface="Arial"/>
                <a:ea typeface="Arial"/>
                <a:cs typeface="Arial"/>
                <a:sym typeface="Arial"/>
              </a:rPr>
              <a:t> شراكات تعاونية</a:t>
            </a:r>
            <a:endParaRPr/>
          </a:p>
          <a:p>
            <a:pPr marL="182562" marR="0" lvl="0" indent="0" algn="r" rtl="1">
              <a:spcBef>
                <a:spcPts val="0"/>
              </a:spcBef>
              <a:spcAft>
                <a:spcPts val="0"/>
              </a:spcAft>
              <a:buNone/>
            </a:pPr>
            <a:r>
              <a:rPr lang="ar-DZ" sz="2800" b="1">
                <a:solidFill>
                  <a:srgbClr val="231F20"/>
                </a:solidFill>
                <a:latin typeface="Arial"/>
                <a:ea typeface="Arial"/>
                <a:cs typeface="Arial"/>
                <a:sym typeface="Arial"/>
              </a:rPr>
              <a:t> (بين أطراف متنافسة)</a:t>
            </a:r>
            <a:endParaRPr/>
          </a:p>
          <a:p>
            <a:pPr marL="182562" marR="0" lvl="0" indent="0" algn="r" rtl="1">
              <a:spcBef>
                <a:spcPts val="0"/>
              </a:spcBef>
              <a:spcAft>
                <a:spcPts val="0"/>
              </a:spcAft>
              <a:buNone/>
            </a:pPr>
            <a:endParaRPr sz="1600" b="1">
              <a:solidFill>
                <a:srgbClr val="231F20"/>
              </a:solidFill>
              <a:latin typeface="Arial"/>
              <a:ea typeface="Arial"/>
              <a:cs typeface="Arial"/>
              <a:sym typeface="Arial"/>
            </a:endParaRPr>
          </a:p>
          <a:p>
            <a:pPr marL="342900" marR="0" lvl="0" indent="-203200" algn="r" rtl="1">
              <a:spcBef>
                <a:spcPts val="0"/>
              </a:spcBef>
              <a:spcAft>
                <a:spcPts val="0"/>
              </a:spcAft>
              <a:buClr>
                <a:schemeClr val="accent6"/>
              </a:buClr>
              <a:buSzPts val="3200"/>
              <a:buFont typeface="Arial"/>
              <a:buChar char="•"/>
            </a:pPr>
            <a:r>
              <a:rPr lang="ar-DZ" sz="3200" b="1">
                <a:solidFill>
                  <a:schemeClr val="accent6"/>
                </a:solidFill>
                <a:latin typeface="Arial"/>
                <a:ea typeface="Arial"/>
                <a:cs typeface="Arial"/>
                <a:sym typeface="Arial"/>
              </a:rPr>
              <a:t> شراكات تكاملية</a:t>
            </a:r>
            <a:endParaRPr/>
          </a:p>
          <a:p>
            <a:pPr marL="182562" marR="0" lvl="0" indent="0" algn="r" rtl="1">
              <a:spcBef>
                <a:spcPts val="0"/>
              </a:spcBef>
              <a:spcAft>
                <a:spcPts val="0"/>
              </a:spcAft>
              <a:buNone/>
            </a:pPr>
            <a:r>
              <a:rPr lang="ar-DZ" sz="2800" b="1">
                <a:solidFill>
                  <a:srgbClr val="231F20"/>
                </a:solidFill>
                <a:latin typeface="Arial"/>
                <a:ea typeface="Arial"/>
                <a:cs typeface="Arial"/>
                <a:sym typeface="Arial"/>
              </a:rPr>
              <a:t>بين موردين و (مصنعين أومطورين)</a:t>
            </a:r>
            <a:endParaRPr/>
          </a:p>
        </p:txBody>
      </p:sp>
      <p:sp>
        <p:nvSpPr>
          <p:cNvPr id="590" name="Google Shape;590;p28"/>
          <p:cNvSpPr txBox="1"/>
          <p:nvPr/>
        </p:nvSpPr>
        <p:spPr>
          <a:xfrm>
            <a:off x="5820626" y="3160601"/>
            <a:ext cx="5805315" cy="35394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800" b="1">
                <a:solidFill>
                  <a:srgbClr val="231F20"/>
                </a:solidFill>
                <a:latin typeface="Arial"/>
                <a:ea typeface="Arial"/>
                <a:cs typeface="Arial"/>
                <a:sym typeface="Arial"/>
              </a:rPr>
              <a:t>وهم أطراف خارجية يتم الإعتماد عليهم في تنفيذ بعض الأنشطة أو يتم التعاقد معهم لتزويد بعض الموارد,</a:t>
            </a:r>
            <a:r>
              <a:rPr lang="ar-DZ" sz="2800" b="1">
                <a:solidFill>
                  <a:schemeClr val="dk1"/>
                </a:solidFill>
                <a:latin typeface="Arial"/>
                <a:ea typeface="Arial"/>
                <a:cs typeface="Arial"/>
                <a:sym typeface="Arial"/>
              </a:rPr>
              <a:t> وتهدف الشراكات بشكل عام إلى:</a:t>
            </a:r>
            <a:endParaRPr sz="2800" b="1">
              <a:solidFill>
                <a:schemeClr val="dk1"/>
              </a:solidFill>
              <a:latin typeface="Arial"/>
              <a:ea typeface="Arial"/>
              <a:cs typeface="Arial"/>
              <a:sym typeface="Arial"/>
            </a:endParaRPr>
          </a:p>
          <a:p>
            <a:pPr marL="0" marR="0" lvl="0" indent="0" algn="r" rtl="0">
              <a:spcBef>
                <a:spcPts val="0"/>
              </a:spcBef>
              <a:spcAft>
                <a:spcPts val="0"/>
              </a:spcAft>
              <a:buNone/>
            </a:pPr>
            <a:endParaRPr sz="1800" b="1">
              <a:solidFill>
                <a:schemeClr val="dk1"/>
              </a:solidFill>
              <a:latin typeface="Arial"/>
              <a:ea typeface="Arial"/>
              <a:cs typeface="Arial"/>
              <a:sym typeface="Arial"/>
            </a:endParaRPr>
          </a:p>
          <a:p>
            <a:pPr marL="0" marR="0" lvl="0" indent="0" algn="r" rtl="0">
              <a:spcBef>
                <a:spcPts val="0"/>
              </a:spcBef>
              <a:spcAft>
                <a:spcPts val="0"/>
              </a:spcAft>
              <a:buNone/>
            </a:pPr>
            <a:endParaRPr sz="1800" b="1">
              <a:solidFill>
                <a:schemeClr val="dk1"/>
              </a:solidFill>
              <a:latin typeface="Arial"/>
              <a:ea typeface="Arial"/>
              <a:cs typeface="Arial"/>
              <a:sym typeface="Arial"/>
            </a:endParaRPr>
          </a:p>
          <a:p>
            <a:pPr marL="0" marR="0" lvl="0" indent="0" algn="r" rtl="0">
              <a:spcBef>
                <a:spcPts val="0"/>
              </a:spcBef>
              <a:spcAft>
                <a:spcPts val="0"/>
              </a:spcAft>
              <a:buNone/>
            </a:pPr>
            <a:r>
              <a:rPr lang="ar-DZ" sz="2800" b="1">
                <a:solidFill>
                  <a:schemeClr val="accent6"/>
                </a:solidFill>
                <a:latin typeface="Arial"/>
                <a:ea typeface="Arial"/>
                <a:cs typeface="Arial"/>
                <a:sym typeface="Arial"/>
              </a:rPr>
              <a:t>خفض التكاليف </a:t>
            </a:r>
            <a:r>
              <a:rPr lang="ar-DZ" sz="2800" b="1">
                <a:solidFill>
                  <a:schemeClr val="dk1"/>
                </a:solidFill>
                <a:latin typeface="Arial"/>
                <a:ea typeface="Arial"/>
                <a:cs typeface="Arial"/>
                <a:sym typeface="Arial"/>
              </a:rPr>
              <a:t>(بواسطة التخصص)</a:t>
            </a:r>
            <a:endParaRPr sz="2800" b="1">
              <a:solidFill>
                <a:schemeClr val="dk1"/>
              </a:solidFill>
              <a:latin typeface="Arial"/>
              <a:ea typeface="Arial"/>
              <a:cs typeface="Arial"/>
              <a:sym typeface="Arial"/>
            </a:endParaRPr>
          </a:p>
          <a:p>
            <a:pPr marL="0" marR="0" lvl="0" indent="0" algn="r" rtl="0">
              <a:spcBef>
                <a:spcPts val="0"/>
              </a:spcBef>
              <a:spcAft>
                <a:spcPts val="0"/>
              </a:spcAft>
              <a:buNone/>
            </a:pPr>
            <a:endParaRPr sz="2800" b="1">
              <a:solidFill>
                <a:schemeClr val="dk1"/>
              </a:solidFill>
              <a:latin typeface="Arial"/>
              <a:ea typeface="Arial"/>
              <a:cs typeface="Arial"/>
              <a:sym typeface="Arial"/>
            </a:endParaRPr>
          </a:p>
          <a:p>
            <a:pPr marL="0" marR="0" lvl="0" indent="0" algn="r" rtl="0">
              <a:spcBef>
                <a:spcPts val="0"/>
              </a:spcBef>
              <a:spcAft>
                <a:spcPts val="0"/>
              </a:spcAft>
              <a:buNone/>
            </a:pPr>
            <a:r>
              <a:rPr lang="ar-DZ" sz="2800" b="1">
                <a:solidFill>
                  <a:schemeClr val="accent6"/>
                </a:solidFill>
                <a:latin typeface="Arial"/>
                <a:ea typeface="Arial"/>
                <a:cs typeface="Arial"/>
                <a:sym typeface="Arial"/>
              </a:rPr>
              <a:t>تقليل المخاطرة </a:t>
            </a:r>
            <a:r>
              <a:rPr lang="ar-DZ" sz="2800" b="1">
                <a:solidFill>
                  <a:schemeClr val="dk1"/>
                </a:solidFill>
                <a:latin typeface="Arial"/>
                <a:ea typeface="Arial"/>
                <a:cs typeface="Arial"/>
                <a:sym typeface="Arial"/>
              </a:rPr>
              <a:t>(بواسطة وتوزيع المهام)</a:t>
            </a:r>
            <a:endParaRPr/>
          </a:p>
          <a:p>
            <a:pPr marL="0" marR="0" lvl="0" indent="0" algn="r" rtl="0">
              <a:spcBef>
                <a:spcPts val="0"/>
              </a:spcBef>
              <a:spcAft>
                <a:spcPts val="0"/>
              </a:spcAft>
              <a:buNone/>
            </a:pPr>
            <a:endParaRPr sz="2000" b="0" i="0">
              <a:solidFill>
                <a:srgbClr val="717171"/>
              </a:solidFill>
              <a:latin typeface="Helvetica Neue"/>
              <a:ea typeface="Helvetica Neue"/>
              <a:cs typeface="Helvetica Neue"/>
              <a:sym typeface="Helvetica Neu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pic>
        <p:nvPicPr>
          <p:cNvPr id="595" name="Google Shape;595;p29"/>
          <p:cNvPicPr preferRelativeResize="0"/>
          <p:nvPr/>
        </p:nvPicPr>
        <p:blipFill rotWithShape="1">
          <a:blip r:embed="rId3">
            <a:alphaModFix/>
          </a:blip>
          <a:srcRect l="3279" r="4372"/>
          <a:stretch/>
        </p:blipFill>
        <p:spPr>
          <a:xfrm>
            <a:off x="4255175" y="1422400"/>
            <a:ext cx="3656129" cy="3512458"/>
          </a:xfrm>
          <a:prstGeom prst="rect">
            <a:avLst/>
          </a:prstGeom>
          <a:noFill/>
          <a:ln>
            <a:noFill/>
          </a:ln>
        </p:spPr>
      </p:pic>
      <p:sp>
        <p:nvSpPr>
          <p:cNvPr id="596" name="Google Shape;596;p29"/>
          <p:cNvSpPr txBox="1"/>
          <p:nvPr/>
        </p:nvSpPr>
        <p:spPr>
          <a:xfrm>
            <a:off x="4178863" y="4978400"/>
            <a:ext cx="3656129"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 الممتلكات اللازمة لتجهيز وإنشاء وتقديم الأنشطة الرئيسية للعملاء</a:t>
            </a:r>
            <a:endParaRPr sz="2400" b="1">
              <a:solidFill>
                <a:srgbClr val="231F20"/>
              </a:solidFill>
              <a:latin typeface="Arial"/>
              <a:ea typeface="Arial"/>
              <a:cs typeface="Arial"/>
              <a:sym typeface="Arial"/>
            </a:endParaRPr>
          </a:p>
        </p:txBody>
      </p:sp>
      <p:grpSp>
        <p:nvGrpSpPr>
          <p:cNvPr id="597" name="Google Shape;597;p29"/>
          <p:cNvGrpSpPr/>
          <p:nvPr/>
        </p:nvGrpSpPr>
        <p:grpSpPr>
          <a:xfrm>
            <a:off x="0" y="3694582"/>
            <a:ext cx="4062749" cy="1185962"/>
            <a:chOff x="7955399" y="5629117"/>
            <a:chExt cx="4062749" cy="1185962"/>
          </a:xfrm>
        </p:grpSpPr>
        <p:sp>
          <p:nvSpPr>
            <p:cNvPr id="598" name="Google Shape;598;p29"/>
            <p:cNvSpPr txBox="1"/>
            <p:nvPr/>
          </p:nvSpPr>
          <p:spPr>
            <a:xfrm>
              <a:off x="9243813" y="5629117"/>
              <a:ext cx="2474846"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chemeClr val="accent6"/>
                  </a:solidFill>
                  <a:latin typeface="Arial"/>
                  <a:ea typeface="Arial"/>
                  <a:cs typeface="Arial"/>
                  <a:sym typeface="Arial"/>
                </a:rPr>
                <a:t>الموارد الفكرية :</a:t>
              </a:r>
              <a:endParaRPr sz="2800" b="1">
                <a:solidFill>
                  <a:schemeClr val="accent6"/>
                </a:solidFill>
                <a:latin typeface="Arial"/>
                <a:ea typeface="Arial"/>
                <a:cs typeface="Arial"/>
                <a:sym typeface="Arial"/>
              </a:endParaRPr>
            </a:p>
          </p:txBody>
        </p:sp>
        <p:sp>
          <p:nvSpPr>
            <p:cNvPr id="599" name="Google Shape;599;p29"/>
            <p:cNvSpPr txBox="1"/>
            <p:nvPr/>
          </p:nvSpPr>
          <p:spPr>
            <a:xfrm>
              <a:off x="7955399" y="6107193"/>
              <a:ext cx="4062749"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مثل وبراءة الاختراعات وحقوق التأليف والنشر وقواعد بيانات العملاء </a:t>
              </a:r>
              <a:endParaRPr sz="2400" b="1">
                <a:solidFill>
                  <a:srgbClr val="231F20"/>
                </a:solidFill>
                <a:latin typeface="Arial"/>
                <a:ea typeface="Arial"/>
                <a:cs typeface="Arial"/>
                <a:sym typeface="Arial"/>
              </a:endParaRPr>
            </a:p>
          </p:txBody>
        </p:sp>
      </p:grpSp>
      <p:sp>
        <p:nvSpPr>
          <p:cNvPr id="600" name="Google Shape;600;p29"/>
          <p:cNvSpPr txBox="1"/>
          <p:nvPr/>
        </p:nvSpPr>
        <p:spPr>
          <a:xfrm>
            <a:off x="660670" y="2686356"/>
            <a:ext cx="3518193"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جميع الخدمات و المنتجات تتطلَّب </a:t>
            </a:r>
            <a:endParaRPr/>
          </a:p>
          <a:p>
            <a:pPr marL="0" marR="0" lvl="0" indent="0" algn="r" rtl="0">
              <a:spcBef>
                <a:spcPts val="0"/>
              </a:spcBef>
              <a:spcAft>
                <a:spcPts val="0"/>
              </a:spcAft>
              <a:buNone/>
            </a:pPr>
            <a:r>
              <a:rPr lang="ar-DZ" sz="2400" b="1">
                <a:solidFill>
                  <a:srgbClr val="231F20"/>
                </a:solidFill>
                <a:latin typeface="Arial"/>
                <a:ea typeface="Arial"/>
                <a:cs typeface="Arial"/>
                <a:sym typeface="Arial"/>
              </a:rPr>
              <a:t>فريق عمل و إنتاج</a:t>
            </a:r>
            <a:endParaRPr sz="2400" b="1">
              <a:solidFill>
                <a:srgbClr val="231F20"/>
              </a:solidFill>
              <a:latin typeface="Arial"/>
              <a:ea typeface="Arial"/>
              <a:cs typeface="Arial"/>
              <a:sym typeface="Arial"/>
            </a:endParaRPr>
          </a:p>
        </p:txBody>
      </p:sp>
      <p:sp>
        <p:nvSpPr>
          <p:cNvPr id="601" name="Google Shape;601;p29"/>
          <p:cNvSpPr txBox="1"/>
          <p:nvPr/>
        </p:nvSpPr>
        <p:spPr>
          <a:xfrm>
            <a:off x="1397058" y="2157640"/>
            <a:ext cx="2335303"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chemeClr val="accent6"/>
                </a:solidFill>
                <a:latin typeface="Arial"/>
                <a:ea typeface="Arial"/>
                <a:cs typeface="Arial"/>
                <a:sym typeface="Arial"/>
              </a:rPr>
              <a:t>الموارد البشرية :</a:t>
            </a:r>
            <a:endParaRPr sz="2800" b="1">
              <a:solidFill>
                <a:schemeClr val="accent6"/>
              </a:solidFill>
              <a:latin typeface="Arial"/>
              <a:ea typeface="Arial"/>
              <a:cs typeface="Arial"/>
              <a:sym typeface="Arial"/>
            </a:endParaRPr>
          </a:p>
        </p:txBody>
      </p:sp>
      <p:sp>
        <p:nvSpPr>
          <p:cNvPr id="602" name="Google Shape;602;p29"/>
          <p:cNvSpPr txBox="1"/>
          <p:nvPr/>
        </p:nvSpPr>
        <p:spPr>
          <a:xfrm>
            <a:off x="8766948" y="2122005"/>
            <a:ext cx="3013439"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chemeClr val="accent6"/>
                </a:solidFill>
                <a:latin typeface="Arial"/>
                <a:ea typeface="Arial"/>
                <a:cs typeface="Arial"/>
                <a:sym typeface="Arial"/>
              </a:rPr>
              <a:t>الموارد المادية :</a:t>
            </a:r>
            <a:endParaRPr sz="2800" b="1">
              <a:solidFill>
                <a:schemeClr val="accent6"/>
              </a:solidFill>
              <a:latin typeface="Arial"/>
              <a:ea typeface="Arial"/>
              <a:cs typeface="Arial"/>
              <a:sym typeface="Arial"/>
            </a:endParaRPr>
          </a:p>
        </p:txBody>
      </p:sp>
      <p:sp>
        <p:nvSpPr>
          <p:cNvPr id="603" name="Google Shape;603;p29"/>
          <p:cNvSpPr txBox="1"/>
          <p:nvPr/>
        </p:nvSpPr>
        <p:spPr>
          <a:xfrm>
            <a:off x="7781549" y="2531595"/>
            <a:ext cx="4139282"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مثل مرافق التصنيع والمباني والآلات والأنظمة و نقاط البيع وشبكات التوزيع </a:t>
            </a:r>
            <a:endParaRPr sz="2400" b="1">
              <a:solidFill>
                <a:srgbClr val="231F20"/>
              </a:solidFill>
              <a:latin typeface="Arial"/>
              <a:ea typeface="Arial"/>
              <a:cs typeface="Arial"/>
              <a:sym typeface="Arial"/>
            </a:endParaRPr>
          </a:p>
        </p:txBody>
      </p:sp>
      <p:grpSp>
        <p:nvGrpSpPr>
          <p:cNvPr id="604" name="Google Shape;604;p29"/>
          <p:cNvGrpSpPr/>
          <p:nvPr/>
        </p:nvGrpSpPr>
        <p:grpSpPr>
          <a:xfrm>
            <a:off x="7781549" y="3629412"/>
            <a:ext cx="4139282" cy="1109457"/>
            <a:chOff x="5637128" y="4874170"/>
            <a:chExt cx="4139282" cy="1109457"/>
          </a:xfrm>
        </p:grpSpPr>
        <p:sp>
          <p:nvSpPr>
            <p:cNvPr id="605" name="Google Shape;605;p29"/>
            <p:cNvSpPr txBox="1"/>
            <p:nvPr/>
          </p:nvSpPr>
          <p:spPr>
            <a:xfrm>
              <a:off x="7435008" y="4874170"/>
              <a:ext cx="2313785" cy="52322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a:solidFill>
                    <a:schemeClr val="accent6"/>
                  </a:solidFill>
                  <a:latin typeface="Arial"/>
                  <a:ea typeface="Arial"/>
                  <a:cs typeface="Arial"/>
                  <a:sym typeface="Arial"/>
                </a:rPr>
                <a:t>الموارد المالية :</a:t>
              </a:r>
              <a:endParaRPr sz="2800" b="1">
                <a:solidFill>
                  <a:schemeClr val="accent6"/>
                </a:solidFill>
                <a:latin typeface="Arial"/>
                <a:ea typeface="Arial"/>
                <a:cs typeface="Arial"/>
                <a:sym typeface="Arial"/>
              </a:endParaRPr>
            </a:p>
          </p:txBody>
        </p:sp>
        <p:sp>
          <p:nvSpPr>
            <p:cNvPr id="606" name="Google Shape;606;p29"/>
            <p:cNvSpPr txBox="1"/>
            <p:nvPr/>
          </p:nvSpPr>
          <p:spPr>
            <a:xfrm>
              <a:off x="5637128" y="5275741"/>
              <a:ext cx="4139282" cy="70788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400" b="1">
                  <a:solidFill>
                    <a:srgbClr val="231F20"/>
                  </a:solidFill>
                  <a:latin typeface="Arial"/>
                  <a:ea typeface="Arial"/>
                  <a:cs typeface="Arial"/>
                  <a:sym typeface="Arial"/>
                </a:rPr>
                <a:t>جميع الخدمات و المنتجات تتطلَّب فريق</a:t>
              </a:r>
              <a:endParaRPr/>
            </a:p>
            <a:p>
              <a:pPr marL="0" marR="0" lvl="0" indent="0" algn="r" rtl="0">
                <a:spcBef>
                  <a:spcPts val="0"/>
                </a:spcBef>
                <a:spcAft>
                  <a:spcPts val="0"/>
                </a:spcAft>
                <a:buNone/>
              </a:pPr>
              <a:r>
                <a:rPr lang="ar-DZ" sz="2400" b="1">
                  <a:solidFill>
                    <a:srgbClr val="231F20"/>
                  </a:solidFill>
                  <a:latin typeface="Arial"/>
                  <a:ea typeface="Arial"/>
                  <a:cs typeface="Arial"/>
                  <a:sym typeface="Arial"/>
                </a:rPr>
                <a:t> عمل و انتاج</a:t>
              </a:r>
              <a:endParaRPr sz="2400" b="1">
                <a:solidFill>
                  <a:srgbClr val="231F2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30"/>
          <p:cNvSpPr txBox="1"/>
          <p:nvPr/>
        </p:nvSpPr>
        <p:spPr>
          <a:xfrm>
            <a:off x="2223402" y="1077606"/>
            <a:ext cx="5003360" cy="181588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ar-DZ" sz="2800" b="1">
                <a:solidFill>
                  <a:srgbClr val="231F20"/>
                </a:solidFill>
                <a:latin typeface="Arial"/>
                <a:ea typeface="Arial"/>
                <a:cs typeface="Arial"/>
                <a:sym typeface="Arial"/>
              </a:rPr>
              <a:t>هي أهم الأعمال التي لا بُد للمنشأة من القيام بها لتضمن تقديم القيم المضافة وتبلغ نجاحها في عملها و منها :</a:t>
            </a:r>
            <a:br>
              <a:rPr lang="ar-DZ" sz="2800" b="1">
                <a:solidFill>
                  <a:srgbClr val="231F20"/>
                </a:solidFill>
                <a:latin typeface="Arial"/>
                <a:ea typeface="Arial"/>
                <a:cs typeface="Arial"/>
                <a:sym typeface="Arial"/>
              </a:rPr>
            </a:br>
            <a:endParaRPr sz="2800" b="1">
              <a:solidFill>
                <a:srgbClr val="231F20"/>
              </a:solidFill>
              <a:latin typeface="Arial"/>
              <a:ea typeface="Arial"/>
              <a:cs typeface="Arial"/>
              <a:sym typeface="Arial"/>
            </a:endParaRPr>
          </a:p>
        </p:txBody>
      </p:sp>
      <p:sp>
        <p:nvSpPr>
          <p:cNvPr id="612" name="Google Shape;612;p30"/>
          <p:cNvSpPr txBox="1"/>
          <p:nvPr/>
        </p:nvSpPr>
        <p:spPr>
          <a:xfrm>
            <a:off x="-1794819" y="3628571"/>
            <a:ext cx="9021581" cy="2800767"/>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400" b="0" i="0">
                <a:solidFill>
                  <a:srgbClr val="717171"/>
                </a:solidFill>
                <a:latin typeface="Helvetica Neue"/>
                <a:ea typeface="Helvetica Neue"/>
                <a:cs typeface="Helvetica Neue"/>
                <a:sym typeface="Helvetica Neue"/>
              </a:rPr>
              <a:t> </a:t>
            </a:r>
            <a:r>
              <a:rPr lang="ar-DZ" sz="3200" b="1">
                <a:solidFill>
                  <a:schemeClr val="accent6"/>
                </a:solidFill>
                <a:latin typeface="Arial"/>
                <a:ea typeface="Arial"/>
                <a:cs typeface="Arial"/>
                <a:sym typeface="Arial"/>
              </a:rPr>
              <a:t>أنشطة الإنتاج </a:t>
            </a:r>
            <a:endParaRPr/>
          </a:p>
          <a:p>
            <a:pPr marL="0" marR="0" lvl="0" indent="0" algn="r" rtl="1">
              <a:spcBef>
                <a:spcPts val="0"/>
              </a:spcBef>
              <a:spcAft>
                <a:spcPts val="0"/>
              </a:spcAft>
              <a:buNone/>
            </a:pPr>
            <a:r>
              <a:rPr lang="ar-DZ" sz="2800" b="1">
                <a:solidFill>
                  <a:schemeClr val="dk1"/>
                </a:solidFill>
                <a:latin typeface="Arial"/>
                <a:ea typeface="Arial"/>
                <a:cs typeface="Arial"/>
                <a:sym typeface="Arial"/>
              </a:rPr>
              <a:t>يتعلَّق هذا النشاط بتصميم وصنع وتوزيع ٍمنتج ما</a:t>
            </a:r>
            <a:endParaRPr/>
          </a:p>
          <a:p>
            <a:pPr marL="0" marR="0" lvl="0" indent="0" algn="r" rtl="1">
              <a:spcBef>
                <a:spcPts val="0"/>
              </a:spcBef>
              <a:spcAft>
                <a:spcPts val="0"/>
              </a:spcAft>
              <a:buNone/>
            </a:pPr>
            <a:r>
              <a:rPr lang="ar-DZ" sz="2800" b="1">
                <a:solidFill>
                  <a:schemeClr val="dk1"/>
                </a:solidFill>
                <a:latin typeface="Arial"/>
                <a:ea typeface="Arial"/>
                <a:cs typeface="Arial"/>
                <a:sym typeface="Arial"/>
              </a:rPr>
              <a:t> </a:t>
            </a:r>
            <a:endParaRPr sz="3200" b="1">
              <a:solidFill>
                <a:schemeClr val="accent6"/>
              </a:solidFill>
              <a:latin typeface="Arial"/>
              <a:ea typeface="Arial"/>
              <a:cs typeface="Arial"/>
              <a:sym typeface="Arial"/>
            </a:endParaRPr>
          </a:p>
          <a:p>
            <a:pPr marL="0" marR="0" lvl="0" indent="0" algn="r" rtl="1">
              <a:spcBef>
                <a:spcPts val="0"/>
              </a:spcBef>
              <a:spcAft>
                <a:spcPts val="0"/>
              </a:spcAft>
              <a:buNone/>
            </a:pPr>
            <a:r>
              <a:rPr lang="ar-DZ" sz="3200" b="1">
                <a:solidFill>
                  <a:schemeClr val="accent6"/>
                </a:solidFill>
                <a:latin typeface="Arial"/>
                <a:ea typeface="Arial"/>
                <a:cs typeface="Arial"/>
                <a:sym typeface="Arial"/>
              </a:rPr>
              <a:t> أنشطة حل المشاكل.</a:t>
            </a:r>
            <a:endParaRPr/>
          </a:p>
          <a:p>
            <a:pPr marL="0" marR="0" lvl="0" indent="0" algn="r" rtl="1">
              <a:spcBef>
                <a:spcPts val="0"/>
              </a:spcBef>
              <a:spcAft>
                <a:spcPts val="0"/>
              </a:spcAft>
              <a:buNone/>
            </a:pPr>
            <a:r>
              <a:rPr lang="ar-DZ" sz="2800" b="1">
                <a:solidFill>
                  <a:schemeClr val="dk1"/>
                </a:solidFill>
                <a:latin typeface="Arial"/>
                <a:ea typeface="Arial"/>
                <a:cs typeface="Arial"/>
                <a:sym typeface="Arial"/>
              </a:rPr>
              <a:t>يتعلَّق هذا ّ النشاط ُّ بالتوصل إلى  حلول ٍ لمشكلات</a:t>
            </a:r>
            <a:br>
              <a:rPr lang="ar-DZ" sz="2800" b="1">
                <a:solidFill>
                  <a:schemeClr val="dk1"/>
                </a:solidFill>
                <a:latin typeface="Arial"/>
                <a:ea typeface="Arial"/>
                <a:cs typeface="Arial"/>
                <a:sym typeface="Arial"/>
              </a:rPr>
            </a:br>
            <a:r>
              <a:rPr lang="ar-DZ" sz="2800" b="1">
                <a:solidFill>
                  <a:schemeClr val="dk1"/>
                </a:solidFill>
                <a:latin typeface="Arial"/>
                <a:ea typeface="Arial"/>
                <a:cs typeface="Arial"/>
                <a:sym typeface="Arial"/>
              </a:rPr>
              <a:t>تواجه العملاء ًّتقديم الخدمات والاستشارات</a:t>
            </a:r>
            <a:endParaRPr sz="3200" b="1">
              <a:solidFill>
                <a:schemeClr val="accent6"/>
              </a:solidFill>
              <a:latin typeface="Arial"/>
              <a:ea typeface="Arial"/>
              <a:cs typeface="Arial"/>
              <a:sym typeface="Arial"/>
            </a:endParaRPr>
          </a:p>
        </p:txBody>
      </p:sp>
      <p:pic>
        <p:nvPicPr>
          <p:cNvPr id="613" name="Google Shape;613;p30"/>
          <p:cNvPicPr preferRelativeResize="0"/>
          <p:nvPr/>
        </p:nvPicPr>
        <p:blipFill rotWithShape="1">
          <a:blip r:embed="rId3">
            <a:alphaModFix/>
          </a:blip>
          <a:srcRect r="4179" b="51117"/>
          <a:stretch/>
        </p:blipFill>
        <p:spPr>
          <a:xfrm>
            <a:off x="7490995" y="1077605"/>
            <a:ext cx="3941536" cy="280076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31"/>
          <p:cNvPicPr preferRelativeResize="0"/>
          <p:nvPr/>
        </p:nvPicPr>
        <p:blipFill rotWithShape="1">
          <a:blip r:embed="rId3">
            <a:alphaModFix/>
          </a:blip>
          <a:srcRect l="41281"/>
          <a:stretch/>
        </p:blipFill>
        <p:spPr>
          <a:xfrm>
            <a:off x="8217991" y="377371"/>
            <a:ext cx="3868237" cy="1935600"/>
          </a:xfrm>
          <a:prstGeom prst="rect">
            <a:avLst/>
          </a:prstGeom>
          <a:noFill/>
          <a:ln>
            <a:noFill/>
          </a:ln>
        </p:spPr>
      </p:pic>
      <p:sp>
        <p:nvSpPr>
          <p:cNvPr id="619" name="Google Shape;619;p31"/>
          <p:cNvSpPr txBox="1"/>
          <p:nvPr/>
        </p:nvSpPr>
        <p:spPr>
          <a:xfrm>
            <a:off x="2628700" y="699940"/>
            <a:ext cx="5589292" cy="1384995"/>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ar-DZ" sz="2800" b="1" i="0">
                <a:solidFill>
                  <a:schemeClr val="dk1"/>
                </a:solidFill>
                <a:latin typeface="Calibri"/>
                <a:ea typeface="Calibri"/>
                <a:cs typeface="Calibri"/>
                <a:sym typeface="Calibri"/>
              </a:rPr>
              <a:t>جميع التكاليف والمصاريف اللازمة لتشغيل المشروع وتنفيذه (حتى يبدأ بتوليد أرباح) على أرض الواقع و تنقسم التكاليف إلى : </a:t>
            </a:r>
            <a:endParaRPr sz="2800" b="1" i="0">
              <a:solidFill>
                <a:schemeClr val="dk1"/>
              </a:solidFill>
              <a:latin typeface="Calibri"/>
              <a:ea typeface="Calibri"/>
              <a:cs typeface="Calibri"/>
              <a:sym typeface="Calibri"/>
            </a:endParaRPr>
          </a:p>
        </p:txBody>
      </p:sp>
      <p:sp>
        <p:nvSpPr>
          <p:cNvPr id="620" name="Google Shape;620;p31"/>
          <p:cNvSpPr txBox="1"/>
          <p:nvPr/>
        </p:nvSpPr>
        <p:spPr>
          <a:xfrm>
            <a:off x="2390361" y="2533942"/>
            <a:ext cx="7411278" cy="4154984"/>
          </a:xfrm>
          <a:prstGeom prst="rect">
            <a:avLst/>
          </a:prstGeom>
          <a:noFill/>
          <a:ln>
            <a:noFill/>
          </a:ln>
        </p:spPr>
        <p:txBody>
          <a:bodyPr spcFirstLastPara="1" wrap="square" lIns="91425" tIns="45700" rIns="91425" bIns="45700" anchor="t" anchorCtr="0">
            <a:spAutoFit/>
          </a:bodyPr>
          <a:lstStyle/>
          <a:p>
            <a:pPr marL="369888" marR="0" lvl="0" indent="-152400" algn="r" rtl="1">
              <a:spcBef>
                <a:spcPts val="0"/>
              </a:spcBef>
              <a:spcAft>
                <a:spcPts val="0"/>
              </a:spcAft>
              <a:buClr>
                <a:schemeClr val="accent6"/>
              </a:buClr>
              <a:buSzPts val="2400"/>
              <a:buFont typeface="Calibri"/>
              <a:buChar char="-"/>
            </a:pPr>
            <a:r>
              <a:rPr lang="ar-DZ" sz="2400" b="1" i="0">
                <a:solidFill>
                  <a:schemeClr val="accent6"/>
                </a:solidFill>
                <a:latin typeface="Calibri"/>
                <a:ea typeface="Calibri"/>
                <a:cs typeface="Calibri"/>
                <a:sym typeface="Calibri"/>
              </a:rPr>
              <a:t>تكاليف ثابتة : </a:t>
            </a:r>
            <a:r>
              <a:rPr lang="ar-DZ" sz="2400" b="1" i="0">
                <a:solidFill>
                  <a:schemeClr val="dk1"/>
                </a:solidFill>
                <a:latin typeface="Calibri"/>
                <a:ea typeface="Calibri"/>
                <a:cs typeface="Calibri"/>
                <a:sym typeface="Calibri"/>
              </a:rPr>
              <a:t>(لا تتغير مع تغير الإنتاج)</a:t>
            </a:r>
            <a:endParaRPr/>
          </a:p>
          <a:p>
            <a:pPr marL="369888" marR="0" lvl="0" indent="-152400" algn="r" rtl="1">
              <a:spcBef>
                <a:spcPts val="0"/>
              </a:spcBef>
              <a:spcAft>
                <a:spcPts val="0"/>
              </a:spcAft>
              <a:buClr>
                <a:schemeClr val="dk1"/>
              </a:buClr>
              <a:buSzPts val="2400"/>
              <a:buFont typeface="Calibri"/>
              <a:buChar char="-"/>
            </a:pPr>
            <a:r>
              <a:rPr lang="ar-DZ" sz="2400" b="1" i="0">
                <a:solidFill>
                  <a:schemeClr val="dk1"/>
                </a:solidFill>
                <a:latin typeface="Calibri"/>
                <a:ea typeface="Calibri"/>
                <a:cs typeface="Calibri"/>
                <a:sym typeface="Calibri"/>
              </a:rPr>
              <a:t> </a:t>
            </a:r>
            <a:r>
              <a:rPr lang="ar-DZ" sz="2400" b="1" i="0">
                <a:solidFill>
                  <a:schemeClr val="accent6"/>
                </a:solidFill>
                <a:latin typeface="Calibri"/>
                <a:ea typeface="Calibri"/>
                <a:cs typeface="Calibri"/>
                <a:sym typeface="Calibri"/>
              </a:rPr>
              <a:t>تكاليف متغيرة : </a:t>
            </a:r>
            <a:r>
              <a:rPr lang="ar-DZ" sz="2400" b="1" i="0">
                <a:solidFill>
                  <a:schemeClr val="dk1"/>
                </a:solidFill>
                <a:latin typeface="Calibri"/>
                <a:ea typeface="Calibri"/>
                <a:cs typeface="Calibri"/>
                <a:sym typeface="Calibri"/>
              </a:rPr>
              <a:t>(تتغير مع تغير الإنتاج).</a:t>
            </a:r>
            <a:endParaRPr/>
          </a:p>
          <a:p>
            <a:pPr marL="266700" marR="0" lvl="0" indent="0" algn="r" rtl="1">
              <a:spcBef>
                <a:spcPts val="0"/>
              </a:spcBef>
              <a:spcAft>
                <a:spcPts val="0"/>
              </a:spcAft>
              <a:buClr>
                <a:schemeClr val="dk1"/>
              </a:buClr>
              <a:buSzPts val="2400"/>
              <a:buFont typeface="Calibri"/>
              <a:buNone/>
            </a:pPr>
            <a:endParaRPr sz="24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400"/>
              <a:buFont typeface="Calibri"/>
              <a:buNone/>
            </a:pPr>
            <a:r>
              <a:rPr lang="ar-DZ" sz="2400" b="1" i="0">
                <a:solidFill>
                  <a:schemeClr val="dk1"/>
                </a:solidFill>
                <a:latin typeface="Calibri"/>
                <a:ea typeface="Calibri"/>
                <a:cs typeface="Calibri"/>
                <a:sym typeface="Calibri"/>
              </a:rPr>
              <a:t>وتتأثر التكاليف بشكل عام بإقتصاديات الحجم وبإقتصاديات النطاق (حيث تزيد كلما كبر حجم المشروع وكلما توسع نطاقه).</a:t>
            </a:r>
            <a:endParaRPr/>
          </a:p>
          <a:p>
            <a:pPr marL="266700" marR="0" lvl="0" indent="0" algn="r" rtl="1">
              <a:spcBef>
                <a:spcPts val="0"/>
              </a:spcBef>
              <a:spcAft>
                <a:spcPts val="0"/>
              </a:spcAft>
              <a:buClr>
                <a:schemeClr val="dk1"/>
              </a:buClr>
              <a:buSzPts val="2400"/>
              <a:buFont typeface="Calibri"/>
              <a:buNone/>
            </a:pPr>
            <a:endParaRPr sz="2400" b="1" i="0">
              <a:solidFill>
                <a:schemeClr val="dk1"/>
              </a:solidFill>
              <a:latin typeface="Calibri"/>
              <a:ea typeface="Calibri"/>
              <a:cs typeface="Calibri"/>
              <a:sym typeface="Calibri"/>
            </a:endParaRPr>
          </a:p>
          <a:p>
            <a:pPr marL="266700" marR="0" lvl="0" indent="0" algn="r" rtl="1">
              <a:spcBef>
                <a:spcPts val="0"/>
              </a:spcBef>
              <a:spcAft>
                <a:spcPts val="0"/>
              </a:spcAft>
              <a:buClr>
                <a:schemeClr val="dk1"/>
              </a:buClr>
              <a:buSzPts val="2400"/>
              <a:buFont typeface="Calibri"/>
              <a:buNone/>
            </a:pPr>
            <a:r>
              <a:rPr lang="ar-DZ" sz="2400" b="1" i="0">
                <a:solidFill>
                  <a:schemeClr val="dk1"/>
                </a:solidFill>
                <a:latin typeface="Calibri"/>
                <a:ea typeface="Calibri"/>
                <a:cs typeface="Calibri"/>
                <a:sym typeface="Calibri"/>
              </a:rPr>
              <a:t>ضبط هيكل التكاليف بحيث يكون محكوما :</a:t>
            </a:r>
            <a:endParaRPr/>
          </a:p>
          <a:p>
            <a:pPr marL="369888" marR="0" lvl="0" indent="0" algn="r" rtl="1">
              <a:spcBef>
                <a:spcPts val="0"/>
              </a:spcBef>
              <a:spcAft>
                <a:spcPts val="0"/>
              </a:spcAft>
              <a:buClr>
                <a:schemeClr val="dk1"/>
              </a:buClr>
              <a:buSzPts val="2400"/>
              <a:buFont typeface="Calibri"/>
              <a:buNone/>
            </a:pPr>
            <a:endParaRPr sz="2400" b="1" i="0">
              <a:solidFill>
                <a:schemeClr val="dk1"/>
              </a:solidFill>
              <a:latin typeface="Calibri"/>
              <a:ea typeface="Calibri"/>
              <a:cs typeface="Calibri"/>
              <a:sym typeface="Calibri"/>
            </a:endParaRPr>
          </a:p>
          <a:p>
            <a:pPr marL="369888" marR="0" lvl="0" indent="-152400" algn="r" rtl="1">
              <a:spcBef>
                <a:spcPts val="0"/>
              </a:spcBef>
              <a:spcAft>
                <a:spcPts val="0"/>
              </a:spcAft>
              <a:buClr>
                <a:schemeClr val="dk1"/>
              </a:buClr>
              <a:buSzPts val="2400"/>
              <a:buFont typeface="Calibri"/>
              <a:buChar char="-"/>
            </a:pPr>
            <a:r>
              <a:rPr lang="ar-DZ" sz="2400" b="1" i="0">
                <a:solidFill>
                  <a:schemeClr val="dk1"/>
                </a:solidFill>
                <a:latin typeface="Calibri"/>
                <a:ea typeface="Calibri"/>
                <a:cs typeface="Calibri"/>
                <a:sym typeface="Calibri"/>
              </a:rPr>
              <a:t>بالتكلفة (أقل تكلفة وأقل جودة وأرخص سعر) </a:t>
            </a:r>
            <a:endParaRPr/>
          </a:p>
          <a:p>
            <a:pPr marL="266700" marR="0" lvl="0" indent="0" algn="r" rtl="1">
              <a:spcBef>
                <a:spcPts val="0"/>
              </a:spcBef>
              <a:spcAft>
                <a:spcPts val="0"/>
              </a:spcAft>
              <a:buClr>
                <a:schemeClr val="dk1"/>
              </a:buClr>
              <a:buSzPts val="2400"/>
              <a:buFont typeface="Calibri"/>
              <a:buNone/>
            </a:pPr>
            <a:endParaRPr sz="2400" b="1" i="0">
              <a:solidFill>
                <a:schemeClr val="dk1"/>
              </a:solidFill>
              <a:latin typeface="Calibri"/>
              <a:ea typeface="Calibri"/>
              <a:cs typeface="Calibri"/>
              <a:sym typeface="Calibri"/>
            </a:endParaRPr>
          </a:p>
          <a:p>
            <a:pPr marL="369888" marR="0" lvl="0" indent="-152400" algn="r" rtl="1">
              <a:spcBef>
                <a:spcPts val="0"/>
              </a:spcBef>
              <a:spcAft>
                <a:spcPts val="0"/>
              </a:spcAft>
              <a:buClr>
                <a:schemeClr val="dk1"/>
              </a:buClr>
              <a:buSzPts val="2400"/>
              <a:buFont typeface="Calibri"/>
              <a:buChar char="-"/>
            </a:pPr>
            <a:r>
              <a:rPr lang="ar-DZ" sz="2400" b="1" i="0">
                <a:solidFill>
                  <a:schemeClr val="dk1"/>
                </a:solidFill>
                <a:latin typeface="Calibri"/>
                <a:ea typeface="Calibri"/>
                <a:cs typeface="Calibri"/>
                <a:sym typeface="Calibri"/>
              </a:rPr>
              <a:t>أو بالقيمة (أعلى قيمة وأعلى جودة بغض النظر عن السعر)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32" descr="Uber Business Model Canvas"/>
          <p:cNvPicPr preferRelativeResize="0"/>
          <p:nvPr/>
        </p:nvPicPr>
        <p:blipFill rotWithShape="1">
          <a:blip r:embed="rId3">
            <a:alphaModFix/>
          </a:blip>
          <a:srcRect b="4442"/>
          <a:stretch/>
        </p:blipFill>
        <p:spPr>
          <a:xfrm>
            <a:off x="0" y="29028"/>
            <a:ext cx="12293600" cy="68217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pic>
        <p:nvPicPr>
          <p:cNvPr id="630" name="Google Shape;630;p33">
            <a:hlinkClick r:id="rId3"/>
          </p:cNvPr>
          <p:cNvPicPr preferRelativeResize="0"/>
          <p:nvPr/>
        </p:nvPicPr>
        <p:blipFill rotWithShape="1">
          <a:blip r:embed="rId4">
            <a:alphaModFix amt="5000"/>
          </a:blip>
          <a:srcRect/>
          <a:stretch/>
        </p:blipFill>
        <p:spPr>
          <a:xfrm>
            <a:off x="354687" y="263533"/>
            <a:ext cx="1306965" cy="98022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631" name="Google Shape;631;p33"/>
          <p:cNvSpPr/>
          <p:nvPr/>
        </p:nvSpPr>
        <p:spPr>
          <a:xfrm>
            <a:off x="9405258" y="2090056"/>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2" name="Google Shape;632;p33"/>
          <p:cNvSpPr/>
          <p:nvPr/>
        </p:nvSpPr>
        <p:spPr>
          <a:xfrm>
            <a:off x="9405257" y="3149599"/>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3" name="Google Shape;633;p33"/>
          <p:cNvSpPr/>
          <p:nvPr/>
        </p:nvSpPr>
        <p:spPr>
          <a:xfrm>
            <a:off x="5217886" y="2090055"/>
            <a:ext cx="1756228" cy="1093599"/>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4" name="Google Shape;634;p33"/>
          <p:cNvSpPr/>
          <p:nvPr/>
        </p:nvSpPr>
        <p:spPr>
          <a:xfrm>
            <a:off x="5217886" y="3369775"/>
            <a:ext cx="1756228" cy="1093599"/>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5" name="Google Shape;635;p33"/>
          <p:cNvSpPr/>
          <p:nvPr/>
        </p:nvSpPr>
        <p:spPr>
          <a:xfrm>
            <a:off x="7311571" y="2080565"/>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6" name="Google Shape;636;p33"/>
          <p:cNvSpPr/>
          <p:nvPr/>
        </p:nvSpPr>
        <p:spPr>
          <a:xfrm>
            <a:off x="7311571" y="3718397"/>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7" name="Google Shape;637;p33"/>
          <p:cNvSpPr/>
          <p:nvPr/>
        </p:nvSpPr>
        <p:spPr>
          <a:xfrm>
            <a:off x="3124199" y="2090056"/>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8" name="Google Shape;638;p33"/>
          <p:cNvSpPr/>
          <p:nvPr/>
        </p:nvSpPr>
        <p:spPr>
          <a:xfrm>
            <a:off x="3124199" y="3606799"/>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39" name="Google Shape;639;p33"/>
          <p:cNvSpPr/>
          <p:nvPr/>
        </p:nvSpPr>
        <p:spPr>
          <a:xfrm>
            <a:off x="1030513" y="2636433"/>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40" name="Google Shape;640;p33"/>
          <p:cNvSpPr/>
          <p:nvPr/>
        </p:nvSpPr>
        <p:spPr>
          <a:xfrm>
            <a:off x="7808686" y="5244680"/>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
        <p:nvSpPr>
          <p:cNvPr id="641" name="Google Shape;641;p33"/>
          <p:cNvSpPr/>
          <p:nvPr/>
        </p:nvSpPr>
        <p:spPr>
          <a:xfrm>
            <a:off x="3124199" y="5244680"/>
            <a:ext cx="1756228" cy="914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400">
              <a:solidFill>
                <a:schemeClr val="dk1"/>
              </a:solidFill>
              <a:latin typeface="Sakkal Majalla"/>
              <a:ea typeface="Sakkal Majalla"/>
              <a:cs typeface="Sakkal Majalla"/>
              <a:sym typeface="Sakkal Majalla"/>
            </a:endParaRPr>
          </a:p>
        </p:txBody>
      </p:sp>
    </p:spTree>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34"/>
          <p:cNvPicPr preferRelativeResize="0"/>
          <p:nvPr/>
        </p:nvPicPr>
        <p:blipFill rotWithShape="1">
          <a:blip r:embed="rId3">
            <a:alphaModFix/>
          </a:blip>
          <a:srcRect l="9252" t="9248" r="9252" b="9292"/>
          <a:stretch/>
        </p:blipFill>
        <p:spPr>
          <a:xfrm>
            <a:off x="0" y="886267"/>
            <a:ext cx="12192000" cy="4712569"/>
          </a:xfrm>
          <a:prstGeom prst="rect">
            <a:avLst/>
          </a:prstGeom>
          <a:noFill/>
          <a:ln>
            <a:noFill/>
          </a:ln>
        </p:spPr>
      </p:pic>
      <p:sp>
        <p:nvSpPr>
          <p:cNvPr id="647" name="Google Shape;647;p34"/>
          <p:cNvSpPr txBox="1"/>
          <p:nvPr/>
        </p:nvSpPr>
        <p:spPr>
          <a:xfrm>
            <a:off x="3738489" y="6189786"/>
            <a:ext cx="609834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36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Didou Bmc | Facebook</a:t>
            </a:r>
            <a:endParaRPr sz="3600">
              <a:solidFill>
                <a:schemeClr val="dk1"/>
              </a:solidFill>
              <a:latin typeface="Calibri"/>
              <a:ea typeface="Calibri"/>
              <a:cs typeface="Calibri"/>
              <a:sym typeface="Calibri"/>
            </a:endParaRPr>
          </a:p>
        </p:txBody>
      </p:sp>
      <p:pic>
        <p:nvPicPr>
          <p:cNvPr id="648" name="Google Shape;648;p34"/>
          <p:cNvPicPr preferRelativeResize="0"/>
          <p:nvPr/>
        </p:nvPicPr>
        <p:blipFill rotWithShape="1">
          <a:blip r:embed="rId5">
            <a:alphaModFix/>
          </a:blip>
          <a:srcRect/>
          <a:stretch/>
        </p:blipFill>
        <p:spPr>
          <a:xfrm>
            <a:off x="2489981" y="5669176"/>
            <a:ext cx="1337017" cy="1118150"/>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649" name="Google Shape;649;p34"/>
          <p:cNvSpPr txBox="1"/>
          <p:nvPr/>
        </p:nvSpPr>
        <p:spPr>
          <a:xfrm>
            <a:off x="3325838" y="169596"/>
            <a:ext cx="712645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ar-DZ" sz="3600">
                <a:solidFill>
                  <a:schemeClr val="dk1"/>
                </a:solidFill>
                <a:latin typeface="Calibri"/>
                <a:ea typeface="Calibri"/>
                <a:cs typeface="Calibri"/>
                <a:sym typeface="Calibri"/>
              </a:rPr>
              <a:t>Essayer Sur tout En Groupe</a:t>
            </a:r>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2559</Words>
  <PresentationFormat>Personnalisé</PresentationFormat>
  <Paragraphs>474</Paragraphs>
  <Slides>34</Slides>
  <Notes>33</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34</vt:i4>
      </vt:variant>
    </vt:vector>
  </HeadingPairs>
  <TitlesOfParts>
    <vt:vector size="44" baseType="lpstr">
      <vt:lpstr>Arial</vt:lpstr>
      <vt:lpstr>Cairo</vt:lpstr>
      <vt:lpstr>Noto Sans Symbols</vt:lpstr>
      <vt:lpstr>Calibri</vt:lpstr>
      <vt:lpstr>Merriweather</vt:lpstr>
      <vt:lpstr>Roboto</vt:lpstr>
      <vt:lpstr>Helvetica Neue</vt:lpstr>
      <vt:lpstr>Sakkal Majalla</vt:lpstr>
      <vt:lpstr>Oi</vt:lpstr>
      <vt:lpstr>Paradigm</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Alaeddin kabi</dc:creator>
  <cp:lastModifiedBy>mcs info</cp:lastModifiedBy>
  <cp:revision>1</cp:revision>
  <dcterms:created xsi:type="dcterms:W3CDTF">2023-02-07T21:32:56Z</dcterms:created>
  <dcterms:modified xsi:type="dcterms:W3CDTF">2023-03-11T18:21:24Z</dcterms:modified>
</cp:coreProperties>
</file>