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58" r:id="rId5"/>
    <p:sldId id="259" r:id="rId6"/>
    <p:sldId id="261" r:id="rId7"/>
    <p:sldId id="302" r:id="rId8"/>
    <p:sldId id="263" r:id="rId9"/>
    <p:sldId id="264" r:id="rId10"/>
    <p:sldId id="265" r:id="rId11"/>
    <p:sldId id="266" r:id="rId12"/>
    <p:sldId id="267" r:id="rId13"/>
    <p:sldId id="268" r:id="rId14"/>
    <p:sldId id="269" r:id="rId15"/>
    <p:sldId id="270" r:id="rId16"/>
    <p:sldId id="271" r:id="rId17"/>
    <p:sldId id="303" r:id="rId18"/>
    <p:sldId id="272" r:id="rId19"/>
    <p:sldId id="273" r:id="rId20"/>
    <p:sldId id="301"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fr-FR" smtClean="0"/>
              <a:t>Modifiez le style du titre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A2222183-1BA6-4934-8788-14C102AC0699}" type="datetimeFigureOut">
              <a:rPr lang="fr-FR" smtClean="0"/>
              <a:t>10/03/2025</a:t>
            </a:fld>
            <a:endParaRPr lang="fr-FR"/>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fr-FR"/>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FA407732-0FCD-4565-AF74-61486BEACFE7}" type="slidenum">
              <a:rPr lang="fr-FR" smtClean="0"/>
              <a:t>‹N°›</a:t>
            </a:fld>
            <a:endParaRPr lang="fr-FR"/>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761269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A2222183-1BA6-4934-8788-14C102AC0699}" type="datetimeFigureOut">
              <a:rPr lang="fr-FR" smtClean="0"/>
              <a:t>10/03/2025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A407732-0FCD-4565-AF74-61486BEACFE7}" type="slidenum">
              <a:rPr lang="fr-FR" smtClean="0"/>
              <a:t>‹N°›</a:t>
            </a:fld>
            <a:endParaRPr lang="fr-FR"/>
          </a:p>
        </p:txBody>
      </p:sp>
    </p:spTree>
    <p:extLst>
      <p:ext uri="{BB962C8B-B14F-4D97-AF65-F5344CB8AC3E}">
        <p14:creationId xmlns:p14="http://schemas.microsoft.com/office/powerpoint/2010/main" val="3355063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fr-FR" smtClean="0"/>
              <a:t>Modifiez le style du titre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A2222183-1BA6-4934-8788-14C102AC0699}" type="datetimeFigureOut">
              <a:rPr lang="fr-FR" smtClean="0"/>
              <a:t>10/03/2025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A407732-0FCD-4565-AF74-61486BEACFE7}" type="slidenum">
              <a:rPr lang="fr-FR" smtClean="0"/>
              <a:t>‹N°›</a:t>
            </a:fld>
            <a:endParaRPr lang="fr-FR"/>
          </a:p>
        </p:txBody>
      </p:sp>
    </p:spTree>
    <p:extLst>
      <p:ext uri="{BB962C8B-B14F-4D97-AF65-F5344CB8AC3E}">
        <p14:creationId xmlns:p14="http://schemas.microsoft.com/office/powerpoint/2010/main" val="2558570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fr-FR" smtClean="0"/>
              <a:t>Modifiez le style du titre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A2222183-1BA6-4934-8788-14C102AC0699}" type="datetimeFigureOut">
              <a:rPr lang="fr-FR" smtClean="0"/>
              <a:t>10/03/2025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A407732-0FCD-4565-AF74-61486BEACFE7}" type="slidenum">
              <a:rPr lang="fr-FR" smtClean="0"/>
              <a:t>‹N°›</a:t>
            </a:fld>
            <a:endParaRPr lang="fr-FR"/>
          </a:p>
        </p:txBody>
      </p:sp>
    </p:spTree>
    <p:extLst>
      <p:ext uri="{BB962C8B-B14F-4D97-AF65-F5344CB8AC3E}">
        <p14:creationId xmlns:p14="http://schemas.microsoft.com/office/powerpoint/2010/main" val="135072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2" name="Content Placeholder 3"/>
          <p:cNvSpPr>
            <a:spLocks noGrp="1"/>
          </p:cNvSpPr>
          <p:nvPr>
            <p:ph sz="quarter" idx="13"/>
          </p:nvPr>
        </p:nvSpPr>
        <p:spPr>
          <a:xfrm>
            <a:off x="685802" y="2861733"/>
            <a:ext cx="5088712" cy="2512852"/>
          </a:xfrm>
        </p:spPr>
        <p:txBody>
          <a:bodyPr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3" name="Content Placeholder 5"/>
          <p:cNvSpPr>
            <a:spLocks noGrp="1"/>
          </p:cNvSpPr>
          <p:nvPr>
            <p:ph sz="quarter" idx="14"/>
          </p:nvPr>
        </p:nvSpPr>
        <p:spPr>
          <a:xfrm>
            <a:off x="5993969" y="2861733"/>
            <a:ext cx="5088713" cy="2512852"/>
          </a:xfrm>
        </p:spPr>
        <p:txBody>
          <a:bodyPr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A2222183-1BA6-4934-8788-14C102AC0699}" type="datetimeFigureOut">
              <a:rPr lang="fr-FR" smtClean="0"/>
              <a:t>10/03/2025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FA407732-0FCD-4565-AF74-61486BEACFE7}" type="slidenum">
              <a:rPr lang="fr-FR" smtClean="0"/>
              <a:t>‹N°›</a:t>
            </a:fld>
            <a:endParaRPr lang="fr-FR"/>
          </a:p>
        </p:txBody>
      </p:sp>
    </p:spTree>
    <p:extLst>
      <p:ext uri="{BB962C8B-B14F-4D97-AF65-F5344CB8AC3E}">
        <p14:creationId xmlns:p14="http://schemas.microsoft.com/office/powerpoint/2010/main" val="2483590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A2222183-1BA6-4934-8788-14C102AC0699}" type="datetimeFigureOut">
              <a:rPr lang="fr-FR" smtClean="0"/>
              <a:t>10/03/2025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FA407732-0FCD-4565-AF74-61486BEACFE7}" type="slidenum">
              <a:rPr lang="fr-FR" smtClean="0"/>
              <a:t>‹N°›</a:t>
            </a:fld>
            <a:endParaRPr lang="fr-FR"/>
          </a:p>
        </p:txBody>
      </p:sp>
    </p:spTree>
    <p:extLst>
      <p:ext uri="{BB962C8B-B14F-4D97-AF65-F5344CB8AC3E}">
        <p14:creationId xmlns:p14="http://schemas.microsoft.com/office/powerpoint/2010/main" val="2009970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222183-1BA6-4934-8788-14C102AC0699}" type="datetimeFigureOut">
              <a:rPr lang="fr-FR" smtClean="0"/>
              <a:t>10/03/2025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FA407732-0FCD-4565-AF74-61486BEACFE7}" type="slidenum">
              <a:rPr lang="fr-FR" smtClean="0"/>
              <a:t>‹N°›</a:t>
            </a:fld>
            <a:endParaRPr lang="fr-FR"/>
          </a:p>
        </p:txBody>
      </p:sp>
    </p:spTree>
    <p:extLst>
      <p:ext uri="{BB962C8B-B14F-4D97-AF65-F5344CB8AC3E}">
        <p14:creationId xmlns:p14="http://schemas.microsoft.com/office/powerpoint/2010/main" val="1790748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fr-FR" smtClean="0"/>
              <a:t>Modifiez le style du titre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A2222183-1BA6-4934-8788-14C102AC0699}" type="datetimeFigureOut">
              <a:rPr lang="fr-FR" smtClean="0"/>
              <a:t>10/03/2025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A407732-0FCD-4565-AF74-61486BEACFE7}" type="slidenum">
              <a:rPr lang="fr-FR" smtClean="0"/>
              <a:t>‹N°›</a:t>
            </a:fld>
            <a:endParaRPr lang="fr-FR"/>
          </a:p>
        </p:txBody>
      </p:sp>
    </p:spTree>
    <p:extLst>
      <p:ext uri="{BB962C8B-B14F-4D97-AF65-F5344CB8AC3E}">
        <p14:creationId xmlns:p14="http://schemas.microsoft.com/office/powerpoint/2010/main" val="110196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A2222183-1BA6-4934-8788-14C102AC0699}" type="datetimeFigureOut">
              <a:rPr lang="fr-FR" smtClean="0"/>
              <a:t>10/03/2025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A407732-0FCD-4565-AF74-61486BEACFE7}" type="slidenum">
              <a:rPr lang="fr-FR" smtClean="0"/>
              <a:t>‹N°›</a:t>
            </a:fld>
            <a:endParaRPr lang="fr-FR"/>
          </a:p>
        </p:txBody>
      </p:sp>
    </p:spTree>
    <p:extLst>
      <p:ext uri="{BB962C8B-B14F-4D97-AF65-F5344CB8AC3E}">
        <p14:creationId xmlns:p14="http://schemas.microsoft.com/office/powerpoint/2010/main" val="629198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A2222183-1BA6-4934-8788-14C102AC0699}" type="datetimeFigureOut">
              <a:rPr lang="fr-FR" smtClean="0"/>
              <a:t>10/03/2025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A407732-0FCD-4565-AF74-61486BEACFE7}" type="slidenum">
              <a:rPr lang="fr-FR" smtClean="0"/>
              <a:t>‹N°›</a:t>
            </a:fld>
            <a:endParaRPr lang="fr-FR"/>
          </a:p>
        </p:txBody>
      </p:sp>
    </p:spTree>
    <p:extLst>
      <p:ext uri="{BB962C8B-B14F-4D97-AF65-F5344CB8AC3E}">
        <p14:creationId xmlns:p14="http://schemas.microsoft.com/office/powerpoint/2010/main" val="4104672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fr-FR" smtClean="0"/>
              <a:t>Modifiez le style du titre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A2222183-1BA6-4934-8788-14C102AC0699}" type="datetimeFigureOut">
              <a:rPr lang="fr-FR" smtClean="0"/>
              <a:t>10/03/2025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A407732-0FCD-4565-AF74-61486BEACFE7}" type="slidenum">
              <a:rPr lang="fr-FR" smtClean="0"/>
              <a:t>‹N°›</a:t>
            </a:fld>
            <a:endParaRPr lang="fr-FR"/>
          </a:p>
        </p:txBody>
      </p:sp>
    </p:spTree>
    <p:extLst>
      <p:ext uri="{BB962C8B-B14F-4D97-AF65-F5344CB8AC3E}">
        <p14:creationId xmlns:p14="http://schemas.microsoft.com/office/powerpoint/2010/main" val="3676440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fr-FR" smtClean="0"/>
              <a:t>Modifiez le style du titre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A2222183-1BA6-4934-8788-14C102AC0699}" type="datetimeFigureOut">
              <a:rPr lang="fr-FR" smtClean="0"/>
              <a:t>10/03/2025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A407732-0FCD-4565-AF74-61486BEACFE7}" type="slidenum">
              <a:rPr lang="fr-FR" smtClean="0"/>
              <a:t>‹N°›</a:t>
            </a:fld>
            <a:endParaRPr lang="fr-FR"/>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34567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fr-FR" smtClean="0"/>
              <a:t>Modifiez le style du titre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A2222183-1BA6-4934-8788-14C102AC0699}" type="datetimeFigureOut">
              <a:rPr lang="fr-FR" smtClean="0"/>
              <a:t>10/03/2025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A407732-0FCD-4565-AF74-61486BEACFE7}" type="slidenum">
              <a:rPr lang="fr-FR" smtClean="0"/>
              <a:t>‹N°›</a:t>
            </a:fld>
            <a:endParaRPr lang="fr-FR"/>
          </a:p>
        </p:txBody>
      </p:sp>
    </p:spTree>
    <p:extLst>
      <p:ext uri="{BB962C8B-B14F-4D97-AF65-F5344CB8AC3E}">
        <p14:creationId xmlns:p14="http://schemas.microsoft.com/office/powerpoint/2010/main" val="1853309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fr-FR" smtClean="0"/>
              <a:t>Modifiez le style du titre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3" name="Date Placeholder 2"/>
          <p:cNvSpPr>
            <a:spLocks noGrp="1"/>
          </p:cNvSpPr>
          <p:nvPr>
            <p:ph type="dt" sz="half" idx="10"/>
          </p:nvPr>
        </p:nvSpPr>
        <p:spPr/>
        <p:txBody>
          <a:bodyPr/>
          <a:lstStyle/>
          <a:p>
            <a:fld id="{A2222183-1BA6-4934-8788-14C102AC0699}" type="datetimeFigureOut">
              <a:rPr lang="fr-FR" smtClean="0"/>
              <a:t>10/03/2025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FA407732-0FCD-4565-AF74-61486BEACFE7}" type="slidenum">
              <a:rPr lang="fr-FR" smtClean="0"/>
              <a:t>‹N°›</a:t>
            </a:fld>
            <a:endParaRPr lang="fr-FR"/>
          </a:p>
        </p:txBody>
      </p:sp>
    </p:spTree>
    <p:extLst>
      <p:ext uri="{BB962C8B-B14F-4D97-AF65-F5344CB8AC3E}">
        <p14:creationId xmlns:p14="http://schemas.microsoft.com/office/powerpoint/2010/main" val="1362627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fr-FR" smtClean="0"/>
              <a:t>Modifiez le style du titre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3" name="Date Placeholder 2"/>
          <p:cNvSpPr>
            <a:spLocks noGrp="1"/>
          </p:cNvSpPr>
          <p:nvPr>
            <p:ph type="dt" sz="half" idx="10"/>
          </p:nvPr>
        </p:nvSpPr>
        <p:spPr/>
        <p:txBody>
          <a:bodyPr/>
          <a:lstStyle/>
          <a:p>
            <a:fld id="{A2222183-1BA6-4934-8788-14C102AC0699}" type="datetimeFigureOut">
              <a:rPr lang="fr-FR" smtClean="0"/>
              <a:t>10/03/2025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FA407732-0FCD-4565-AF74-61486BEACFE7}" type="slidenum">
              <a:rPr lang="fr-FR" smtClean="0"/>
              <a:t>‹N°›</a:t>
            </a:fld>
            <a:endParaRPr lang="fr-FR"/>
          </a:p>
        </p:txBody>
      </p:sp>
    </p:spTree>
    <p:extLst>
      <p:ext uri="{BB962C8B-B14F-4D97-AF65-F5344CB8AC3E}">
        <p14:creationId xmlns:p14="http://schemas.microsoft.com/office/powerpoint/2010/main" val="711963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fr-FR" smtClean="0"/>
              <a:t>Modifiez le style du titre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A2222183-1BA6-4934-8788-14C102AC0699}" type="datetimeFigureOut">
              <a:rPr lang="fr-FR" smtClean="0"/>
              <a:t>10/03/2025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A407732-0FCD-4565-AF74-61486BEACFE7}" type="slidenum">
              <a:rPr lang="fr-FR" smtClean="0"/>
              <a:t>‹N°›</a:t>
            </a:fld>
            <a:endParaRPr lang="fr-FR"/>
          </a:p>
        </p:txBody>
      </p:sp>
    </p:spTree>
    <p:extLst>
      <p:ext uri="{BB962C8B-B14F-4D97-AF65-F5344CB8AC3E}">
        <p14:creationId xmlns:p14="http://schemas.microsoft.com/office/powerpoint/2010/main" val="6699238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fr-FR" smtClean="0"/>
              <a:t>Modifiez le style du titre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A2222183-1BA6-4934-8788-14C102AC0699}" type="datetimeFigureOut">
              <a:rPr lang="fr-FR" smtClean="0"/>
              <a:t>10/03/2025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A407732-0FCD-4565-AF74-61486BEACFE7}" type="slidenum">
              <a:rPr lang="fr-FR" smtClean="0"/>
              <a:t>‹N°›</a:t>
            </a:fld>
            <a:endParaRPr lang="fr-FR"/>
          </a:p>
        </p:txBody>
      </p:sp>
    </p:spTree>
    <p:extLst>
      <p:ext uri="{BB962C8B-B14F-4D97-AF65-F5344CB8AC3E}">
        <p14:creationId xmlns:p14="http://schemas.microsoft.com/office/powerpoint/2010/main" val="3796994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A2222183-1BA6-4934-8788-14C102AC0699}" type="datetimeFigureOut">
              <a:rPr lang="fr-FR" smtClean="0"/>
              <a:t>10/03/2025</a:t>
            </a:fld>
            <a:endParaRPr lang="fr-FR"/>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fr-FR"/>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FA407732-0FCD-4565-AF74-61486BEACFE7}" type="slidenum">
              <a:rPr lang="fr-FR" smtClean="0"/>
              <a:t>‹N°›</a:t>
            </a:fld>
            <a:endParaRPr lang="fr-FR"/>
          </a:p>
        </p:txBody>
      </p:sp>
    </p:spTree>
    <p:extLst>
      <p:ext uri="{BB962C8B-B14F-4D97-AF65-F5344CB8AC3E}">
        <p14:creationId xmlns:p14="http://schemas.microsoft.com/office/powerpoint/2010/main" val="25754863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rot="21420000">
            <a:off x="864148" y="239539"/>
            <a:ext cx="5961480" cy="2679676"/>
          </a:xfrm>
        </p:spPr>
        <p:txBody>
          <a:bodyPr>
            <a:normAutofit/>
          </a:bodyPr>
          <a:lstStyle/>
          <a:p>
            <a:pPr algn="ctr"/>
            <a:r>
              <a:rPr lang="ar-SA" sz="2800" dirty="0">
                <a:latin typeface="Simplified Arabic" panose="02020603050405020304" pitchFamily="18" charset="-78"/>
                <a:cs typeface="Simplified Arabic" panose="02020603050405020304" pitchFamily="18" charset="-78"/>
              </a:rPr>
              <a:t>المركز الجامعي مغنية</a:t>
            </a:r>
            <a:br>
              <a:rPr lang="ar-SA" sz="2800" dirty="0">
                <a:latin typeface="Simplified Arabic" panose="02020603050405020304" pitchFamily="18" charset="-78"/>
                <a:cs typeface="Simplified Arabic" panose="02020603050405020304" pitchFamily="18" charset="-78"/>
              </a:rPr>
            </a:br>
            <a:r>
              <a:rPr lang="ar-SA" sz="2800" dirty="0">
                <a:latin typeface="Simplified Arabic" panose="02020603050405020304" pitchFamily="18" charset="-78"/>
                <a:cs typeface="Simplified Arabic" panose="02020603050405020304" pitchFamily="18" charset="-78"/>
              </a:rPr>
              <a:t>كلية العلوم الاقتصادية والتجارية و علوم التسيير</a:t>
            </a:r>
            <a:br>
              <a:rPr lang="ar-SA" sz="2800" dirty="0">
                <a:latin typeface="Simplified Arabic" panose="02020603050405020304" pitchFamily="18" charset="-78"/>
                <a:cs typeface="Simplified Arabic" panose="02020603050405020304" pitchFamily="18" charset="-78"/>
              </a:rPr>
            </a:br>
            <a:r>
              <a:rPr lang="ar-SA" sz="2800" dirty="0">
                <a:latin typeface="Simplified Arabic" panose="02020603050405020304" pitchFamily="18" charset="-78"/>
                <a:cs typeface="Simplified Arabic" panose="02020603050405020304" pitchFamily="18" charset="-78"/>
              </a:rPr>
              <a:t>قسم العلوم الاقتصادية وعلوم التسيير</a:t>
            </a:r>
            <a:br>
              <a:rPr lang="ar-SA" sz="2800" dirty="0">
                <a:latin typeface="Simplified Arabic" panose="02020603050405020304" pitchFamily="18" charset="-78"/>
                <a:cs typeface="Simplified Arabic" panose="02020603050405020304" pitchFamily="18" charset="-78"/>
              </a:rPr>
            </a:br>
            <a:r>
              <a:rPr lang="ar-SA" sz="2800" dirty="0">
                <a:latin typeface="Simplified Arabic" panose="02020603050405020304" pitchFamily="18" charset="-78"/>
                <a:cs typeface="Simplified Arabic" panose="02020603050405020304" pitchFamily="18" charset="-78"/>
              </a:rPr>
              <a:t>السنة الثانية</a:t>
            </a:r>
            <a:br>
              <a:rPr lang="ar-SA" sz="2800" dirty="0">
                <a:latin typeface="Simplified Arabic" panose="02020603050405020304" pitchFamily="18" charset="-78"/>
                <a:cs typeface="Simplified Arabic" panose="02020603050405020304" pitchFamily="18" charset="-78"/>
              </a:rPr>
            </a:br>
            <a:r>
              <a:rPr lang="ar-SA" sz="2800" dirty="0">
                <a:latin typeface="Simplified Arabic" panose="02020603050405020304" pitchFamily="18" charset="-78"/>
                <a:cs typeface="Simplified Arabic" panose="02020603050405020304" pitchFamily="18" charset="-78"/>
              </a:rPr>
              <a:t>2024-2025</a:t>
            </a:r>
            <a:endParaRPr lang="fr-FR" sz="2800" dirty="0">
              <a:latin typeface="Simplified Arabic" panose="02020603050405020304" pitchFamily="18" charset="-78"/>
              <a:cs typeface="Simplified Arabic" panose="02020603050405020304" pitchFamily="18" charset="-78"/>
            </a:endParaRPr>
          </a:p>
        </p:txBody>
      </p:sp>
      <p:sp>
        <p:nvSpPr>
          <p:cNvPr id="3" name="Sous-titre 2"/>
          <p:cNvSpPr>
            <a:spLocks noGrp="1"/>
          </p:cNvSpPr>
          <p:nvPr>
            <p:ph type="subTitle" idx="1"/>
          </p:nvPr>
        </p:nvSpPr>
        <p:spPr>
          <a:xfrm rot="21420000">
            <a:off x="312904" y="3057429"/>
            <a:ext cx="6850441" cy="1054544"/>
          </a:xfrm>
        </p:spPr>
        <p:style>
          <a:lnRef idx="1">
            <a:schemeClr val="accent1"/>
          </a:lnRef>
          <a:fillRef idx="2">
            <a:schemeClr val="accent1"/>
          </a:fillRef>
          <a:effectRef idx="1">
            <a:schemeClr val="accent1"/>
          </a:effectRef>
          <a:fontRef idx="minor">
            <a:schemeClr val="dk1"/>
          </a:fontRef>
        </p:style>
        <p:txBody>
          <a:bodyPr/>
          <a:lstStyle/>
          <a:p>
            <a:pPr algn="ctr"/>
            <a:r>
              <a:rPr lang="ar-SA" dirty="0" smtClean="0"/>
              <a:t>مراحل تأسيس مشروع </a:t>
            </a:r>
            <a:r>
              <a:rPr lang="ar-SA" dirty="0"/>
              <a:t>مقاولاتي: إيجاد الفكرة ( المراحل ، المصادر ، الطرق )</a:t>
            </a:r>
            <a:endParaRPr lang="fr-FR" dirty="0"/>
          </a:p>
        </p:txBody>
      </p:sp>
      <p:pic>
        <p:nvPicPr>
          <p:cNvPr id="5" name="Image 4"/>
          <p:cNvPicPr>
            <a:picLocks noChangeAspect="1"/>
          </p:cNvPicPr>
          <p:nvPr/>
        </p:nvPicPr>
        <p:blipFill>
          <a:blip r:embed="rId2"/>
          <a:stretch>
            <a:fillRect/>
          </a:stretch>
        </p:blipFill>
        <p:spPr>
          <a:xfrm rot="903931">
            <a:off x="7446512" y="609600"/>
            <a:ext cx="3295822" cy="3711821"/>
          </a:xfrm>
          <a:prstGeom prst="rect">
            <a:avLst/>
          </a:prstGeom>
        </p:spPr>
      </p:pic>
      <p:pic>
        <p:nvPicPr>
          <p:cNvPr id="6" name="Image 5"/>
          <p:cNvPicPr>
            <a:picLocks noChangeAspect="1"/>
          </p:cNvPicPr>
          <p:nvPr/>
        </p:nvPicPr>
        <p:blipFill>
          <a:blip r:embed="rId3"/>
          <a:stretch>
            <a:fillRect/>
          </a:stretch>
        </p:blipFill>
        <p:spPr>
          <a:xfrm>
            <a:off x="1" y="1"/>
            <a:ext cx="1781908" cy="1195754"/>
          </a:xfrm>
          <a:prstGeom prst="rect">
            <a:avLst/>
          </a:prstGeom>
        </p:spPr>
      </p:pic>
      <p:pic>
        <p:nvPicPr>
          <p:cNvPr id="8" name="Image 7"/>
          <p:cNvPicPr>
            <a:picLocks noChangeAspect="1"/>
          </p:cNvPicPr>
          <p:nvPr/>
        </p:nvPicPr>
        <p:blipFill>
          <a:blip r:embed="rId3"/>
          <a:stretch>
            <a:fillRect/>
          </a:stretch>
        </p:blipFill>
        <p:spPr>
          <a:xfrm>
            <a:off x="5404338" y="9947"/>
            <a:ext cx="1781908" cy="1195754"/>
          </a:xfrm>
          <a:prstGeom prst="rect">
            <a:avLst/>
          </a:prstGeom>
        </p:spPr>
      </p:pic>
    </p:spTree>
    <p:extLst>
      <p:ext uri="{BB962C8B-B14F-4D97-AF65-F5344CB8AC3E}">
        <p14:creationId xmlns:p14="http://schemas.microsoft.com/office/powerpoint/2010/main" val="2960744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3118338" y="0"/>
            <a:ext cx="8663353" cy="5627077"/>
          </a:xfrm>
        </p:spPr>
        <p:txBody>
          <a:bodyPr>
            <a:normAutofit/>
          </a:bodyPr>
          <a:lstStyle/>
          <a:p>
            <a:pPr algn="just" rtl="1"/>
            <a:r>
              <a:rPr lang="ar-SA" sz="3200" dirty="0" smtClean="0">
                <a:latin typeface="Simplified Arabic" panose="02020603050405020304" pitchFamily="18" charset="-78"/>
                <a:cs typeface="Simplified Arabic" panose="02020603050405020304" pitchFamily="18" charset="-78"/>
              </a:rPr>
              <a:t>إن عملية إنشاء مؤسسة صغيرة أو متوسطة ليست بالأمر السهل والهين كما يراها البعض، فهي تتطلب الكثير من التفكير والوقت والجهد إضافة إلى المواد اللازمة، لكن وقبل ذلك فنجاح أي مشروع استثماري يرتبط أولا </a:t>
            </a:r>
            <a:r>
              <a:rPr lang="ar-SA" sz="3200" dirty="0" err="1" smtClean="0">
                <a:latin typeface="Simplified Arabic" panose="02020603050405020304" pitchFamily="18" charset="-78"/>
                <a:cs typeface="Simplified Arabic" panose="02020603050405020304" pitchFamily="18" charset="-78"/>
              </a:rPr>
              <a:t>بإختيار</a:t>
            </a:r>
            <a:r>
              <a:rPr lang="ar-SA" sz="3200" dirty="0" smtClean="0">
                <a:latin typeface="Simplified Arabic" panose="02020603050405020304" pitchFamily="18" charset="-78"/>
                <a:cs typeface="Simplified Arabic" panose="02020603050405020304" pitchFamily="18" charset="-78"/>
              </a:rPr>
              <a:t> الفكرة المناسبة التي تتناسب مع كفاءات وقدرات </a:t>
            </a:r>
            <a:r>
              <a:rPr lang="ar-SA" sz="3200" dirty="0" err="1" smtClean="0">
                <a:latin typeface="Simplified Arabic" panose="02020603050405020304" pitchFamily="18" charset="-78"/>
                <a:cs typeface="Simplified Arabic" panose="02020603050405020304" pitchFamily="18" charset="-78"/>
              </a:rPr>
              <a:t>وقدرات</a:t>
            </a:r>
            <a:r>
              <a:rPr lang="ar-SA" sz="3200" dirty="0" smtClean="0">
                <a:latin typeface="Simplified Arabic" panose="02020603050405020304" pitchFamily="18" charset="-78"/>
                <a:cs typeface="Simplified Arabic" panose="02020603050405020304" pitchFamily="18" charset="-78"/>
              </a:rPr>
              <a:t> المقاول وإمكانياته المادية والمعرفية ،ثم عملية تحليل واختبار الفكرة الاستثمارية بعد القيام بالدراسة الاستراتيجية.</a:t>
            </a:r>
          </a:p>
          <a:p>
            <a:pPr algn="just" rtl="1"/>
            <a:r>
              <a:rPr lang="ar-SA" sz="3200" dirty="0" smtClean="0">
                <a:latin typeface="Simplified Arabic" panose="02020603050405020304" pitchFamily="18" charset="-78"/>
                <a:cs typeface="Simplified Arabic" panose="02020603050405020304" pitchFamily="18" charset="-78"/>
              </a:rPr>
              <a:t>وأخيرا تخطيط </a:t>
            </a:r>
            <a:r>
              <a:rPr lang="ar-SA" sz="3200" dirty="0" err="1" smtClean="0">
                <a:latin typeface="Simplified Arabic" panose="02020603050405020304" pitchFamily="18" charset="-78"/>
                <a:cs typeface="Simplified Arabic" panose="02020603050405020304" pitchFamily="18" charset="-78"/>
              </a:rPr>
              <a:t>لانجاز</a:t>
            </a:r>
            <a:r>
              <a:rPr lang="ar-SA" sz="3200" dirty="0" smtClean="0">
                <a:latin typeface="Simplified Arabic" panose="02020603050405020304" pitchFamily="18" charset="-78"/>
                <a:cs typeface="Simplified Arabic" panose="02020603050405020304" pitchFamily="18" charset="-78"/>
              </a:rPr>
              <a:t> المشروع من خلال خطة العمل من هنا سيتضمن بحثنا على:</a:t>
            </a:r>
          </a:p>
          <a:p>
            <a:pPr algn="r" rtl="1"/>
            <a:endParaRPr lang="fr-FR" dirty="0"/>
          </a:p>
        </p:txBody>
      </p:sp>
      <p:pic>
        <p:nvPicPr>
          <p:cNvPr id="4" name="Image 3"/>
          <p:cNvPicPr>
            <a:picLocks noChangeAspect="1"/>
          </p:cNvPicPr>
          <p:nvPr/>
        </p:nvPicPr>
        <p:blipFill>
          <a:blip r:embed="rId2"/>
          <a:stretch>
            <a:fillRect/>
          </a:stretch>
        </p:blipFill>
        <p:spPr>
          <a:xfrm rot="19726346">
            <a:off x="-58396" y="286851"/>
            <a:ext cx="2971800" cy="1975315"/>
          </a:xfrm>
          <a:prstGeom prst="rect">
            <a:avLst/>
          </a:prstGeom>
        </p:spPr>
      </p:pic>
    </p:spTree>
    <p:extLst>
      <p:ext uri="{BB962C8B-B14F-4D97-AF65-F5344CB8AC3E}">
        <p14:creationId xmlns:p14="http://schemas.microsoft.com/office/powerpoint/2010/main" val="3608664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3610708" y="105508"/>
            <a:ext cx="8182707" cy="5269077"/>
          </a:xfrm>
        </p:spPr>
        <p:txBody>
          <a:bodyPr>
            <a:normAutofit/>
          </a:bodyPr>
          <a:lstStyle/>
          <a:p>
            <a:pPr algn="r" rtl="1"/>
            <a:r>
              <a:rPr lang="ar-DZ" sz="3400" b="1" dirty="0" smtClean="0">
                <a:solidFill>
                  <a:srgbClr val="FF0000"/>
                </a:solidFill>
                <a:latin typeface="Simplified Arabic" panose="02020603050405020304" pitchFamily="18" charset="-78"/>
                <a:cs typeface="Simplified Arabic" panose="02020603050405020304" pitchFamily="18" charset="-78"/>
              </a:rPr>
              <a:t>كتابة خطة عمل مباشرة</a:t>
            </a:r>
            <a:r>
              <a:rPr lang="fr-FR" dirty="0" smtClean="0">
                <a:solidFill>
                  <a:srgbClr val="FF0000"/>
                </a:solidFill>
              </a:rPr>
              <a:t>Write a </a:t>
            </a:r>
            <a:r>
              <a:rPr lang="fr-FR" dirty="0" err="1" smtClean="0">
                <a:solidFill>
                  <a:srgbClr val="FF0000"/>
                </a:solidFill>
              </a:rPr>
              <a:t>straightforward</a:t>
            </a:r>
            <a:r>
              <a:rPr lang="fr-FR" dirty="0" smtClean="0">
                <a:solidFill>
                  <a:srgbClr val="FF0000"/>
                </a:solidFill>
              </a:rPr>
              <a:t> business plan</a:t>
            </a:r>
          </a:p>
          <a:p>
            <a:pPr algn="r" rtl="1"/>
            <a:r>
              <a:rPr lang="ar-SA" dirty="0" smtClean="0"/>
              <a:t>1حدد فكرة المشروع وأهدافه بوضوح.</a:t>
            </a:r>
          </a:p>
          <a:p>
            <a:pPr algn="r" rtl="1"/>
            <a:r>
              <a:rPr lang="ar-SA" dirty="0" smtClean="0"/>
              <a:t>2.قم بدراسة السوق وتحديد جمهورك المستهدف.</a:t>
            </a:r>
          </a:p>
          <a:p>
            <a:pPr algn="r" rtl="1"/>
            <a:r>
              <a:rPr lang="ar-SA" dirty="0" smtClean="0"/>
              <a:t>3.حدد الخدمات أو المنتجات التي ستقدمها.</a:t>
            </a:r>
          </a:p>
          <a:p>
            <a:pPr algn="r" rtl="1"/>
            <a:r>
              <a:rPr lang="ar-SA" dirty="0" smtClean="0"/>
              <a:t>4.خطط لعمليات التشغيل والإدارة </a:t>
            </a:r>
          </a:p>
          <a:p>
            <a:pPr algn="r" rtl="1"/>
            <a:r>
              <a:rPr lang="ar-SA" dirty="0" smtClean="0"/>
              <a:t>5.حدد احتياجاتك من الموارد المالية والبشرية.</a:t>
            </a:r>
          </a:p>
          <a:p>
            <a:pPr algn="r" rtl="1"/>
            <a:r>
              <a:rPr lang="ar-SA" dirty="0" smtClean="0"/>
              <a:t>6.حدد استراتيجيات التسويق والمبيعات.</a:t>
            </a:r>
          </a:p>
          <a:p>
            <a:pPr algn="r" rtl="1"/>
            <a:r>
              <a:rPr lang="ar-SA" dirty="0" smtClean="0"/>
              <a:t>7.حدد توقعات الأرباح والمخاطر المحتملة.</a:t>
            </a:r>
            <a:endParaRPr lang="fr-FR" dirty="0"/>
          </a:p>
        </p:txBody>
      </p:sp>
      <p:pic>
        <p:nvPicPr>
          <p:cNvPr id="2" name="Image 1"/>
          <p:cNvPicPr>
            <a:picLocks noChangeAspect="1"/>
          </p:cNvPicPr>
          <p:nvPr/>
        </p:nvPicPr>
        <p:blipFill>
          <a:blip r:embed="rId2"/>
          <a:stretch>
            <a:fillRect/>
          </a:stretch>
        </p:blipFill>
        <p:spPr>
          <a:xfrm rot="19878218">
            <a:off x="513250" y="816952"/>
            <a:ext cx="2466975" cy="1847850"/>
          </a:xfrm>
          <a:prstGeom prst="rect">
            <a:avLst/>
          </a:prstGeom>
        </p:spPr>
      </p:pic>
    </p:spTree>
    <p:extLst>
      <p:ext uri="{BB962C8B-B14F-4D97-AF65-F5344CB8AC3E}">
        <p14:creationId xmlns:p14="http://schemas.microsoft.com/office/powerpoint/2010/main" val="2404108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2836985" y="328246"/>
            <a:ext cx="8243521" cy="5046339"/>
          </a:xfrm>
        </p:spPr>
        <p:txBody>
          <a:bodyPr>
            <a:normAutofit fontScale="40000" lnSpcReduction="20000"/>
          </a:bodyPr>
          <a:lstStyle/>
          <a:p>
            <a:pPr algn="r" rtl="1"/>
            <a:r>
              <a:rPr lang="ar-SA" sz="13600" b="1" dirty="0">
                <a:solidFill>
                  <a:srgbClr val="FF0000"/>
                </a:solidFill>
                <a:latin typeface="Simplified Arabic" panose="02020603050405020304" pitchFamily="18" charset="-78"/>
                <a:cs typeface="Simplified Arabic" panose="02020603050405020304" pitchFamily="18" charset="-78"/>
              </a:rPr>
              <a:t>مراحل تأسيس المشروع </a:t>
            </a:r>
            <a:r>
              <a:rPr lang="ar-SA" sz="13600" b="1" dirty="0" err="1">
                <a:solidFill>
                  <a:srgbClr val="FF0000"/>
                </a:solidFill>
                <a:latin typeface="Simplified Arabic" panose="02020603050405020304" pitchFamily="18" charset="-78"/>
                <a:cs typeface="Simplified Arabic" panose="02020603050405020304" pitchFamily="18" charset="-78"/>
              </a:rPr>
              <a:t>المقاولاتي</a:t>
            </a:r>
            <a:r>
              <a:rPr lang="ar-SA" sz="13600" b="1" dirty="0">
                <a:solidFill>
                  <a:srgbClr val="FF0000"/>
                </a:solidFill>
                <a:latin typeface="Simplified Arabic" panose="02020603050405020304" pitchFamily="18" charset="-78"/>
                <a:cs typeface="Simplified Arabic" panose="02020603050405020304" pitchFamily="18" charset="-78"/>
              </a:rPr>
              <a:t> </a:t>
            </a:r>
          </a:p>
          <a:p>
            <a:pPr algn="r" rtl="1"/>
            <a:r>
              <a:rPr lang="ar-SA" sz="14400" dirty="0" smtClean="0">
                <a:latin typeface="Simplified Arabic" panose="02020603050405020304" pitchFamily="18" charset="-78"/>
                <a:cs typeface="Simplified Arabic" panose="02020603050405020304" pitchFamily="18" charset="-78"/>
              </a:rPr>
              <a:t>صياغة الخطة وقابلية التجسيد</a:t>
            </a:r>
          </a:p>
          <a:p>
            <a:pPr algn="r" rtl="1"/>
            <a:r>
              <a:rPr lang="ar-SA" sz="14400" dirty="0" smtClean="0">
                <a:latin typeface="Simplified Arabic" panose="02020603050405020304" pitchFamily="18" charset="-78"/>
                <a:cs typeface="Simplified Arabic" panose="02020603050405020304" pitchFamily="18" charset="-78"/>
              </a:rPr>
              <a:t>نموذج الاعمال التجاري</a:t>
            </a:r>
          </a:p>
          <a:p>
            <a:pPr algn="r" rtl="1"/>
            <a:r>
              <a:rPr lang="ar-SA" sz="14400" dirty="0" smtClean="0">
                <a:latin typeface="Simplified Arabic" panose="02020603050405020304" pitchFamily="18" charset="-78"/>
                <a:cs typeface="Simplified Arabic" panose="02020603050405020304" pitchFamily="18" charset="-78"/>
              </a:rPr>
              <a:t>مخطط الاعمال</a:t>
            </a:r>
          </a:p>
          <a:p>
            <a:pPr algn="r" rtl="1"/>
            <a:r>
              <a:rPr lang="ar-SA" sz="14400" dirty="0" smtClean="0">
                <a:latin typeface="Simplified Arabic" panose="02020603050405020304" pitchFamily="18" charset="-78"/>
                <a:cs typeface="Simplified Arabic" panose="02020603050405020304" pitchFamily="18" charset="-78"/>
              </a:rPr>
              <a:t>عملية التجسيد</a:t>
            </a:r>
            <a:endParaRPr lang="fr-FR" sz="144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rot="20270631">
            <a:off x="627569" y="1284253"/>
            <a:ext cx="2619375" cy="384096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234963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30062" y="82063"/>
            <a:ext cx="8510952" cy="2919046"/>
          </a:xfrm>
          <a:solidFill>
            <a:schemeClr val="accent4"/>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pPr algn="r"/>
            <a:r>
              <a:rPr lang="ar-SA" dirty="0" smtClean="0"/>
              <a:t>صياغة الخطة في </a:t>
            </a:r>
            <a:r>
              <a:rPr lang="ar-SA" dirty="0" smtClean="0">
                <a:latin typeface="Simplified Arabic" panose="02020603050405020304" pitchFamily="18" charset="-78"/>
                <a:cs typeface="Simplified Arabic" panose="02020603050405020304" pitchFamily="18" charset="-78"/>
              </a:rPr>
              <a:t>مشروع</a:t>
            </a:r>
            <a:r>
              <a:rPr lang="ar-SA" dirty="0" smtClean="0"/>
              <a:t> مقاولاتي</a:t>
            </a:r>
            <a:br>
              <a:rPr lang="ar-SA" dirty="0" smtClean="0"/>
            </a:br>
            <a:r>
              <a:rPr lang="fr-FR" dirty="0" err="1"/>
              <a:t>Formulate</a:t>
            </a:r>
            <a:r>
              <a:rPr lang="fr-FR" dirty="0"/>
              <a:t> the plan a </a:t>
            </a:r>
            <a:r>
              <a:rPr lang="fr-FR" dirty="0" err="1"/>
              <a:t>amaqalatipr</a:t>
            </a:r>
            <a:r>
              <a:rPr lang="fr-FR" dirty="0"/>
              <a:t/>
            </a:r>
            <a:br>
              <a:rPr lang="fr-FR" dirty="0"/>
            </a:br>
            <a:endParaRPr lang="fr-FR" dirty="0"/>
          </a:p>
        </p:txBody>
      </p:sp>
      <p:pic>
        <p:nvPicPr>
          <p:cNvPr id="4" name="Image 3"/>
          <p:cNvPicPr>
            <a:picLocks noChangeAspect="1"/>
          </p:cNvPicPr>
          <p:nvPr/>
        </p:nvPicPr>
        <p:blipFill>
          <a:blip r:embed="rId2"/>
          <a:stretch>
            <a:fillRect/>
          </a:stretch>
        </p:blipFill>
        <p:spPr>
          <a:xfrm rot="2028829">
            <a:off x="415066" y="2252831"/>
            <a:ext cx="2143125" cy="2143125"/>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5" name="Rectangle 4"/>
          <p:cNvSpPr/>
          <p:nvPr/>
        </p:nvSpPr>
        <p:spPr>
          <a:xfrm>
            <a:off x="3048000" y="3105835"/>
            <a:ext cx="8593014" cy="1384995"/>
          </a:xfrm>
          <a:prstGeom prst="rect">
            <a:avLst/>
          </a:prstGeom>
        </p:spPr>
        <p:txBody>
          <a:bodyPr wrap="square">
            <a:spAutoFit/>
          </a:bodyPr>
          <a:lstStyle/>
          <a:p>
            <a:pPr algn="just" rtl="1"/>
            <a:r>
              <a:rPr lang="ar-SA" sz="2800" dirty="0">
                <a:latin typeface="Simplified Arabic" panose="02020603050405020304" pitchFamily="18" charset="-78"/>
                <a:cs typeface="Simplified Arabic" panose="02020603050405020304" pitchFamily="18" charset="-78"/>
              </a:rPr>
              <a:t>يعد تجسيد الخطة في مشروع مقاولاتي خطوة أساسية لضمان تحويل فكرتك إلى واقع ملموس وتحقيق النجاح المنشود إليك بعض الخطوات الرئيسية لتحقيق ذلك :</a:t>
            </a:r>
            <a:endParaRPr lang="fr-FR" sz="2800"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4145496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437882" y="373488"/>
            <a:ext cx="11080507" cy="4756399"/>
          </a:xfrm>
        </p:spPr>
        <p:txBody>
          <a:bodyPr>
            <a:normAutofit/>
          </a:bodyPr>
          <a:lstStyle/>
          <a:p>
            <a:r>
              <a:rPr lang="fr-FR" sz="3200" dirty="0" err="1" smtClean="0">
                <a:latin typeface="Traditional Arabic" panose="02020603050405020304" pitchFamily="18" charset="-78"/>
                <a:cs typeface="Traditional Arabic" panose="02020603050405020304" pitchFamily="18" charset="-78"/>
              </a:rPr>
              <a:t>Embodying</a:t>
            </a:r>
            <a:r>
              <a:rPr lang="fr-FR" sz="3200" dirty="0" smtClean="0">
                <a:latin typeface="Traditional Arabic" panose="02020603050405020304" pitchFamily="18" charset="-78"/>
                <a:cs typeface="Traditional Arabic" panose="02020603050405020304" pitchFamily="18" charset="-78"/>
              </a:rPr>
              <a:t> the plan in a </a:t>
            </a:r>
            <a:r>
              <a:rPr lang="fr-FR" sz="3200" dirty="0" err="1" smtClean="0">
                <a:latin typeface="Traditional Arabic" panose="02020603050405020304" pitchFamily="18" charset="-78"/>
                <a:cs typeface="Traditional Arabic" panose="02020603050405020304" pitchFamily="18" charset="-78"/>
              </a:rPr>
              <a:t>moukawalati</a:t>
            </a:r>
            <a:r>
              <a:rPr lang="fr-FR" sz="3200" dirty="0" smtClean="0">
                <a:latin typeface="Traditional Arabic" panose="02020603050405020304" pitchFamily="18" charset="-78"/>
                <a:cs typeface="Traditional Arabic" panose="02020603050405020304" pitchFamily="18" charset="-78"/>
              </a:rPr>
              <a:t> </a:t>
            </a:r>
            <a:r>
              <a:rPr lang="fr-FR" sz="3200" dirty="0" err="1" smtClean="0">
                <a:latin typeface="Traditional Arabic" panose="02020603050405020304" pitchFamily="18" charset="-78"/>
                <a:cs typeface="Traditional Arabic" panose="02020603050405020304" pitchFamily="18" charset="-78"/>
              </a:rPr>
              <a:t>project</a:t>
            </a:r>
            <a:r>
              <a:rPr lang="fr-FR" sz="3200" dirty="0" smtClean="0">
                <a:latin typeface="Traditional Arabic" panose="02020603050405020304" pitchFamily="18" charset="-78"/>
                <a:cs typeface="Traditional Arabic" panose="02020603050405020304" pitchFamily="18" charset="-78"/>
              </a:rPr>
              <a:t> </a:t>
            </a:r>
            <a:r>
              <a:rPr lang="fr-FR" sz="3200" dirty="0" err="1" smtClean="0">
                <a:latin typeface="Traditional Arabic" panose="02020603050405020304" pitchFamily="18" charset="-78"/>
                <a:cs typeface="Traditional Arabic" panose="02020603050405020304" pitchFamily="18" charset="-78"/>
              </a:rPr>
              <a:t>is</a:t>
            </a:r>
            <a:r>
              <a:rPr lang="fr-FR" sz="3200" dirty="0" smtClean="0">
                <a:latin typeface="Traditional Arabic" panose="02020603050405020304" pitchFamily="18" charset="-78"/>
                <a:cs typeface="Traditional Arabic" panose="02020603050405020304" pitchFamily="18" charset="-78"/>
              </a:rPr>
              <a:t> an essential </a:t>
            </a:r>
            <a:r>
              <a:rPr lang="fr-FR" sz="3200" dirty="0" err="1" smtClean="0">
                <a:latin typeface="Traditional Arabic" panose="02020603050405020304" pitchFamily="18" charset="-78"/>
                <a:cs typeface="Traditional Arabic" panose="02020603050405020304" pitchFamily="18" charset="-78"/>
              </a:rPr>
              <a:t>step</a:t>
            </a:r>
            <a:r>
              <a:rPr lang="fr-FR" sz="3200" dirty="0" smtClean="0">
                <a:latin typeface="Traditional Arabic" panose="02020603050405020304" pitchFamily="18" charset="-78"/>
                <a:cs typeface="Traditional Arabic" panose="02020603050405020304" pitchFamily="18" charset="-78"/>
              </a:rPr>
              <a:t> to </a:t>
            </a:r>
            <a:r>
              <a:rPr lang="fr-FR" sz="3200" dirty="0" err="1" smtClean="0">
                <a:latin typeface="Traditional Arabic" panose="02020603050405020304" pitchFamily="18" charset="-78"/>
                <a:cs typeface="Traditional Arabic" panose="02020603050405020304" pitchFamily="18" charset="-78"/>
              </a:rPr>
              <a:t>ensure</a:t>
            </a:r>
            <a:r>
              <a:rPr lang="fr-FR" sz="3200" dirty="0" smtClean="0">
                <a:latin typeface="Traditional Arabic" panose="02020603050405020304" pitchFamily="18" charset="-78"/>
                <a:cs typeface="Traditional Arabic" panose="02020603050405020304" pitchFamily="18" charset="-78"/>
              </a:rPr>
              <a:t> </a:t>
            </a:r>
            <a:r>
              <a:rPr lang="fr-FR" sz="3200" dirty="0" err="1" smtClean="0">
                <a:latin typeface="Traditional Arabic" panose="02020603050405020304" pitchFamily="18" charset="-78"/>
                <a:cs typeface="Traditional Arabic" panose="02020603050405020304" pitchFamily="18" charset="-78"/>
              </a:rPr>
              <a:t>that</a:t>
            </a:r>
            <a:r>
              <a:rPr lang="fr-FR" sz="3200" dirty="0" smtClean="0">
                <a:latin typeface="Traditional Arabic" panose="02020603050405020304" pitchFamily="18" charset="-78"/>
                <a:cs typeface="Traditional Arabic" panose="02020603050405020304" pitchFamily="18" charset="-78"/>
              </a:rPr>
              <a:t> </a:t>
            </a:r>
            <a:r>
              <a:rPr lang="fr-FR" sz="3200" dirty="0" err="1" smtClean="0">
                <a:latin typeface="Traditional Arabic" panose="02020603050405020304" pitchFamily="18" charset="-78"/>
                <a:cs typeface="Traditional Arabic" panose="02020603050405020304" pitchFamily="18" charset="-78"/>
              </a:rPr>
              <a:t>your</a:t>
            </a:r>
            <a:r>
              <a:rPr lang="fr-FR" sz="3200" dirty="0" smtClean="0">
                <a:latin typeface="Traditional Arabic" panose="02020603050405020304" pitchFamily="18" charset="-78"/>
                <a:cs typeface="Traditional Arabic" panose="02020603050405020304" pitchFamily="18" charset="-78"/>
              </a:rPr>
              <a:t> </a:t>
            </a:r>
            <a:r>
              <a:rPr lang="fr-FR" sz="3200" dirty="0" err="1" smtClean="0">
                <a:latin typeface="Traditional Arabic" panose="02020603050405020304" pitchFamily="18" charset="-78"/>
                <a:cs typeface="Traditional Arabic" panose="02020603050405020304" pitchFamily="18" charset="-78"/>
              </a:rPr>
              <a:t>idea</a:t>
            </a:r>
            <a:r>
              <a:rPr lang="fr-FR" sz="3200" dirty="0" smtClean="0">
                <a:latin typeface="Traditional Arabic" panose="02020603050405020304" pitchFamily="18" charset="-78"/>
                <a:cs typeface="Traditional Arabic" panose="02020603050405020304" pitchFamily="18" charset="-78"/>
              </a:rPr>
              <a:t> </a:t>
            </a:r>
            <a:r>
              <a:rPr lang="fr-FR" sz="3200" dirty="0" err="1" smtClean="0">
                <a:latin typeface="Traditional Arabic" panose="02020603050405020304" pitchFamily="18" charset="-78"/>
                <a:cs typeface="Traditional Arabic" panose="02020603050405020304" pitchFamily="18" charset="-78"/>
              </a:rPr>
              <a:t>is</a:t>
            </a:r>
            <a:r>
              <a:rPr lang="fr-FR" sz="3200" dirty="0" smtClean="0">
                <a:latin typeface="Traditional Arabic" panose="02020603050405020304" pitchFamily="18" charset="-78"/>
                <a:cs typeface="Traditional Arabic" panose="02020603050405020304" pitchFamily="18" charset="-78"/>
              </a:rPr>
              <a:t> </a:t>
            </a:r>
            <a:r>
              <a:rPr lang="fr-FR" sz="3200" dirty="0" err="1" smtClean="0">
                <a:latin typeface="Traditional Arabic" panose="02020603050405020304" pitchFamily="18" charset="-78"/>
                <a:cs typeface="Traditional Arabic" panose="02020603050405020304" pitchFamily="18" charset="-78"/>
              </a:rPr>
              <a:t>transformed</a:t>
            </a:r>
            <a:r>
              <a:rPr lang="fr-FR" sz="3200" dirty="0" smtClean="0">
                <a:latin typeface="Traditional Arabic" panose="02020603050405020304" pitchFamily="18" charset="-78"/>
                <a:cs typeface="Traditional Arabic" panose="02020603050405020304" pitchFamily="18" charset="-78"/>
              </a:rPr>
              <a:t> </a:t>
            </a:r>
            <a:r>
              <a:rPr lang="fr-FR" sz="3200" dirty="0" err="1" smtClean="0">
                <a:latin typeface="Traditional Arabic" panose="02020603050405020304" pitchFamily="18" charset="-78"/>
                <a:cs typeface="Traditional Arabic" panose="02020603050405020304" pitchFamily="18" charset="-78"/>
              </a:rPr>
              <a:t>into</a:t>
            </a:r>
            <a:r>
              <a:rPr lang="fr-FR" sz="3200" dirty="0" smtClean="0">
                <a:latin typeface="Traditional Arabic" panose="02020603050405020304" pitchFamily="18" charset="-78"/>
                <a:cs typeface="Traditional Arabic" panose="02020603050405020304" pitchFamily="18" charset="-78"/>
              </a:rPr>
              <a:t> reality and </a:t>
            </a:r>
            <a:r>
              <a:rPr lang="fr-FR" sz="3200" dirty="0" err="1" smtClean="0">
                <a:latin typeface="Traditional Arabic" panose="02020603050405020304" pitchFamily="18" charset="-78"/>
                <a:cs typeface="Traditional Arabic" panose="02020603050405020304" pitchFamily="18" charset="-78"/>
              </a:rPr>
              <a:t>achieves</a:t>
            </a:r>
            <a:r>
              <a:rPr lang="fr-FR" sz="3200" dirty="0" smtClean="0">
                <a:latin typeface="Traditional Arabic" panose="02020603050405020304" pitchFamily="18" charset="-78"/>
                <a:cs typeface="Traditional Arabic" panose="02020603050405020304" pitchFamily="18" charset="-78"/>
              </a:rPr>
              <a:t> the </a:t>
            </a:r>
            <a:r>
              <a:rPr lang="fr-FR" sz="3200" dirty="0" err="1" smtClean="0">
                <a:latin typeface="Traditional Arabic" panose="02020603050405020304" pitchFamily="18" charset="-78"/>
                <a:cs typeface="Traditional Arabic" panose="02020603050405020304" pitchFamily="18" charset="-78"/>
              </a:rPr>
              <a:t>desired</a:t>
            </a:r>
            <a:r>
              <a:rPr lang="fr-FR" sz="3200" dirty="0" smtClean="0">
                <a:latin typeface="Traditional Arabic" panose="02020603050405020304" pitchFamily="18" charset="-78"/>
                <a:cs typeface="Traditional Arabic" panose="02020603050405020304" pitchFamily="18" charset="-78"/>
              </a:rPr>
              <a:t> </a:t>
            </a:r>
            <a:r>
              <a:rPr lang="fr-FR" sz="3200" dirty="0" err="1" smtClean="0">
                <a:latin typeface="Traditional Arabic" panose="02020603050405020304" pitchFamily="18" charset="-78"/>
                <a:cs typeface="Traditional Arabic" panose="02020603050405020304" pitchFamily="18" charset="-78"/>
              </a:rPr>
              <a:t>success.Here</a:t>
            </a:r>
            <a:r>
              <a:rPr lang="fr-FR" sz="3200" dirty="0" smtClean="0">
                <a:latin typeface="Traditional Arabic" panose="02020603050405020304" pitchFamily="18" charset="-78"/>
                <a:cs typeface="Traditional Arabic" panose="02020603050405020304" pitchFamily="18" charset="-78"/>
              </a:rPr>
              <a:t> are </a:t>
            </a:r>
            <a:r>
              <a:rPr lang="fr-FR" sz="3200" dirty="0" err="1" smtClean="0">
                <a:latin typeface="Traditional Arabic" panose="02020603050405020304" pitchFamily="18" charset="-78"/>
                <a:cs typeface="Traditional Arabic" panose="02020603050405020304" pitchFamily="18" charset="-78"/>
              </a:rPr>
              <a:t>some</a:t>
            </a:r>
            <a:r>
              <a:rPr lang="fr-FR" sz="3200" dirty="0" smtClean="0">
                <a:latin typeface="Traditional Arabic" panose="02020603050405020304" pitchFamily="18" charset="-78"/>
                <a:cs typeface="Traditional Arabic" panose="02020603050405020304" pitchFamily="18" charset="-78"/>
              </a:rPr>
              <a:t> key </a:t>
            </a:r>
            <a:r>
              <a:rPr lang="fr-FR" sz="3200" dirty="0" err="1" smtClean="0">
                <a:latin typeface="Traditional Arabic" panose="02020603050405020304" pitchFamily="18" charset="-78"/>
                <a:cs typeface="Traditional Arabic" panose="02020603050405020304" pitchFamily="18" charset="-78"/>
              </a:rPr>
              <a:t>steps</a:t>
            </a:r>
            <a:r>
              <a:rPr lang="fr-FR" sz="3200" dirty="0" smtClean="0">
                <a:latin typeface="Traditional Arabic" panose="02020603050405020304" pitchFamily="18" charset="-78"/>
                <a:cs typeface="Traditional Arabic" panose="02020603050405020304" pitchFamily="18" charset="-78"/>
              </a:rPr>
              <a:t> to </a:t>
            </a:r>
            <a:r>
              <a:rPr lang="fr-FR" sz="3200" dirty="0" err="1" smtClean="0">
                <a:latin typeface="Traditional Arabic" panose="02020603050405020304" pitchFamily="18" charset="-78"/>
                <a:cs typeface="Traditional Arabic" panose="02020603050405020304" pitchFamily="18" charset="-78"/>
              </a:rPr>
              <a:t>achieve</a:t>
            </a:r>
            <a:r>
              <a:rPr lang="fr-FR" sz="3200" dirty="0" smtClean="0">
                <a:latin typeface="Traditional Arabic" panose="02020603050405020304" pitchFamily="18" charset="-78"/>
                <a:cs typeface="Traditional Arabic" panose="02020603050405020304" pitchFamily="18" charset="-78"/>
              </a:rPr>
              <a:t> </a:t>
            </a:r>
            <a:r>
              <a:rPr lang="fr-FR" sz="3200" dirty="0" err="1" smtClean="0">
                <a:latin typeface="Traditional Arabic" panose="02020603050405020304" pitchFamily="18" charset="-78"/>
                <a:cs typeface="Traditional Arabic" panose="02020603050405020304" pitchFamily="18" charset="-78"/>
              </a:rPr>
              <a:t>this</a:t>
            </a:r>
            <a:r>
              <a:rPr lang="fr-FR" sz="3200" dirty="0" smtClean="0">
                <a:latin typeface="Traditional Arabic" panose="02020603050405020304" pitchFamily="18" charset="-78"/>
                <a:cs typeface="Traditional Arabic" panose="02020603050405020304" pitchFamily="18" charset="-78"/>
              </a:rPr>
              <a:t> :</a:t>
            </a:r>
            <a:endParaRPr lang="fr-FR" sz="32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4027787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685800"/>
            <a:ext cx="11687907" cy="1151965"/>
          </a:xfrm>
        </p:spPr>
        <p:txBody>
          <a:bodyPr>
            <a:normAutofit/>
          </a:bodyPr>
          <a:lstStyle/>
          <a:p>
            <a:pPr algn="r" rtl="1"/>
            <a:r>
              <a:rPr lang="ar-SA" sz="3200" b="1" dirty="0" smtClean="0">
                <a:latin typeface="Simplified Arabic" panose="02020603050405020304" pitchFamily="18" charset="-78"/>
                <a:cs typeface="Simplified Arabic" panose="02020603050405020304" pitchFamily="18" charset="-78"/>
              </a:rPr>
              <a:t>كتابة خطة العمل مباشرة </a:t>
            </a:r>
            <a:r>
              <a:rPr lang="fr-FR" sz="3200" b="1" dirty="0" err="1" smtClean="0">
                <a:latin typeface="Simplified Arabic" panose="02020603050405020304" pitchFamily="18" charset="-78"/>
                <a:cs typeface="Simplified Arabic" panose="02020603050405020304" pitchFamily="18" charset="-78"/>
              </a:rPr>
              <a:t>write</a:t>
            </a:r>
            <a:r>
              <a:rPr lang="fr-FR" sz="3200" b="1" dirty="0" smtClean="0">
                <a:latin typeface="Simplified Arabic" panose="02020603050405020304" pitchFamily="18" charset="-78"/>
                <a:cs typeface="Simplified Arabic" panose="02020603050405020304" pitchFamily="18" charset="-78"/>
              </a:rPr>
              <a:t> a </a:t>
            </a:r>
            <a:r>
              <a:rPr lang="fr-FR" sz="3200" b="1" dirty="0" err="1" smtClean="0">
                <a:latin typeface="Simplified Arabic" panose="02020603050405020304" pitchFamily="18" charset="-78"/>
                <a:cs typeface="Simplified Arabic" panose="02020603050405020304" pitchFamily="18" charset="-78"/>
              </a:rPr>
              <a:t>straightforward</a:t>
            </a:r>
            <a:r>
              <a:rPr lang="fr-FR" sz="3200" b="1" dirty="0" smtClean="0">
                <a:latin typeface="Simplified Arabic" panose="02020603050405020304" pitchFamily="18" charset="-78"/>
                <a:cs typeface="Simplified Arabic" panose="02020603050405020304" pitchFamily="18" charset="-78"/>
              </a:rPr>
              <a:t> business plan</a:t>
            </a:r>
            <a:endParaRPr lang="fr-FR" sz="3200" b="1" dirty="0">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sz="quarter" idx="13"/>
          </p:nvPr>
        </p:nvSpPr>
        <p:spPr/>
        <p:txBody>
          <a:bodyPr>
            <a:normAutofit lnSpcReduction="10000"/>
          </a:bodyPr>
          <a:lstStyle/>
          <a:p>
            <a:pPr marL="0" indent="0" algn="r">
              <a:buNone/>
            </a:pPr>
            <a:r>
              <a:rPr lang="ar-SA" dirty="0" smtClean="0">
                <a:latin typeface="Simplified Arabic" panose="02020603050405020304" pitchFamily="18" charset="-78"/>
                <a:cs typeface="Simplified Arabic" panose="02020603050405020304" pitchFamily="18" charset="-78"/>
              </a:rPr>
              <a:t>1- حدد فكرة المشروع وأهدافه بوضوح</a:t>
            </a:r>
          </a:p>
          <a:p>
            <a:pPr marL="0" indent="0" algn="r">
              <a:buNone/>
            </a:pPr>
            <a:r>
              <a:rPr lang="ar-SA" dirty="0" smtClean="0">
                <a:latin typeface="Simplified Arabic" panose="02020603050405020304" pitchFamily="18" charset="-78"/>
                <a:cs typeface="Simplified Arabic" panose="02020603050405020304" pitchFamily="18" charset="-78"/>
              </a:rPr>
              <a:t>2- قم بدراسة السوق وتحديد جمهورك المستهدف</a:t>
            </a:r>
          </a:p>
          <a:p>
            <a:pPr marL="0" indent="0" algn="r">
              <a:buNone/>
            </a:pPr>
            <a:r>
              <a:rPr lang="ar-SA" dirty="0" smtClean="0">
                <a:latin typeface="Simplified Arabic" panose="02020603050405020304" pitchFamily="18" charset="-78"/>
                <a:cs typeface="Simplified Arabic" panose="02020603050405020304" pitchFamily="18" charset="-78"/>
              </a:rPr>
              <a:t>3-حدد الخدمات أو المنتجات التي ستقدمها</a:t>
            </a:r>
          </a:p>
          <a:p>
            <a:pPr marL="0" indent="0" algn="r">
              <a:buNone/>
            </a:pPr>
            <a:r>
              <a:rPr lang="ar-SA" dirty="0" smtClean="0">
                <a:latin typeface="Simplified Arabic" panose="02020603050405020304" pitchFamily="18" charset="-78"/>
                <a:cs typeface="Simplified Arabic" panose="02020603050405020304" pitchFamily="18" charset="-78"/>
              </a:rPr>
              <a:t>4-خطط لعمليات التشغيل والإدارة</a:t>
            </a:r>
          </a:p>
          <a:p>
            <a:pPr marL="0" indent="0" algn="r">
              <a:buNone/>
            </a:pPr>
            <a:r>
              <a:rPr lang="ar-SA" dirty="0" smtClean="0">
                <a:latin typeface="Simplified Arabic" panose="02020603050405020304" pitchFamily="18" charset="-78"/>
                <a:cs typeface="Simplified Arabic" panose="02020603050405020304" pitchFamily="18" charset="-78"/>
              </a:rPr>
              <a:t>5-حدد احتياجاتك من الموارد المالية والبشرية</a:t>
            </a:r>
          </a:p>
          <a:p>
            <a:pPr marL="0" indent="0" algn="r">
              <a:buNone/>
            </a:pPr>
            <a:r>
              <a:rPr lang="ar-SA" dirty="0" smtClean="0">
                <a:latin typeface="Simplified Arabic" panose="02020603050405020304" pitchFamily="18" charset="-78"/>
                <a:cs typeface="Simplified Arabic" panose="02020603050405020304" pitchFamily="18" charset="-78"/>
              </a:rPr>
              <a:t>6- حدد استراتيجيات التسويق والمبيعات</a:t>
            </a:r>
          </a:p>
          <a:p>
            <a:pPr marL="0" indent="0" algn="r">
              <a:buNone/>
            </a:pPr>
            <a:r>
              <a:rPr lang="ar-SA" dirty="0" smtClean="0">
                <a:latin typeface="Simplified Arabic" panose="02020603050405020304" pitchFamily="18" charset="-78"/>
                <a:cs typeface="Simplified Arabic" panose="02020603050405020304" pitchFamily="18" charset="-78"/>
              </a:rPr>
              <a:t>7-حدد توقعات الأرباح والمخاطر المحتملة.</a:t>
            </a:r>
            <a:endParaRPr lang="fr-FR"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rot="19595568">
            <a:off x="709389" y="1605931"/>
            <a:ext cx="4095551" cy="380585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924837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115910" y="702569"/>
            <a:ext cx="8487177" cy="4842456"/>
          </a:xfrm>
        </p:spPr>
        <p:txBody>
          <a:bodyPr>
            <a:noAutofit/>
          </a:bodyPr>
          <a:lstStyle/>
          <a:p>
            <a:pPr>
              <a:lnSpc>
                <a:spcPct val="130000"/>
              </a:lnSpc>
            </a:pPr>
            <a:r>
              <a:rPr lang="fr-FR" sz="2400" dirty="0">
                <a:latin typeface="Traditional Arabic" panose="02020603050405020304" pitchFamily="18" charset="-78"/>
                <a:cs typeface="Traditional Arabic" panose="02020603050405020304" pitchFamily="18" charset="-78"/>
              </a:rPr>
              <a:t>1- </a:t>
            </a:r>
            <a:r>
              <a:rPr lang="fr-FR" sz="2400" dirty="0" err="1">
                <a:latin typeface="Traditional Arabic" panose="02020603050405020304" pitchFamily="18" charset="-78"/>
                <a:cs typeface="Traditional Arabic" panose="02020603050405020304" pitchFamily="18" charset="-78"/>
              </a:rPr>
              <a:t>Clearly</a:t>
            </a:r>
            <a:r>
              <a:rPr lang="fr-FR" sz="2400" dirty="0">
                <a:latin typeface="Traditional Arabic" panose="02020603050405020304" pitchFamily="18" charset="-78"/>
                <a:cs typeface="Traditional Arabic" panose="02020603050405020304" pitchFamily="18" charset="-78"/>
              </a:rPr>
              <a:t> </a:t>
            </a:r>
            <a:r>
              <a:rPr lang="fr-FR" sz="2400" dirty="0" err="1">
                <a:latin typeface="Traditional Arabic" panose="02020603050405020304" pitchFamily="18" charset="-78"/>
                <a:cs typeface="Traditional Arabic" panose="02020603050405020304" pitchFamily="18" charset="-78"/>
              </a:rPr>
              <a:t>define</a:t>
            </a:r>
            <a:r>
              <a:rPr lang="fr-FR" sz="2400" dirty="0">
                <a:latin typeface="Traditional Arabic" panose="02020603050405020304" pitchFamily="18" charset="-78"/>
                <a:cs typeface="Traditional Arabic" panose="02020603050405020304" pitchFamily="18" charset="-78"/>
              </a:rPr>
              <a:t> the </a:t>
            </a:r>
            <a:r>
              <a:rPr lang="fr-FR" sz="2400" dirty="0" err="1">
                <a:latin typeface="Traditional Arabic" panose="02020603050405020304" pitchFamily="18" charset="-78"/>
                <a:cs typeface="Traditional Arabic" panose="02020603050405020304" pitchFamily="18" charset="-78"/>
              </a:rPr>
              <a:t>project</a:t>
            </a:r>
            <a:r>
              <a:rPr lang="fr-FR" sz="2400" dirty="0">
                <a:latin typeface="Traditional Arabic" panose="02020603050405020304" pitchFamily="18" charset="-78"/>
                <a:cs typeface="Traditional Arabic" panose="02020603050405020304" pitchFamily="18" charset="-78"/>
              </a:rPr>
              <a:t> </a:t>
            </a:r>
            <a:r>
              <a:rPr lang="fr-FR" sz="2400" dirty="0" err="1">
                <a:latin typeface="Traditional Arabic" panose="02020603050405020304" pitchFamily="18" charset="-78"/>
                <a:cs typeface="Traditional Arabic" panose="02020603050405020304" pitchFamily="18" charset="-78"/>
              </a:rPr>
              <a:t>idea</a:t>
            </a:r>
            <a:r>
              <a:rPr lang="fr-FR" sz="2400" dirty="0">
                <a:latin typeface="Traditional Arabic" panose="02020603050405020304" pitchFamily="18" charset="-78"/>
                <a:cs typeface="Traditional Arabic" panose="02020603050405020304" pitchFamily="18" charset="-78"/>
              </a:rPr>
              <a:t> and goals.</a:t>
            </a:r>
          </a:p>
          <a:p>
            <a:pPr>
              <a:lnSpc>
                <a:spcPct val="130000"/>
              </a:lnSpc>
            </a:pPr>
            <a:r>
              <a:rPr lang="fr-FR" sz="2400" dirty="0">
                <a:latin typeface="Traditional Arabic" panose="02020603050405020304" pitchFamily="18" charset="-78"/>
                <a:cs typeface="Traditional Arabic" panose="02020603050405020304" pitchFamily="18" charset="-78"/>
              </a:rPr>
              <a:t>2- </a:t>
            </a:r>
            <a:r>
              <a:rPr lang="fr-FR" sz="2400" dirty="0" err="1">
                <a:latin typeface="Traditional Arabic" panose="02020603050405020304" pitchFamily="18" charset="-78"/>
                <a:cs typeface="Traditional Arabic" panose="02020603050405020304" pitchFamily="18" charset="-78"/>
              </a:rPr>
              <a:t>Study</a:t>
            </a:r>
            <a:r>
              <a:rPr lang="fr-FR" sz="2400" dirty="0">
                <a:latin typeface="Traditional Arabic" panose="02020603050405020304" pitchFamily="18" charset="-78"/>
                <a:cs typeface="Traditional Arabic" panose="02020603050405020304" pitchFamily="18" charset="-78"/>
              </a:rPr>
              <a:t> the </a:t>
            </a:r>
            <a:r>
              <a:rPr lang="fr-FR" sz="2400" dirty="0" err="1">
                <a:latin typeface="Traditional Arabic" panose="02020603050405020304" pitchFamily="18" charset="-78"/>
                <a:cs typeface="Traditional Arabic" panose="02020603050405020304" pitchFamily="18" charset="-78"/>
              </a:rPr>
              <a:t>market</a:t>
            </a:r>
            <a:r>
              <a:rPr lang="fr-FR" sz="2400" dirty="0">
                <a:latin typeface="Traditional Arabic" panose="02020603050405020304" pitchFamily="18" charset="-78"/>
                <a:cs typeface="Traditional Arabic" panose="02020603050405020304" pitchFamily="18" charset="-78"/>
              </a:rPr>
              <a:t> and </a:t>
            </a:r>
            <a:r>
              <a:rPr lang="fr-FR" sz="2400" dirty="0" err="1">
                <a:latin typeface="Traditional Arabic" panose="02020603050405020304" pitchFamily="18" charset="-78"/>
                <a:cs typeface="Traditional Arabic" panose="02020603050405020304" pitchFamily="18" charset="-78"/>
              </a:rPr>
              <a:t>determine</a:t>
            </a:r>
            <a:r>
              <a:rPr lang="fr-FR" sz="2400" dirty="0">
                <a:latin typeface="Traditional Arabic" panose="02020603050405020304" pitchFamily="18" charset="-78"/>
                <a:cs typeface="Traditional Arabic" panose="02020603050405020304" pitchFamily="18" charset="-78"/>
              </a:rPr>
              <a:t> </a:t>
            </a:r>
            <a:r>
              <a:rPr lang="fr-FR" sz="2400" dirty="0" err="1">
                <a:latin typeface="Traditional Arabic" panose="02020603050405020304" pitchFamily="18" charset="-78"/>
                <a:cs typeface="Traditional Arabic" panose="02020603050405020304" pitchFamily="18" charset="-78"/>
              </a:rPr>
              <a:t>your</a:t>
            </a:r>
            <a:r>
              <a:rPr lang="fr-FR" sz="2400" dirty="0">
                <a:latin typeface="Traditional Arabic" panose="02020603050405020304" pitchFamily="18" charset="-78"/>
                <a:cs typeface="Traditional Arabic" panose="02020603050405020304" pitchFamily="18" charset="-78"/>
              </a:rPr>
              <a:t> </a:t>
            </a:r>
            <a:r>
              <a:rPr lang="fr-FR" sz="2400" dirty="0" err="1">
                <a:latin typeface="Traditional Arabic" panose="02020603050405020304" pitchFamily="18" charset="-78"/>
                <a:cs typeface="Traditional Arabic" panose="02020603050405020304" pitchFamily="18" charset="-78"/>
              </a:rPr>
              <a:t>target</a:t>
            </a:r>
            <a:r>
              <a:rPr lang="fr-FR" sz="2400" dirty="0">
                <a:latin typeface="Traditional Arabic" panose="02020603050405020304" pitchFamily="18" charset="-78"/>
                <a:cs typeface="Traditional Arabic" panose="02020603050405020304" pitchFamily="18" charset="-78"/>
              </a:rPr>
              <a:t> audience.</a:t>
            </a:r>
          </a:p>
          <a:p>
            <a:pPr>
              <a:lnSpc>
                <a:spcPct val="130000"/>
              </a:lnSpc>
            </a:pPr>
            <a:r>
              <a:rPr lang="fr-FR" sz="2400" dirty="0">
                <a:latin typeface="Traditional Arabic" panose="02020603050405020304" pitchFamily="18" charset="-78"/>
                <a:cs typeface="Traditional Arabic" panose="02020603050405020304" pitchFamily="18" charset="-78"/>
              </a:rPr>
              <a:t>3- </a:t>
            </a:r>
            <a:r>
              <a:rPr lang="fr-FR" sz="2400" dirty="0" err="1">
                <a:latin typeface="Traditional Arabic" panose="02020603050405020304" pitchFamily="18" charset="-78"/>
                <a:cs typeface="Traditional Arabic" panose="02020603050405020304" pitchFamily="18" charset="-78"/>
              </a:rPr>
              <a:t>Determine</a:t>
            </a:r>
            <a:r>
              <a:rPr lang="fr-FR" sz="2400" dirty="0">
                <a:latin typeface="Traditional Arabic" panose="02020603050405020304" pitchFamily="18" charset="-78"/>
                <a:cs typeface="Traditional Arabic" panose="02020603050405020304" pitchFamily="18" charset="-78"/>
              </a:rPr>
              <a:t> the services or </a:t>
            </a:r>
            <a:r>
              <a:rPr lang="fr-FR" sz="2400" dirty="0" err="1">
                <a:latin typeface="Traditional Arabic" panose="02020603050405020304" pitchFamily="18" charset="-78"/>
                <a:cs typeface="Traditional Arabic" panose="02020603050405020304" pitchFamily="18" charset="-78"/>
              </a:rPr>
              <a:t>products</a:t>
            </a:r>
            <a:r>
              <a:rPr lang="fr-FR" sz="2400" dirty="0">
                <a:latin typeface="Traditional Arabic" panose="02020603050405020304" pitchFamily="18" charset="-78"/>
                <a:cs typeface="Traditional Arabic" panose="02020603050405020304" pitchFamily="18" charset="-78"/>
              </a:rPr>
              <a:t> </a:t>
            </a:r>
            <a:r>
              <a:rPr lang="fr-FR" sz="2400" dirty="0" err="1">
                <a:latin typeface="Traditional Arabic" panose="02020603050405020304" pitchFamily="18" charset="-78"/>
                <a:cs typeface="Traditional Arabic" panose="02020603050405020304" pitchFamily="18" charset="-78"/>
              </a:rPr>
              <a:t>you</a:t>
            </a:r>
            <a:r>
              <a:rPr lang="fr-FR" sz="2400" dirty="0">
                <a:latin typeface="Traditional Arabic" panose="02020603050405020304" pitchFamily="18" charset="-78"/>
                <a:cs typeface="Traditional Arabic" panose="02020603050405020304" pitchFamily="18" charset="-78"/>
              </a:rPr>
              <a:t> </a:t>
            </a:r>
            <a:r>
              <a:rPr lang="fr-FR" sz="2400" dirty="0" err="1">
                <a:latin typeface="Traditional Arabic" panose="02020603050405020304" pitchFamily="18" charset="-78"/>
                <a:cs typeface="Traditional Arabic" panose="02020603050405020304" pitchFamily="18" charset="-78"/>
              </a:rPr>
              <a:t>will</a:t>
            </a:r>
            <a:r>
              <a:rPr lang="fr-FR" sz="2400" dirty="0">
                <a:latin typeface="Traditional Arabic" panose="02020603050405020304" pitchFamily="18" charset="-78"/>
                <a:cs typeface="Traditional Arabic" panose="02020603050405020304" pitchFamily="18" charset="-78"/>
              </a:rPr>
              <a:t> </a:t>
            </a:r>
            <a:r>
              <a:rPr lang="fr-FR" sz="2400" dirty="0" err="1">
                <a:latin typeface="Traditional Arabic" panose="02020603050405020304" pitchFamily="18" charset="-78"/>
                <a:cs typeface="Traditional Arabic" panose="02020603050405020304" pitchFamily="18" charset="-78"/>
              </a:rPr>
              <a:t>provide</a:t>
            </a:r>
            <a:r>
              <a:rPr lang="fr-FR" sz="2400" dirty="0">
                <a:latin typeface="Traditional Arabic" panose="02020603050405020304" pitchFamily="18" charset="-78"/>
                <a:cs typeface="Traditional Arabic" panose="02020603050405020304" pitchFamily="18" charset="-78"/>
              </a:rPr>
              <a:t>.</a:t>
            </a:r>
          </a:p>
          <a:p>
            <a:pPr>
              <a:lnSpc>
                <a:spcPct val="130000"/>
              </a:lnSpc>
            </a:pPr>
            <a:r>
              <a:rPr lang="fr-FR" sz="2400" dirty="0">
                <a:latin typeface="Traditional Arabic" panose="02020603050405020304" pitchFamily="18" charset="-78"/>
                <a:cs typeface="Traditional Arabic" panose="02020603050405020304" pitchFamily="18" charset="-78"/>
              </a:rPr>
              <a:t>4-plan </a:t>
            </a:r>
            <a:r>
              <a:rPr lang="fr-FR" sz="2400" dirty="0" err="1">
                <a:latin typeface="Traditional Arabic" panose="02020603050405020304" pitchFamily="18" charset="-78"/>
                <a:cs typeface="Traditional Arabic" panose="02020603050405020304" pitchFamily="18" charset="-78"/>
              </a:rPr>
              <a:t>operations</a:t>
            </a:r>
            <a:r>
              <a:rPr lang="fr-FR" sz="2400" dirty="0">
                <a:latin typeface="Traditional Arabic" panose="02020603050405020304" pitchFamily="18" charset="-78"/>
                <a:cs typeface="Traditional Arabic" panose="02020603050405020304" pitchFamily="18" charset="-78"/>
              </a:rPr>
              <a:t> and management.</a:t>
            </a:r>
          </a:p>
          <a:p>
            <a:pPr>
              <a:lnSpc>
                <a:spcPct val="130000"/>
              </a:lnSpc>
            </a:pPr>
            <a:r>
              <a:rPr lang="fr-FR" sz="2400" dirty="0">
                <a:latin typeface="Traditional Arabic" panose="02020603050405020304" pitchFamily="18" charset="-78"/>
                <a:cs typeface="Traditional Arabic" panose="02020603050405020304" pitchFamily="18" charset="-78"/>
              </a:rPr>
              <a:t>5-Determine </a:t>
            </a:r>
            <a:r>
              <a:rPr lang="fr-FR" sz="2400" dirty="0" err="1">
                <a:latin typeface="Traditional Arabic" panose="02020603050405020304" pitchFamily="18" charset="-78"/>
                <a:cs typeface="Traditional Arabic" panose="02020603050405020304" pitchFamily="18" charset="-78"/>
              </a:rPr>
              <a:t>your</a:t>
            </a:r>
            <a:r>
              <a:rPr lang="fr-FR" sz="2400" dirty="0">
                <a:latin typeface="Traditional Arabic" panose="02020603050405020304" pitchFamily="18" charset="-78"/>
                <a:cs typeface="Traditional Arabic" panose="02020603050405020304" pitchFamily="18" charset="-78"/>
              </a:rPr>
              <a:t> </a:t>
            </a:r>
            <a:r>
              <a:rPr lang="fr-FR" sz="2400" dirty="0" err="1">
                <a:latin typeface="Traditional Arabic" panose="02020603050405020304" pitchFamily="18" charset="-78"/>
                <a:cs typeface="Traditional Arabic" panose="02020603050405020304" pitchFamily="18" charset="-78"/>
              </a:rPr>
              <a:t>financial</a:t>
            </a:r>
            <a:r>
              <a:rPr lang="fr-FR" sz="2400" dirty="0">
                <a:latin typeface="Traditional Arabic" panose="02020603050405020304" pitchFamily="18" charset="-78"/>
                <a:cs typeface="Traditional Arabic" panose="02020603050405020304" pitchFamily="18" charset="-78"/>
              </a:rPr>
              <a:t> and </a:t>
            </a:r>
            <a:r>
              <a:rPr lang="fr-FR" sz="2400" dirty="0" err="1">
                <a:latin typeface="Traditional Arabic" panose="02020603050405020304" pitchFamily="18" charset="-78"/>
                <a:cs typeface="Traditional Arabic" panose="02020603050405020304" pitchFamily="18" charset="-78"/>
              </a:rPr>
              <a:t>human</a:t>
            </a:r>
            <a:r>
              <a:rPr lang="fr-FR" sz="2400" dirty="0">
                <a:latin typeface="Traditional Arabic" panose="02020603050405020304" pitchFamily="18" charset="-78"/>
                <a:cs typeface="Traditional Arabic" panose="02020603050405020304" pitchFamily="18" charset="-78"/>
              </a:rPr>
              <a:t> </a:t>
            </a:r>
            <a:r>
              <a:rPr lang="fr-FR" sz="2400" dirty="0" err="1">
                <a:latin typeface="Traditional Arabic" panose="02020603050405020304" pitchFamily="18" charset="-78"/>
                <a:cs typeface="Traditional Arabic" panose="02020603050405020304" pitchFamily="18" charset="-78"/>
              </a:rPr>
              <a:t>resource</a:t>
            </a:r>
            <a:r>
              <a:rPr lang="fr-FR" sz="2400" dirty="0">
                <a:latin typeface="Traditional Arabic" panose="02020603050405020304" pitchFamily="18" charset="-78"/>
                <a:cs typeface="Traditional Arabic" panose="02020603050405020304" pitchFamily="18" charset="-78"/>
              </a:rPr>
              <a:t> </a:t>
            </a:r>
            <a:r>
              <a:rPr lang="fr-FR" sz="2400" dirty="0" err="1">
                <a:latin typeface="Traditional Arabic" panose="02020603050405020304" pitchFamily="18" charset="-78"/>
                <a:cs typeface="Traditional Arabic" panose="02020603050405020304" pitchFamily="18" charset="-78"/>
              </a:rPr>
              <a:t>needs</a:t>
            </a:r>
            <a:r>
              <a:rPr lang="fr-FR" sz="2400" dirty="0">
                <a:latin typeface="Traditional Arabic" panose="02020603050405020304" pitchFamily="18" charset="-78"/>
                <a:cs typeface="Traditional Arabic" panose="02020603050405020304" pitchFamily="18" charset="-78"/>
              </a:rPr>
              <a:t>.</a:t>
            </a:r>
          </a:p>
          <a:p>
            <a:pPr>
              <a:lnSpc>
                <a:spcPct val="130000"/>
              </a:lnSpc>
            </a:pPr>
            <a:r>
              <a:rPr lang="fr-FR" sz="2400" dirty="0">
                <a:latin typeface="Traditional Arabic" panose="02020603050405020304" pitchFamily="18" charset="-78"/>
                <a:cs typeface="Traditional Arabic" panose="02020603050405020304" pitchFamily="18" charset="-78"/>
              </a:rPr>
              <a:t>6- </a:t>
            </a:r>
            <a:r>
              <a:rPr lang="fr-FR" sz="2400" dirty="0" err="1">
                <a:latin typeface="Traditional Arabic" panose="02020603050405020304" pitchFamily="18" charset="-78"/>
                <a:cs typeface="Traditional Arabic" panose="02020603050405020304" pitchFamily="18" charset="-78"/>
              </a:rPr>
              <a:t>determine</a:t>
            </a:r>
            <a:r>
              <a:rPr lang="fr-FR" sz="2400" dirty="0">
                <a:latin typeface="Traditional Arabic" panose="02020603050405020304" pitchFamily="18" charset="-78"/>
                <a:cs typeface="Traditional Arabic" panose="02020603050405020304" pitchFamily="18" charset="-78"/>
              </a:rPr>
              <a:t> marketing and sales </a:t>
            </a:r>
            <a:r>
              <a:rPr lang="fr-FR" sz="2400" dirty="0" err="1">
                <a:latin typeface="Traditional Arabic" panose="02020603050405020304" pitchFamily="18" charset="-78"/>
                <a:cs typeface="Traditional Arabic" panose="02020603050405020304" pitchFamily="18" charset="-78"/>
              </a:rPr>
              <a:t>strategies</a:t>
            </a:r>
            <a:r>
              <a:rPr lang="fr-FR" sz="2400" dirty="0">
                <a:latin typeface="Traditional Arabic" panose="02020603050405020304" pitchFamily="18" charset="-78"/>
                <a:cs typeface="Traditional Arabic" panose="02020603050405020304" pitchFamily="18" charset="-78"/>
              </a:rPr>
              <a:t>.</a:t>
            </a:r>
          </a:p>
          <a:p>
            <a:pPr>
              <a:lnSpc>
                <a:spcPct val="130000"/>
              </a:lnSpc>
            </a:pPr>
            <a:r>
              <a:rPr lang="fr-FR" sz="2400" dirty="0">
                <a:latin typeface="Traditional Arabic" panose="02020603050405020304" pitchFamily="18" charset="-78"/>
                <a:cs typeface="Traditional Arabic" panose="02020603050405020304" pitchFamily="18" charset="-78"/>
              </a:rPr>
              <a:t>7-determine profit </a:t>
            </a:r>
            <a:r>
              <a:rPr lang="fr-FR" sz="2400" dirty="0" err="1">
                <a:latin typeface="Traditional Arabic" panose="02020603050405020304" pitchFamily="18" charset="-78"/>
                <a:cs typeface="Traditional Arabic" panose="02020603050405020304" pitchFamily="18" charset="-78"/>
              </a:rPr>
              <a:t>epectations</a:t>
            </a:r>
            <a:r>
              <a:rPr lang="fr-FR" sz="2400" dirty="0">
                <a:latin typeface="Traditional Arabic" panose="02020603050405020304" pitchFamily="18" charset="-78"/>
                <a:cs typeface="Traditional Arabic" panose="02020603050405020304" pitchFamily="18" charset="-78"/>
              </a:rPr>
              <a:t> and </a:t>
            </a:r>
            <a:r>
              <a:rPr lang="fr-FR" sz="2400" dirty="0" err="1">
                <a:latin typeface="Traditional Arabic" panose="02020603050405020304" pitchFamily="18" charset="-78"/>
                <a:cs typeface="Traditional Arabic" panose="02020603050405020304" pitchFamily="18" charset="-78"/>
              </a:rPr>
              <a:t>potential</a:t>
            </a:r>
            <a:r>
              <a:rPr lang="fr-FR" sz="2400" dirty="0">
                <a:latin typeface="Traditional Arabic" panose="02020603050405020304" pitchFamily="18" charset="-78"/>
                <a:cs typeface="Traditional Arabic" panose="02020603050405020304" pitchFamily="18" charset="-78"/>
              </a:rPr>
              <a:t> </a:t>
            </a:r>
            <a:r>
              <a:rPr lang="fr-FR" sz="2400" dirty="0" err="1">
                <a:latin typeface="Traditional Arabic" panose="02020603050405020304" pitchFamily="18" charset="-78"/>
                <a:cs typeface="Traditional Arabic" panose="02020603050405020304" pitchFamily="18" charset="-78"/>
              </a:rPr>
              <a:t>risks</a:t>
            </a:r>
            <a:endParaRPr lang="fr-FR" sz="2400" dirty="0">
              <a:latin typeface="Traditional Arabic" panose="02020603050405020304" pitchFamily="18" charset="-78"/>
              <a:cs typeface="Traditional Arabic" panose="02020603050405020304" pitchFamily="18" charset="-78"/>
            </a:endParaRPr>
          </a:p>
        </p:txBody>
      </p:sp>
      <p:pic>
        <p:nvPicPr>
          <p:cNvPr id="2" name="Image 1"/>
          <p:cNvPicPr>
            <a:picLocks noChangeAspect="1"/>
          </p:cNvPicPr>
          <p:nvPr/>
        </p:nvPicPr>
        <p:blipFill>
          <a:blip r:embed="rId2"/>
          <a:stretch>
            <a:fillRect/>
          </a:stretch>
        </p:blipFill>
        <p:spPr>
          <a:xfrm>
            <a:off x="8165205" y="1596308"/>
            <a:ext cx="3255336" cy="244765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911172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211015" y="410442"/>
            <a:ext cx="6142894" cy="3311189"/>
          </a:xfrm>
        </p:spPr>
        <p:txBody>
          <a:bodyPr>
            <a:normAutofit/>
          </a:bodyPr>
          <a:lstStyle/>
          <a:p>
            <a:pPr algn="ctr" rtl="1"/>
            <a:r>
              <a:rPr lang="ar-SA" sz="3200" dirty="0" smtClean="0">
                <a:latin typeface="Simplified Arabic" panose="02020603050405020304" pitchFamily="18" charset="-78"/>
                <a:cs typeface="Simplified Arabic" panose="02020603050405020304" pitchFamily="18" charset="-78"/>
              </a:rPr>
              <a:t>تأمين التمويل</a:t>
            </a:r>
          </a:p>
          <a:p>
            <a:pPr algn="ctr"/>
            <a:r>
              <a:rPr lang="fr-FR" sz="3200" dirty="0" err="1" smtClean="0">
                <a:latin typeface="Simplified Arabic" panose="02020603050405020304" pitchFamily="18" charset="-78"/>
                <a:cs typeface="Simplified Arabic" panose="02020603050405020304" pitchFamily="18" charset="-78"/>
              </a:rPr>
              <a:t>Securing</a:t>
            </a:r>
            <a:r>
              <a:rPr lang="fr-FR" sz="3200" dirty="0" smtClean="0">
                <a:latin typeface="Simplified Arabic" panose="02020603050405020304" pitchFamily="18" charset="-78"/>
                <a:cs typeface="Simplified Arabic" panose="02020603050405020304" pitchFamily="18" charset="-78"/>
              </a:rPr>
              <a:t> </a:t>
            </a:r>
            <a:r>
              <a:rPr lang="fr-FR" sz="3200" dirty="0" err="1" smtClean="0">
                <a:latin typeface="Simplified Arabic" panose="02020603050405020304" pitchFamily="18" charset="-78"/>
                <a:cs typeface="Simplified Arabic" panose="02020603050405020304" pitchFamily="18" charset="-78"/>
              </a:rPr>
              <a:t>financing</a:t>
            </a:r>
            <a:endParaRPr lang="fr-FR" sz="32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7268308" y="833071"/>
            <a:ext cx="3616568" cy="4032006"/>
          </a:xfrm>
          <a:prstGeom prst="rect">
            <a:avLst/>
          </a:prstGeom>
        </p:spPr>
      </p:pic>
    </p:spTree>
    <p:extLst>
      <p:ext uri="{BB962C8B-B14F-4D97-AF65-F5344CB8AC3E}">
        <p14:creationId xmlns:p14="http://schemas.microsoft.com/office/powerpoint/2010/main" val="2996933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685801" y="715108"/>
            <a:ext cx="5316414" cy="4659477"/>
          </a:xfrm>
        </p:spPr>
        <p:txBody>
          <a:bodyPr>
            <a:normAutofit/>
          </a:bodyPr>
          <a:lstStyle/>
          <a:p>
            <a:pPr algn="r" rtl="1"/>
            <a:r>
              <a:rPr lang="ar-SA" sz="3200" dirty="0" smtClean="0">
                <a:latin typeface="Simplified Arabic" panose="02020603050405020304" pitchFamily="18" charset="-78"/>
                <a:cs typeface="Simplified Arabic" panose="02020603050405020304" pitchFamily="18" charset="-78"/>
              </a:rPr>
              <a:t>1.حدد احتياجاتك المالية بعناية.</a:t>
            </a:r>
          </a:p>
          <a:p>
            <a:pPr algn="r" rtl="1"/>
            <a:r>
              <a:rPr lang="ar-SA" sz="3200" dirty="0" smtClean="0">
                <a:latin typeface="Simplified Arabic" panose="02020603050405020304" pitchFamily="18" charset="-78"/>
                <a:cs typeface="Simplified Arabic" panose="02020603050405020304" pitchFamily="18" charset="-78"/>
              </a:rPr>
              <a:t>2. تحديد مصادر التمويل المتاحة(التمويل </a:t>
            </a:r>
            <a:r>
              <a:rPr lang="ar-SA" sz="3200" dirty="0" err="1" smtClean="0">
                <a:latin typeface="Simplified Arabic" panose="02020603050405020304" pitchFamily="18" charset="-78"/>
                <a:cs typeface="Simplified Arabic" panose="02020603050405020304" pitchFamily="18" charset="-78"/>
              </a:rPr>
              <a:t>الذاتي،القروض</a:t>
            </a:r>
            <a:r>
              <a:rPr lang="ar-SA" sz="3200" dirty="0" smtClean="0">
                <a:latin typeface="Simplified Arabic" panose="02020603050405020304" pitchFamily="18" charset="-78"/>
                <a:cs typeface="Simplified Arabic" panose="02020603050405020304" pitchFamily="18" charset="-78"/>
              </a:rPr>
              <a:t> </a:t>
            </a:r>
            <a:r>
              <a:rPr lang="ar-SA" sz="3200" dirty="0" err="1" smtClean="0">
                <a:latin typeface="Simplified Arabic" panose="02020603050405020304" pitchFamily="18" charset="-78"/>
                <a:cs typeface="Simplified Arabic" panose="02020603050405020304" pitchFamily="18" charset="-78"/>
              </a:rPr>
              <a:t>المصرفية،المستثمرين</a:t>
            </a:r>
            <a:r>
              <a:rPr lang="ar-SA" sz="3200" dirty="0" smtClean="0">
                <a:latin typeface="Simplified Arabic" panose="02020603050405020304" pitchFamily="18" charset="-78"/>
                <a:cs typeface="Simplified Arabic" panose="02020603050405020304" pitchFamily="18" charset="-78"/>
              </a:rPr>
              <a:t>).</a:t>
            </a:r>
          </a:p>
          <a:p>
            <a:pPr algn="r" rtl="1"/>
            <a:r>
              <a:rPr lang="ar-SA" sz="3200" dirty="0" smtClean="0">
                <a:latin typeface="Simplified Arabic" panose="02020603050405020304" pitchFamily="18" charset="-78"/>
                <a:cs typeface="Simplified Arabic" panose="02020603050405020304" pitchFamily="18" charset="-78"/>
              </a:rPr>
              <a:t>3.إعداد ملف شامل لعرض مشروعك على المستثمرين أو جهات التمويل.</a:t>
            </a:r>
            <a:endParaRPr lang="fr-FR" sz="3200" dirty="0">
              <a:latin typeface="Simplified Arabic" panose="02020603050405020304" pitchFamily="18" charset="-78"/>
              <a:cs typeface="Simplified Arabic" panose="02020603050405020304" pitchFamily="18" charset="-78"/>
            </a:endParaRPr>
          </a:p>
        </p:txBody>
      </p:sp>
      <p:pic>
        <p:nvPicPr>
          <p:cNvPr id="2" name="Image 1"/>
          <p:cNvPicPr>
            <a:picLocks noChangeAspect="1"/>
          </p:cNvPicPr>
          <p:nvPr/>
        </p:nvPicPr>
        <p:blipFill>
          <a:blip r:embed="rId2"/>
          <a:stretch>
            <a:fillRect/>
          </a:stretch>
        </p:blipFill>
        <p:spPr>
          <a:xfrm rot="1459734">
            <a:off x="7670546" y="681662"/>
            <a:ext cx="2847975" cy="429707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871438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1" y="167425"/>
            <a:ext cx="6993228" cy="5409127"/>
          </a:xfrm>
        </p:spPr>
        <p:txBody>
          <a:bodyPr/>
          <a:lstStyle/>
          <a:p>
            <a:r>
              <a:rPr lang="fr-FR" dirty="0" smtClean="0">
                <a:latin typeface="Traditional Arabic" panose="02020603050405020304" pitchFamily="18" charset="-78"/>
                <a:cs typeface="Traditional Arabic" panose="02020603050405020304" pitchFamily="18" charset="-78"/>
              </a:rPr>
              <a:t>1- </a:t>
            </a:r>
            <a:r>
              <a:rPr lang="fr-FR" dirty="0" err="1" smtClean="0">
                <a:latin typeface="Traditional Arabic" panose="02020603050405020304" pitchFamily="18" charset="-78"/>
                <a:cs typeface="Traditional Arabic" panose="02020603050405020304" pitchFamily="18" charset="-78"/>
              </a:rPr>
              <a:t>Determine</a:t>
            </a:r>
            <a:r>
              <a:rPr lang="fr-FR" dirty="0" smtClean="0">
                <a:latin typeface="Traditional Arabic" panose="02020603050405020304" pitchFamily="18" charset="-78"/>
                <a:cs typeface="Traditional Arabic" panose="02020603050405020304" pitchFamily="18" charset="-78"/>
              </a:rPr>
              <a:t> </a:t>
            </a:r>
            <a:r>
              <a:rPr lang="fr-FR" dirty="0" err="1" smtClean="0">
                <a:latin typeface="Traditional Arabic" panose="02020603050405020304" pitchFamily="18" charset="-78"/>
                <a:cs typeface="Traditional Arabic" panose="02020603050405020304" pitchFamily="18" charset="-78"/>
              </a:rPr>
              <a:t>your</a:t>
            </a:r>
            <a:r>
              <a:rPr lang="fr-FR" dirty="0" smtClean="0">
                <a:latin typeface="Traditional Arabic" panose="02020603050405020304" pitchFamily="18" charset="-78"/>
                <a:cs typeface="Traditional Arabic" panose="02020603050405020304" pitchFamily="18" charset="-78"/>
              </a:rPr>
              <a:t> </a:t>
            </a:r>
            <a:r>
              <a:rPr lang="fr-FR" dirty="0" err="1" smtClean="0">
                <a:latin typeface="Traditional Arabic" panose="02020603050405020304" pitchFamily="18" charset="-78"/>
                <a:cs typeface="Traditional Arabic" panose="02020603050405020304" pitchFamily="18" charset="-78"/>
              </a:rPr>
              <a:t>financial</a:t>
            </a:r>
            <a:r>
              <a:rPr lang="fr-FR" dirty="0" smtClean="0">
                <a:latin typeface="Traditional Arabic" panose="02020603050405020304" pitchFamily="18" charset="-78"/>
                <a:cs typeface="Traditional Arabic" panose="02020603050405020304" pitchFamily="18" charset="-78"/>
              </a:rPr>
              <a:t> </a:t>
            </a:r>
            <a:r>
              <a:rPr lang="fr-FR" dirty="0" err="1" smtClean="0">
                <a:latin typeface="Traditional Arabic" panose="02020603050405020304" pitchFamily="18" charset="-78"/>
                <a:cs typeface="Traditional Arabic" panose="02020603050405020304" pitchFamily="18" charset="-78"/>
              </a:rPr>
              <a:t>needs</a:t>
            </a:r>
            <a:r>
              <a:rPr lang="fr-FR" dirty="0" smtClean="0">
                <a:latin typeface="Traditional Arabic" panose="02020603050405020304" pitchFamily="18" charset="-78"/>
                <a:cs typeface="Traditional Arabic" panose="02020603050405020304" pitchFamily="18" charset="-78"/>
              </a:rPr>
              <a:t> </a:t>
            </a:r>
            <a:r>
              <a:rPr lang="fr-FR" dirty="0" err="1" smtClean="0">
                <a:latin typeface="Traditional Arabic" panose="02020603050405020304" pitchFamily="18" charset="-78"/>
                <a:cs typeface="Traditional Arabic" panose="02020603050405020304" pitchFamily="18" charset="-78"/>
              </a:rPr>
              <a:t>carefully</a:t>
            </a:r>
            <a:r>
              <a:rPr lang="fr-FR" dirty="0" smtClean="0">
                <a:latin typeface="Traditional Arabic" panose="02020603050405020304" pitchFamily="18" charset="-78"/>
                <a:cs typeface="Traditional Arabic" panose="02020603050405020304" pitchFamily="18" charset="-78"/>
              </a:rPr>
              <a:t>.</a:t>
            </a:r>
          </a:p>
          <a:p>
            <a:r>
              <a:rPr lang="fr-FR" dirty="0" smtClean="0">
                <a:latin typeface="Traditional Arabic" panose="02020603050405020304" pitchFamily="18" charset="-78"/>
                <a:cs typeface="Traditional Arabic" panose="02020603050405020304" pitchFamily="18" charset="-78"/>
              </a:rPr>
              <a:t>2-Identify </a:t>
            </a:r>
            <a:r>
              <a:rPr lang="fr-FR" dirty="0" err="1" smtClean="0">
                <a:latin typeface="Traditional Arabic" panose="02020603050405020304" pitchFamily="18" charset="-78"/>
                <a:cs typeface="Traditional Arabic" panose="02020603050405020304" pitchFamily="18" charset="-78"/>
              </a:rPr>
              <a:t>available</a:t>
            </a:r>
            <a:r>
              <a:rPr lang="fr-FR" dirty="0" smtClean="0">
                <a:latin typeface="Traditional Arabic" panose="02020603050405020304" pitchFamily="18" charset="-78"/>
                <a:cs typeface="Traditional Arabic" panose="02020603050405020304" pitchFamily="18" charset="-78"/>
              </a:rPr>
              <a:t> </a:t>
            </a:r>
            <a:r>
              <a:rPr lang="fr-FR" dirty="0" err="1" smtClean="0">
                <a:latin typeface="Traditional Arabic" panose="02020603050405020304" pitchFamily="18" charset="-78"/>
                <a:cs typeface="Traditional Arabic" panose="02020603050405020304" pitchFamily="18" charset="-78"/>
              </a:rPr>
              <a:t>financing</a:t>
            </a:r>
            <a:r>
              <a:rPr lang="fr-FR" dirty="0" smtClean="0">
                <a:latin typeface="Traditional Arabic" panose="02020603050405020304" pitchFamily="18" charset="-78"/>
                <a:cs typeface="Traditional Arabic" panose="02020603050405020304" pitchFamily="18" charset="-78"/>
              </a:rPr>
              <a:t> sources (self-</a:t>
            </a:r>
            <a:r>
              <a:rPr lang="fr-FR" dirty="0" err="1" smtClean="0">
                <a:latin typeface="Traditional Arabic" panose="02020603050405020304" pitchFamily="18" charset="-78"/>
                <a:cs typeface="Traditional Arabic" panose="02020603050405020304" pitchFamily="18" charset="-78"/>
              </a:rPr>
              <a:t>financing</a:t>
            </a:r>
            <a:r>
              <a:rPr lang="fr-FR" dirty="0" smtClean="0">
                <a:latin typeface="Traditional Arabic" panose="02020603050405020304" pitchFamily="18" charset="-78"/>
                <a:cs typeface="Traditional Arabic" panose="02020603050405020304" pitchFamily="18" charset="-78"/>
              </a:rPr>
              <a:t>, </a:t>
            </a:r>
            <a:r>
              <a:rPr lang="fr-FR" dirty="0" err="1" smtClean="0">
                <a:latin typeface="Traditional Arabic" panose="02020603050405020304" pitchFamily="18" charset="-78"/>
                <a:cs typeface="Traditional Arabic" panose="02020603050405020304" pitchFamily="18" charset="-78"/>
              </a:rPr>
              <a:t>bank</a:t>
            </a:r>
            <a:r>
              <a:rPr lang="fr-FR" dirty="0" smtClean="0">
                <a:latin typeface="Traditional Arabic" panose="02020603050405020304" pitchFamily="18" charset="-78"/>
                <a:cs typeface="Traditional Arabic" panose="02020603050405020304" pitchFamily="18" charset="-78"/>
              </a:rPr>
              <a:t> </a:t>
            </a:r>
            <a:r>
              <a:rPr lang="fr-FR" dirty="0" err="1" smtClean="0">
                <a:latin typeface="Traditional Arabic" panose="02020603050405020304" pitchFamily="18" charset="-78"/>
                <a:cs typeface="Traditional Arabic" panose="02020603050405020304" pitchFamily="18" charset="-78"/>
              </a:rPr>
              <a:t>loans,investors</a:t>
            </a:r>
            <a:r>
              <a:rPr lang="fr-FR" dirty="0" smtClean="0">
                <a:latin typeface="Traditional Arabic" panose="02020603050405020304" pitchFamily="18" charset="-78"/>
                <a:cs typeface="Traditional Arabic" panose="02020603050405020304" pitchFamily="18" charset="-78"/>
              </a:rPr>
              <a:t>)</a:t>
            </a:r>
          </a:p>
          <a:p>
            <a:r>
              <a:rPr lang="fr-FR" dirty="0" smtClean="0">
                <a:latin typeface="Traditional Arabic" panose="02020603050405020304" pitchFamily="18" charset="-78"/>
                <a:cs typeface="Traditional Arabic" panose="02020603050405020304" pitchFamily="18" charset="-78"/>
              </a:rPr>
              <a:t>3-prepare a </a:t>
            </a:r>
            <a:r>
              <a:rPr lang="fr-FR" dirty="0" err="1" smtClean="0">
                <a:latin typeface="Traditional Arabic" panose="02020603050405020304" pitchFamily="18" charset="-78"/>
                <a:cs typeface="Traditional Arabic" panose="02020603050405020304" pitchFamily="18" charset="-78"/>
              </a:rPr>
              <a:t>comprehensive</a:t>
            </a:r>
            <a:r>
              <a:rPr lang="fr-FR" dirty="0" smtClean="0">
                <a:latin typeface="Traditional Arabic" panose="02020603050405020304" pitchFamily="18" charset="-78"/>
                <a:cs typeface="Traditional Arabic" panose="02020603050405020304" pitchFamily="18" charset="-78"/>
              </a:rPr>
              <a:t> file to </a:t>
            </a:r>
            <a:r>
              <a:rPr lang="fr-FR" dirty="0" err="1" smtClean="0">
                <a:latin typeface="Traditional Arabic" panose="02020603050405020304" pitchFamily="18" charset="-78"/>
                <a:cs typeface="Traditional Arabic" panose="02020603050405020304" pitchFamily="18" charset="-78"/>
              </a:rPr>
              <a:t>present</a:t>
            </a:r>
            <a:r>
              <a:rPr lang="fr-FR" dirty="0" smtClean="0">
                <a:latin typeface="Traditional Arabic" panose="02020603050405020304" pitchFamily="18" charset="-78"/>
                <a:cs typeface="Traditional Arabic" panose="02020603050405020304" pitchFamily="18" charset="-78"/>
              </a:rPr>
              <a:t> </a:t>
            </a:r>
            <a:r>
              <a:rPr lang="fr-FR" dirty="0" err="1" smtClean="0">
                <a:latin typeface="Traditional Arabic" panose="02020603050405020304" pitchFamily="18" charset="-78"/>
                <a:cs typeface="Traditional Arabic" panose="02020603050405020304" pitchFamily="18" charset="-78"/>
              </a:rPr>
              <a:t>your</a:t>
            </a:r>
            <a:r>
              <a:rPr lang="fr-FR" dirty="0" smtClean="0">
                <a:latin typeface="Traditional Arabic" panose="02020603050405020304" pitchFamily="18" charset="-78"/>
                <a:cs typeface="Traditional Arabic" panose="02020603050405020304" pitchFamily="18" charset="-78"/>
              </a:rPr>
              <a:t> </a:t>
            </a:r>
            <a:r>
              <a:rPr lang="fr-FR" dirty="0" err="1" smtClean="0">
                <a:latin typeface="Traditional Arabic" panose="02020603050405020304" pitchFamily="18" charset="-78"/>
                <a:cs typeface="Traditional Arabic" panose="02020603050405020304" pitchFamily="18" charset="-78"/>
              </a:rPr>
              <a:t>project</a:t>
            </a:r>
            <a:r>
              <a:rPr lang="fr-FR" dirty="0" smtClean="0">
                <a:latin typeface="Traditional Arabic" panose="02020603050405020304" pitchFamily="18" charset="-78"/>
                <a:cs typeface="Traditional Arabic" panose="02020603050405020304" pitchFamily="18" charset="-78"/>
              </a:rPr>
              <a:t> to </a:t>
            </a:r>
            <a:r>
              <a:rPr lang="fr-FR" dirty="0" err="1" smtClean="0">
                <a:latin typeface="Traditional Arabic" panose="02020603050405020304" pitchFamily="18" charset="-78"/>
                <a:cs typeface="Traditional Arabic" panose="02020603050405020304" pitchFamily="18" charset="-78"/>
              </a:rPr>
              <a:t>investor</a:t>
            </a:r>
            <a:r>
              <a:rPr lang="fr-FR" dirty="0" smtClean="0">
                <a:latin typeface="Traditional Arabic" panose="02020603050405020304" pitchFamily="18" charset="-78"/>
                <a:cs typeface="Traditional Arabic" panose="02020603050405020304" pitchFamily="18" charset="-78"/>
              </a:rPr>
              <a:t> or </a:t>
            </a:r>
            <a:r>
              <a:rPr lang="fr-FR" dirty="0" err="1" smtClean="0">
                <a:latin typeface="Traditional Arabic" panose="02020603050405020304" pitchFamily="18" charset="-78"/>
                <a:cs typeface="Traditional Arabic" panose="02020603050405020304" pitchFamily="18" charset="-78"/>
              </a:rPr>
              <a:t>funding</a:t>
            </a:r>
            <a:r>
              <a:rPr lang="fr-FR" dirty="0" smtClean="0">
                <a:latin typeface="Traditional Arabic" panose="02020603050405020304" pitchFamily="18" charset="-78"/>
                <a:cs typeface="Traditional Arabic" panose="02020603050405020304" pitchFamily="18" charset="-78"/>
              </a:rPr>
              <a:t> bodies.</a:t>
            </a:r>
            <a:endParaRPr lang="fr-FR" dirty="0">
              <a:latin typeface="Traditional Arabic" panose="02020603050405020304" pitchFamily="18" charset="-78"/>
              <a:cs typeface="Traditional Arabic" panose="02020603050405020304" pitchFamily="18" charset="-78"/>
            </a:endParaRPr>
          </a:p>
        </p:txBody>
      </p:sp>
      <p:pic>
        <p:nvPicPr>
          <p:cNvPr id="2" name="Image 1"/>
          <p:cNvPicPr>
            <a:picLocks noChangeAspect="1"/>
          </p:cNvPicPr>
          <p:nvPr/>
        </p:nvPicPr>
        <p:blipFill>
          <a:blip r:embed="rId2"/>
          <a:stretch>
            <a:fillRect/>
          </a:stretch>
        </p:blipFill>
        <p:spPr>
          <a:xfrm>
            <a:off x="7379595" y="1163525"/>
            <a:ext cx="3507414" cy="294483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22112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4283822" y="105508"/>
            <a:ext cx="7228239" cy="5269077"/>
          </a:xfrm>
        </p:spPr>
        <p:txBody>
          <a:bodyPr>
            <a:normAutofit/>
          </a:bodyPr>
          <a:lstStyle/>
          <a:p>
            <a:pPr algn="r" rtl="1"/>
            <a:r>
              <a:rPr lang="ar-DZ" sz="2800" dirty="0" smtClean="0">
                <a:latin typeface="Simplified Arabic" panose="02020603050405020304" pitchFamily="18" charset="-78"/>
                <a:cs typeface="Simplified Arabic" panose="02020603050405020304" pitchFamily="18" charset="-78"/>
              </a:rPr>
              <a:t>تأسيس المشروع </a:t>
            </a:r>
            <a:r>
              <a:rPr lang="fr-FR" sz="2800" dirty="0" err="1" smtClean="0">
                <a:latin typeface="Simplified Arabic" panose="02020603050405020304" pitchFamily="18" charset="-78"/>
                <a:cs typeface="Simplified Arabic" panose="02020603050405020304" pitchFamily="18" charset="-78"/>
              </a:rPr>
              <a:t>Establishing</a:t>
            </a:r>
            <a:r>
              <a:rPr lang="fr-FR" sz="2800" dirty="0" smtClean="0">
                <a:latin typeface="Simplified Arabic" panose="02020603050405020304" pitchFamily="18" charset="-78"/>
                <a:cs typeface="Simplified Arabic" panose="02020603050405020304" pitchFamily="18" charset="-78"/>
              </a:rPr>
              <a:t> the </a:t>
            </a:r>
            <a:r>
              <a:rPr lang="fr-FR" sz="2800" dirty="0" err="1" smtClean="0">
                <a:latin typeface="Simplified Arabic" panose="02020603050405020304" pitchFamily="18" charset="-78"/>
                <a:cs typeface="Simplified Arabic" panose="02020603050405020304" pitchFamily="18" charset="-78"/>
              </a:rPr>
              <a:t>project</a:t>
            </a:r>
            <a:r>
              <a:rPr lang="ar-DZ" sz="2800" dirty="0" smtClean="0">
                <a:latin typeface="Simplified Arabic" panose="02020603050405020304" pitchFamily="18" charset="-78"/>
                <a:cs typeface="Simplified Arabic" panose="02020603050405020304" pitchFamily="18" charset="-78"/>
              </a:rPr>
              <a:t> </a:t>
            </a:r>
          </a:p>
          <a:p>
            <a:pPr algn="r" rtl="1"/>
            <a:r>
              <a:rPr lang="ar-SA" sz="2800" dirty="0" smtClean="0">
                <a:latin typeface="Simplified Arabic" panose="02020603050405020304" pitchFamily="18" charset="-78"/>
                <a:cs typeface="Simplified Arabic" panose="02020603050405020304" pitchFamily="18" charset="-78"/>
              </a:rPr>
              <a:t>1- استخراج التراخيص والأوراق الرسمية اللازمة.</a:t>
            </a:r>
          </a:p>
          <a:p>
            <a:pPr algn="r" rtl="1"/>
            <a:r>
              <a:rPr lang="ar-SA" sz="2800" dirty="0" smtClean="0">
                <a:latin typeface="Simplified Arabic" panose="02020603050405020304" pitchFamily="18" charset="-78"/>
                <a:cs typeface="Simplified Arabic" panose="02020603050405020304" pitchFamily="18" charset="-78"/>
              </a:rPr>
              <a:t>2- اختر موقعا مناسبا لمشروعك.</a:t>
            </a:r>
          </a:p>
          <a:p>
            <a:pPr algn="r" rtl="1"/>
            <a:r>
              <a:rPr lang="ar-SA" sz="2800" dirty="0" smtClean="0">
                <a:latin typeface="Simplified Arabic" panose="02020603050405020304" pitchFamily="18" charset="-78"/>
                <a:cs typeface="Simplified Arabic" panose="02020603050405020304" pitchFamily="18" charset="-78"/>
              </a:rPr>
              <a:t>3- جهز البنية التحتية للمشروع (</a:t>
            </a:r>
            <a:r>
              <a:rPr lang="ar-SA" sz="2800" dirty="0" err="1" smtClean="0">
                <a:latin typeface="Simplified Arabic" panose="02020603050405020304" pitchFamily="18" charset="-78"/>
                <a:cs typeface="Simplified Arabic" panose="02020603050405020304" pitchFamily="18" charset="-78"/>
              </a:rPr>
              <a:t>المعدات،الأثاث</a:t>
            </a:r>
            <a:r>
              <a:rPr lang="ar-SA" sz="2800" dirty="0" smtClean="0">
                <a:latin typeface="Simplified Arabic" panose="02020603050405020304" pitchFamily="18" charset="-78"/>
                <a:cs typeface="Simplified Arabic" panose="02020603050405020304" pitchFamily="18" charset="-78"/>
              </a:rPr>
              <a:t>،....).</a:t>
            </a:r>
          </a:p>
          <a:p>
            <a:pPr algn="r" rtl="1"/>
            <a:r>
              <a:rPr lang="ar-SA" sz="2800" dirty="0" smtClean="0">
                <a:latin typeface="Simplified Arabic" panose="02020603050405020304" pitchFamily="18" charset="-78"/>
                <a:cs typeface="Simplified Arabic" panose="02020603050405020304" pitchFamily="18" charset="-78"/>
              </a:rPr>
              <a:t>4-قم بتوظيف فريق العمل.</a:t>
            </a:r>
            <a:endParaRPr lang="fr-FR" sz="2800" dirty="0">
              <a:latin typeface="Simplified Arabic" panose="02020603050405020304" pitchFamily="18" charset="-78"/>
              <a:cs typeface="Simplified Arabic" panose="02020603050405020304" pitchFamily="18" charset="-78"/>
            </a:endParaRPr>
          </a:p>
        </p:txBody>
      </p:sp>
      <p:pic>
        <p:nvPicPr>
          <p:cNvPr id="2" name="Image 1"/>
          <p:cNvPicPr>
            <a:picLocks noChangeAspect="1"/>
          </p:cNvPicPr>
          <p:nvPr/>
        </p:nvPicPr>
        <p:blipFill>
          <a:blip r:embed="rId2"/>
          <a:stretch>
            <a:fillRect/>
          </a:stretch>
        </p:blipFill>
        <p:spPr>
          <a:xfrm rot="19729062">
            <a:off x="1071930" y="1216846"/>
            <a:ext cx="2686050" cy="2780723"/>
          </a:xfrm>
          <a:prstGeom prst="rect">
            <a:avLst/>
          </a:prstGeom>
        </p:spPr>
      </p:pic>
    </p:spTree>
    <p:extLst>
      <p:ext uri="{BB962C8B-B14F-4D97-AF65-F5344CB8AC3E}">
        <p14:creationId xmlns:p14="http://schemas.microsoft.com/office/powerpoint/2010/main" val="245275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0" y="569447"/>
            <a:ext cx="8564451" cy="4878316"/>
          </a:xfrm>
        </p:spPr>
        <p:txBody>
          <a:bodyPr>
            <a:noAutofit/>
          </a:bodyPr>
          <a:lstStyle/>
          <a:p>
            <a:r>
              <a:rPr lang="fr-FR" sz="2800" dirty="0" smtClean="0">
                <a:latin typeface="Traditional Arabic" panose="02020603050405020304" pitchFamily="18" charset="-78"/>
                <a:cs typeface="Traditional Arabic" panose="02020603050405020304" pitchFamily="18" charset="-78"/>
              </a:rPr>
              <a:t>1- </a:t>
            </a:r>
            <a:r>
              <a:rPr lang="fr-FR" sz="2800" dirty="0" err="1" smtClean="0">
                <a:latin typeface="Traditional Arabic" panose="02020603050405020304" pitchFamily="18" charset="-78"/>
                <a:cs typeface="Traditional Arabic" panose="02020603050405020304" pitchFamily="18" charset="-78"/>
              </a:rPr>
              <a:t>obtain</a:t>
            </a:r>
            <a:r>
              <a:rPr lang="fr-FR" sz="2800" dirty="0" smtClean="0">
                <a:latin typeface="Traditional Arabic" panose="02020603050405020304" pitchFamily="18" charset="-78"/>
                <a:cs typeface="Traditional Arabic" panose="02020603050405020304" pitchFamily="18" charset="-78"/>
              </a:rPr>
              <a:t> the </a:t>
            </a:r>
            <a:r>
              <a:rPr lang="fr-FR" sz="2800" dirty="0" err="1" smtClean="0">
                <a:latin typeface="Traditional Arabic" panose="02020603050405020304" pitchFamily="18" charset="-78"/>
                <a:cs typeface="Traditional Arabic" panose="02020603050405020304" pitchFamily="18" charset="-78"/>
              </a:rPr>
              <a:t>necessary</a:t>
            </a:r>
            <a:r>
              <a:rPr lang="fr-FR" sz="2800" dirty="0" smtClean="0">
                <a:latin typeface="Traditional Arabic" panose="02020603050405020304" pitchFamily="18" charset="-78"/>
                <a:cs typeface="Traditional Arabic" panose="02020603050405020304" pitchFamily="18" charset="-78"/>
              </a:rPr>
              <a:t> </a:t>
            </a:r>
            <a:r>
              <a:rPr lang="fr-FR" sz="2800" dirty="0" err="1" smtClean="0">
                <a:latin typeface="Traditional Arabic" panose="02020603050405020304" pitchFamily="18" charset="-78"/>
                <a:cs typeface="Traditional Arabic" panose="02020603050405020304" pitchFamily="18" charset="-78"/>
              </a:rPr>
              <a:t>licenses</a:t>
            </a:r>
            <a:r>
              <a:rPr lang="fr-FR" sz="2800" dirty="0" smtClean="0">
                <a:latin typeface="Traditional Arabic" panose="02020603050405020304" pitchFamily="18" charset="-78"/>
                <a:cs typeface="Traditional Arabic" panose="02020603050405020304" pitchFamily="18" charset="-78"/>
              </a:rPr>
              <a:t> and official </a:t>
            </a:r>
            <a:r>
              <a:rPr lang="fr-FR" sz="2800" dirty="0" err="1" smtClean="0">
                <a:latin typeface="Traditional Arabic" panose="02020603050405020304" pitchFamily="18" charset="-78"/>
                <a:cs typeface="Traditional Arabic" panose="02020603050405020304" pitchFamily="18" charset="-78"/>
              </a:rPr>
              <a:t>papers</a:t>
            </a:r>
            <a:r>
              <a:rPr lang="fr-FR" sz="2800" dirty="0" smtClean="0">
                <a:latin typeface="Traditional Arabic" panose="02020603050405020304" pitchFamily="18" charset="-78"/>
                <a:cs typeface="Traditional Arabic" panose="02020603050405020304" pitchFamily="18" charset="-78"/>
              </a:rPr>
              <a:t>.</a:t>
            </a:r>
          </a:p>
          <a:p>
            <a:r>
              <a:rPr lang="fr-FR" sz="2800" dirty="0" smtClean="0">
                <a:latin typeface="Traditional Arabic" panose="02020603050405020304" pitchFamily="18" charset="-78"/>
                <a:cs typeface="Traditional Arabic" panose="02020603050405020304" pitchFamily="18" charset="-78"/>
              </a:rPr>
              <a:t>2- </a:t>
            </a:r>
            <a:r>
              <a:rPr lang="fr-FR" sz="2800" dirty="0" err="1" smtClean="0">
                <a:latin typeface="Traditional Arabic" panose="02020603050405020304" pitchFamily="18" charset="-78"/>
                <a:cs typeface="Traditional Arabic" panose="02020603050405020304" pitchFamily="18" charset="-78"/>
              </a:rPr>
              <a:t>choose</a:t>
            </a:r>
            <a:r>
              <a:rPr lang="fr-FR" sz="2800" dirty="0" smtClean="0">
                <a:latin typeface="Traditional Arabic" panose="02020603050405020304" pitchFamily="18" charset="-78"/>
                <a:cs typeface="Traditional Arabic" panose="02020603050405020304" pitchFamily="18" charset="-78"/>
              </a:rPr>
              <a:t> a </a:t>
            </a:r>
            <a:r>
              <a:rPr lang="fr-FR" sz="2800" dirty="0" err="1" smtClean="0">
                <a:latin typeface="Traditional Arabic" panose="02020603050405020304" pitchFamily="18" charset="-78"/>
                <a:cs typeface="Traditional Arabic" panose="02020603050405020304" pitchFamily="18" charset="-78"/>
              </a:rPr>
              <a:t>suitable</a:t>
            </a:r>
            <a:r>
              <a:rPr lang="fr-FR" sz="2800" dirty="0" smtClean="0">
                <a:latin typeface="Traditional Arabic" panose="02020603050405020304" pitchFamily="18" charset="-78"/>
                <a:cs typeface="Traditional Arabic" panose="02020603050405020304" pitchFamily="18" charset="-78"/>
              </a:rPr>
              <a:t> location for </a:t>
            </a:r>
            <a:r>
              <a:rPr lang="fr-FR" sz="2800" dirty="0" err="1" smtClean="0">
                <a:latin typeface="Traditional Arabic" panose="02020603050405020304" pitchFamily="18" charset="-78"/>
                <a:cs typeface="Traditional Arabic" panose="02020603050405020304" pitchFamily="18" charset="-78"/>
              </a:rPr>
              <a:t>your</a:t>
            </a:r>
            <a:r>
              <a:rPr lang="fr-FR" sz="2800" dirty="0" smtClean="0">
                <a:latin typeface="Traditional Arabic" panose="02020603050405020304" pitchFamily="18" charset="-78"/>
                <a:cs typeface="Traditional Arabic" panose="02020603050405020304" pitchFamily="18" charset="-78"/>
              </a:rPr>
              <a:t> </a:t>
            </a:r>
            <a:r>
              <a:rPr lang="fr-FR" sz="2800" dirty="0" err="1" smtClean="0">
                <a:latin typeface="Traditional Arabic" panose="02020603050405020304" pitchFamily="18" charset="-78"/>
                <a:cs typeface="Traditional Arabic" panose="02020603050405020304" pitchFamily="18" charset="-78"/>
              </a:rPr>
              <a:t>project</a:t>
            </a:r>
            <a:r>
              <a:rPr lang="fr-FR" sz="2800" dirty="0" smtClean="0">
                <a:latin typeface="Traditional Arabic" panose="02020603050405020304" pitchFamily="18" charset="-78"/>
                <a:cs typeface="Traditional Arabic" panose="02020603050405020304" pitchFamily="18" charset="-78"/>
              </a:rPr>
              <a:t>.</a:t>
            </a:r>
          </a:p>
          <a:p>
            <a:r>
              <a:rPr lang="fr-FR" sz="2800" dirty="0" smtClean="0">
                <a:latin typeface="Traditional Arabic" panose="02020603050405020304" pitchFamily="18" charset="-78"/>
                <a:cs typeface="Traditional Arabic" panose="02020603050405020304" pitchFamily="18" charset="-78"/>
              </a:rPr>
              <a:t>3-prepare </a:t>
            </a:r>
            <a:r>
              <a:rPr lang="fr-FR" sz="2800" dirty="0" err="1" smtClean="0">
                <a:latin typeface="Traditional Arabic" panose="02020603050405020304" pitchFamily="18" charset="-78"/>
                <a:cs typeface="Traditional Arabic" panose="02020603050405020304" pitchFamily="18" charset="-78"/>
              </a:rPr>
              <a:t>theproject</a:t>
            </a:r>
            <a:r>
              <a:rPr lang="fr-FR" sz="2800" dirty="0" smtClean="0">
                <a:latin typeface="Traditional Arabic" panose="02020603050405020304" pitchFamily="18" charset="-78"/>
                <a:cs typeface="Traditional Arabic" panose="02020603050405020304" pitchFamily="18" charset="-78"/>
              </a:rPr>
              <a:t> infrastructure (</a:t>
            </a:r>
            <a:r>
              <a:rPr lang="fr-FR" sz="2800" dirty="0" err="1" smtClean="0">
                <a:latin typeface="Traditional Arabic" panose="02020603050405020304" pitchFamily="18" charset="-78"/>
                <a:cs typeface="Traditional Arabic" panose="02020603050405020304" pitchFamily="18" charset="-78"/>
              </a:rPr>
              <a:t>equipment</a:t>
            </a:r>
            <a:r>
              <a:rPr lang="fr-FR" sz="2800" dirty="0" smtClean="0">
                <a:latin typeface="Traditional Arabic" panose="02020603050405020304" pitchFamily="18" charset="-78"/>
                <a:cs typeface="Traditional Arabic" panose="02020603050405020304" pitchFamily="18" charset="-78"/>
              </a:rPr>
              <a:t>, </a:t>
            </a:r>
            <a:r>
              <a:rPr lang="fr-FR" sz="2800" dirty="0" err="1" smtClean="0">
                <a:latin typeface="Traditional Arabic" panose="02020603050405020304" pitchFamily="18" charset="-78"/>
                <a:cs typeface="Traditional Arabic" panose="02020603050405020304" pitchFamily="18" charset="-78"/>
              </a:rPr>
              <a:t>furniture</a:t>
            </a:r>
            <a:r>
              <a:rPr lang="fr-FR" sz="2800" dirty="0" smtClean="0">
                <a:latin typeface="Traditional Arabic" panose="02020603050405020304" pitchFamily="18" charset="-78"/>
                <a:cs typeface="Traditional Arabic" panose="02020603050405020304" pitchFamily="18" charset="-78"/>
              </a:rPr>
              <a:t>,…).</a:t>
            </a:r>
          </a:p>
          <a:p>
            <a:r>
              <a:rPr lang="fr-FR" sz="2800" dirty="0" smtClean="0">
                <a:latin typeface="Traditional Arabic" panose="02020603050405020304" pitchFamily="18" charset="-78"/>
                <a:cs typeface="Traditional Arabic" panose="02020603050405020304" pitchFamily="18" charset="-78"/>
              </a:rPr>
              <a:t>4-Hire a team.</a:t>
            </a:r>
            <a:endParaRPr lang="fr-FR" sz="2800" dirty="0">
              <a:latin typeface="Traditional Arabic" panose="02020603050405020304" pitchFamily="18" charset="-78"/>
              <a:cs typeface="Traditional Arabic" panose="02020603050405020304" pitchFamily="18" charset="-78"/>
            </a:endParaRPr>
          </a:p>
        </p:txBody>
      </p:sp>
      <p:pic>
        <p:nvPicPr>
          <p:cNvPr id="2" name="Image 1"/>
          <p:cNvPicPr>
            <a:picLocks noChangeAspect="1"/>
          </p:cNvPicPr>
          <p:nvPr/>
        </p:nvPicPr>
        <p:blipFill>
          <a:blip r:embed="rId2"/>
          <a:stretch>
            <a:fillRect/>
          </a:stretch>
        </p:blipFill>
        <p:spPr>
          <a:xfrm>
            <a:off x="8564451" y="772732"/>
            <a:ext cx="2695575" cy="356744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471115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r" rtl="1"/>
            <a:r>
              <a:rPr lang="ar-SA" dirty="0">
                <a:solidFill>
                  <a:srgbClr val="00B050"/>
                </a:solidFill>
              </a:rPr>
              <a:t>4 اطلاق المشروع </a:t>
            </a:r>
            <a:r>
              <a:rPr lang="fr-FR" dirty="0" err="1">
                <a:solidFill>
                  <a:srgbClr val="00B050"/>
                </a:solidFill>
              </a:rPr>
              <a:t>project</a:t>
            </a:r>
            <a:r>
              <a:rPr lang="fr-FR" dirty="0">
                <a:solidFill>
                  <a:srgbClr val="00B050"/>
                </a:solidFill>
              </a:rPr>
              <a:t> </a:t>
            </a:r>
            <a:r>
              <a:rPr lang="fr-FR" dirty="0" err="1">
                <a:solidFill>
                  <a:srgbClr val="00B050"/>
                </a:solidFill>
              </a:rPr>
              <a:t>launch</a:t>
            </a:r>
            <a:r>
              <a:rPr lang="fr-FR" dirty="0">
                <a:solidFill>
                  <a:srgbClr val="00B050"/>
                </a:solidFill>
              </a:rPr>
              <a:t/>
            </a:r>
            <a:br>
              <a:rPr lang="fr-FR" dirty="0">
                <a:solidFill>
                  <a:srgbClr val="00B050"/>
                </a:solidFill>
              </a:rPr>
            </a:br>
            <a:endParaRPr lang="fr-FR" dirty="0">
              <a:solidFill>
                <a:srgbClr val="00B050"/>
              </a:solidFill>
            </a:endParaRPr>
          </a:p>
        </p:txBody>
      </p:sp>
      <p:sp>
        <p:nvSpPr>
          <p:cNvPr id="3" name="Espace réservé du contenu 2"/>
          <p:cNvSpPr>
            <a:spLocks noGrp="1"/>
          </p:cNvSpPr>
          <p:nvPr>
            <p:ph sz="quarter" idx="13"/>
          </p:nvPr>
        </p:nvSpPr>
        <p:spPr>
          <a:xfrm>
            <a:off x="3362324" y="1512278"/>
            <a:ext cx="8044229" cy="3862308"/>
          </a:xfrm>
        </p:spPr>
        <p:txBody>
          <a:bodyPr>
            <a:normAutofit/>
          </a:bodyPr>
          <a:lstStyle/>
          <a:p>
            <a:pPr algn="r" rtl="1"/>
            <a:r>
              <a:rPr lang="ar-SA" sz="3600" dirty="0" smtClean="0">
                <a:latin typeface="Simplified Arabic" panose="02020603050405020304" pitchFamily="18" charset="-78"/>
                <a:cs typeface="Simplified Arabic" panose="02020603050405020304" pitchFamily="18" charset="-78"/>
              </a:rPr>
              <a:t>1-حدد خطة تسويقية فعالة.</a:t>
            </a:r>
          </a:p>
          <a:p>
            <a:pPr algn="r" rtl="1"/>
            <a:r>
              <a:rPr lang="ar-SA" sz="3600" dirty="0" smtClean="0">
                <a:latin typeface="Simplified Arabic" panose="02020603050405020304" pitchFamily="18" charset="-78"/>
                <a:cs typeface="Simplified Arabic" panose="02020603050405020304" pitchFamily="18" charset="-78"/>
              </a:rPr>
              <a:t>2- ابدأ بتقديم الخدمات أو المنتجات التي خططت لها.</a:t>
            </a:r>
          </a:p>
          <a:p>
            <a:pPr algn="r" rtl="1"/>
            <a:r>
              <a:rPr lang="ar-SA" sz="3600" dirty="0" smtClean="0">
                <a:latin typeface="Simplified Arabic" panose="02020603050405020304" pitchFamily="18" charset="-78"/>
                <a:cs typeface="Simplified Arabic" panose="02020603050405020304" pitchFamily="18" charset="-78"/>
              </a:rPr>
              <a:t>3-راقب أداء المشروع وقم بإجراء التعديلات اللازمة .</a:t>
            </a:r>
            <a:endParaRPr lang="fr-FR" sz="36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0" y="1254369"/>
            <a:ext cx="3362325" cy="35692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016844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685801" y="592428"/>
            <a:ext cx="7402132" cy="4782157"/>
          </a:xfrm>
        </p:spPr>
        <p:txBody>
          <a:bodyPr>
            <a:noAutofit/>
          </a:bodyPr>
          <a:lstStyle/>
          <a:p>
            <a:r>
              <a:rPr lang="fr-FR" sz="2800" dirty="0" smtClean="0">
                <a:latin typeface="Traditional Arabic" panose="02020603050405020304" pitchFamily="18" charset="-78"/>
                <a:cs typeface="Traditional Arabic" panose="02020603050405020304" pitchFamily="18" charset="-78"/>
              </a:rPr>
              <a:t>1- </a:t>
            </a:r>
            <a:r>
              <a:rPr lang="fr-FR" sz="2800" dirty="0" err="1" smtClean="0">
                <a:latin typeface="Traditional Arabic" panose="02020603050405020304" pitchFamily="18" charset="-78"/>
                <a:cs typeface="Traditional Arabic" panose="02020603050405020304" pitchFamily="18" charset="-78"/>
              </a:rPr>
              <a:t>determine</a:t>
            </a:r>
            <a:r>
              <a:rPr lang="fr-FR" sz="2800" dirty="0" smtClean="0">
                <a:latin typeface="Traditional Arabic" panose="02020603050405020304" pitchFamily="18" charset="-78"/>
                <a:cs typeface="Traditional Arabic" panose="02020603050405020304" pitchFamily="18" charset="-78"/>
              </a:rPr>
              <a:t> an effective marketing plan to </a:t>
            </a:r>
            <a:r>
              <a:rPr lang="fr-FR" sz="2800" dirty="0" err="1" smtClean="0">
                <a:latin typeface="Traditional Arabic" panose="02020603050405020304" pitchFamily="18" charset="-78"/>
                <a:cs typeface="Traditional Arabic" panose="02020603050405020304" pitchFamily="18" charset="-78"/>
              </a:rPr>
              <a:t>reach</a:t>
            </a:r>
            <a:r>
              <a:rPr lang="fr-FR" sz="2800" dirty="0" smtClean="0">
                <a:latin typeface="Traditional Arabic" panose="02020603050405020304" pitchFamily="18" charset="-78"/>
                <a:cs typeface="Traditional Arabic" panose="02020603050405020304" pitchFamily="18" charset="-78"/>
              </a:rPr>
              <a:t> </a:t>
            </a:r>
            <a:r>
              <a:rPr lang="fr-FR" sz="2800" dirty="0" err="1" smtClean="0">
                <a:latin typeface="Traditional Arabic" panose="02020603050405020304" pitchFamily="18" charset="-78"/>
                <a:cs typeface="Traditional Arabic" panose="02020603050405020304" pitchFamily="18" charset="-78"/>
              </a:rPr>
              <a:t>your</a:t>
            </a:r>
            <a:r>
              <a:rPr lang="fr-FR" sz="2800" dirty="0" smtClean="0">
                <a:latin typeface="Traditional Arabic" panose="02020603050405020304" pitchFamily="18" charset="-78"/>
                <a:cs typeface="Traditional Arabic" panose="02020603050405020304" pitchFamily="18" charset="-78"/>
              </a:rPr>
              <a:t> </a:t>
            </a:r>
            <a:r>
              <a:rPr lang="fr-FR" sz="2800" dirty="0" err="1" smtClean="0">
                <a:latin typeface="Traditional Arabic" panose="02020603050405020304" pitchFamily="18" charset="-78"/>
                <a:cs typeface="Traditional Arabic" panose="02020603050405020304" pitchFamily="18" charset="-78"/>
              </a:rPr>
              <a:t>target</a:t>
            </a:r>
            <a:r>
              <a:rPr lang="fr-FR" sz="2800" dirty="0" smtClean="0">
                <a:latin typeface="Traditional Arabic" panose="02020603050405020304" pitchFamily="18" charset="-78"/>
                <a:cs typeface="Traditional Arabic" panose="02020603050405020304" pitchFamily="18" charset="-78"/>
              </a:rPr>
              <a:t> audience.</a:t>
            </a:r>
          </a:p>
          <a:p>
            <a:r>
              <a:rPr lang="fr-FR" sz="2800" dirty="0" smtClean="0">
                <a:latin typeface="Traditional Arabic" panose="02020603050405020304" pitchFamily="18" charset="-78"/>
                <a:cs typeface="Traditional Arabic" panose="02020603050405020304" pitchFamily="18" charset="-78"/>
              </a:rPr>
              <a:t>2- </a:t>
            </a:r>
            <a:r>
              <a:rPr lang="fr-FR" sz="2800" dirty="0" err="1" smtClean="0">
                <a:latin typeface="Traditional Arabic" panose="02020603050405020304" pitchFamily="18" charset="-78"/>
                <a:cs typeface="Traditional Arabic" panose="02020603050405020304" pitchFamily="18" charset="-78"/>
              </a:rPr>
              <a:t>start</a:t>
            </a:r>
            <a:r>
              <a:rPr lang="fr-FR" sz="2800" dirty="0" smtClean="0">
                <a:latin typeface="Traditional Arabic" panose="02020603050405020304" pitchFamily="18" charset="-78"/>
                <a:cs typeface="Traditional Arabic" panose="02020603050405020304" pitchFamily="18" charset="-78"/>
              </a:rPr>
              <a:t> </a:t>
            </a:r>
            <a:r>
              <a:rPr lang="fr-FR" sz="2800" dirty="0" err="1" smtClean="0">
                <a:latin typeface="Traditional Arabic" panose="02020603050405020304" pitchFamily="18" charset="-78"/>
                <a:cs typeface="Traditional Arabic" panose="02020603050405020304" pitchFamily="18" charset="-78"/>
              </a:rPr>
              <a:t>offering</a:t>
            </a:r>
            <a:r>
              <a:rPr lang="fr-FR" sz="2800" dirty="0" smtClean="0">
                <a:latin typeface="Traditional Arabic" panose="02020603050405020304" pitchFamily="18" charset="-78"/>
                <a:cs typeface="Traditional Arabic" panose="02020603050405020304" pitchFamily="18" charset="-78"/>
              </a:rPr>
              <a:t> the services or </a:t>
            </a:r>
            <a:r>
              <a:rPr lang="fr-FR" sz="2800" dirty="0" err="1" smtClean="0">
                <a:latin typeface="Traditional Arabic" panose="02020603050405020304" pitchFamily="18" charset="-78"/>
                <a:cs typeface="Traditional Arabic" panose="02020603050405020304" pitchFamily="18" charset="-78"/>
              </a:rPr>
              <a:t>products</a:t>
            </a:r>
            <a:r>
              <a:rPr lang="fr-FR" sz="2800" dirty="0" smtClean="0">
                <a:latin typeface="Traditional Arabic" panose="02020603050405020304" pitchFamily="18" charset="-78"/>
                <a:cs typeface="Traditional Arabic" panose="02020603050405020304" pitchFamily="18" charset="-78"/>
              </a:rPr>
              <a:t> </a:t>
            </a:r>
            <a:r>
              <a:rPr lang="fr-FR" sz="2800" dirty="0" err="1" smtClean="0">
                <a:latin typeface="Traditional Arabic" panose="02020603050405020304" pitchFamily="18" charset="-78"/>
                <a:cs typeface="Traditional Arabic" panose="02020603050405020304" pitchFamily="18" charset="-78"/>
              </a:rPr>
              <a:t>you</a:t>
            </a:r>
            <a:r>
              <a:rPr lang="fr-FR" sz="2800" dirty="0" smtClean="0">
                <a:latin typeface="Traditional Arabic" panose="02020603050405020304" pitchFamily="18" charset="-78"/>
                <a:cs typeface="Traditional Arabic" panose="02020603050405020304" pitchFamily="18" charset="-78"/>
              </a:rPr>
              <a:t> have </a:t>
            </a:r>
            <a:r>
              <a:rPr lang="fr-FR" sz="2800" dirty="0" err="1" smtClean="0">
                <a:latin typeface="Traditional Arabic" panose="02020603050405020304" pitchFamily="18" charset="-78"/>
                <a:cs typeface="Traditional Arabic" panose="02020603050405020304" pitchFamily="18" charset="-78"/>
              </a:rPr>
              <a:t>planned</a:t>
            </a:r>
            <a:r>
              <a:rPr lang="fr-FR" sz="2800" dirty="0" smtClean="0">
                <a:latin typeface="Traditional Arabic" panose="02020603050405020304" pitchFamily="18" charset="-78"/>
                <a:cs typeface="Traditional Arabic" panose="02020603050405020304" pitchFamily="18" charset="-78"/>
              </a:rPr>
              <a:t>.</a:t>
            </a:r>
          </a:p>
          <a:p>
            <a:r>
              <a:rPr lang="fr-FR" sz="2800" dirty="0" smtClean="0">
                <a:latin typeface="Traditional Arabic" panose="02020603050405020304" pitchFamily="18" charset="-78"/>
                <a:cs typeface="Traditional Arabic" panose="02020603050405020304" pitchFamily="18" charset="-78"/>
              </a:rPr>
              <a:t>3-Monitor </a:t>
            </a:r>
            <a:r>
              <a:rPr lang="fr-FR" sz="2800" dirty="0" err="1" smtClean="0">
                <a:latin typeface="Traditional Arabic" panose="02020603050405020304" pitchFamily="18" charset="-78"/>
                <a:cs typeface="Traditional Arabic" panose="02020603050405020304" pitchFamily="18" charset="-78"/>
              </a:rPr>
              <a:t>project</a:t>
            </a:r>
            <a:r>
              <a:rPr lang="fr-FR" sz="2800" dirty="0" smtClean="0">
                <a:latin typeface="Traditional Arabic" panose="02020603050405020304" pitchFamily="18" charset="-78"/>
                <a:cs typeface="Traditional Arabic" panose="02020603050405020304" pitchFamily="18" charset="-78"/>
              </a:rPr>
              <a:t> performance </a:t>
            </a:r>
            <a:r>
              <a:rPr lang="fr-FR" sz="2800" dirty="0" err="1" smtClean="0">
                <a:latin typeface="Traditional Arabic" panose="02020603050405020304" pitchFamily="18" charset="-78"/>
                <a:cs typeface="Traditional Arabic" panose="02020603050405020304" pitchFamily="18" charset="-78"/>
              </a:rPr>
              <a:t>necessary</a:t>
            </a:r>
            <a:r>
              <a:rPr lang="fr-FR" sz="2800" dirty="0" smtClean="0">
                <a:latin typeface="Traditional Arabic" panose="02020603050405020304" pitchFamily="18" charset="-78"/>
                <a:cs typeface="Traditional Arabic" panose="02020603050405020304" pitchFamily="18" charset="-78"/>
              </a:rPr>
              <a:t> </a:t>
            </a:r>
            <a:r>
              <a:rPr lang="fr-FR" sz="2800" dirty="0" err="1" smtClean="0">
                <a:latin typeface="Traditional Arabic" panose="02020603050405020304" pitchFamily="18" charset="-78"/>
                <a:cs typeface="Traditional Arabic" panose="02020603050405020304" pitchFamily="18" charset="-78"/>
              </a:rPr>
              <a:t>adjustments</a:t>
            </a:r>
            <a:r>
              <a:rPr lang="fr-FR" sz="2800" dirty="0">
                <a:latin typeface="Traditional Arabic" panose="02020603050405020304" pitchFamily="18" charset="-78"/>
                <a:cs typeface="Traditional Arabic" panose="02020603050405020304" pitchFamily="18" charset="-78"/>
              </a:rPr>
              <a:t>.</a:t>
            </a:r>
          </a:p>
        </p:txBody>
      </p:sp>
      <p:pic>
        <p:nvPicPr>
          <p:cNvPr id="2" name="Image 1"/>
          <p:cNvPicPr>
            <a:picLocks noChangeAspect="1"/>
          </p:cNvPicPr>
          <p:nvPr/>
        </p:nvPicPr>
        <p:blipFill>
          <a:blip r:embed="rId2"/>
          <a:stretch>
            <a:fillRect/>
          </a:stretch>
        </p:blipFill>
        <p:spPr>
          <a:xfrm>
            <a:off x="8212092" y="1403798"/>
            <a:ext cx="3520562" cy="272931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766578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4149969" y="457200"/>
            <a:ext cx="6930538" cy="4917385"/>
          </a:xfrm>
        </p:spPr>
        <p:txBody>
          <a:bodyPr>
            <a:normAutofit/>
          </a:bodyPr>
          <a:lstStyle/>
          <a:p>
            <a:pPr algn="just" rtl="1"/>
            <a:r>
              <a:rPr lang="ar-DZ" sz="3200" dirty="0" smtClean="0">
                <a:latin typeface="Simplified Arabic" panose="02020603050405020304" pitchFamily="18" charset="-78"/>
                <a:cs typeface="Simplified Arabic" panose="02020603050405020304" pitchFamily="18" charset="-78"/>
              </a:rPr>
              <a:t>تختلف خطوات تجسيد الخطة في المشروع مقاولاتي حسب طبيعة المشروع وخصائص السوق المستهدف.</a:t>
            </a:r>
          </a:p>
        </p:txBody>
      </p:sp>
      <p:pic>
        <p:nvPicPr>
          <p:cNvPr id="4" name="Image 3"/>
          <p:cNvPicPr>
            <a:picLocks noChangeAspect="1"/>
          </p:cNvPicPr>
          <p:nvPr/>
        </p:nvPicPr>
        <p:blipFill>
          <a:blip r:embed="rId2"/>
          <a:stretch>
            <a:fillRect/>
          </a:stretch>
        </p:blipFill>
        <p:spPr>
          <a:xfrm rot="19220447">
            <a:off x="531029" y="722430"/>
            <a:ext cx="2676946" cy="2143125"/>
          </a:xfrm>
          <a:prstGeom prst="rect">
            <a:avLst/>
          </a:prstGeom>
        </p:spPr>
      </p:pic>
    </p:spTree>
    <p:extLst>
      <p:ext uri="{BB962C8B-B14F-4D97-AF65-F5344CB8AC3E}">
        <p14:creationId xmlns:p14="http://schemas.microsoft.com/office/powerpoint/2010/main" val="732058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209283" y="463639"/>
            <a:ext cx="7088746" cy="4807915"/>
          </a:xfrm>
        </p:spPr>
        <p:txBody>
          <a:bodyPr/>
          <a:lstStyle/>
          <a:p>
            <a:pPr algn="just"/>
            <a:r>
              <a:rPr lang="fr-FR" sz="2800" dirty="0">
                <a:latin typeface="Traditional Arabic" panose="02020603050405020304" pitchFamily="18" charset="-78"/>
                <a:cs typeface="Traditional Arabic" panose="02020603050405020304" pitchFamily="18" charset="-78"/>
              </a:rPr>
              <a:t>Note: the </a:t>
            </a:r>
            <a:r>
              <a:rPr lang="fr-FR" sz="2800" dirty="0" err="1">
                <a:latin typeface="Traditional Arabic" panose="02020603050405020304" pitchFamily="18" charset="-78"/>
                <a:cs typeface="Traditional Arabic" panose="02020603050405020304" pitchFamily="18" charset="-78"/>
              </a:rPr>
              <a:t>steps</a:t>
            </a:r>
            <a:r>
              <a:rPr lang="fr-FR" sz="2800" dirty="0">
                <a:latin typeface="Traditional Arabic" panose="02020603050405020304" pitchFamily="18" charset="-78"/>
                <a:cs typeface="Traditional Arabic" panose="02020603050405020304" pitchFamily="18" charset="-78"/>
              </a:rPr>
              <a:t> to </a:t>
            </a:r>
            <a:r>
              <a:rPr lang="fr-FR" sz="2800" dirty="0" err="1">
                <a:latin typeface="Traditional Arabic" panose="02020603050405020304" pitchFamily="18" charset="-78"/>
                <a:cs typeface="Traditional Arabic" panose="02020603050405020304" pitchFamily="18" charset="-78"/>
              </a:rPr>
              <a:t>implement</a:t>
            </a:r>
            <a:r>
              <a:rPr lang="fr-FR" sz="2800" dirty="0">
                <a:latin typeface="Traditional Arabic" panose="02020603050405020304" pitchFamily="18" charset="-78"/>
                <a:cs typeface="Traditional Arabic" panose="02020603050405020304" pitchFamily="18" charset="-78"/>
              </a:rPr>
              <a:t> the plan in a </a:t>
            </a:r>
            <a:r>
              <a:rPr lang="fr-FR" sz="2800" dirty="0" err="1">
                <a:latin typeface="Traditional Arabic" panose="02020603050405020304" pitchFamily="18" charset="-78"/>
                <a:cs typeface="Traditional Arabic" panose="02020603050405020304" pitchFamily="18" charset="-78"/>
              </a:rPr>
              <a:t>contracting</a:t>
            </a:r>
            <a:r>
              <a:rPr lang="fr-FR" sz="2800" dirty="0">
                <a:latin typeface="Traditional Arabic" panose="02020603050405020304" pitchFamily="18" charset="-78"/>
                <a:cs typeface="Traditional Arabic" panose="02020603050405020304" pitchFamily="18" charset="-78"/>
              </a:rPr>
              <a:t> </a:t>
            </a:r>
            <a:r>
              <a:rPr lang="fr-FR" sz="2800" dirty="0" err="1">
                <a:latin typeface="Traditional Arabic" panose="02020603050405020304" pitchFamily="18" charset="-78"/>
                <a:cs typeface="Traditional Arabic" panose="02020603050405020304" pitchFamily="18" charset="-78"/>
              </a:rPr>
              <a:t>project</a:t>
            </a:r>
            <a:r>
              <a:rPr lang="fr-FR" sz="2800" dirty="0">
                <a:latin typeface="Traditional Arabic" panose="02020603050405020304" pitchFamily="18" charset="-78"/>
                <a:cs typeface="Traditional Arabic" panose="02020603050405020304" pitchFamily="18" charset="-78"/>
              </a:rPr>
              <a:t> </a:t>
            </a:r>
            <a:r>
              <a:rPr lang="fr-FR" sz="2800" dirty="0" err="1">
                <a:latin typeface="Traditional Arabic" panose="02020603050405020304" pitchFamily="18" charset="-78"/>
                <a:cs typeface="Traditional Arabic" panose="02020603050405020304" pitchFamily="18" charset="-78"/>
              </a:rPr>
              <a:t>vary</a:t>
            </a:r>
            <a:r>
              <a:rPr lang="fr-FR" sz="2800" dirty="0">
                <a:latin typeface="Traditional Arabic" panose="02020603050405020304" pitchFamily="18" charset="-78"/>
                <a:cs typeface="Traditional Arabic" panose="02020603050405020304" pitchFamily="18" charset="-78"/>
              </a:rPr>
              <a:t> </a:t>
            </a:r>
            <a:r>
              <a:rPr lang="fr-FR" sz="2800" dirty="0" err="1">
                <a:latin typeface="Traditional Arabic" panose="02020603050405020304" pitchFamily="18" charset="-78"/>
                <a:cs typeface="Traditional Arabic" panose="02020603050405020304" pitchFamily="18" charset="-78"/>
              </a:rPr>
              <a:t>depending</a:t>
            </a:r>
            <a:r>
              <a:rPr lang="fr-FR" sz="2800" dirty="0">
                <a:latin typeface="Traditional Arabic" panose="02020603050405020304" pitchFamily="18" charset="-78"/>
                <a:cs typeface="Traditional Arabic" panose="02020603050405020304" pitchFamily="18" charset="-78"/>
              </a:rPr>
              <a:t> on the nature of the </a:t>
            </a:r>
            <a:r>
              <a:rPr lang="fr-FR" sz="2800" dirty="0" err="1">
                <a:latin typeface="Traditional Arabic" panose="02020603050405020304" pitchFamily="18" charset="-78"/>
                <a:cs typeface="Traditional Arabic" panose="02020603050405020304" pitchFamily="18" charset="-78"/>
              </a:rPr>
              <a:t>project</a:t>
            </a:r>
            <a:r>
              <a:rPr lang="fr-FR" sz="2800" dirty="0">
                <a:latin typeface="Traditional Arabic" panose="02020603050405020304" pitchFamily="18" charset="-78"/>
                <a:cs typeface="Traditional Arabic" panose="02020603050405020304" pitchFamily="18" charset="-78"/>
              </a:rPr>
              <a:t> and the </a:t>
            </a:r>
            <a:r>
              <a:rPr lang="fr-FR" sz="2800" dirty="0" err="1">
                <a:latin typeface="Traditional Arabic" panose="02020603050405020304" pitchFamily="18" charset="-78"/>
                <a:cs typeface="Traditional Arabic" panose="02020603050405020304" pitchFamily="18" charset="-78"/>
              </a:rPr>
              <a:t>characteristics</a:t>
            </a:r>
            <a:r>
              <a:rPr lang="fr-FR" sz="2800" dirty="0">
                <a:latin typeface="Traditional Arabic" panose="02020603050405020304" pitchFamily="18" charset="-78"/>
                <a:cs typeface="Traditional Arabic" panose="02020603050405020304" pitchFamily="18" charset="-78"/>
              </a:rPr>
              <a:t> of the </a:t>
            </a:r>
            <a:r>
              <a:rPr lang="fr-FR" sz="2800" dirty="0" err="1">
                <a:latin typeface="Traditional Arabic" panose="02020603050405020304" pitchFamily="18" charset="-78"/>
                <a:cs typeface="Traditional Arabic" panose="02020603050405020304" pitchFamily="18" charset="-78"/>
              </a:rPr>
              <a:t>target</a:t>
            </a:r>
            <a:r>
              <a:rPr lang="fr-FR" sz="2800" dirty="0">
                <a:latin typeface="Traditional Arabic" panose="02020603050405020304" pitchFamily="18" charset="-78"/>
                <a:cs typeface="Traditional Arabic" panose="02020603050405020304" pitchFamily="18" charset="-78"/>
              </a:rPr>
              <a:t> </a:t>
            </a:r>
            <a:r>
              <a:rPr lang="fr-FR" sz="2800" dirty="0" err="1">
                <a:latin typeface="Traditional Arabic" panose="02020603050405020304" pitchFamily="18" charset="-78"/>
                <a:cs typeface="Traditional Arabic" panose="02020603050405020304" pitchFamily="18" charset="-78"/>
              </a:rPr>
              <a:t>market</a:t>
            </a:r>
            <a:endParaRPr lang="fr-FR" sz="2800" dirty="0">
              <a:latin typeface="Traditional Arabic" panose="02020603050405020304" pitchFamily="18" charset="-78"/>
              <a:cs typeface="Traditional Arabic" panose="02020603050405020304" pitchFamily="18" charset="-78"/>
            </a:endParaRPr>
          </a:p>
          <a:p>
            <a:endParaRPr lang="fr-FR" dirty="0"/>
          </a:p>
        </p:txBody>
      </p:sp>
      <p:pic>
        <p:nvPicPr>
          <p:cNvPr id="2" name="Image 1"/>
          <p:cNvPicPr>
            <a:picLocks noChangeAspect="1"/>
          </p:cNvPicPr>
          <p:nvPr/>
        </p:nvPicPr>
        <p:blipFill>
          <a:blip r:embed="rId2"/>
          <a:stretch>
            <a:fillRect/>
          </a:stretch>
        </p:blipFill>
        <p:spPr>
          <a:xfrm>
            <a:off x="8315457" y="785611"/>
            <a:ext cx="3262649" cy="3192444"/>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3873172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1" y="685800"/>
            <a:ext cx="5058507" cy="1151965"/>
          </a:xfrm>
        </p:spPr>
        <p:txBody>
          <a:bodyPr/>
          <a:lstStyle/>
          <a:p>
            <a:pPr rtl="1"/>
            <a:r>
              <a:rPr lang="ar-SA" dirty="0" err="1" smtClean="0"/>
              <a:t>ثانيا:قابلية</a:t>
            </a:r>
            <a:r>
              <a:rPr lang="ar-SA" dirty="0" smtClean="0"/>
              <a:t> التجسيد</a:t>
            </a:r>
            <a:endParaRPr lang="fr-FR" dirty="0"/>
          </a:p>
        </p:txBody>
      </p:sp>
      <p:sp>
        <p:nvSpPr>
          <p:cNvPr id="3" name="Espace réservé du contenu 2"/>
          <p:cNvSpPr>
            <a:spLocks noGrp="1"/>
          </p:cNvSpPr>
          <p:nvPr>
            <p:ph sz="quarter" idx="13"/>
          </p:nvPr>
        </p:nvSpPr>
        <p:spPr>
          <a:xfrm>
            <a:off x="685801" y="1477108"/>
            <a:ext cx="7291020" cy="3897477"/>
          </a:xfrm>
        </p:spPr>
        <p:txBody>
          <a:bodyPr/>
          <a:lstStyle/>
          <a:p>
            <a:pPr algn="r" rtl="1"/>
            <a:r>
              <a:rPr lang="ar-SA" sz="2800" b="1" dirty="0" smtClean="0">
                <a:solidFill>
                  <a:srgbClr val="00B050"/>
                </a:solidFill>
                <a:latin typeface="Simplified Arabic" panose="02020603050405020304" pitchFamily="18" charset="-78"/>
                <a:cs typeface="Simplified Arabic" panose="02020603050405020304" pitchFamily="18" charset="-78"/>
              </a:rPr>
              <a:t>تعريف قابلية التجسيد:</a:t>
            </a:r>
          </a:p>
          <a:p>
            <a:pPr algn="just" rtl="1"/>
            <a:r>
              <a:rPr lang="ar-SA" sz="2800" dirty="0" smtClean="0">
                <a:latin typeface="Simplified Arabic" panose="02020603050405020304" pitchFamily="18" charset="-78"/>
                <a:cs typeface="Simplified Arabic" panose="02020603050405020304" pitchFamily="18" charset="-78"/>
              </a:rPr>
              <a:t>قابلية التجسيد هي قدرة تحويل فكرة أو مفهوم أو نظرية إلى واقع ملموس .في سياق المشاريع </a:t>
            </a:r>
            <a:r>
              <a:rPr lang="ar-SA" sz="2800" dirty="0" err="1" smtClean="0">
                <a:latin typeface="Simplified Arabic" panose="02020603050405020304" pitchFamily="18" charset="-78"/>
                <a:cs typeface="Simplified Arabic" panose="02020603050405020304" pitchFamily="18" charset="-78"/>
              </a:rPr>
              <a:t>المقاولاتية</a:t>
            </a:r>
            <a:r>
              <a:rPr lang="ar-SA" sz="2800" dirty="0" smtClean="0">
                <a:latin typeface="Simplified Arabic" panose="02020603050405020304" pitchFamily="18" charset="-78"/>
                <a:cs typeface="Simplified Arabic" panose="02020603050405020304" pitchFamily="18" charset="-78"/>
              </a:rPr>
              <a:t> ،تشير إلى إمكانية تطبيق الفكرة بشكل عملي وتأسيس مشروع ناجح يحقق أهدافه.</a:t>
            </a:r>
            <a:endParaRPr lang="fr-FR" sz="28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7976821" y="181709"/>
            <a:ext cx="2990850" cy="2794854"/>
          </a:xfrm>
          <a:prstGeom prst="rect">
            <a:avLst/>
          </a:prstGeom>
        </p:spPr>
      </p:pic>
    </p:spTree>
    <p:extLst>
      <p:ext uri="{BB962C8B-B14F-4D97-AF65-F5344CB8AC3E}">
        <p14:creationId xmlns:p14="http://schemas.microsoft.com/office/powerpoint/2010/main" val="3211725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dirty="0" smtClean="0"/>
              <a:t>أهمية قابلية التجسيد:</a:t>
            </a:r>
            <a:endParaRPr lang="fr-FR" dirty="0"/>
          </a:p>
        </p:txBody>
      </p:sp>
      <p:sp>
        <p:nvSpPr>
          <p:cNvPr id="3" name="Espace réservé du contenu 2"/>
          <p:cNvSpPr>
            <a:spLocks noGrp="1"/>
          </p:cNvSpPr>
          <p:nvPr>
            <p:ph sz="quarter" idx="13"/>
          </p:nvPr>
        </p:nvSpPr>
        <p:spPr>
          <a:xfrm>
            <a:off x="3387969" y="1837766"/>
            <a:ext cx="8276493" cy="3536820"/>
          </a:xfrm>
        </p:spPr>
        <p:txBody>
          <a:bodyPr>
            <a:noAutofit/>
          </a:bodyPr>
          <a:lstStyle/>
          <a:p>
            <a:pPr algn="r" rtl="1"/>
            <a:r>
              <a:rPr lang="ar-SA" sz="3200" dirty="0" smtClean="0">
                <a:latin typeface="Simplified Arabic" panose="02020603050405020304" pitchFamily="18" charset="-78"/>
                <a:cs typeface="Simplified Arabic" panose="02020603050405020304" pitchFamily="18" charset="-78"/>
              </a:rPr>
              <a:t>تعد قابلية التجسيد عنصرا أساسيا لنجاح أي مشروع مقاولاتي ، وذلك للأسباب التالية:</a:t>
            </a:r>
          </a:p>
          <a:p>
            <a:pPr algn="r" rtl="1"/>
            <a:r>
              <a:rPr lang="ar-SA" sz="3200" dirty="0" smtClean="0">
                <a:latin typeface="Simplified Arabic" panose="02020603050405020304" pitchFamily="18" charset="-78"/>
                <a:cs typeface="Simplified Arabic" panose="02020603050405020304" pitchFamily="18" charset="-78"/>
              </a:rPr>
              <a:t>- تقلل من المخاطر.</a:t>
            </a:r>
          </a:p>
          <a:p>
            <a:pPr algn="r" rtl="1"/>
            <a:r>
              <a:rPr lang="ar-SA" sz="3200" dirty="0" smtClean="0">
                <a:latin typeface="Simplified Arabic" panose="02020603050405020304" pitchFamily="18" charset="-78"/>
                <a:cs typeface="Simplified Arabic" panose="02020603050405020304" pitchFamily="18" charset="-78"/>
              </a:rPr>
              <a:t>- تساعد في التخطيط.</a:t>
            </a:r>
          </a:p>
          <a:p>
            <a:pPr algn="r" rtl="1"/>
            <a:r>
              <a:rPr lang="ar-SA" sz="3200" dirty="0" smtClean="0">
                <a:latin typeface="Simplified Arabic" panose="02020603050405020304" pitchFamily="18" charset="-78"/>
                <a:cs typeface="Simplified Arabic" panose="02020603050405020304" pitchFamily="18" charset="-78"/>
              </a:rPr>
              <a:t>- تجذب المستثمرين.</a:t>
            </a:r>
          </a:p>
          <a:p>
            <a:pPr algn="r" rtl="1"/>
            <a:r>
              <a:rPr lang="ar-SA" sz="3200" dirty="0" smtClean="0">
                <a:latin typeface="Simplified Arabic" panose="02020603050405020304" pitchFamily="18" charset="-78"/>
                <a:cs typeface="Simplified Arabic" panose="02020603050405020304" pitchFamily="18" charset="-78"/>
              </a:rPr>
              <a:t>- تسهل عملية التنفيذ.</a:t>
            </a:r>
            <a:endParaRPr lang="fr-FR" sz="32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rot="2128987">
            <a:off x="278367" y="358940"/>
            <a:ext cx="2619375" cy="3138051"/>
          </a:xfrm>
          <a:prstGeom prst="rect">
            <a:avLst/>
          </a:prstGeom>
        </p:spPr>
      </p:pic>
    </p:spTree>
    <p:extLst>
      <p:ext uri="{BB962C8B-B14F-4D97-AF65-F5344CB8AC3E}">
        <p14:creationId xmlns:p14="http://schemas.microsoft.com/office/powerpoint/2010/main" val="3627615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685801" y="244699"/>
            <a:ext cx="7608194" cy="5615187"/>
          </a:xfrm>
        </p:spPr>
        <p:txBody>
          <a:bodyPr>
            <a:normAutofit/>
          </a:bodyPr>
          <a:lstStyle/>
          <a:p>
            <a:r>
              <a:rPr lang="fr-FR" sz="2400" dirty="0">
                <a:latin typeface="Traditional Arabic" panose="02020603050405020304" pitchFamily="18" charset="-78"/>
                <a:cs typeface="Traditional Arabic" panose="02020603050405020304" pitchFamily="18" charset="-78"/>
              </a:rPr>
              <a:t>Stages of </a:t>
            </a:r>
            <a:r>
              <a:rPr lang="fr-FR" sz="2400" dirty="0" err="1">
                <a:latin typeface="Traditional Arabic" panose="02020603050405020304" pitchFamily="18" charset="-78"/>
                <a:cs typeface="Traditional Arabic" panose="02020603050405020304" pitchFamily="18" charset="-78"/>
              </a:rPr>
              <a:t>establishing</a:t>
            </a:r>
            <a:r>
              <a:rPr lang="fr-FR" sz="2400" dirty="0">
                <a:latin typeface="Traditional Arabic" panose="02020603050405020304" pitchFamily="18" charset="-78"/>
                <a:cs typeface="Traditional Arabic" panose="02020603050405020304" pitchFamily="18" charset="-78"/>
              </a:rPr>
              <a:t> a </a:t>
            </a:r>
          </a:p>
          <a:p>
            <a:r>
              <a:rPr lang="fr-FR" sz="2400" dirty="0" err="1">
                <a:latin typeface="Traditional Arabic" panose="02020603050405020304" pitchFamily="18" charset="-78"/>
                <a:cs typeface="Traditional Arabic" panose="02020603050405020304" pitchFamily="18" charset="-78"/>
              </a:rPr>
              <a:t>Contracting</a:t>
            </a:r>
            <a:r>
              <a:rPr lang="fr-FR" sz="2400" dirty="0">
                <a:latin typeface="Traditional Arabic" panose="02020603050405020304" pitchFamily="18" charset="-78"/>
                <a:cs typeface="Traditional Arabic" panose="02020603050405020304" pitchFamily="18" charset="-78"/>
              </a:rPr>
              <a:t> </a:t>
            </a:r>
            <a:r>
              <a:rPr lang="fr-FR" sz="2400" dirty="0" err="1">
                <a:latin typeface="Traditional Arabic" panose="02020603050405020304" pitchFamily="18" charset="-78"/>
                <a:cs typeface="Traditional Arabic" panose="02020603050405020304" pitchFamily="18" charset="-78"/>
              </a:rPr>
              <a:t>project</a:t>
            </a:r>
            <a:endParaRPr lang="ar-SA" sz="2400" dirty="0">
              <a:latin typeface="Traditional Arabic" panose="02020603050405020304" pitchFamily="18" charset="-78"/>
              <a:cs typeface="Traditional Arabic" panose="02020603050405020304" pitchFamily="18" charset="-78"/>
            </a:endParaRPr>
          </a:p>
          <a:p>
            <a:r>
              <a:rPr lang="fr-FR" sz="2400" dirty="0">
                <a:latin typeface="Traditional Arabic" panose="02020603050405020304" pitchFamily="18" charset="-78"/>
                <a:cs typeface="Traditional Arabic" panose="02020603050405020304" pitchFamily="18" charset="-78"/>
              </a:rPr>
              <a:t>Plan formulation and </a:t>
            </a:r>
            <a:r>
              <a:rPr lang="fr-FR" sz="2400" dirty="0" err="1">
                <a:latin typeface="Traditional Arabic" panose="02020603050405020304" pitchFamily="18" charset="-78"/>
                <a:cs typeface="Traditional Arabic" panose="02020603050405020304" pitchFamily="18" charset="-78"/>
              </a:rPr>
              <a:t>feasibility</a:t>
            </a:r>
            <a:r>
              <a:rPr lang="fr-FR" sz="2400" dirty="0">
                <a:latin typeface="Traditional Arabic" panose="02020603050405020304" pitchFamily="18" charset="-78"/>
                <a:cs typeface="Traditional Arabic" panose="02020603050405020304" pitchFamily="18" charset="-78"/>
              </a:rPr>
              <a:t> of </a:t>
            </a:r>
            <a:r>
              <a:rPr lang="fr-FR" sz="2400" dirty="0" err="1">
                <a:latin typeface="Traditional Arabic" panose="02020603050405020304" pitchFamily="18" charset="-78"/>
                <a:cs typeface="Traditional Arabic" panose="02020603050405020304" pitchFamily="18" charset="-78"/>
              </a:rPr>
              <a:t>implementation</a:t>
            </a:r>
            <a:endParaRPr lang="fr-FR" sz="2400" dirty="0">
              <a:latin typeface="Traditional Arabic" panose="02020603050405020304" pitchFamily="18" charset="-78"/>
              <a:cs typeface="Traditional Arabic" panose="02020603050405020304" pitchFamily="18" charset="-78"/>
            </a:endParaRPr>
          </a:p>
          <a:p>
            <a:r>
              <a:rPr lang="fr-FR" sz="2400" dirty="0">
                <a:latin typeface="Traditional Arabic" panose="02020603050405020304" pitchFamily="18" charset="-78"/>
                <a:cs typeface="Traditional Arabic" panose="02020603050405020304" pitchFamily="18" charset="-78"/>
              </a:rPr>
              <a:t>Business model </a:t>
            </a:r>
            <a:r>
              <a:rPr lang="fr-FR" sz="2400" dirty="0" err="1">
                <a:latin typeface="Traditional Arabic" panose="02020603050405020304" pitchFamily="18" charset="-78"/>
                <a:cs typeface="Traditional Arabic" panose="02020603050405020304" pitchFamily="18" charset="-78"/>
              </a:rPr>
              <a:t>canvas</a:t>
            </a:r>
            <a:r>
              <a:rPr lang="fr-FR" sz="2400" dirty="0">
                <a:latin typeface="Traditional Arabic" panose="02020603050405020304" pitchFamily="18" charset="-78"/>
                <a:cs typeface="Traditional Arabic" panose="02020603050405020304" pitchFamily="18" charset="-78"/>
              </a:rPr>
              <a:t>(</a:t>
            </a:r>
            <a:r>
              <a:rPr lang="fr-FR" sz="2400" dirty="0" err="1">
                <a:latin typeface="Traditional Arabic" panose="02020603050405020304" pitchFamily="18" charset="-78"/>
                <a:cs typeface="Traditional Arabic" panose="02020603050405020304" pitchFamily="18" charset="-78"/>
              </a:rPr>
              <a:t>bmc</a:t>
            </a:r>
            <a:r>
              <a:rPr lang="fr-FR" sz="2400" dirty="0">
                <a:latin typeface="Traditional Arabic" panose="02020603050405020304" pitchFamily="18" charset="-78"/>
                <a:cs typeface="Traditional Arabic" panose="02020603050405020304" pitchFamily="18" charset="-78"/>
              </a:rPr>
              <a:t>)</a:t>
            </a:r>
          </a:p>
          <a:p>
            <a:r>
              <a:rPr lang="fr-FR" sz="2400" dirty="0">
                <a:latin typeface="Traditional Arabic" panose="02020603050405020304" pitchFamily="18" charset="-78"/>
                <a:cs typeface="Traditional Arabic" panose="02020603050405020304" pitchFamily="18" charset="-78"/>
              </a:rPr>
              <a:t>Business plan(</a:t>
            </a:r>
            <a:r>
              <a:rPr lang="fr-FR" sz="2400" dirty="0" err="1">
                <a:latin typeface="Traditional Arabic" panose="02020603050405020304" pitchFamily="18" charset="-78"/>
                <a:cs typeface="Traditional Arabic" panose="02020603050405020304" pitchFamily="18" charset="-78"/>
              </a:rPr>
              <a:t>bp</a:t>
            </a:r>
            <a:r>
              <a:rPr lang="fr-FR" sz="2400" dirty="0">
                <a:latin typeface="Traditional Arabic" panose="02020603050405020304" pitchFamily="18" charset="-78"/>
                <a:cs typeface="Traditional Arabic" panose="02020603050405020304" pitchFamily="18" charset="-78"/>
              </a:rPr>
              <a:t>)</a:t>
            </a:r>
          </a:p>
          <a:p>
            <a:r>
              <a:rPr lang="fr-FR" sz="2400" dirty="0">
                <a:latin typeface="Traditional Arabic" panose="02020603050405020304" pitchFamily="18" charset="-78"/>
                <a:cs typeface="Traditional Arabic" panose="02020603050405020304" pitchFamily="18" charset="-78"/>
              </a:rPr>
              <a:t>The </a:t>
            </a:r>
            <a:r>
              <a:rPr lang="fr-FR" sz="2400" dirty="0" err="1">
                <a:latin typeface="Traditional Arabic" panose="02020603050405020304" pitchFamily="18" charset="-78"/>
                <a:cs typeface="Traditional Arabic" panose="02020603050405020304" pitchFamily="18" charset="-78"/>
              </a:rPr>
              <a:t>process</a:t>
            </a:r>
            <a:r>
              <a:rPr lang="fr-FR" sz="2400" dirty="0">
                <a:latin typeface="Traditional Arabic" panose="02020603050405020304" pitchFamily="18" charset="-78"/>
                <a:cs typeface="Traditional Arabic" panose="02020603050405020304" pitchFamily="18" charset="-78"/>
              </a:rPr>
              <a:t> of </a:t>
            </a:r>
            <a:r>
              <a:rPr lang="fr-FR" sz="2400" dirty="0" err="1">
                <a:latin typeface="Traditional Arabic" panose="02020603050405020304" pitchFamily="18" charset="-78"/>
                <a:cs typeface="Traditional Arabic" panose="02020603050405020304" pitchFamily="18" charset="-78"/>
              </a:rPr>
              <a:t>embodiment</a:t>
            </a:r>
            <a:endParaRPr lang="fr-FR" sz="2400" dirty="0">
              <a:latin typeface="Traditional Arabic" panose="02020603050405020304" pitchFamily="18" charset="-78"/>
              <a:cs typeface="Traditional Arabic" panose="02020603050405020304" pitchFamily="18" charset="-78"/>
            </a:endParaRPr>
          </a:p>
          <a:p>
            <a:endParaRPr lang="fr-FR" dirty="0"/>
          </a:p>
        </p:txBody>
      </p:sp>
      <p:pic>
        <p:nvPicPr>
          <p:cNvPr id="4" name="Image 3"/>
          <p:cNvPicPr>
            <a:picLocks noChangeAspect="1"/>
          </p:cNvPicPr>
          <p:nvPr/>
        </p:nvPicPr>
        <p:blipFill>
          <a:blip r:embed="rId2"/>
          <a:stretch>
            <a:fillRect/>
          </a:stretch>
        </p:blipFill>
        <p:spPr>
          <a:xfrm>
            <a:off x="8118232" y="725643"/>
            <a:ext cx="2962275" cy="4039539"/>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1052851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dirty="0" err="1" smtClean="0"/>
              <a:t>ثالثا:عوامل</a:t>
            </a:r>
            <a:r>
              <a:rPr lang="ar-SA" dirty="0" smtClean="0"/>
              <a:t> تؤثر على قابلية التجسيد</a:t>
            </a:r>
            <a:endParaRPr lang="fr-FR" dirty="0"/>
          </a:p>
        </p:txBody>
      </p:sp>
      <p:sp>
        <p:nvSpPr>
          <p:cNvPr id="3" name="Espace réservé du contenu 2"/>
          <p:cNvSpPr>
            <a:spLocks noGrp="1"/>
          </p:cNvSpPr>
          <p:nvPr>
            <p:ph sz="quarter" idx="13"/>
          </p:nvPr>
        </p:nvSpPr>
        <p:spPr>
          <a:xfrm>
            <a:off x="3633092" y="2063396"/>
            <a:ext cx="8019645" cy="3311189"/>
          </a:xfrm>
        </p:spPr>
        <p:txBody>
          <a:bodyPr>
            <a:noAutofit/>
          </a:bodyPr>
          <a:lstStyle/>
          <a:p>
            <a:pPr algn="r" rtl="1"/>
            <a:r>
              <a:rPr lang="ar-SA" sz="3200" dirty="0" smtClean="0">
                <a:latin typeface="Simplified Arabic" panose="02020603050405020304" pitchFamily="18" charset="-78"/>
                <a:cs typeface="Simplified Arabic" panose="02020603050405020304" pitchFamily="18" charset="-78"/>
              </a:rPr>
              <a:t>تتأثر قابلية التجسيد بعدة </a:t>
            </a:r>
            <a:r>
              <a:rPr lang="ar-SA" sz="3200" dirty="0" err="1" smtClean="0">
                <a:latin typeface="Simplified Arabic" panose="02020603050405020304" pitchFamily="18" charset="-78"/>
                <a:cs typeface="Simplified Arabic" panose="02020603050405020304" pitchFamily="18" charset="-78"/>
              </a:rPr>
              <a:t>عوامل،أهمها</a:t>
            </a:r>
            <a:r>
              <a:rPr lang="ar-SA" sz="3200" dirty="0" smtClean="0">
                <a:latin typeface="Simplified Arabic" panose="02020603050405020304" pitchFamily="18" charset="-78"/>
                <a:cs typeface="Simplified Arabic" panose="02020603050405020304" pitchFamily="18" charset="-78"/>
              </a:rPr>
              <a:t>:</a:t>
            </a:r>
          </a:p>
          <a:p>
            <a:pPr algn="r" rtl="1"/>
            <a:r>
              <a:rPr lang="ar-SA" sz="3200" b="1" dirty="0" smtClean="0">
                <a:solidFill>
                  <a:srgbClr val="00B050"/>
                </a:solidFill>
                <a:latin typeface="Simplified Arabic" panose="02020603050405020304" pitchFamily="18" charset="-78"/>
                <a:cs typeface="Simplified Arabic" panose="02020603050405020304" pitchFamily="18" charset="-78"/>
              </a:rPr>
              <a:t>وضوح الفكرة </a:t>
            </a:r>
          </a:p>
          <a:p>
            <a:pPr algn="r" rtl="1"/>
            <a:r>
              <a:rPr lang="ar-SA" sz="3200" dirty="0" smtClean="0">
                <a:latin typeface="Simplified Arabic" panose="02020603050405020304" pitchFamily="18" charset="-78"/>
                <a:cs typeface="Simplified Arabic" panose="02020603050405020304" pitchFamily="18" charset="-78"/>
              </a:rPr>
              <a:t>يجب أن تكون الفكرة واضحة ومحددة بشكل جيد حتى يمكن تقييم إمكانية تطبيقها بشكل عملي.</a:t>
            </a:r>
          </a:p>
          <a:p>
            <a:pPr algn="r" rtl="1"/>
            <a:r>
              <a:rPr lang="ar-SA" sz="3200" b="1" dirty="0" smtClean="0">
                <a:solidFill>
                  <a:srgbClr val="00B050"/>
                </a:solidFill>
                <a:latin typeface="Simplified Arabic" panose="02020603050405020304" pitchFamily="18" charset="-78"/>
                <a:cs typeface="Simplified Arabic" panose="02020603050405020304" pitchFamily="18" charset="-78"/>
              </a:rPr>
              <a:t>جدوى السوق:</a:t>
            </a:r>
          </a:p>
          <a:p>
            <a:pPr algn="r" rtl="1"/>
            <a:r>
              <a:rPr lang="ar-SA" sz="3200" dirty="0" smtClean="0">
                <a:latin typeface="Simplified Arabic" panose="02020603050405020304" pitchFamily="18" charset="-78"/>
                <a:cs typeface="Simplified Arabic" panose="02020603050405020304" pitchFamily="18" charset="-78"/>
              </a:rPr>
              <a:t>يجب أن يكون هناك سوق محتمل للفكرة أو المنتج أو الخدمة التي يقدمها المشروع.  </a:t>
            </a:r>
            <a:endParaRPr lang="fr-FR" sz="32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rot="19161181">
            <a:off x="652391" y="1876504"/>
            <a:ext cx="2466975" cy="2491019"/>
          </a:xfrm>
          <a:prstGeom prst="rect">
            <a:avLst/>
          </a:prstGeom>
        </p:spPr>
      </p:pic>
    </p:spTree>
    <p:extLst>
      <p:ext uri="{BB962C8B-B14F-4D97-AF65-F5344CB8AC3E}">
        <p14:creationId xmlns:p14="http://schemas.microsoft.com/office/powerpoint/2010/main" val="993029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3868615" y="152400"/>
            <a:ext cx="7725508" cy="5222185"/>
          </a:xfrm>
        </p:spPr>
        <p:txBody>
          <a:bodyPr/>
          <a:lstStyle/>
          <a:p>
            <a:pPr algn="r" rtl="1"/>
            <a:r>
              <a:rPr lang="ar-SA" sz="3200" b="1" dirty="0" smtClean="0">
                <a:solidFill>
                  <a:srgbClr val="00B050"/>
                </a:solidFill>
                <a:latin typeface="Simplified Arabic" panose="02020603050405020304" pitchFamily="18" charset="-78"/>
                <a:cs typeface="Simplified Arabic" panose="02020603050405020304" pitchFamily="18" charset="-78"/>
              </a:rPr>
              <a:t>توفر الموارد:</a:t>
            </a:r>
          </a:p>
          <a:p>
            <a:pPr algn="r" rtl="1"/>
            <a:r>
              <a:rPr lang="ar-SA" dirty="0" smtClean="0"/>
              <a:t>يجب أن يتوفر لدى المقاولين الموارد اللازمة لتنفيذ </a:t>
            </a:r>
            <a:r>
              <a:rPr lang="ar-SA" dirty="0" err="1" smtClean="0"/>
              <a:t>المشروع،مثل</a:t>
            </a:r>
            <a:r>
              <a:rPr lang="ar-SA" dirty="0" smtClean="0"/>
              <a:t> التمويل والعمالة والمعدات.</a:t>
            </a:r>
          </a:p>
          <a:p>
            <a:pPr algn="r" rtl="1"/>
            <a:r>
              <a:rPr lang="ar-SA" sz="2800" b="1" dirty="0" smtClean="0">
                <a:solidFill>
                  <a:srgbClr val="00B050"/>
                </a:solidFill>
                <a:latin typeface="Simplified Arabic" panose="02020603050405020304" pitchFamily="18" charset="-78"/>
                <a:cs typeface="Simplified Arabic" panose="02020603050405020304" pitchFamily="18" charset="-78"/>
              </a:rPr>
              <a:t>الخبرة والكفاءة:</a:t>
            </a:r>
          </a:p>
          <a:p>
            <a:pPr algn="r" rtl="1"/>
            <a:r>
              <a:rPr lang="ar-SA" dirty="0" smtClean="0"/>
              <a:t>يجب أن يتمتع المقاولون بالخبرة والكفاءة اللازمة لتنفيذ المشروع بنجاح. </a:t>
            </a:r>
            <a:endParaRPr lang="fr-FR" dirty="0"/>
          </a:p>
        </p:txBody>
      </p:sp>
      <p:pic>
        <p:nvPicPr>
          <p:cNvPr id="2" name="Image 1"/>
          <p:cNvPicPr>
            <a:picLocks noChangeAspect="1"/>
          </p:cNvPicPr>
          <p:nvPr/>
        </p:nvPicPr>
        <p:blipFill>
          <a:blip r:embed="rId2"/>
          <a:stretch>
            <a:fillRect/>
          </a:stretch>
        </p:blipFill>
        <p:spPr>
          <a:xfrm>
            <a:off x="0" y="726832"/>
            <a:ext cx="4173415" cy="4865076"/>
          </a:xfrm>
          <a:prstGeom prst="rect">
            <a:avLst/>
          </a:prstGeom>
        </p:spPr>
      </p:pic>
    </p:spTree>
    <p:extLst>
      <p:ext uri="{BB962C8B-B14F-4D97-AF65-F5344CB8AC3E}">
        <p14:creationId xmlns:p14="http://schemas.microsoft.com/office/powerpoint/2010/main" val="3504078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b="1" dirty="0" smtClean="0">
                <a:latin typeface="Simplified Arabic" panose="02020603050405020304" pitchFamily="18" charset="-78"/>
                <a:cs typeface="Simplified Arabic" panose="02020603050405020304" pitchFamily="18" charset="-78"/>
              </a:rPr>
              <a:t>رابعا: تقييم قابلية التجسيد:</a:t>
            </a:r>
            <a:endParaRPr lang="fr-FR" b="1" dirty="0">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sz="quarter" idx="13"/>
          </p:nvPr>
        </p:nvSpPr>
        <p:spPr>
          <a:xfrm>
            <a:off x="4079631" y="2063396"/>
            <a:ext cx="7643446" cy="3311189"/>
          </a:xfrm>
        </p:spPr>
        <p:txBody>
          <a:bodyPr>
            <a:normAutofit/>
          </a:bodyPr>
          <a:lstStyle/>
          <a:p>
            <a:pPr algn="r" rtl="1"/>
            <a:r>
              <a:rPr lang="ar-SA" dirty="0" smtClean="0"/>
              <a:t>يمكن تقييم قابلية التجسيد من خلال الخطوات التالية:</a:t>
            </a:r>
          </a:p>
          <a:p>
            <a:pPr algn="r" rtl="1"/>
            <a:r>
              <a:rPr lang="ar-SA" b="1" u="sng" dirty="0" smtClean="0">
                <a:solidFill>
                  <a:srgbClr val="00B050"/>
                </a:solidFill>
              </a:rPr>
              <a:t>دراسة السوق</a:t>
            </a:r>
            <a:r>
              <a:rPr lang="ar-SA" dirty="0" smtClean="0"/>
              <a:t>:</a:t>
            </a:r>
            <a:r>
              <a:rPr lang="fr-FR" dirty="0" smtClean="0"/>
              <a:t> </a:t>
            </a:r>
            <a:r>
              <a:rPr lang="ar-SA" dirty="0" smtClean="0"/>
              <a:t>تحليل السوق المستهدف لتحديد حجمه واحتياجاته.</a:t>
            </a:r>
          </a:p>
          <a:p>
            <a:pPr algn="r" rtl="1"/>
            <a:r>
              <a:rPr lang="ar-SA" b="1" u="sng" dirty="0">
                <a:solidFill>
                  <a:srgbClr val="00B050"/>
                </a:solidFill>
              </a:rPr>
              <a:t>تحليل </a:t>
            </a:r>
            <a:r>
              <a:rPr lang="ar-SA" b="1" u="sng" dirty="0" err="1">
                <a:solidFill>
                  <a:srgbClr val="00B050"/>
                </a:solidFill>
              </a:rPr>
              <a:t>المنافسة:</a:t>
            </a:r>
            <a:r>
              <a:rPr lang="ar-SA" b="1" dirty="0" err="1"/>
              <a:t>دراسة</a:t>
            </a:r>
            <a:r>
              <a:rPr lang="ar-SA" b="1" u="sng" dirty="0">
                <a:solidFill>
                  <a:srgbClr val="00B050"/>
                </a:solidFill>
              </a:rPr>
              <a:t> </a:t>
            </a:r>
            <a:r>
              <a:rPr lang="ar-SA" dirty="0" smtClean="0"/>
              <a:t>المشاريع المماثلة لتحديد نقاط </a:t>
            </a:r>
            <a:r>
              <a:rPr lang="ar-SA" dirty="0" err="1" smtClean="0"/>
              <a:t>قوتتها</a:t>
            </a:r>
            <a:r>
              <a:rPr lang="ar-SA" dirty="0" smtClean="0"/>
              <a:t> ونقاط ضعفها.</a:t>
            </a:r>
          </a:p>
          <a:p>
            <a:pPr algn="r" rtl="1"/>
            <a:r>
              <a:rPr lang="ar-SA" b="1" u="sng" dirty="0">
                <a:solidFill>
                  <a:srgbClr val="00B050"/>
                </a:solidFill>
              </a:rPr>
              <a:t>تحديد الموارد اللازمة</a:t>
            </a:r>
            <a:r>
              <a:rPr lang="ar-SA" dirty="0" smtClean="0"/>
              <a:t>:</a:t>
            </a:r>
            <a:r>
              <a:rPr lang="fr-FR" dirty="0" smtClean="0"/>
              <a:t> </a:t>
            </a:r>
            <a:r>
              <a:rPr lang="ar-SA" dirty="0" smtClean="0"/>
              <a:t>تحديد الموارد المالية و البشرية والمادية اللازمة لتنفيذ المشروع.</a:t>
            </a:r>
          </a:p>
          <a:p>
            <a:pPr algn="r" rtl="1"/>
            <a:r>
              <a:rPr lang="ar-SA" b="1" u="sng" dirty="0">
                <a:solidFill>
                  <a:srgbClr val="00B050"/>
                </a:solidFill>
              </a:rPr>
              <a:t>وضع خطة </a:t>
            </a:r>
            <a:r>
              <a:rPr lang="ar-SA" b="1" u="sng" dirty="0" err="1">
                <a:solidFill>
                  <a:srgbClr val="00B050"/>
                </a:solidFill>
              </a:rPr>
              <a:t>عمل:</a:t>
            </a:r>
            <a:r>
              <a:rPr lang="ar-SA" b="1" dirty="0" err="1"/>
              <a:t>وضع</a:t>
            </a:r>
            <a:r>
              <a:rPr lang="ar-SA" b="1" u="sng" dirty="0">
                <a:solidFill>
                  <a:srgbClr val="00B050"/>
                </a:solidFill>
              </a:rPr>
              <a:t> </a:t>
            </a:r>
            <a:r>
              <a:rPr lang="ar-SA" dirty="0" smtClean="0"/>
              <a:t>خطة عمل واقعية تحدد الخطوات اللازمة للمشروع.</a:t>
            </a:r>
          </a:p>
          <a:p>
            <a:pPr algn="r" rtl="1"/>
            <a:r>
              <a:rPr lang="ar-SA" b="1" u="sng" dirty="0">
                <a:solidFill>
                  <a:srgbClr val="00B050"/>
                </a:solidFill>
              </a:rPr>
              <a:t>اختبار </a:t>
            </a:r>
            <a:r>
              <a:rPr lang="ar-SA" b="1" u="sng" dirty="0" err="1">
                <a:solidFill>
                  <a:srgbClr val="00B050"/>
                </a:solidFill>
              </a:rPr>
              <a:t>الفكرة:</a:t>
            </a:r>
            <a:r>
              <a:rPr lang="ar-SA" b="1" dirty="0" err="1"/>
              <a:t>اختبار</a:t>
            </a:r>
            <a:r>
              <a:rPr lang="ar-SA" b="1" u="sng" dirty="0">
                <a:solidFill>
                  <a:srgbClr val="00B050"/>
                </a:solidFill>
              </a:rPr>
              <a:t> </a:t>
            </a:r>
            <a:r>
              <a:rPr lang="ar-SA" dirty="0" smtClean="0"/>
              <a:t>الفكرة على نطاق صغير قبل البدء في تنفيذ المشروع بشكل كامل.</a:t>
            </a:r>
          </a:p>
          <a:p>
            <a:pPr algn="r" rtl="1"/>
            <a:endParaRPr lang="fr-FR" dirty="0"/>
          </a:p>
        </p:txBody>
      </p:sp>
      <p:pic>
        <p:nvPicPr>
          <p:cNvPr id="4" name="Image 3"/>
          <p:cNvPicPr>
            <a:picLocks noChangeAspect="1"/>
          </p:cNvPicPr>
          <p:nvPr/>
        </p:nvPicPr>
        <p:blipFill>
          <a:blip r:embed="rId2"/>
          <a:stretch>
            <a:fillRect/>
          </a:stretch>
        </p:blipFill>
        <p:spPr>
          <a:xfrm>
            <a:off x="893152" y="1121905"/>
            <a:ext cx="2762250" cy="3543879"/>
          </a:xfrm>
          <a:prstGeom prst="rect">
            <a:avLst/>
          </a:prstGeom>
        </p:spPr>
      </p:pic>
    </p:spTree>
    <p:extLst>
      <p:ext uri="{BB962C8B-B14F-4D97-AF65-F5344CB8AC3E}">
        <p14:creationId xmlns:p14="http://schemas.microsoft.com/office/powerpoint/2010/main" val="1313772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b="1" dirty="0" smtClean="0">
                <a:latin typeface="Simplified Arabic" panose="02020603050405020304" pitchFamily="18" charset="-78"/>
                <a:cs typeface="Simplified Arabic" panose="02020603050405020304" pitchFamily="18" charset="-78"/>
              </a:rPr>
              <a:t>  نصائح لتعزيز قابلية التجسيد  </a:t>
            </a:r>
            <a:endParaRPr lang="fr-FR" b="1" dirty="0">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sz="quarter" idx="13"/>
          </p:nvPr>
        </p:nvSpPr>
        <p:spPr/>
        <p:txBody>
          <a:bodyPr/>
          <a:lstStyle/>
          <a:p>
            <a:pPr algn="r" rtl="1"/>
            <a:r>
              <a:rPr lang="ar-SA" dirty="0" smtClean="0"/>
              <a:t>نصائح:</a:t>
            </a:r>
          </a:p>
          <a:p>
            <a:pPr algn="r" rtl="1"/>
            <a:r>
              <a:rPr lang="ar-SA" dirty="0" smtClean="0"/>
              <a:t>ابدأ بفكرة بسيطة.</a:t>
            </a:r>
          </a:p>
          <a:p>
            <a:pPr algn="r" rtl="1"/>
            <a:r>
              <a:rPr lang="ar-SA" dirty="0" smtClean="0"/>
              <a:t>ركز على </a:t>
            </a:r>
            <a:r>
              <a:rPr lang="ar-SA" dirty="0" err="1" smtClean="0"/>
              <a:t>إحتياجات</a:t>
            </a:r>
            <a:r>
              <a:rPr lang="ar-SA" dirty="0" smtClean="0"/>
              <a:t> السوق.</a:t>
            </a:r>
          </a:p>
          <a:p>
            <a:pPr algn="r" rtl="1"/>
            <a:r>
              <a:rPr lang="ar-SA" dirty="0" smtClean="0"/>
              <a:t>كن واقعيا </a:t>
            </a:r>
          </a:p>
          <a:p>
            <a:pPr algn="r" rtl="1"/>
            <a:r>
              <a:rPr lang="ar-SA" dirty="0" smtClean="0"/>
              <a:t>كن مستعدا للتكيف.</a:t>
            </a:r>
          </a:p>
          <a:p>
            <a:pPr algn="r" rtl="1"/>
            <a:r>
              <a:rPr lang="ar-SA" dirty="0" smtClean="0"/>
              <a:t>اطلب المساعدة.</a:t>
            </a:r>
            <a:endParaRPr lang="fr-FR" dirty="0"/>
          </a:p>
        </p:txBody>
      </p:sp>
      <p:pic>
        <p:nvPicPr>
          <p:cNvPr id="4" name="Image 3"/>
          <p:cNvPicPr>
            <a:picLocks noChangeAspect="1"/>
          </p:cNvPicPr>
          <p:nvPr/>
        </p:nvPicPr>
        <p:blipFill>
          <a:blip r:embed="rId2"/>
          <a:stretch>
            <a:fillRect/>
          </a:stretch>
        </p:blipFill>
        <p:spPr>
          <a:xfrm rot="20501636">
            <a:off x="794603" y="1754797"/>
            <a:ext cx="2466975" cy="184785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22422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685800"/>
            <a:ext cx="11617569" cy="1151965"/>
          </a:xfrm>
        </p:spPr>
        <p:txBody>
          <a:bodyPr>
            <a:normAutofit fontScale="90000"/>
          </a:bodyPr>
          <a:lstStyle/>
          <a:p>
            <a:pPr algn="r" rtl="1"/>
            <a:r>
              <a:rPr lang="ar-DZ" dirty="0" smtClean="0"/>
              <a:t>نمو</a:t>
            </a:r>
            <a:r>
              <a:rPr lang="ar-SA" dirty="0" err="1" smtClean="0"/>
              <a:t>ذج</a:t>
            </a:r>
            <a:r>
              <a:rPr lang="ar-SA" dirty="0" smtClean="0"/>
              <a:t> الأعمال التجاري</a:t>
            </a:r>
            <a:r>
              <a:rPr lang="fr-FR" dirty="0" smtClean="0"/>
              <a:t>BMC</a:t>
            </a:r>
            <a:br>
              <a:rPr lang="fr-FR" dirty="0" smtClean="0"/>
            </a:br>
            <a:r>
              <a:rPr lang="fr-FR" dirty="0" smtClean="0"/>
              <a:t>BUSINESS MODEL CANVAS</a:t>
            </a:r>
            <a:r>
              <a:rPr lang="ar-SA" dirty="0" smtClean="0"/>
              <a:t> </a:t>
            </a:r>
            <a:endParaRPr lang="fr-FR" dirty="0"/>
          </a:p>
        </p:txBody>
      </p:sp>
      <p:sp>
        <p:nvSpPr>
          <p:cNvPr id="3" name="Espace réservé du contenu 2"/>
          <p:cNvSpPr>
            <a:spLocks noGrp="1"/>
          </p:cNvSpPr>
          <p:nvPr>
            <p:ph sz="quarter" idx="13"/>
          </p:nvPr>
        </p:nvSpPr>
        <p:spPr>
          <a:xfrm>
            <a:off x="3198200" y="2063396"/>
            <a:ext cx="8419369" cy="3311189"/>
          </a:xfrm>
        </p:spPr>
        <p:txBody>
          <a:bodyPr/>
          <a:lstStyle/>
          <a:p>
            <a:pPr algn="r" rtl="1"/>
            <a:r>
              <a:rPr lang="ar-DZ" sz="2800" b="1" u="sng" dirty="0" smtClean="0">
                <a:solidFill>
                  <a:srgbClr val="00B050"/>
                </a:solidFill>
                <a:latin typeface="Simplified Arabic" panose="02020603050405020304" pitchFamily="18" charset="-78"/>
                <a:cs typeface="Simplified Arabic" panose="02020603050405020304" pitchFamily="18" charset="-78"/>
              </a:rPr>
              <a:t>تعريف نمو</a:t>
            </a:r>
            <a:r>
              <a:rPr lang="ar-SA" sz="2800" b="1" u="sng" dirty="0" err="1" smtClean="0">
                <a:solidFill>
                  <a:srgbClr val="00B050"/>
                </a:solidFill>
                <a:latin typeface="Simplified Arabic" panose="02020603050405020304" pitchFamily="18" charset="-78"/>
                <a:cs typeface="Simplified Arabic" panose="02020603050405020304" pitchFamily="18" charset="-78"/>
              </a:rPr>
              <a:t>ذج</a:t>
            </a:r>
            <a:r>
              <a:rPr lang="ar-SA" sz="2800" b="1" u="sng" dirty="0" smtClean="0">
                <a:solidFill>
                  <a:srgbClr val="00B050"/>
                </a:solidFill>
                <a:latin typeface="Simplified Arabic" panose="02020603050405020304" pitchFamily="18" charset="-78"/>
                <a:cs typeface="Simplified Arabic" panose="02020603050405020304" pitchFamily="18" charset="-78"/>
              </a:rPr>
              <a:t> العمل التجاري</a:t>
            </a:r>
            <a:r>
              <a:rPr lang="fr-FR" sz="2800" b="1" u="sng" dirty="0" err="1" smtClean="0">
                <a:solidFill>
                  <a:srgbClr val="00B050"/>
                </a:solidFill>
                <a:latin typeface="Simplified Arabic" panose="02020603050405020304" pitchFamily="18" charset="-78"/>
                <a:cs typeface="Simplified Arabic" panose="02020603050405020304" pitchFamily="18" charset="-78"/>
              </a:rPr>
              <a:t>Definition</a:t>
            </a:r>
            <a:r>
              <a:rPr lang="fr-FR" sz="2800" b="1" u="sng" dirty="0" smtClean="0">
                <a:solidFill>
                  <a:srgbClr val="00B050"/>
                </a:solidFill>
                <a:latin typeface="Simplified Arabic" panose="02020603050405020304" pitchFamily="18" charset="-78"/>
                <a:cs typeface="Simplified Arabic" panose="02020603050405020304" pitchFamily="18" charset="-78"/>
              </a:rPr>
              <a:t> of Business model </a:t>
            </a:r>
            <a:r>
              <a:rPr lang="fr-FR" sz="2800" b="1" u="sng" dirty="0" err="1" smtClean="0">
                <a:solidFill>
                  <a:srgbClr val="00B050"/>
                </a:solidFill>
                <a:latin typeface="Simplified Arabic" panose="02020603050405020304" pitchFamily="18" charset="-78"/>
                <a:cs typeface="Simplified Arabic" panose="02020603050405020304" pitchFamily="18" charset="-78"/>
              </a:rPr>
              <a:t>canvas</a:t>
            </a:r>
            <a:endParaRPr lang="fr-FR" sz="2800" b="1" u="sng" dirty="0" smtClean="0">
              <a:solidFill>
                <a:srgbClr val="00B050"/>
              </a:solidFill>
              <a:latin typeface="Simplified Arabic" panose="02020603050405020304" pitchFamily="18" charset="-78"/>
              <a:cs typeface="Simplified Arabic" panose="02020603050405020304" pitchFamily="18" charset="-78"/>
            </a:endParaRPr>
          </a:p>
          <a:p>
            <a:pPr algn="r" rtl="1"/>
            <a:r>
              <a:rPr lang="ar-SA" dirty="0" smtClean="0"/>
              <a:t>يعتبر مخطط نموذج الاعمال </a:t>
            </a:r>
            <a:r>
              <a:rPr lang="ar-SA" dirty="0" err="1" smtClean="0"/>
              <a:t>آداة</a:t>
            </a:r>
            <a:r>
              <a:rPr lang="ar-SA" dirty="0" smtClean="0"/>
              <a:t> </a:t>
            </a:r>
            <a:r>
              <a:rPr lang="ar-SA" dirty="0" err="1" smtClean="0"/>
              <a:t>إستراتيجية</a:t>
            </a:r>
            <a:r>
              <a:rPr lang="ar-SA" dirty="0" smtClean="0"/>
              <a:t> تستخدم لتطوير نموذج الأعمال أو استعراضه بشكل مرئي يساعد قالب مخطط نموذج الأعمال على تحديد أنشطة الأعمال الرئيسية وعلاقتها مع القيمة المقترحة التي تحددها</a:t>
            </a:r>
            <a:endParaRPr lang="fr-FR" dirty="0"/>
          </a:p>
        </p:txBody>
      </p:sp>
      <p:pic>
        <p:nvPicPr>
          <p:cNvPr id="4" name="Image 3"/>
          <p:cNvPicPr>
            <a:picLocks noChangeAspect="1"/>
          </p:cNvPicPr>
          <p:nvPr/>
        </p:nvPicPr>
        <p:blipFill>
          <a:blip r:embed="rId2"/>
          <a:stretch>
            <a:fillRect/>
          </a:stretch>
        </p:blipFill>
        <p:spPr>
          <a:xfrm rot="20619323">
            <a:off x="493468" y="1066801"/>
            <a:ext cx="2905125" cy="2538412"/>
          </a:xfrm>
          <a:prstGeom prst="rect">
            <a:avLst/>
          </a:prstGeom>
        </p:spPr>
      </p:pic>
    </p:spTree>
    <p:extLst>
      <p:ext uri="{BB962C8B-B14F-4D97-AF65-F5344CB8AC3E}">
        <p14:creationId xmlns:p14="http://schemas.microsoft.com/office/powerpoint/2010/main" val="28646944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dirty="0" smtClean="0"/>
              <a:t>كيفية إنشاء قالب مخطط نموذج الأعمال:</a:t>
            </a:r>
            <a:endParaRPr lang="fr-FR" dirty="0"/>
          </a:p>
        </p:txBody>
      </p:sp>
      <p:sp>
        <p:nvSpPr>
          <p:cNvPr id="3" name="Espace réservé du contenu 2"/>
          <p:cNvSpPr>
            <a:spLocks noGrp="1"/>
          </p:cNvSpPr>
          <p:nvPr>
            <p:ph sz="quarter" idx="13"/>
          </p:nvPr>
        </p:nvSpPr>
        <p:spPr>
          <a:xfrm>
            <a:off x="4595446" y="1230924"/>
            <a:ext cx="6485061" cy="4143662"/>
          </a:xfrm>
        </p:spPr>
        <p:txBody>
          <a:bodyPr/>
          <a:lstStyle/>
          <a:p>
            <a:pPr algn="r" rtl="1"/>
            <a:r>
              <a:rPr lang="ar-SA" dirty="0" err="1" smtClean="0"/>
              <a:t>يوجدتسع</a:t>
            </a:r>
            <a:r>
              <a:rPr lang="ar-SA" dirty="0" smtClean="0"/>
              <a:t> عناصر وهي:</a:t>
            </a:r>
          </a:p>
          <a:p>
            <a:pPr algn="r" rtl="1"/>
            <a:r>
              <a:rPr lang="ar-SA" sz="2800" dirty="0" smtClean="0">
                <a:solidFill>
                  <a:srgbClr val="00B050"/>
                </a:solidFill>
                <a:latin typeface="Simplified Arabic" panose="02020603050405020304" pitchFamily="18" charset="-78"/>
                <a:cs typeface="Simplified Arabic" panose="02020603050405020304" pitchFamily="18" charset="-78"/>
              </a:rPr>
              <a:t>شرائح العملاء </a:t>
            </a:r>
            <a:r>
              <a:rPr lang="fr-FR" sz="2800" dirty="0" err="1" smtClean="0">
                <a:solidFill>
                  <a:srgbClr val="00B050"/>
                </a:solidFill>
                <a:latin typeface="Simplified Arabic" panose="02020603050405020304" pitchFamily="18" charset="-78"/>
                <a:cs typeface="Simplified Arabic" panose="02020603050405020304" pitchFamily="18" charset="-78"/>
              </a:rPr>
              <a:t>customer</a:t>
            </a:r>
            <a:r>
              <a:rPr lang="fr-FR" sz="2800" dirty="0" smtClean="0">
                <a:solidFill>
                  <a:srgbClr val="00B050"/>
                </a:solidFill>
                <a:latin typeface="Simplified Arabic" panose="02020603050405020304" pitchFamily="18" charset="-78"/>
                <a:cs typeface="Simplified Arabic" panose="02020603050405020304" pitchFamily="18" charset="-78"/>
              </a:rPr>
              <a:t> </a:t>
            </a:r>
            <a:r>
              <a:rPr lang="fr-FR" sz="2800" dirty="0" err="1" smtClean="0">
                <a:solidFill>
                  <a:srgbClr val="00B050"/>
                </a:solidFill>
                <a:latin typeface="Simplified Arabic" panose="02020603050405020304" pitchFamily="18" charset="-78"/>
                <a:cs typeface="Simplified Arabic" panose="02020603050405020304" pitchFamily="18" charset="-78"/>
              </a:rPr>
              <a:t>segements</a:t>
            </a:r>
            <a:endParaRPr lang="fr-FR" sz="2800" dirty="0" smtClean="0">
              <a:solidFill>
                <a:srgbClr val="00B050"/>
              </a:solidFill>
              <a:latin typeface="Simplified Arabic" panose="02020603050405020304" pitchFamily="18" charset="-78"/>
              <a:cs typeface="Simplified Arabic" panose="02020603050405020304" pitchFamily="18" charset="-78"/>
            </a:endParaRPr>
          </a:p>
          <a:p>
            <a:pPr algn="r" rtl="1"/>
            <a:r>
              <a:rPr lang="ar-SA" dirty="0" smtClean="0"/>
              <a:t>حدد شخصيات العملاء الأمثل التي تستهدفها القيمة الخاصة </a:t>
            </a:r>
            <a:r>
              <a:rPr lang="ar-SA" dirty="0" err="1" smtClean="0"/>
              <a:t>بمنتجك،ثم</a:t>
            </a:r>
            <a:r>
              <a:rPr lang="ar-SA" dirty="0" smtClean="0"/>
              <a:t> قم بوصف الاختلافات الرئيسية بين فئات الشخصيات المختلفة والخطوات المحتملة في رحلة العميل.</a:t>
            </a:r>
            <a:endParaRPr lang="fr-FR" dirty="0"/>
          </a:p>
        </p:txBody>
      </p:sp>
      <p:pic>
        <p:nvPicPr>
          <p:cNvPr id="5" name="Image 4"/>
          <p:cNvPicPr>
            <a:picLocks noChangeAspect="1"/>
          </p:cNvPicPr>
          <p:nvPr/>
        </p:nvPicPr>
        <p:blipFill>
          <a:blip r:embed="rId2"/>
          <a:stretch>
            <a:fillRect/>
          </a:stretch>
        </p:blipFill>
        <p:spPr>
          <a:xfrm>
            <a:off x="1" y="1701176"/>
            <a:ext cx="4593270" cy="3810000"/>
          </a:xfrm>
          <a:prstGeom prst="rect">
            <a:avLst/>
          </a:prstGeom>
        </p:spPr>
      </p:pic>
    </p:spTree>
    <p:extLst>
      <p:ext uri="{BB962C8B-B14F-4D97-AF65-F5344CB8AC3E}">
        <p14:creationId xmlns:p14="http://schemas.microsoft.com/office/powerpoint/2010/main" val="34537414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dirty="0" smtClean="0"/>
              <a:t>القيم المقترحة </a:t>
            </a:r>
            <a:r>
              <a:rPr lang="fr-FR" dirty="0" smtClean="0"/>
              <a:t>value propositions</a:t>
            </a:r>
            <a:endParaRPr lang="fr-FR" dirty="0"/>
          </a:p>
        </p:txBody>
      </p:sp>
      <p:sp>
        <p:nvSpPr>
          <p:cNvPr id="3" name="Espace réservé du contenu 2"/>
          <p:cNvSpPr>
            <a:spLocks noGrp="1"/>
          </p:cNvSpPr>
          <p:nvPr>
            <p:ph sz="quarter" idx="13"/>
          </p:nvPr>
        </p:nvSpPr>
        <p:spPr>
          <a:xfrm>
            <a:off x="3141785" y="2063396"/>
            <a:ext cx="7938722" cy="3311189"/>
          </a:xfrm>
        </p:spPr>
        <p:txBody>
          <a:bodyPr>
            <a:normAutofit/>
          </a:bodyPr>
          <a:lstStyle/>
          <a:p>
            <a:pPr algn="r" rtl="1"/>
            <a:r>
              <a:rPr lang="ar-SA" sz="3200" dirty="0" smtClean="0">
                <a:latin typeface="Simplified Arabic" panose="02020603050405020304" pitchFamily="18" charset="-78"/>
                <a:cs typeface="Simplified Arabic" panose="02020603050405020304" pitchFamily="18" charset="-78"/>
              </a:rPr>
              <a:t>يخص مختلف القيم المقترحة التي تميز عملك عن منافسيك</a:t>
            </a:r>
            <a:endParaRPr lang="fr-FR" sz="3200" dirty="0">
              <a:latin typeface="Simplified Arabic" panose="02020603050405020304" pitchFamily="18" charset="-78"/>
              <a:cs typeface="Simplified Arabic" panose="02020603050405020304" pitchFamily="18" charset="-78"/>
            </a:endParaRPr>
          </a:p>
        </p:txBody>
      </p:sp>
      <p:pic>
        <p:nvPicPr>
          <p:cNvPr id="4104" name="Picture 8" descr="Customer Value Propositions: A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406" y="2334967"/>
            <a:ext cx="2619375" cy="2600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6096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40923" y="685800"/>
            <a:ext cx="6041760" cy="1151965"/>
          </a:xfrm>
        </p:spPr>
        <p:txBody>
          <a:bodyPr/>
          <a:lstStyle/>
          <a:p>
            <a:pPr algn="r" rtl="1"/>
            <a:r>
              <a:rPr lang="ar-SA" dirty="0" smtClean="0"/>
              <a:t>القنوات </a:t>
            </a:r>
            <a:r>
              <a:rPr lang="fr-FR" dirty="0" err="1" smtClean="0">
                <a:latin typeface="Simplified Arabic" panose="02020603050405020304" pitchFamily="18" charset="-78"/>
                <a:cs typeface="Simplified Arabic" panose="02020603050405020304" pitchFamily="18" charset="-78"/>
              </a:rPr>
              <a:t>channels</a:t>
            </a:r>
            <a:endParaRPr lang="fr-FR" dirty="0">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sz="quarter" idx="13"/>
          </p:nvPr>
        </p:nvSpPr>
        <p:spPr>
          <a:xfrm>
            <a:off x="3903785" y="2063396"/>
            <a:ext cx="7176722" cy="3311189"/>
          </a:xfrm>
        </p:spPr>
        <p:txBody>
          <a:bodyPr/>
          <a:lstStyle/>
          <a:p>
            <a:pPr algn="r" rtl="1"/>
            <a:r>
              <a:rPr lang="ar-DZ" sz="3200" dirty="0" smtClean="0">
                <a:latin typeface="Simplified Arabic" panose="02020603050405020304" pitchFamily="18" charset="-78"/>
                <a:cs typeface="Simplified Arabic" panose="02020603050405020304" pitchFamily="18" charset="-78"/>
              </a:rPr>
              <a:t>فصل كيفية الوصول إلى عملائك، وكيف يتم تقديم خدمات، وقنوات التوزيع المختلفة الخاصة بك،</a:t>
            </a:r>
            <a:r>
              <a:rPr lang="ar-SA" sz="3200" dirty="0" smtClean="0">
                <a:latin typeface="Simplified Arabic" panose="02020603050405020304" pitchFamily="18" charset="-78"/>
                <a:cs typeface="Simplified Arabic" panose="02020603050405020304" pitchFamily="18" charset="-78"/>
              </a:rPr>
              <a:t> وكذلك كيف يتم تحقيق القيمة المقترحة الخاصة بك.</a:t>
            </a:r>
          </a:p>
        </p:txBody>
      </p:sp>
      <p:pic>
        <p:nvPicPr>
          <p:cNvPr id="5122" name="Picture 2" descr="Communication Channel: Over 64,184 Royalty-Free Licensable Stock  Illustrations &amp; Drawings | Shutter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759300">
            <a:off x="671390" y="1367814"/>
            <a:ext cx="2057400" cy="221932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spTree>
    <p:extLst>
      <p:ext uri="{BB962C8B-B14F-4D97-AF65-F5344CB8AC3E}">
        <p14:creationId xmlns:p14="http://schemas.microsoft.com/office/powerpoint/2010/main" val="39166716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0" y="685800"/>
            <a:ext cx="11224846" cy="1151965"/>
          </a:xfrm>
        </p:spPr>
        <p:txBody>
          <a:bodyPr>
            <a:normAutofit fontScale="90000"/>
          </a:bodyPr>
          <a:lstStyle/>
          <a:p>
            <a:pPr algn="r" rtl="1"/>
            <a:r>
              <a:rPr lang="ar-SA" dirty="0" smtClean="0">
                <a:latin typeface="Simplified Arabic" panose="02020603050405020304" pitchFamily="18" charset="-78"/>
                <a:cs typeface="Simplified Arabic" panose="02020603050405020304" pitchFamily="18" charset="-78"/>
              </a:rPr>
              <a:t>العلاقات مع العملاء</a:t>
            </a:r>
            <a:r>
              <a:rPr lang="fr-FR" dirty="0" smtClean="0">
                <a:latin typeface="Simplified Arabic" panose="02020603050405020304" pitchFamily="18" charset="-78"/>
                <a:cs typeface="Simplified Arabic" panose="02020603050405020304" pitchFamily="18" charset="-78"/>
              </a:rPr>
              <a:t> </a:t>
            </a:r>
            <a:r>
              <a:rPr lang="fr-FR" dirty="0" err="1" smtClean="0">
                <a:latin typeface="Simplified Arabic" panose="02020603050405020304" pitchFamily="18" charset="-78"/>
                <a:cs typeface="Simplified Arabic" panose="02020603050405020304" pitchFamily="18" charset="-78"/>
              </a:rPr>
              <a:t>customer</a:t>
            </a:r>
            <a:r>
              <a:rPr lang="fr-FR" dirty="0" smtClean="0">
                <a:latin typeface="Simplified Arabic" panose="02020603050405020304" pitchFamily="18" charset="-78"/>
                <a:cs typeface="Simplified Arabic" panose="02020603050405020304" pitchFamily="18" charset="-78"/>
              </a:rPr>
              <a:t> </a:t>
            </a:r>
            <a:r>
              <a:rPr lang="fr-FR" dirty="0" err="1" smtClean="0">
                <a:latin typeface="Simplified Arabic" panose="02020603050405020304" pitchFamily="18" charset="-78"/>
                <a:cs typeface="Simplified Arabic" panose="02020603050405020304" pitchFamily="18" charset="-78"/>
              </a:rPr>
              <a:t>relationships</a:t>
            </a:r>
            <a:endParaRPr lang="fr-FR" dirty="0">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sz="quarter" idx="13"/>
          </p:nvPr>
        </p:nvSpPr>
        <p:spPr/>
        <p:txBody>
          <a:bodyPr>
            <a:normAutofit/>
          </a:bodyPr>
          <a:lstStyle/>
          <a:p>
            <a:pPr algn="just" rtl="1"/>
            <a:r>
              <a:rPr lang="ar-SA" sz="3200" dirty="0" smtClean="0">
                <a:latin typeface="Simplified Arabic" panose="02020603050405020304" pitchFamily="18" charset="-78"/>
                <a:cs typeface="Simplified Arabic" panose="02020603050405020304" pitchFamily="18" charset="-78"/>
              </a:rPr>
              <a:t>العلاقات مع العمال</a:t>
            </a:r>
          </a:p>
          <a:p>
            <a:pPr algn="just" rtl="1"/>
            <a:r>
              <a:rPr lang="ar-SA" sz="3200" dirty="0" smtClean="0">
                <a:latin typeface="Simplified Arabic" panose="02020603050405020304" pitchFamily="18" charset="-78"/>
                <a:cs typeface="Simplified Arabic" panose="02020603050405020304" pitchFamily="18" charset="-78"/>
              </a:rPr>
              <a:t>حدد ووصف العلاقات الأولية التي تربطك بعملائك، بما في ذلك كيفية تفاعلك </a:t>
            </a:r>
            <a:r>
              <a:rPr lang="ar-SA" sz="3200" dirty="0" err="1" smtClean="0">
                <a:latin typeface="Simplified Arabic" panose="02020603050405020304" pitchFamily="18" charset="-78"/>
                <a:cs typeface="Simplified Arabic" panose="02020603050405020304" pitchFamily="18" charset="-78"/>
              </a:rPr>
              <a:t>معهم،وكيف</a:t>
            </a:r>
            <a:r>
              <a:rPr lang="ar-SA" sz="3200" dirty="0" smtClean="0">
                <a:latin typeface="Simplified Arabic" panose="02020603050405020304" pitchFamily="18" charset="-78"/>
                <a:cs typeface="Simplified Arabic" panose="02020603050405020304" pitchFamily="18" charset="-78"/>
              </a:rPr>
              <a:t> تختلف هذه التفاعلات بين أنواع العملاء المختلفة، وما احتياجات العملاء المختلفة، ومستوى الدعم الذي يتلقاه العملاء المختلفون</a:t>
            </a:r>
            <a:endParaRPr lang="fr-FR" sz="32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339969" y="512152"/>
            <a:ext cx="2710595" cy="1847850"/>
          </a:xfrm>
          <a:prstGeom prst="rect">
            <a:avLst/>
          </a:prstGeom>
        </p:spPr>
      </p:pic>
    </p:spTree>
    <p:extLst>
      <p:ext uri="{BB962C8B-B14F-4D97-AF65-F5344CB8AC3E}">
        <p14:creationId xmlns:p14="http://schemas.microsoft.com/office/powerpoint/2010/main" val="40970543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dirty="0" smtClean="0"/>
              <a:t>مصادر الإيرادات </a:t>
            </a:r>
            <a:r>
              <a:rPr lang="fr-FR" dirty="0" smtClean="0">
                <a:latin typeface="Simplified Arabic" panose="02020603050405020304" pitchFamily="18" charset="-78"/>
                <a:cs typeface="Simplified Arabic" panose="02020603050405020304" pitchFamily="18" charset="-78"/>
              </a:rPr>
              <a:t>Revenue </a:t>
            </a:r>
            <a:r>
              <a:rPr lang="fr-FR" dirty="0" err="1" smtClean="0">
                <a:latin typeface="Simplified Arabic" panose="02020603050405020304" pitchFamily="18" charset="-78"/>
                <a:cs typeface="Simplified Arabic" panose="02020603050405020304" pitchFamily="18" charset="-78"/>
              </a:rPr>
              <a:t>streams</a:t>
            </a:r>
            <a:endParaRPr lang="fr-FR" dirty="0">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sz="quarter" idx="13"/>
          </p:nvPr>
        </p:nvSpPr>
        <p:spPr>
          <a:xfrm>
            <a:off x="3962400" y="1594338"/>
            <a:ext cx="7118107" cy="3780247"/>
          </a:xfrm>
        </p:spPr>
        <p:txBody>
          <a:bodyPr>
            <a:normAutofit/>
          </a:bodyPr>
          <a:lstStyle/>
          <a:p>
            <a:pPr algn="r" rtl="1"/>
            <a:r>
              <a:rPr lang="ar-SA" sz="3600" dirty="0" smtClean="0">
                <a:latin typeface="Simplified Arabic" panose="02020603050405020304" pitchFamily="18" charset="-78"/>
                <a:cs typeface="Simplified Arabic" panose="02020603050405020304" pitchFamily="18" charset="-78"/>
              </a:rPr>
              <a:t>مصادر الإيرادات:</a:t>
            </a:r>
          </a:p>
          <a:p>
            <a:pPr algn="r" rtl="1"/>
            <a:r>
              <a:rPr lang="ar-SA" sz="3600" dirty="0" smtClean="0">
                <a:latin typeface="Simplified Arabic" panose="02020603050405020304" pitchFamily="18" charset="-78"/>
                <a:cs typeface="Simplified Arabic" panose="02020603050405020304" pitchFamily="18" charset="-78"/>
              </a:rPr>
              <a:t>صف كيف يجني عملك الإيرادات من خلال تقديم القيمة المقترحة</a:t>
            </a:r>
            <a:endParaRPr lang="fr-FR" sz="3600" dirty="0">
              <a:latin typeface="Simplified Arabic" panose="02020603050405020304" pitchFamily="18" charset="-78"/>
              <a:cs typeface="Simplified Arabic" panose="02020603050405020304" pitchFamily="18" charset="-78"/>
            </a:endParaRPr>
          </a:p>
        </p:txBody>
      </p:sp>
      <p:sp>
        <p:nvSpPr>
          <p:cNvPr id="4" name="AutoShape 2" descr="Revenue Streams and Your Business Model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6" descr="Revenue Streams and Your Business Model ..."/>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7" name="Image 6"/>
          <p:cNvPicPr>
            <a:picLocks noChangeAspect="1"/>
          </p:cNvPicPr>
          <p:nvPr/>
        </p:nvPicPr>
        <p:blipFill>
          <a:blip r:embed="rId2"/>
          <a:stretch>
            <a:fillRect/>
          </a:stretch>
        </p:blipFill>
        <p:spPr>
          <a:xfrm>
            <a:off x="612775" y="1837765"/>
            <a:ext cx="3548917" cy="3343835"/>
          </a:xfrm>
          <a:prstGeom prst="rect">
            <a:avLst/>
          </a:prstGeom>
        </p:spPr>
      </p:pic>
    </p:spTree>
    <p:extLst>
      <p:ext uri="{BB962C8B-B14F-4D97-AF65-F5344CB8AC3E}">
        <p14:creationId xmlns:p14="http://schemas.microsoft.com/office/powerpoint/2010/main" val="321712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dirty="0" smtClean="0"/>
              <a:t>الموارد الرئيسية </a:t>
            </a:r>
            <a:r>
              <a:rPr lang="fr-FR" dirty="0" smtClean="0"/>
              <a:t>key </a:t>
            </a:r>
            <a:r>
              <a:rPr lang="fr-FR" dirty="0" err="1" smtClean="0"/>
              <a:t>resources</a:t>
            </a:r>
            <a:endParaRPr lang="fr-FR" dirty="0"/>
          </a:p>
        </p:txBody>
      </p:sp>
      <p:sp>
        <p:nvSpPr>
          <p:cNvPr id="3" name="Espace réservé du contenu 2"/>
          <p:cNvSpPr>
            <a:spLocks noGrp="1"/>
          </p:cNvSpPr>
          <p:nvPr>
            <p:ph sz="quarter" idx="13"/>
          </p:nvPr>
        </p:nvSpPr>
        <p:spPr/>
        <p:txBody>
          <a:bodyPr>
            <a:normAutofit/>
          </a:bodyPr>
          <a:lstStyle/>
          <a:p>
            <a:pPr algn="r" rtl="1"/>
            <a:r>
              <a:rPr lang="ar-SA" sz="3600" dirty="0" smtClean="0">
                <a:latin typeface="Simplified Arabic" panose="02020603050405020304" pitchFamily="18" charset="-78"/>
                <a:cs typeface="Simplified Arabic" panose="02020603050405020304" pitchFamily="18" charset="-78"/>
              </a:rPr>
              <a:t>حدد الموارد الرئيسية التي يعتمد عليها عملك أو يستخدمها لتشغيل وتوفير الخدمات</a:t>
            </a:r>
            <a:endParaRPr lang="fr-FR" sz="3600" dirty="0">
              <a:latin typeface="Simplified Arabic" panose="02020603050405020304" pitchFamily="18" charset="-78"/>
              <a:cs typeface="Simplified Arabic" panose="02020603050405020304" pitchFamily="18" charset="-78"/>
            </a:endParaRPr>
          </a:p>
        </p:txBody>
      </p:sp>
      <p:sp>
        <p:nvSpPr>
          <p:cNvPr id="4" name="AutoShape 2" descr="flat vector illustration Stock Vector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 name="Image 4"/>
          <p:cNvPicPr>
            <a:picLocks noChangeAspect="1"/>
          </p:cNvPicPr>
          <p:nvPr/>
        </p:nvPicPr>
        <p:blipFill>
          <a:blip r:embed="rId2"/>
          <a:stretch>
            <a:fillRect/>
          </a:stretch>
        </p:blipFill>
        <p:spPr>
          <a:xfrm rot="20674327">
            <a:off x="337486" y="809829"/>
            <a:ext cx="2238375" cy="2269745"/>
          </a:xfrm>
          <a:prstGeom prst="rect">
            <a:avLst/>
          </a:prstGeom>
        </p:spPr>
      </p:pic>
    </p:spTree>
    <p:extLst>
      <p:ext uri="{BB962C8B-B14F-4D97-AF65-F5344CB8AC3E}">
        <p14:creationId xmlns:p14="http://schemas.microsoft.com/office/powerpoint/2010/main" val="24838648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dirty="0" smtClean="0"/>
              <a:t>الأنشطة الرئيسية </a:t>
            </a:r>
            <a:r>
              <a:rPr lang="fr-FR" dirty="0" smtClean="0"/>
              <a:t>key </a:t>
            </a:r>
            <a:r>
              <a:rPr lang="fr-FR" dirty="0" err="1" smtClean="0"/>
              <a:t>activities</a:t>
            </a:r>
            <a:endParaRPr lang="fr-FR" dirty="0"/>
          </a:p>
        </p:txBody>
      </p:sp>
      <p:sp>
        <p:nvSpPr>
          <p:cNvPr id="3" name="Espace réservé du contenu 2"/>
          <p:cNvSpPr>
            <a:spLocks noGrp="1"/>
          </p:cNvSpPr>
          <p:nvPr>
            <p:ph sz="quarter" idx="13"/>
          </p:nvPr>
        </p:nvSpPr>
        <p:spPr>
          <a:xfrm>
            <a:off x="2520462" y="2063396"/>
            <a:ext cx="8560045" cy="3311189"/>
          </a:xfrm>
        </p:spPr>
        <p:txBody>
          <a:bodyPr>
            <a:normAutofit/>
          </a:bodyPr>
          <a:lstStyle/>
          <a:p>
            <a:pPr algn="r" rtl="1"/>
            <a:r>
              <a:rPr lang="ar-SA" sz="3200" dirty="0" smtClean="0">
                <a:latin typeface="Simplified Arabic" panose="02020603050405020304" pitchFamily="18" charset="-78"/>
                <a:cs typeface="Simplified Arabic" panose="02020603050405020304" pitchFamily="18" charset="-78"/>
              </a:rPr>
              <a:t>لخص الأنشطة الرئيسية التي تتيح لعملك توفير الخدمات وتحقق القيمة المقترحة التي تحددها</a:t>
            </a:r>
            <a:endParaRPr lang="fr-FR" sz="32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rot="20079878">
            <a:off x="453538" y="1086937"/>
            <a:ext cx="2857500" cy="1952917"/>
          </a:xfrm>
          <a:prstGeom prst="rect">
            <a:avLst/>
          </a:prstGeom>
        </p:spPr>
      </p:pic>
    </p:spTree>
    <p:extLst>
      <p:ext uri="{BB962C8B-B14F-4D97-AF65-F5344CB8AC3E}">
        <p14:creationId xmlns:p14="http://schemas.microsoft.com/office/powerpoint/2010/main" val="25102676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dirty="0" smtClean="0"/>
              <a:t>الشر</a:t>
            </a:r>
            <a:r>
              <a:rPr lang="ar-DZ" dirty="0" smtClean="0"/>
              <a:t>ا</a:t>
            </a:r>
            <a:r>
              <a:rPr lang="ar-SA" dirty="0" err="1" smtClean="0"/>
              <a:t>كات</a:t>
            </a:r>
            <a:r>
              <a:rPr lang="ar-SA" dirty="0" smtClean="0"/>
              <a:t> الرئيسية</a:t>
            </a:r>
            <a:r>
              <a:rPr lang="fr-FR" dirty="0" smtClean="0"/>
              <a:t>key </a:t>
            </a:r>
            <a:r>
              <a:rPr lang="fr-FR" dirty="0" err="1" smtClean="0"/>
              <a:t>partners</a:t>
            </a:r>
            <a:endParaRPr lang="fr-FR" dirty="0"/>
          </a:p>
        </p:txBody>
      </p:sp>
      <p:sp>
        <p:nvSpPr>
          <p:cNvPr id="3" name="Espace réservé du contenu 2"/>
          <p:cNvSpPr>
            <a:spLocks noGrp="1"/>
          </p:cNvSpPr>
          <p:nvPr>
            <p:ph sz="quarter" idx="13"/>
          </p:nvPr>
        </p:nvSpPr>
        <p:spPr>
          <a:xfrm>
            <a:off x="3141784" y="1383324"/>
            <a:ext cx="8663353" cy="3991262"/>
          </a:xfrm>
        </p:spPr>
        <p:txBody>
          <a:bodyPr>
            <a:normAutofit/>
          </a:bodyPr>
          <a:lstStyle/>
          <a:p>
            <a:pPr algn="r" rtl="1"/>
            <a:r>
              <a:rPr lang="ar-DZ" sz="3200" dirty="0" smtClean="0">
                <a:latin typeface="Simplified Arabic" panose="02020603050405020304" pitchFamily="18" charset="-78"/>
                <a:cs typeface="Simplified Arabic" panose="02020603050405020304" pitchFamily="18" charset="-78"/>
              </a:rPr>
              <a:t>حدد الشراكات الرئيسية التي يستفيد منها عملك أو يعتمد عليها لتحقيق النجاح، أدرج الموارد أو القيمة التي يحصل عليها عملك من ه</a:t>
            </a:r>
            <a:r>
              <a:rPr lang="ar-SA" sz="3200" dirty="0" smtClean="0">
                <a:latin typeface="Simplified Arabic" panose="02020603050405020304" pitchFamily="18" charset="-78"/>
                <a:cs typeface="Simplified Arabic" panose="02020603050405020304" pitchFamily="18" charset="-78"/>
              </a:rPr>
              <a:t>ذه الشراكات</a:t>
            </a:r>
            <a:endParaRPr lang="fr-FR" sz="32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rot="19317198">
            <a:off x="685800" y="1530960"/>
            <a:ext cx="2705100" cy="1685925"/>
          </a:xfrm>
          <a:prstGeom prst="rect">
            <a:avLst/>
          </a:prstGeom>
        </p:spPr>
      </p:pic>
    </p:spTree>
    <p:extLst>
      <p:ext uri="{BB962C8B-B14F-4D97-AF65-F5344CB8AC3E}">
        <p14:creationId xmlns:p14="http://schemas.microsoft.com/office/powerpoint/2010/main" val="33666963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dirty="0" smtClean="0"/>
              <a:t>هيكل التكاليف </a:t>
            </a:r>
            <a:r>
              <a:rPr lang="fr-FR" dirty="0" err="1" smtClean="0"/>
              <a:t>cost</a:t>
            </a:r>
            <a:r>
              <a:rPr lang="fr-FR" dirty="0" smtClean="0"/>
              <a:t> structure</a:t>
            </a:r>
            <a:endParaRPr lang="fr-FR" dirty="0"/>
          </a:p>
        </p:txBody>
      </p:sp>
      <p:sp>
        <p:nvSpPr>
          <p:cNvPr id="3" name="Espace réservé du contenu 2"/>
          <p:cNvSpPr>
            <a:spLocks noGrp="1"/>
          </p:cNvSpPr>
          <p:nvPr>
            <p:ph sz="quarter" idx="13"/>
          </p:nvPr>
        </p:nvSpPr>
        <p:spPr/>
        <p:txBody>
          <a:bodyPr>
            <a:normAutofit/>
          </a:bodyPr>
          <a:lstStyle/>
          <a:p>
            <a:pPr algn="r" rtl="1"/>
            <a:r>
              <a:rPr lang="ar-DZ" sz="3200" dirty="0" smtClean="0">
                <a:latin typeface="Simplified Arabic" panose="02020603050405020304" pitchFamily="18" charset="-78"/>
                <a:cs typeface="Simplified Arabic" panose="02020603050405020304" pitchFamily="18" charset="-78"/>
              </a:rPr>
              <a:t>حدد التكاليف الأساسية المرتبطة بتشغيل عملك وتقديم خدماتك، ثم أشرح بالتفصيل </a:t>
            </a:r>
            <a:r>
              <a:rPr lang="ar-DZ" sz="3200" dirty="0" err="1" smtClean="0">
                <a:latin typeface="Simplified Arabic" panose="02020603050405020304" pitchFamily="18" charset="-78"/>
                <a:cs typeface="Simplified Arabic" panose="02020603050405020304" pitchFamily="18" charset="-78"/>
              </a:rPr>
              <a:t>العللاقة</a:t>
            </a:r>
            <a:r>
              <a:rPr lang="ar-DZ" sz="3200" dirty="0" smtClean="0">
                <a:latin typeface="Simplified Arabic" panose="02020603050405020304" pitchFamily="18" charset="-78"/>
                <a:cs typeface="Simplified Arabic" panose="02020603050405020304" pitchFamily="18" charset="-78"/>
              </a:rPr>
              <a:t> بين ه</a:t>
            </a:r>
            <a:r>
              <a:rPr lang="ar-SA" sz="3200" dirty="0" smtClean="0">
                <a:latin typeface="Simplified Arabic" panose="02020603050405020304" pitchFamily="18" charset="-78"/>
                <a:cs typeface="Simplified Arabic" panose="02020603050405020304" pitchFamily="18" charset="-78"/>
              </a:rPr>
              <a:t>ذه التكاليف ووظائف العمل الأخرى</a:t>
            </a:r>
            <a:endParaRPr lang="fr-FR" sz="32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rot="19970017">
            <a:off x="619863" y="553445"/>
            <a:ext cx="2143125" cy="2143125"/>
          </a:xfrm>
          <a:prstGeom prst="rect">
            <a:avLst/>
          </a:prstGeom>
        </p:spPr>
      </p:pic>
    </p:spTree>
    <p:extLst>
      <p:ext uri="{BB962C8B-B14F-4D97-AF65-F5344CB8AC3E}">
        <p14:creationId xmlns:p14="http://schemas.microsoft.com/office/powerpoint/2010/main" val="33046822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dirty="0" smtClean="0"/>
              <a:t>نموذج الاعمال التجاري </a:t>
            </a:r>
            <a:r>
              <a:rPr lang="fr-FR" dirty="0" smtClean="0"/>
              <a:t>BMC</a:t>
            </a:r>
            <a:endParaRPr lang="fr-FR" dirty="0"/>
          </a:p>
        </p:txBody>
      </p:sp>
      <p:sp>
        <p:nvSpPr>
          <p:cNvPr id="4" name="AutoShape 2" descr="Business Model Canvas (BMC): Th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7" name="Image 6"/>
          <p:cNvPicPr>
            <a:picLocks noChangeAspect="1"/>
          </p:cNvPicPr>
          <p:nvPr/>
        </p:nvPicPr>
        <p:blipFill>
          <a:blip r:embed="rId2"/>
          <a:stretch>
            <a:fillRect/>
          </a:stretch>
        </p:blipFill>
        <p:spPr>
          <a:xfrm>
            <a:off x="579550" y="1837765"/>
            <a:ext cx="10264462" cy="3071477"/>
          </a:xfrm>
          <a:prstGeom prst="rect">
            <a:avLst/>
          </a:prstGeom>
        </p:spPr>
      </p:pic>
    </p:spTree>
    <p:extLst>
      <p:ext uri="{BB962C8B-B14F-4D97-AF65-F5344CB8AC3E}">
        <p14:creationId xmlns:p14="http://schemas.microsoft.com/office/powerpoint/2010/main" val="7582600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dirty="0" smtClean="0"/>
              <a:t>أهمية </a:t>
            </a:r>
            <a:r>
              <a:rPr lang="ar-SA" dirty="0"/>
              <a:t>نموذج </a:t>
            </a:r>
            <a:r>
              <a:rPr lang="ar-SA" dirty="0" smtClean="0"/>
              <a:t>العمل </a:t>
            </a:r>
            <a:r>
              <a:rPr lang="ar-SA" dirty="0"/>
              <a:t>التجاري </a:t>
            </a:r>
            <a:endParaRPr lang="fr-FR" dirty="0"/>
          </a:p>
        </p:txBody>
      </p:sp>
      <p:sp>
        <p:nvSpPr>
          <p:cNvPr id="3" name="Espace réservé du contenu 2"/>
          <p:cNvSpPr>
            <a:spLocks noGrp="1"/>
          </p:cNvSpPr>
          <p:nvPr>
            <p:ph sz="quarter" idx="13"/>
          </p:nvPr>
        </p:nvSpPr>
        <p:spPr/>
        <p:txBody>
          <a:bodyPr>
            <a:normAutofit lnSpcReduction="10000"/>
          </a:bodyPr>
          <a:lstStyle/>
          <a:p>
            <a:pPr algn="r" rtl="1"/>
            <a:r>
              <a:rPr lang="ar-SA" dirty="0" smtClean="0"/>
              <a:t>يمكن تعداد الفوائد التي تحصل عليها من عرض المكونات الرئيسية لنموذج العمل </a:t>
            </a:r>
            <a:r>
              <a:rPr lang="ar-SA" dirty="0"/>
              <a:t>التجاري </a:t>
            </a:r>
            <a:r>
              <a:rPr lang="ar-SA" dirty="0" smtClean="0"/>
              <a:t> كالآتي:</a:t>
            </a:r>
          </a:p>
          <a:p>
            <a:pPr algn="r" rtl="1"/>
            <a:r>
              <a:rPr lang="ar-SA" b="1" u="sng" dirty="0" smtClean="0">
                <a:solidFill>
                  <a:srgbClr val="00B050"/>
                </a:solidFill>
              </a:rPr>
              <a:t>1- </a:t>
            </a:r>
            <a:r>
              <a:rPr lang="ar-SA" b="1" u="sng" dirty="0" err="1" smtClean="0">
                <a:solidFill>
                  <a:srgbClr val="00B050"/>
                </a:solidFill>
              </a:rPr>
              <a:t>الاجاز</a:t>
            </a:r>
            <a:r>
              <a:rPr lang="ar-SA" dirty="0" smtClean="0"/>
              <a:t>:</a:t>
            </a:r>
            <a:r>
              <a:rPr lang="fr-FR" dirty="0" smtClean="0"/>
              <a:t> </a:t>
            </a:r>
            <a:r>
              <a:rPr lang="ar-SA" dirty="0" smtClean="0"/>
              <a:t>يوفر المخطط القدرة على التلخيص أهم العناصر في أي مشروع في ورقة واحدة، والتي تحتاج عشرات الصفحات لذكرها في أشكال أخرى من المخططات</a:t>
            </a:r>
          </a:p>
          <a:p>
            <a:pPr algn="r" rtl="1"/>
            <a:r>
              <a:rPr lang="ar-SA" b="1" u="sng" dirty="0">
                <a:solidFill>
                  <a:srgbClr val="00B050"/>
                </a:solidFill>
              </a:rPr>
              <a:t>2 سهولة التطوير </a:t>
            </a:r>
            <a:r>
              <a:rPr lang="ar-SA" b="1" u="sng" dirty="0" err="1">
                <a:solidFill>
                  <a:srgbClr val="00B050"/>
                </a:solidFill>
              </a:rPr>
              <a:t>والتعديل</a:t>
            </a:r>
            <a:r>
              <a:rPr lang="ar-SA" b="1" dirty="0" err="1"/>
              <a:t>:المرونة</a:t>
            </a:r>
            <a:r>
              <a:rPr lang="ar-SA" b="1" dirty="0"/>
              <a:t> </a:t>
            </a:r>
            <a:r>
              <a:rPr lang="ar-SA" dirty="0" smtClean="0"/>
              <a:t>العالية التي يوفرها مخطط نموذج العمل من رؤية جميع العناصر مرتبة </a:t>
            </a:r>
            <a:r>
              <a:rPr lang="ar-SA" dirty="0" err="1" smtClean="0"/>
              <a:t>أمامك،وتعديلها</a:t>
            </a:r>
            <a:r>
              <a:rPr lang="ar-SA" dirty="0" smtClean="0"/>
              <a:t> وقت الحاجة</a:t>
            </a:r>
          </a:p>
          <a:p>
            <a:pPr algn="r" rtl="1"/>
            <a:r>
              <a:rPr lang="ar-SA" b="1" u="sng" dirty="0">
                <a:solidFill>
                  <a:srgbClr val="00B050"/>
                </a:solidFill>
              </a:rPr>
              <a:t>3- </a:t>
            </a:r>
            <a:r>
              <a:rPr lang="ar-SA" b="1" u="sng" dirty="0" err="1">
                <a:solidFill>
                  <a:srgbClr val="00B050"/>
                </a:solidFill>
              </a:rPr>
              <a:t>الوضوح</a:t>
            </a:r>
            <a:r>
              <a:rPr lang="ar-SA" b="1" dirty="0" err="1"/>
              <a:t>:قراءة</a:t>
            </a:r>
            <a:r>
              <a:rPr lang="ar-SA" b="1" dirty="0"/>
              <a:t> </a:t>
            </a:r>
            <a:r>
              <a:rPr lang="ar-SA" dirty="0" smtClean="0"/>
              <a:t>المخطط أسهل وأوضح لفهم رؤية المشروع أو النشاط من قراءة عدد كبير من الصفحات مثلا من الخطط التقليدية</a:t>
            </a:r>
          </a:p>
          <a:p>
            <a:pPr algn="r" rtl="1"/>
            <a:r>
              <a:rPr lang="ar-SA" b="1" u="sng" dirty="0">
                <a:solidFill>
                  <a:srgbClr val="00B050"/>
                </a:solidFill>
              </a:rPr>
              <a:t>4- </a:t>
            </a:r>
            <a:r>
              <a:rPr lang="ar-SA" b="1" u="sng" dirty="0" err="1">
                <a:solidFill>
                  <a:srgbClr val="00B050"/>
                </a:solidFill>
              </a:rPr>
              <a:t>السرعة:</a:t>
            </a:r>
            <a:r>
              <a:rPr lang="ar-SA" b="1" dirty="0" err="1"/>
              <a:t>القدرة</a:t>
            </a:r>
            <a:r>
              <a:rPr lang="ar-SA" b="1" dirty="0"/>
              <a:t> </a:t>
            </a:r>
            <a:r>
              <a:rPr lang="ar-SA" dirty="0" smtClean="0"/>
              <a:t>على نقل المخطط إلى خريطة العمل وتصميم المنتج أو الخدمة مثلا.</a:t>
            </a:r>
            <a:endParaRPr lang="fr-FR" dirty="0"/>
          </a:p>
        </p:txBody>
      </p:sp>
      <p:pic>
        <p:nvPicPr>
          <p:cNvPr id="4" name="Image 3"/>
          <p:cNvPicPr>
            <a:picLocks noChangeAspect="1"/>
          </p:cNvPicPr>
          <p:nvPr/>
        </p:nvPicPr>
        <p:blipFill>
          <a:blip r:embed="rId2"/>
          <a:stretch>
            <a:fillRect/>
          </a:stretch>
        </p:blipFill>
        <p:spPr>
          <a:xfrm rot="19538081">
            <a:off x="888881" y="461682"/>
            <a:ext cx="2847975" cy="1600200"/>
          </a:xfrm>
          <a:prstGeom prst="rect">
            <a:avLst/>
          </a:prstGeom>
        </p:spPr>
      </p:pic>
    </p:spTree>
    <p:extLst>
      <p:ext uri="{BB962C8B-B14F-4D97-AF65-F5344CB8AC3E}">
        <p14:creationId xmlns:p14="http://schemas.microsoft.com/office/powerpoint/2010/main" val="13298855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dirty="0" smtClean="0"/>
              <a:t>مخطط الأعمال </a:t>
            </a:r>
            <a:r>
              <a:rPr lang="fr-FR" dirty="0" smtClean="0"/>
              <a:t>Business plan</a:t>
            </a:r>
            <a:endParaRPr lang="fr-FR" dirty="0"/>
          </a:p>
        </p:txBody>
      </p:sp>
      <p:sp>
        <p:nvSpPr>
          <p:cNvPr id="3" name="Espace réservé du contenu 2"/>
          <p:cNvSpPr>
            <a:spLocks noGrp="1"/>
          </p:cNvSpPr>
          <p:nvPr>
            <p:ph sz="quarter" idx="13"/>
          </p:nvPr>
        </p:nvSpPr>
        <p:spPr>
          <a:xfrm>
            <a:off x="2369713" y="2063396"/>
            <a:ext cx="8710794" cy="3311189"/>
          </a:xfrm>
        </p:spPr>
        <p:txBody>
          <a:bodyPr>
            <a:normAutofit/>
          </a:bodyPr>
          <a:lstStyle/>
          <a:p>
            <a:pPr algn="r" rtl="1"/>
            <a:r>
              <a:rPr lang="ar-SA" sz="3200" dirty="0" smtClean="0">
                <a:latin typeface="Simplified Arabic" panose="02020603050405020304" pitchFamily="18" charset="-78"/>
                <a:cs typeface="Simplified Arabic" panose="02020603050405020304" pitchFamily="18" charset="-78"/>
              </a:rPr>
              <a:t>وثيقة تمثل نوايا المشروع في المستقبل والنشاط الذي يرغب الريادي أن يمارسه ومحاولة للتنبؤ بين ما يمكن أن يحققه المشروع من نجاحات وما ينتظره من المخاطر واحتمالات الفشل</a:t>
            </a:r>
            <a:endParaRPr lang="fr-FR" sz="32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rot="18323707">
            <a:off x="244205" y="1513811"/>
            <a:ext cx="2857500" cy="1600200"/>
          </a:xfrm>
          <a:prstGeom prst="rect">
            <a:avLst/>
          </a:prstGeom>
        </p:spPr>
      </p:pic>
    </p:spTree>
    <p:extLst>
      <p:ext uri="{BB962C8B-B14F-4D97-AF65-F5344CB8AC3E}">
        <p14:creationId xmlns:p14="http://schemas.microsoft.com/office/powerpoint/2010/main" val="18368992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3335" y="685800"/>
            <a:ext cx="11925836" cy="1151965"/>
          </a:xfrm>
        </p:spPr>
        <p:txBody>
          <a:bodyPr>
            <a:normAutofit fontScale="90000"/>
          </a:bodyPr>
          <a:lstStyle/>
          <a:p>
            <a:pPr algn="r" rtl="1"/>
            <a:r>
              <a:rPr lang="ar-SA" dirty="0" smtClean="0">
                <a:latin typeface="Simplified Arabic" panose="02020603050405020304" pitchFamily="18" charset="-78"/>
                <a:cs typeface="Simplified Arabic" panose="02020603050405020304" pitchFamily="18" charset="-78"/>
              </a:rPr>
              <a:t>خصائص</a:t>
            </a:r>
            <a:r>
              <a:rPr lang="ar-SA" dirty="0" smtClean="0"/>
              <a:t> مخطط الاعمال</a:t>
            </a:r>
            <a:r>
              <a:rPr lang="fr-FR" dirty="0" smtClean="0"/>
              <a:t> </a:t>
            </a:r>
            <a:r>
              <a:rPr lang="fr-FR" dirty="0" err="1" smtClean="0">
                <a:latin typeface="Simplified Arabic" panose="02020603050405020304" pitchFamily="18" charset="-78"/>
                <a:cs typeface="Simplified Arabic" panose="02020603050405020304" pitchFamily="18" charset="-78"/>
              </a:rPr>
              <a:t>properties</a:t>
            </a:r>
            <a:r>
              <a:rPr lang="fr-FR" dirty="0" smtClean="0">
                <a:latin typeface="Simplified Arabic" panose="02020603050405020304" pitchFamily="18" charset="-78"/>
                <a:cs typeface="Simplified Arabic" panose="02020603050405020304" pitchFamily="18" charset="-78"/>
              </a:rPr>
              <a:t> of a business plan</a:t>
            </a:r>
            <a:endParaRPr lang="fr-FR" dirty="0">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sz="quarter" idx="13"/>
          </p:nvPr>
        </p:nvSpPr>
        <p:spPr/>
        <p:txBody>
          <a:bodyPr>
            <a:normAutofit fontScale="62500" lnSpcReduction="20000"/>
          </a:bodyPr>
          <a:lstStyle/>
          <a:p>
            <a:pPr algn="r" rtl="1"/>
            <a:r>
              <a:rPr lang="ar-SA" sz="2600" dirty="0" smtClean="0">
                <a:latin typeface="Simplified Arabic" panose="02020603050405020304" pitchFamily="18" charset="-78"/>
                <a:cs typeface="Simplified Arabic" panose="02020603050405020304" pitchFamily="18" charset="-78"/>
              </a:rPr>
              <a:t>إلزامية الشكل الكتابي للمخطط</a:t>
            </a:r>
          </a:p>
          <a:p>
            <a:pPr algn="r" rtl="1"/>
            <a:r>
              <a:rPr lang="ar-SA" sz="2600" dirty="0" smtClean="0">
                <a:latin typeface="Simplified Arabic" panose="02020603050405020304" pitchFamily="18" charset="-78"/>
                <a:cs typeface="Simplified Arabic" panose="02020603050405020304" pitchFamily="18" charset="-78"/>
              </a:rPr>
              <a:t>الانسجام في عرض المعطيات وبيانات</a:t>
            </a:r>
          </a:p>
          <a:p>
            <a:pPr algn="r" rtl="1"/>
            <a:r>
              <a:rPr lang="ar-SA" sz="2600" dirty="0" smtClean="0">
                <a:latin typeface="Simplified Arabic" panose="02020603050405020304" pitchFamily="18" charset="-78"/>
                <a:cs typeface="Simplified Arabic" panose="02020603050405020304" pitchFamily="18" charset="-78"/>
              </a:rPr>
              <a:t>تحديد الإطار الزمني </a:t>
            </a:r>
          </a:p>
          <a:p>
            <a:pPr algn="r" rtl="1"/>
            <a:r>
              <a:rPr lang="ar-SA" sz="2600" dirty="0" smtClean="0">
                <a:latin typeface="Simplified Arabic" panose="02020603050405020304" pitchFamily="18" charset="-78"/>
                <a:cs typeface="Simplified Arabic" panose="02020603050405020304" pitchFamily="18" charset="-78"/>
              </a:rPr>
              <a:t>المرونة</a:t>
            </a:r>
          </a:p>
          <a:p>
            <a:pPr algn="r" rtl="1"/>
            <a:r>
              <a:rPr lang="ar-SA" sz="2600" dirty="0" smtClean="0">
                <a:latin typeface="Simplified Arabic" panose="02020603050405020304" pitchFamily="18" charset="-78"/>
                <a:cs typeface="Simplified Arabic" panose="02020603050405020304" pitchFamily="18" charset="-78"/>
              </a:rPr>
              <a:t>دليل الاقناع</a:t>
            </a:r>
          </a:p>
          <a:p>
            <a:pPr algn="r" rtl="1"/>
            <a:r>
              <a:rPr lang="ar-SA" sz="2600" dirty="0" smtClean="0">
                <a:latin typeface="Simplified Arabic" panose="02020603050405020304" pitchFamily="18" charset="-78"/>
                <a:cs typeface="Simplified Arabic" panose="02020603050405020304" pitchFamily="18" charset="-78"/>
              </a:rPr>
              <a:t>أداة لدعم عملية التفاوض مع متعاملين الاقتصاديين</a:t>
            </a:r>
          </a:p>
          <a:p>
            <a:pPr algn="r" rtl="1"/>
            <a:r>
              <a:rPr lang="ar-SA" sz="2600" dirty="0" smtClean="0">
                <a:latin typeface="Simplified Arabic" panose="02020603050405020304" pitchFamily="18" charset="-78"/>
                <a:cs typeface="Simplified Arabic" panose="02020603050405020304" pitchFamily="18" charset="-78"/>
              </a:rPr>
              <a:t>الوضوح والإيجار</a:t>
            </a:r>
          </a:p>
          <a:p>
            <a:pPr algn="r" rtl="1"/>
            <a:r>
              <a:rPr lang="ar-SA" sz="2600" dirty="0" smtClean="0">
                <a:latin typeface="Simplified Arabic" panose="02020603050405020304" pitchFamily="18" charset="-78"/>
                <a:cs typeface="Simplified Arabic" panose="02020603050405020304" pitchFamily="18" charset="-78"/>
              </a:rPr>
              <a:t>المصداقية والنزاهة</a:t>
            </a:r>
          </a:p>
          <a:p>
            <a:pPr algn="r" rtl="1"/>
            <a:r>
              <a:rPr lang="ar-SA" sz="2600" dirty="0" smtClean="0">
                <a:latin typeface="Simplified Arabic" panose="02020603050405020304" pitchFamily="18" charset="-78"/>
                <a:cs typeface="Simplified Arabic" panose="02020603050405020304" pitchFamily="18" charset="-78"/>
              </a:rPr>
              <a:t>البساطة والدقة</a:t>
            </a:r>
          </a:p>
          <a:p>
            <a:pPr algn="r" rtl="1"/>
            <a:endParaRPr lang="fr-FR" dirty="0"/>
          </a:p>
        </p:txBody>
      </p:sp>
      <p:pic>
        <p:nvPicPr>
          <p:cNvPr id="2052" name="Picture 4" descr="How to Write a Business Plan as a Landlo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813655">
            <a:off x="306173" y="2011932"/>
            <a:ext cx="3162512" cy="2153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7241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03041" y="2179749"/>
            <a:ext cx="6806897" cy="1606640"/>
          </a:xfrm>
        </p:spPr>
        <p:style>
          <a:lnRef idx="0">
            <a:schemeClr val="accent1"/>
          </a:lnRef>
          <a:fillRef idx="3">
            <a:schemeClr val="accent1"/>
          </a:fillRef>
          <a:effectRef idx="3">
            <a:schemeClr val="accent1"/>
          </a:effectRef>
          <a:fontRef idx="minor">
            <a:schemeClr val="lt1"/>
          </a:fontRef>
        </p:style>
        <p:txBody>
          <a:bodyPr>
            <a:noAutofit/>
          </a:bodyPr>
          <a:lstStyle/>
          <a:p>
            <a:pPr algn="r" rtl="1"/>
            <a:r>
              <a:rPr lang="ar-SA" sz="8000" dirty="0" smtClean="0">
                <a:latin typeface="Simplified Arabic" panose="02020603050405020304" pitchFamily="18" charset="-78"/>
                <a:cs typeface="Simplified Arabic" panose="02020603050405020304" pitchFamily="18" charset="-78"/>
              </a:rPr>
              <a:t>مخطط </a:t>
            </a:r>
            <a:r>
              <a:rPr lang="ar-SA" sz="8800" dirty="0" smtClean="0">
                <a:latin typeface="Simplified Arabic" panose="02020603050405020304" pitchFamily="18" charset="-78"/>
                <a:cs typeface="Simplified Arabic" panose="02020603050405020304" pitchFamily="18" charset="-78"/>
              </a:rPr>
              <a:t>الاعمال</a:t>
            </a:r>
            <a:r>
              <a:rPr lang="ar-SA" sz="8000" dirty="0" smtClean="0">
                <a:latin typeface="Simplified Arabic" panose="02020603050405020304" pitchFamily="18" charset="-78"/>
                <a:cs typeface="Simplified Arabic" panose="02020603050405020304" pitchFamily="18" charset="-78"/>
              </a:rPr>
              <a:t> </a:t>
            </a:r>
            <a:endParaRPr lang="fr-FR" sz="8000"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29429833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ow To Write An Effective One-Page Business Plan + Example - Virtuz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92729"/>
            <a:ext cx="12455236" cy="7994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83359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1" y="685800"/>
            <a:ext cx="10956700" cy="1151965"/>
          </a:xfrm>
        </p:spPr>
        <p:txBody>
          <a:bodyPr>
            <a:noAutofit/>
          </a:bodyPr>
          <a:lstStyle/>
          <a:p>
            <a:pPr algn="r" rtl="1"/>
            <a:r>
              <a:rPr lang="ar-SA" sz="4800" dirty="0" smtClean="0">
                <a:latin typeface="Simplified Arabic" panose="02020603050405020304" pitchFamily="18" charset="-78"/>
                <a:cs typeface="Simplified Arabic" panose="02020603050405020304" pitchFamily="18" charset="-78"/>
              </a:rPr>
              <a:t>أهمية مخطط الأعمال</a:t>
            </a:r>
            <a:r>
              <a:rPr lang="fr-FR" sz="4800" dirty="0" smtClean="0">
                <a:latin typeface="Simplified Arabic" panose="02020603050405020304" pitchFamily="18" charset="-78"/>
                <a:cs typeface="Simplified Arabic" panose="02020603050405020304" pitchFamily="18" charset="-78"/>
              </a:rPr>
              <a:t> THE importance business plan</a:t>
            </a:r>
            <a:endParaRPr lang="fr-FR" sz="4800" dirty="0">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sz="quarter" idx="13"/>
          </p:nvPr>
        </p:nvSpPr>
        <p:spPr>
          <a:xfrm>
            <a:off x="3773510" y="2063396"/>
            <a:ext cx="7306997" cy="3311189"/>
          </a:xfrm>
        </p:spPr>
        <p:txBody>
          <a:bodyPr>
            <a:normAutofit fontScale="85000" lnSpcReduction="10000"/>
          </a:bodyPr>
          <a:lstStyle/>
          <a:p>
            <a:pPr algn="r" rtl="1"/>
            <a:r>
              <a:rPr lang="ar-SA" sz="2400" b="1" u="sng" dirty="0" smtClean="0">
                <a:solidFill>
                  <a:srgbClr val="00B050"/>
                </a:solidFill>
                <a:latin typeface="Simplified Arabic" panose="02020603050405020304" pitchFamily="18" charset="-78"/>
                <a:cs typeface="Simplified Arabic" panose="02020603050405020304" pitchFamily="18" charset="-78"/>
              </a:rPr>
              <a:t>مرآة لتقييم المشروع:</a:t>
            </a:r>
            <a:r>
              <a:rPr lang="fr-FR" sz="2400" b="1" u="sng" dirty="0" smtClean="0">
                <a:solidFill>
                  <a:srgbClr val="00B050"/>
                </a:solidFill>
                <a:latin typeface="Simplified Arabic" panose="02020603050405020304" pitchFamily="18" charset="-78"/>
                <a:cs typeface="Simplified Arabic" panose="02020603050405020304" pitchFamily="18" charset="-78"/>
              </a:rPr>
              <a:t> </a:t>
            </a:r>
            <a:r>
              <a:rPr lang="ar-SA" dirty="0" err="1" smtClean="0"/>
              <a:t>فالبنسبة</a:t>
            </a:r>
            <a:r>
              <a:rPr lang="ar-SA" dirty="0" smtClean="0"/>
              <a:t> للريادي يشكل مخطط الأعمال وسيلة لإقناع المتعاملين الاقتصاديين بأهمية </a:t>
            </a:r>
            <a:r>
              <a:rPr lang="ar-SA" dirty="0" err="1" smtClean="0"/>
              <a:t>المشروع،أما</a:t>
            </a:r>
            <a:r>
              <a:rPr lang="ar-SA" dirty="0" smtClean="0"/>
              <a:t> بالنسبة لهؤلاء المتعاملين فهو مرآه يقيم من خلالها المخطط الجدوى الاقتصادي للمشروع.</a:t>
            </a:r>
          </a:p>
          <a:p>
            <a:pPr algn="r" rtl="1"/>
            <a:r>
              <a:rPr lang="ar-SA" sz="2400" b="1" u="sng" dirty="0">
                <a:solidFill>
                  <a:srgbClr val="00B050"/>
                </a:solidFill>
                <a:latin typeface="Simplified Arabic" panose="02020603050405020304" pitchFamily="18" charset="-78"/>
                <a:cs typeface="Simplified Arabic" panose="02020603050405020304" pitchFamily="18" charset="-78"/>
              </a:rPr>
              <a:t>يقدم فكرة دقيقة ومفصلة عن </a:t>
            </a:r>
            <a:r>
              <a:rPr lang="ar-SA" sz="2400" b="1" u="sng" dirty="0" err="1">
                <a:solidFill>
                  <a:srgbClr val="00B050"/>
                </a:solidFill>
                <a:latin typeface="Simplified Arabic" panose="02020603050405020304" pitchFamily="18" charset="-78"/>
                <a:cs typeface="Simplified Arabic" panose="02020603050405020304" pitchFamily="18" charset="-78"/>
              </a:rPr>
              <a:t>مشروع:</a:t>
            </a:r>
            <a:r>
              <a:rPr lang="ar-SA" sz="2400" b="1" dirty="0" err="1">
                <a:latin typeface="Simplified Arabic" panose="02020603050405020304" pitchFamily="18" charset="-78"/>
                <a:cs typeface="Simplified Arabic" panose="02020603050405020304" pitchFamily="18" charset="-78"/>
              </a:rPr>
              <a:t>من</a:t>
            </a:r>
            <a:r>
              <a:rPr lang="ar-SA" sz="2400" b="1" dirty="0">
                <a:latin typeface="Simplified Arabic" panose="02020603050405020304" pitchFamily="18" charset="-78"/>
                <a:cs typeface="Simplified Arabic" panose="02020603050405020304" pitchFamily="18" charset="-78"/>
              </a:rPr>
              <a:t> </a:t>
            </a:r>
            <a:r>
              <a:rPr lang="ar-SA" dirty="0" smtClean="0"/>
              <a:t>خلال تخطيط وتحديد للمراحل وخطوات التي يجب إتباعها قبل وأثناء وبعد ممارسة النشاط وتسليط الضوء على الأهداف والموارد اللازمة لتحقيقه.</a:t>
            </a:r>
          </a:p>
          <a:p>
            <a:pPr algn="r" rtl="1"/>
            <a:r>
              <a:rPr lang="ar-SA" sz="2400" b="1" u="sng" dirty="0" smtClean="0">
                <a:solidFill>
                  <a:srgbClr val="00B050"/>
                </a:solidFill>
                <a:latin typeface="Simplified Arabic" panose="02020603050405020304" pitchFamily="18" charset="-78"/>
                <a:cs typeface="Simplified Arabic" panose="02020603050405020304" pitchFamily="18" charset="-78"/>
              </a:rPr>
              <a:t>عامل جذب </a:t>
            </a:r>
            <a:r>
              <a:rPr lang="ar-SA" sz="2400" b="1" u="sng" dirty="0" err="1" smtClean="0">
                <a:solidFill>
                  <a:srgbClr val="00B050"/>
                </a:solidFill>
                <a:latin typeface="Simplified Arabic" panose="02020603050405020304" pitchFamily="18" charset="-78"/>
                <a:cs typeface="Simplified Arabic" panose="02020603050405020304" pitchFamily="18" charset="-78"/>
              </a:rPr>
              <a:t>وتحفيز</a:t>
            </a:r>
            <a:r>
              <a:rPr lang="ar-SA" dirty="0" err="1" smtClean="0"/>
              <a:t>:قد</a:t>
            </a:r>
            <a:r>
              <a:rPr lang="ar-SA" dirty="0" smtClean="0"/>
              <a:t> يساعد مخطط الأعمال عند عرضه بطريقة جيدة على جذب رؤوس الأموال ضرورية </a:t>
            </a:r>
            <a:r>
              <a:rPr lang="ar-SA" dirty="0" err="1" smtClean="0"/>
              <a:t>لانجازه</a:t>
            </a:r>
            <a:r>
              <a:rPr lang="ar-SA" dirty="0" smtClean="0"/>
              <a:t> و أصحاب المهارات ومواهب على </a:t>
            </a:r>
            <a:r>
              <a:rPr lang="ar-SA" dirty="0" err="1" smtClean="0"/>
              <a:t>الإنخراط</a:t>
            </a:r>
            <a:r>
              <a:rPr lang="ar-SA" dirty="0" smtClean="0"/>
              <a:t> في هذا المشروع المستقبلي.</a:t>
            </a:r>
          </a:p>
          <a:p>
            <a:pPr algn="r" rtl="1"/>
            <a:r>
              <a:rPr lang="ar-SA" sz="2400" b="1" u="sng" dirty="0">
                <a:solidFill>
                  <a:srgbClr val="00B050"/>
                </a:solidFill>
                <a:latin typeface="Simplified Arabic" panose="02020603050405020304" pitchFamily="18" charset="-78"/>
                <a:cs typeface="Simplified Arabic" panose="02020603050405020304" pitchFamily="18" charset="-78"/>
              </a:rPr>
              <a:t>التحقق من مدى الجاهزية المشروع </a:t>
            </a:r>
            <a:r>
              <a:rPr lang="ar-SA" dirty="0" smtClean="0"/>
              <a:t>:تحقق من  مدى جاهزية و الاستعداد الأمثل للقدرة على </a:t>
            </a:r>
            <a:r>
              <a:rPr lang="ar-SA" dirty="0" err="1" smtClean="0"/>
              <a:t>إستخدام</a:t>
            </a:r>
            <a:r>
              <a:rPr lang="ar-SA" dirty="0" smtClean="0"/>
              <a:t> مختلف موارد البشرية(مالية و مادية).</a:t>
            </a:r>
            <a:endParaRPr lang="fr-FR" dirty="0"/>
          </a:p>
        </p:txBody>
      </p:sp>
      <p:pic>
        <p:nvPicPr>
          <p:cNvPr id="4" name="Image 3"/>
          <p:cNvPicPr>
            <a:picLocks noChangeAspect="1"/>
          </p:cNvPicPr>
          <p:nvPr/>
        </p:nvPicPr>
        <p:blipFill>
          <a:blip r:embed="rId2"/>
          <a:stretch>
            <a:fillRect/>
          </a:stretch>
        </p:blipFill>
        <p:spPr>
          <a:xfrm rot="20209586">
            <a:off x="347928" y="1786060"/>
            <a:ext cx="2619375" cy="2305346"/>
          </a:xfrm>
          <a:prstGeom prst="rect">
            <a:avLst/>
          </a:prstGeom>
        </p:spPr>
      </p:pic>
    </p:spTree>
    <p:extLst>
      <p:ext uri="{BB962C8B-B14F-4D97-AF65-F5344CB8AC3E}">
        <p14:creationId xmlns:p14="http://schemas.microsoft.com/office/powerpoint/2010/main" val="34015252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r" rtl="1"/>
            <a:r>
              <a:rPr lang="ar-SA" dirty="0" smtClean="0"/>
              <a:t>مفهوم عملية التجسيد:</a:t>
            </a:r>
            <a:r>
              <a:rPr lang="fr-FR" dirty="0" smtClean="0">
                <a:latin typeface="Simplified Arabic" panose="02020603050405020304" pitchFamily="18" charset="-78"/>
                <a:cs typeface="Simplified Arabic" panose="02020603050405020304" pitchFamily="18" charset="-78"/>
              </a:rPr>
              <a:t>the concept of the </a:t>
            </a:r>
            <a:r>
              <a:rPr lang="fr-FR" dirty="0" err="1" smtClean="0">
                <a:latin typeface="Simplified Arabic" panose="02020603050405020304" pitchFamily="18" charset="-78"/>
                <a:cs typeface="Simplified Arabic" panose="02020603050405020304" pitchFamily="18" charset="-78"/>
              </a:rPr>
              <a:t>idea</a:t>
            </a:r>
            <a:r>
              <a:rPr lang="fr-FR" dirty="0" smtClean="0">
                <a:latin typeface="Simplified Arabic" panose="02020603050405020304" pitchFamily="18" charset="-78"/>
                <a:cs typeface="Simplified Arabic" panose="02020603050405020304" pitchFamily="18" charset="-78"/>
              </a:rPr>
              <a:t> </a:t>
            </a:r>
            <a:r>
              <a:rPr lang="fr-FR" dirty="0" err="1" smtClean="0">
                <a:latin typeface="Simplified Arabic" panose="02020603050405020304" pitchFamily="18" charset="-78"/>
                <a:cs typeface="Simplified Arabic" panose="02020603050405020304" pitchFamily="18" charset="-78"/>
              </a:rPr>
              <a:t>embodiment</a:t>
            </a:r>
            <a:endParaRPr lang="fr-FR" dirty="0">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sz="quarter" idx="13"/>
          </p:nvPr>
        </p:nvSpPr>
        <p:spPr>
          <a:xfrm>
            <a:off x="3966693" y="2063396"/>
            <a:ext cx="7753082" cy="3311189"/>
          </a:xfrm>
        </p:spPr>
        <p:txBody>
          <a:bodyPr/>
          <a:lstStyle/>
          <a:p>
            <a:pPr algn="r" rtl="1"/>
            <a:r>
              <a:rPr lang="ar-SA" dirty="0" smtClean="0"/>
              <a:t>عملية التجسيد هي عملية تحويل فكرة أو مفهوم مجرد إلى شيء مادي أو واقع ملموس على أرض الواقع</a:t>
            </a:r>
            <a:endParaRPr lang="fr-FR" dirty="0"/>
          </a:p>
        </p:txBody>
      </p:sp>
      <p:pic>
        <p:nvPicPr>
          <p:cNvPr id="4" name="Image 3"/>
          <p:cNvPicPr>
            <a:picLocks noChangeAspect="1"/>
          </p:cNvPicPr>
          <p:nvPr/>
        </p:nvPicPr>
        <p:blipFill>
          <a:blip r:embed="rId2"/>
          <a:stretch>
            <a:fillRect/>
          </a:stretch>
        </p:blipFill>
        <p:spPr>
          <a:xfrm rot="20213148">
            <a:off x="398684" y="1526053"/>
            <a:ext cx="3204382" cy="2686444"/>
          </a:xfrm>
          <a:prstGeom prst="rect">
            <a:avLst/>
          </a:prstGeom>
        </p:spPr>
      </p:pic>
    </p:spTree>
    <p:extLst>
      <p:ext uri="{BB962C8B-B14F-4D97-AF65-F5344CB8AC3E}">
        <p14:creationId xmlns:p14="http://schemas.microsoft.com/office/powerpoint/2010/main" val="42620173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685800" y="811370"/>
            <a:ext cx="10394707" cy="4563216"/>
          </a:xfrm>
        </p:spPr>
        <p:txBody>
          <a:bodyPr>
            <a:noAutofit/>
          </a:bodyPr>
          <a:lstStyle/>
          <a:p>
            <a:pPr algn="just" rtl="1"/>
            <a:r>
              <a:rPr lang="ar-SA" b="1" dirty="0" smtClean="0">
                <a:latin typeface="Simplified Arabic" panose="02020603050405020304" pitchFamily="18" charset="-78"/>
                <a:cs typeface="Simplified Arabic" panose="02020603050405020304" pitchFamily="18" charset="-78"/>
              </a:rPr>
              <a:t>في عملية التجسيد يتم تجسيد المشروع بشكلين:</a:t>
            </a:r>
          </a:p>
          <a:p>
            <a:pPr algn="just" rtl="1"/>
            <a:r>
              <a:rPr lang="ar-SA" sz="2800" b="1" u="sng" dirty="0" smtClean="0">
                <a:latin typeface="Simplified Arabic" panose="02020603050405020304" pitchFamily="18" charset="-78"/>
                <a:cs typeface="Simplified Arabic" panose="02020603050405020304" pitchFamily="18" charset="-78"/>
              </a:rPr>
              <a:t>الشكل الافتراضي:</a:t>
            </a:r>
            <a:r>
              <a:rPr lang="fr-FR" sz="2800" b="1" u="sng" dirty="0" err="1" smtClean="0">
                <a:latin typeface="Simplified Arabic" panose="02020603050405020304" pitchFamily="18" charset="-78"/>
                <a:cs typeface="Simplified Arabic" panose="02020603050405020304" pitchFamily="18" charset="-78"/>
              </a:rPr>
              <a:t>defaut</a:t>
            </a:r>
            <a:r>
              <a:rPr lang="fr-FR" sz="2800" b="1" u="sng" dirty="0" smtClean="0">
                <a:latin typeface="Simplified Arabic" panose="02020603050405020304" pitchFamily="18" charset="-78"/>
                <a:cs typeface="Simplified Arabic" panose="02020603050405020304" pitchFamily="18" charset="-78"/>
              </a:rPr>
              <a:t> format</a:t>
            </a:r>
          </a:p>
          <a:p>
            <a:pPr algn="just" rtl="1"/>
            <a:r>
              <a:rPr lang="ar-SA" dirty="0" smtClean="0">
                <a:latin typeface="Simplified Arabic" panose="02020603050405020304" pitchFamily="18" charset="-78"/>
                <a:cs typeface="Simplified Arabic" panose="02020603050405020304" pitchFamily="18" charset="-78"/>
              </a:rPr>
              <a:t>ظهر هذا النوع من منشآت الأعمال في السنوات القليلة </a:t>
            </a:r>
            <a:r>
              <a:rPr lang="ar-SA" dirty="0" err="1" smtClean="0">
                <a:latin typeface="Simplified Arabic" panose="02020603050405020304" pitchFamily="18" charset="-78"/>
                <a:cs typeface="Simplified Arabic" panose="02020603050405020304" pitchFamily="18" charset="-78"/>
              </a:rPr>
              <a:t>الأخيرة،وهو</a:t>
            </a:r>
            <a:r>
              <a:rPr lang="ar-SA" dirty="0" smtClean="0">
                <a:latin typeface="Simplified Arabic" panose="02020603050405020304" pitchFamily="18" charset="-78"/>
                <a:cs typeface="Simplified Arabic" panose="02020603050405020304" pitchFamily="18" charset="-78"/>
              </a:rPr>
              <a:t> عبارة عن تصميم موقع إلكتروني على شبكة الانترنت وعادة </a:t>
            </a:r>
            <a:r>
              <a:rPr lang="ar-SA" dirty="0" err="1" smtClean="0">
                <a:latin typeface="Simplified Arabic" panose="02020603050405020304" pitchFamily="18" charset="-78"/>
                <a:cs typeface="Simplified Arabic" panose="02020603050405020304" pitchFamily="18" charset="-78"/>
              </a:rPr>
              <a:t>مايكون</a:t>
            </a:r>
            <a:r>
              <a:rPr lang="ar-SA" dirty="0" smtClean="0">
                <a:latin typeface="Simplified Arabic" panose="02020603050405020304" pitchFamily="18" charset="-78"/>
                <a:cs typeface="Simplified Arabic" panose="02020603050405020304" pitchFamily="18" charset="-78"/>
              </a:rPr>
              <a:t> هذا الشكل يناسب المنشآت التي تنشط في مجال تقديم </a:t>
            </a:r>
            <a:r>
              <a:rPr lang="ar-SA" dirty="0" err="1" smtClean="0">
                <a:latin typeface="Simplified Arabic" panose="02020603050405020304" pitchFamily="18" charset="-78"/>
                <a:cs typeface="Simplified Arabic" panose="02020603050405020304" pitchFamily="18" charset="-78"/>
              </a:rPr>
              <a:t>الخدمات.و</a:t>
            </a:r>
            <a:r>
              <a:rPr lang="ar-SA" dirty="0" smtClean="0">
                <a:latin typeface="Simplified Arabic" panose="02020603050405020304" pitchFamily="18" charset="-78"/>
                <a:cs typeface="Simplified Arabic" panose="02020603050405020304" pitchFamily="18" charset="-78"/>
              </a:rPr>
              <a:t> في الغالب قد تنشط فيها منشآت ذات مجال المنتجات رغبة في عدم الاستمرار في الأعمال لمدة زمنية طويلة ، وعند تأسيس منشآت على هذا النوع من الأشكال يجب مراعاة :</a:t>
            </a:r>
          </a:p>
          <a:p>
            <a:pPr algn="just" rtl="1"/>
            <a:r>
              <a:rPr lang="ar-SA" dirty="0" smtClean="0">
                <a:latin typeface="Simplified Arabic" panose="02020603050405020304" pitchFamily="18" charset="-78"/>
                <a:cs typeface="Simplified Arabic" panose="02020603050405020304" pitchFamily="18" charset="-78"/>
              </a:rPr>
              <a:t>- تصميم موقع إلكتروني سهل وواضح.</a:t>
            </a:r>
          </a:p>
          <a:p>
            <a:pPr algn="just" rtl="1"/>
            <a:r>
              <a:rPr lang="ar-SA" dirty="0" smtClean="0">
                <a:latin typeface="Simplified Arabic" panose="02020603050405020304" pitchFamily="18" charset="-78"/>
                <a:cs typeface="Simplified Arabic" panose="02020603050405020304" pitchFamily="18" charset="-78"/>
              </a:rPr>
              <a:t>ضمان سرية المعلومات الخاصة بالزبائن.</a:t>
            </a:r>
          </a:p>
          <a:p>
            <a:pPr algn="just" rtl="1"/>
            <a:r>
              <a:rPr lang="ar-SA" dirty="0" smtClean="0">
                <a:latin typeface="Simplified Arabic" panose="02020603050405020304" pitchFamily="18" charset="-78"/>
                <a:cs typeface="Simplified Arabic" panose="02020603050405020304" pitchFamily="18" charset="-78"/>
              </a:rPr>
              <a:t>دقة المعلومات وجود ما يعرض من  منتجات أو خدمات. </a:t>
            </a:r>
          </a:p>
        </p:txBody>
      </p:sp>
    </p:spTree>
    <p:extLst>
      <p:ext uri="{BB962C8B-B14F-4D97-AF65-F5344CB8AC3E}">
        <p14:creationId xmlns:p14="http://schemas.microsoft.com/office/powerpoint/2010/main" val="38105653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9357" y="561109"/>
            <a:ext cx="11567592" cy="1151965"/>
          </a:xfrm>
        </p:spPr>
        <p:txBody>
          <a:bodyPr>
            <a:normAutofit fontScale="90000"/>
          </a:bodyPr>
          <a:lstStyle/>
          <a:p>
            <a:pPr algn="r" rtl="1"/>
            <a:r>
              <a:rPr lang="ar-SA" dirty="0" smtClean="0"/>
              <a:t>الشكل العادي </a:t>
            </a:r>
            <a:r>
              <a:rPr lang="ar-SA" dirty="0" err="1" smtClean="0"/>
              <a:t>أوالتقليدي</a:t>
            </a:r>
            <a:r>
              <a:rPr lang="ar-SA" dirty="0" smtClean="0"/>
              <a:t>: </a:t>
            </a:r>
            <a:r>
              <a:rPr lang="fr-FR" dirty="0" smtClean="0"/>
              <a:t>Regular or </a:t>
            </a:r>
            <a:r>
              <a:rPr lang="fr-FR" dirty="0" err="1" smtClean="0"/>
              <a:t>traditional</a:t>
            </a:r>
            <a:r>
              <a:rPr lang="fr-FR" dirty="0" smtClean="0"/>
              <a:t> </a:t>
            </a:r>
            <a:r>
              <a:rPr lang="fr-FR" dirty="0" err="1" smtClean="0"/>
              <a:t>shape</a:t>
            </a:r>
            <a:endParaRPr lang="fr-FR" dirty="0"/>
          </a:p>
        </p:txBody>
      </p:sp>
      <p:sp>
        <p:nvSpPr>
          <p:cNvPr id="3" name="Espace réservé du contenu 2"/>
          <p:cNvSpPr>
            <a:spLocks noGrp="1"/>
          </p:cNvSpPr>
          <p:nvPr>
            <p:ph sz="quarter" idx="13"/>
          </p:nvPr>
        </p:nvSpPr>
        <p:spPr>
          <a:xfrm>
            <a:off x="1856509" y="2063396"/>
            <a:ext cx="9223998" cy="3311189"/>
          </a:xfrm>
        </p:spPr>
        <p:txBody>
          <a:bodyPr>
            <a:normAutofit/>
          </a:bodyPr>
          <a:lstStyle/>
          <a:p>
            <a:pPr algn="r" rtl="1"/>
            <a:r>
              <a:rPr lang="ar-SA" sz="2800" dirty="0" smtClean="0">
                <a:latin typeface="Simplified Arabic" panose="02020603050405020304" pitchFamily="18" charset="-78"/>
                <a:cs typeface="Simplified Arabic" panose="02020603050405020304" pitchFamily="18" charset="-78"/>
              </a:rPr>
              <a:t>هذا النوع من الأشكال معروف عامة ، ويتمثل في إقامة مصانع ومكاتب أو محلات مختلف الأحجام والوظائف والأهداف، مع ضرورة تطابق التصاميم مع واقع المهام والعمليات التي يتم إنجازها.</a:t>
            </a:r>
            <a:endParaRPr lang="fr-FR" sz="2800"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25561398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SA" dirty="0" smtClean="0"/>
              <a:t>أهمية عملية التجسيد في المشروع </a:t>
            </a:r>
            <a:r>
              <a:rPr lang="ar-SA" dirty="0" err="1" smtClean="0"/>
              <a:t>المقاولاتي</a:t>
            </a:r>
            <a:r>
              <a:rPr lang="ar-SA" dirty="0" smtClean="0"/>
              <a:t>:</a:t>
            </a:r>
            <a:endParaRPr lang="fr-FR" dirty="0"/>
          </a:p>
        </p:txBody>
      </p:sp>
      <p:sp>
        <p:nvSpPr>
          <p:cNvPr id="3" name="Espace réservé du contenu 2"/>
          <p:cNvSpPr>
            <a:spLocks noGrp="1"/>
          </p:cNvSpPr>
          <p:nvPr>
            <p:ph sz="quarter" idx="13"/>
          </p:nvPr>
        </p:nvSpPr>
        <p:spPr/>
        <p:txBody>
          <a:bodyPr>
            <a:normAutofit/>
          </a:bodyPr>
          <a:lstStyle/>
          <a:p>
            <a:pPr algn="r" rtl="1"/>
            <a:r>
              <a:rPr lang="ar-SA" sz="2800" dirty="0">
                <a:latin typeface="Simplified Arabic" panose="02020603050405020304" pitchFamily="18" charset="-78"/>
                <a:cs typeface="Simplified Arabic" panose="02020603050405020304" pitchFamily="18" charset="-78"/>
              </a:rPr>
              <a:t>عملية التجسيد في المشروع </a:t>
            </a:r>
            <a:r>
              <a:rPr lang="ar-SA" sz="2800" dirty="0" err="1" smtClean="0">
                <a:latin typeface="Simplified Arabic" panose="02020603050405020304" pitchFamily="18" charset="-78"/>
                <a:cs typeface="Simplified Arabic" panose="02020603050405020304" pitchFamily="18" charset="-78"/>
              </a:rPr>
              <a:t>المقاولاتي</a:t>
            </a:r>
            <a:r>
              <a:rPr lang="ar-SA" sz="2800" dirty="0" smtClean="0">
                <a:latin typeface="Simplified Arabic" panose="02020603050405020304" pitchFamily="18" charset="-78"/>
                <a:cs typeface="Simplified Arabic" panose="02020603050405020304" pitchFamily="18" charset="-78"/>
              </a:rPr>
              <a:t> لها أهمية كبيرة. فهي تساعد في تحويل الرؤية والتصاميم الهندسية إلى واقع ملموس. من خلال التجسيد، يتم إنشاء نماذج ثلاثية الأبعاد أو رسومات مفصلة للمشروع، مما يساعد في فهم أفضل للتصميم وتوضيح الأفكار والمفاهيم للعملاء والفرق المشاركة في المشروع . بالإضافة إلى ذلك، يمكن استخدام عملية التجسيد لتحليل وتقييم المشروع واكتشاف أي مشاكل محتملة قبل بدء البناء الفعلي.</a:t>
            </a:r>
            <a:endParaRPr lang="fr-FR" sz="2800"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7704315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5860473" y="484910"/>
            <a:ext cx="5220034" cy="4889676"/>
          </a:xfrm>
        </p:spPr>
        <p:txBody>
          <a:bodyPr>
            <a:normAutofit/>
          </a:bodyPr>
          <a:lstStyle/>
          <a:p>
            <a:pPr algn="r" rtl="1"/>
            <a:r>
              <a:rPr lang="ar-SA" sz="2800" dirty="0" smtClean="0">
                <a:latin typeface="Simplified Arabic" panose="02020603050405020304" pitchFamily="18" charset="-78"/>
                <a:cs typeface="Simplified Arabic" panose="02020603050405020304" pitchFamily="18" charset="-78"/>
              </a:rPr>
              <a:t>1- فهم الفكرة بشكل أفضل</a:t>
            </a:r>
          </a:p>
          <a:p>
            <a:pPr algn="r" rtl="1"/>
            <a:r>
              <a:rPr lang="ar-SA" sz="2800" dirty="0" smtClean="0">
                <a:latin typeface="Simplified Arabic" panose="02020603050405020304" pitchFamily="18" charset="-78"/>
                <a:cs typeface="Simplified Arabic" panose="02020603050405020304" pitchFamily="18" charset="-78"/>
              </a:rPr>
              <a:t>2- اختبار جدوى المشروع</a:t>
            </a:r>
          </a:p>
          <a:p>
            <a:pPr algn="r" rtl="1"/>
            <a:r>
              <a:rPr lang="ar-SA" sz="2800" dirty="0" smtClean="0">
                <a:latin typeface="Simplified Arabic" panose="02020603050405020304" pitchFamily="18" charset="-78"/>
                <a:cs typeface="Simplified Arabic" panose="02020603050405020304" pitchFamily="18" charset="-78"/>
              </a:rPr>
              <a:t>3- جذب </a:t>
            </a:r>
            <a:r>
              <a:rPr lang="ar-SA" sz="2800" dirty="0" err="1" smtClean="0">
                <a:latin typeface="Simplified Arabic" panose="02020603050405020304" pitchFamily="18" charset="-78"/>
                <a:cs typeface="Simplified Arabic" panose="02020603050405020304" pitchFamily="18" charset="-78"/>
              </a:rPr>
              <a:t>المسثمرين</a:t>
            </a:r>
            <a:endParaRPr lang="ar-SA" sz="2800" dirty="0" smtClean="0">
              <a:latin typeface="Simplified Arabic" panose="02020603050405020304" pitchFamily="18" charset="-78"/>
              <a:cs typeface="Simplified Arabic" panose="02020603050405020304" pitchFamily="18" charset="-78"/>
            </a:endParaRPr>
          </a:p>
          <a:p>
            <a:pPr algn="r" rtl="1"/>
            <a:r>
              <a:rPr lang="ar-SA" sz="2800" dirty="0" smtClean="0">
                <a:latin typeface="Simplified Arabic" panose="02020603050405020304" pitchFamily="18" charset="-78"/>
                <a:cs typeface="Simplified Arabic" panose="02020603050405020304" pitchFamily="18" charset="-78"/>
              </a:rPr>
              <a:t>4- بناء فريق العمل</a:t>
            </a:r>
          </a:p>
          <a:p>
            <a:pPr algn="r" rtl="1"/>
            <a:r>
              <a:rPr lang="ar-SA" sz="2800" dirty="0" smtClean="0">
                <a:latin typeface="Simplified Arabic" panose="02020603050405020304" pitchFamily="18" charset="-78"/>
                <a:cs typeface="Simplified Arabic" panose="02020603050405020304" pitchFamily="18" charset="-78"/>
              </a:rPr>
              <a:t>5-بدء التسويق للمشروع </a:t>
            </a:r>
          </a:p>
          <a:p>
            <a:pPr algn="r" rtl="1"/>
            <a:r>
              <a:rPr lang="ar-SA" sz="2800" dirty="0" smtClean="0">
                <a:latin typeface="Simplified Arabic" panose="02020603050405020304" pitchFamily="18" charset="-78"/>
                <a:cs typeface="Simplified Arabic" panose="02020603050405020304" pitchFamily="18" charset="-78"/>
              </a:rPr>
              <a:t>6- اختصار الوقت والتكلفة</a:t>
            </a:r>
          </a:p>
          <a:p>
            <a:pPr algn="r" rtl="1"/>
            <a:r>
              <a:rPr lang="ar-SA" sz="2800" dirty="0" smtClean="0">
                <a:latin typeface="Simplified Arabic" panose="02020603050405020304" pitchFamily="18" charset="-78"/>
                <a:cs typeface="Simplified Arabic" panose="02020603050405020304" pitchFamily="18" charset="-78"/>
              </a:rPr>
              <a:t>7-زيادة فرص النجاح </a:t>
            </a:r>
            <a:endParaRPr lang="fr-FR" sz="2800" dirty="0">
              <a:latin typeface="Simplified Arabic" panose="02020603050405020304" pitchFamily="18" charset="-78"/>
              <a:cs typeface="Simplified Arabic" panose="02020603050405020304" pitchFamily="18" charset="-78"/>
            </a:endParaRPr>
          </a:p>
        </p:txBody>
      </p:sp>
      <p:pic>
        <p:nvPicPr>
          <p:cNvPr id="2" name="Image 1"/>
          <p:cNvPicPr>
            <a:picLocks noChangeAspect="1"/>
          </p:cNvPicPr>
          <p:nvPr/>
        </p:nvPicPr>
        <p:blipFill>
          <a:blip r:embed="rId2"/>
          <a:stretch>
            <a:fillRect/>
          </a:stretch>
        </p:blipFill>
        <p:spPr>
          <a:xfrm rot="19170893">
            <a:off x="1879888" y="1745673"/>
            <a:ext cx="3028950" cy="2565255"/>
          </a:xfrm>
          <a:prstGeom prst="rect">
            <a:avLst/>
          </a:prstGeom>
        </p:spPr>
      </p:pic>
    </p:spTree>
    <p:extLst>
      <p:ext uri="{BB962C8B-B14F-4D97-AF65-F5344CB8AC3E}">
        <p14:creationId xmlns:p14="http://schemas.microsoft.com/office/powerpoint/2010/main" val="8998716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dirty="0" smtClean="0">
                <a:latin typeface="Simplified Arabic" panose="02020603050405020304" pitchFamily="18" charset="-78"/>
                <a:cs typeface="Simplified Arabic" panose="02020603050405020304" pitchFamily="18" charset="-78"/>
              </a:rPr>
              <a:t>خلاصة </a:t>
            </a:r>
            <a:endParaRPr lang="fr-FR" dirty="0">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sz="quarter" idx="13"/>
          </p:nvPr>
        </p:nvSpPr>
        <p:spPr/>
        <p:txBody>
          <a:bodyPr/>
          <a:lstStyle/>
          <a:p>
            <a:pPr algn="r" rtl="1"/>
            <a:r>
              <a:rPr lang="ar-SA" dirty="0" smtClean="0"/>
              <a:t>التجسيد هو عملية ضرورية لنجاح المشروع </a:t>
            </a:r>
            <a:r>
              <a:rPr lang="ar-SA" dirty="0" err="1" smtClean="0"/>
              <a:t>المقاولاتي.فهو</a:t>
            </a:r>
            <a:r>
              <a:rPr lang="ar-SA" dirty="0" smtClean="0"/>
              <a:t> يساعد على فهم الفكرة بشكل أفضل ، واختبار </a:t>
            </a:r>
            <a:r>
              <a:rPr lang="ar-SA" dirty="0" err="1" smtClean="0"/>
              <a:t>جدواها،وجذب</a:t>
            </a:r>
            <a:r>
              <a:rPr lang="ar-SA" dirty="0" smtClean="0"/>
              <a:t> </a:t>
            </a:r>
            <a:r>
              <a:rPr lang="ar-SA" dirty="0" err="1" smtClean="0"/>
              <a:t>المستثمرين،بناء</a:t>
            </a:r>
            <a:r>
              <a:rPr lang="ar-SA" dirty="0" smtClean="0"/>
              <a:t> فريق </a:t>
            </a:r>
            <a:r>
              <a:rPr lang="ar-SA" dirty="0" err="1" smtClean="0"/>
              <a:t>عمل،وبدء</a:t>
            </a:r>
            <a:r>
              <a:rPr lang="ar-SA" dirty="0" smtClean="0"/>
              <a:t> التسويق </a:t>
            </a:r>
            <a:r>
              <a:rPr lang="ar-SA" dirty="0" err="1" smtClean="0"/>
              <a:t>للمشروع،واختصار</a:t>
            </a:r>
            <a:r>
              <a:rPr lang="ar-SA" dirty="0" smtClean="0"/>
              <a:t> الوقت .</a:t>
            </a:r>
          </a:p>
          <a:p>
            <a:pPr algn="r" rtl="1"/>
            <a:r>
              <a:rPr lang="ar-SA" dirty="0" smtClean="0"/>
              <a:t>يجب على الرواد اتباع أفضل الممارسات </a:t>
            </a:r>
            <a:r>
              <a:rPr lang="ar-SA" dirty="0" err="1" smtClean="0"/>
              <a:t>لتسجيد</a:t>
            </a:r>
            <a:r>
              <a:rPr lang="ar-SA" dirty="0" smtClean="0"/>
              <a:t> مشاريعهم بشكل فعال، مع الحرص على المثابرة والتعلم من التجارب لتحقيق النجاح.</a:t>
            </a:r>
            <a:endParaRPr lang="fr-FR" dirty="0"/>
          </a:p>
        </p:txBody>
      </p:sp>
      <p:sp>
        <p:nvSpPr>
          <p:cNvPr id="4" name="AutoShape 2" descr="How to End a College Essay (With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 name="Image 4"/>
          <p:cNvPicPr>
            <a:picLocks noChangeAspect="1"/>
          </p:cNvPicPr>
          <p:nvPr/>
        </p:nvPicPr>
        <p:blipFill>
          <a:blip r:embed="rId2"/>
          <a:stretch>
            <a:fillRect/>
          </a:stretch>
        </p:blipFill>
        <p:spPr>
          <a:xfrm>
            <a:off x="823480" y="212083"/>
            <a:ext cx="2952750" cy="2099397"/>
          </a:xfrm>
          <a:prstGeom prst="rect">
            <a:avLst/>
          </a:prstGeom>
        </p:spPr>
      </p:pic>
    </p:spTree>
    <p:extLst>
      <p:ext uri="{BB962C8B-B14F-4D97-AF65-F5344CB8AC3E}">
        <p14:creationId xmlns:p14="http://schemas.microsoft.com/office/powerpoint/2010/main" val="154694122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rand événement">
  <a:themeElements>
    <a:clrScheme name="Grand événem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Grand événem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rand événem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Grand événement</Template>
  <TotalTime>508</TotalTime>
  <Words>1678</Words>
  <Application>Microsoft Office PowerPoint</Application>
  <PresentationFormat>Grand écran</PresentationFormat>
  <Paragraphs>172</Paragraphs>
  <Slides>47</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47</vt:i4>
      </vt:variant>
    </vt:vector>
  </HeadingPairs>
  <TitlesOfParts>
    <vt:vector size="53" baseType="lpstr">
      <vt:lpstr>Arial</vt:lpstr>
      <vt:lpstr>Impact</vt:lpstr>
      <vt:lpstr>Simplified Arabic</vt:lpstr>
      <vt:lpstr>Times New Roman</vt:lpstr>
      <vt:lpstr>Traditional Arabic</vt:lpstr>
      <vt:lpstr>Grand événement</vt:lpstr>
      <vt:lpstr>المركز الجامعي مغنية كلية العلوم الاقتصادية والتجارية و علوم التسيير قسم العلوم الاقتصادية وعلوم التسيير السنة الثانية 2024-2025</vt:lpstr>
      <vt:lpstr>Présentation PowerPoint</vt:lpstr>
      <vt:lpstr>Présentation PowerPoint</vt:lpstr>
      <vt:lpstr>Présentation PowerPoint</vt:lpstr>
      <vt:lpstr>صياغة الخطة في مشروع مقاولاتي Formulate the plan a amaqalatipr </vt:lpstr>
      <vt:lpstr>Présentation PowerPoint</vt:lpstr>
      <vt:lpstr>كتابة خطة العمل مباشرة write a straightforward business plan</vt:lpstr>
      <vt:lpstr>Présentation PowerPoint</vt:lpstr>
      <vt:lpstr>Présentation PowerPoint</vt:lpstr>
      <vt:lpstr>Présentation PowerPoint</vt:lpstr>
      <vt:lpstr>Présentation PowerPoint</vt:lpstr>
      <vt:lpstr>Présentation PowerPoint</vt:lpstr>
      <vt:lpstr>Présentation PowerPoint</vt:lpstr>
      <vt:lpstr>4 اطلاق المشروع project launch </vt:lpstr>
      <vt:lpstr>Présentation PowerPoint</vt:lpstr>
      <vt:lpstr>Présentation PowerPoint</vt:lpstr>
      <vt:lpstr>Présentation PowerPoint</vt:lpstr>
      <vt:lpstr>ثانيا:قابلية التجسيد</vt:lpstr>
      <vt:lpstr>أهمية قابلية التجسيد:</vt:lpstr>
      <vt:lpstr>Présentation PowerPoint</vt:lpstr>
      <vt:lpstr>ثالثا:عوامل تؤثر على قابلية التجسيد</vt:lpstr>
      <vt:lpstr>Présentation PowerPoint</vt:lpstr>
      <vt:lpstr>رابعا: تقييم قابلية التجسيد:</vt:lpstr>
      <vt:lpstr>  نصائح لتعزيز قابلية التجسيد  </vt:lpstr>
      <vt:lpstr>نموذج الأعمال التجاريBMC BUSINESS MODEL CANVAS </vt:lpstr>
      <vt:lpstr>كيفية إنشاء قالب مخطط نموذج الأعمال:</vt:lpstr>
      <vt:lpstr>القيم المقترحة value propositions</vt:lpstr>
      <vt:lpstr>القنوات channels</vt:lpstr>
      <vt:lpstr>العلاقات مع العملاء customer relationships</vt:lpstr>
      <vt:lpstr>مصادر الإيرادات Revenue streams</vt:lpstr>
      <vt:lpstr>الموارد الرئيسية key resources</vt:lpstr>
      <vt:lpstr>الأنشطة الرئيسية key activities</vt:lpstr>
      <vt:lpstr>الشراكات الرئيسيةkey partners</vt:lpstr>
      <vt:lpstr>هيكل التكاليف cost structure</vt:lpstr>
      <vt:lpstr>نموذج الاعمال التجاري BMC</vt:lpstr>
      <vt:lpstr>أهمية نموذج العمل التجاري </vt:lpstr>
      <vt:lpstr>مخطط الأعمال Business plan</vt:lpstr>
      <vt:lpstr>خصائص مخطط الاعمال properties of a business plan</vt:lpstr>
      <vt:lpstr>مخطط الاعمال </vt:lpstr>
      <vt:lpstr>Présentation PowerPoint</vt:lpstr>
      <vt:lpstr>أهمية مخطط الأعمال THE importance business plan</vt:lpstr>
      <vt:lpstr>مفهوم عملية التجسيد:the concept of the idea embodiment</vt:lpstr>
      <vt:lpstr>Présentation PowerPoint</vt:lpstr>
      <vt:lpstr>الشكل العادي أوالتقليدي: Regular or traditional shape</vt:lpstr>
      <vt:lpstr>أهمية عملية التجسيد في المشروع المقاولاتي:</vt:lpstr>
      <vt:lpstr>Présentation PowerPoint</vt:lpstr>
      <vt:lpstr>خلاصة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mcs info</dc:creator>
  <cp:lastModifiedBy>mcs info</cp:lastModifiedBy>
  <cp:revision>50</cp:revision>
  <dcterms:created xsi:type="dcterms:W3CDTF">2025-02-18T18:57:42Z</dcterms:created>
  <dcterms:modified xsi:type="dcterms:W3CDTF">2025-03-10T20:40:48Z</dcterms:modified>
</cp:coreProperties>
</file>