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75" r:id="rId6"/>
    <p:sldId id="278"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74" d="100"/>
          <a:sy n="74" d="100"/>
        </p:scale>
        <p:origin x="37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0B479E-6205-4DB9-89A9-EE0222FAFFBA}"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fr-FR"/>
        </a:p>
      </dgm:t>
    </dgm:pt>
    <dgm:pt modelId="{ABDB798F-B303-41EB-BBD8-D3E57F4DBD19}">
      <dgm:prSet/>
      <dgm:spPr/>
      <dgm:t>
        <a:bodyPr/>
        <a:lstStyle/>
        <a:p>
          <a:pPr rtl="1"/>
          <a:r>
            <a:rPr lang="ar-SA" dirty="0" smtClean="0"/>
            <a:t>دور </a:t>
          </a:r>
          <a:r>
            <a:rPr lang="ar-SA" dirty="0" err="1" smtClean="0"/>
            <a:t>إعلامي:مسؤول</a:t>
          </a:r>
          <a:r>
            <a:rPr lang="ar-SA" dirty="0" smtClean="0"/>
            <a:t> المؤسسة يمكن أن يعلم هؤلاء الموظفين بمختلف الإجراءات </a:t>
          </a:r>
          <a:r>
            <a:rPr lang="ar-SA" dirty="0" err="1" smtClean="0"/>
            <a:t>وإطلاعهم</a:t>
          </a:r>
          <a:r>
            <a:rPr lang="ar-SA" dirty="0" smtClean="0"/>
            <a:t> على أفضل الحلول(اختيار وضع قانوني للمؤسسة)، وعلى طريقة تصميم أو مخطط العمل،....</a:t>
          </a:r>
          <a:endParaRPr lang="fr-FR" dirty="0"/>
        </a:p>
      </dgm:t>
    </dgm:pt>
    <dgm:pt modelId="{24970AD8-EE61-4774-8917-26F6EA58CAC7}" type="parTrans" cxnId="{C01E7D0B-7ACC-413E-A645-587DE25B4C7C}">
      <dgm:prSet/>
      <dgm:spPr/>
      <dgm:t>
        <a:bodyPr/>
        <a:lstStyle/>
        <a:p>
          <a:endParaRPr lang="fr-FR"/>
        </a:p>
      </dgm:t>
    </dgm:pt>
    <dgm:pt modelId="{B813D02C-EDC4-40ED-8DC6-41C46DFFA2CE}" type="sibTrans" cxnId="{C01E7D0B-7ACC-413E-A645-587DE25B4C7C}">
      <dgm:prSet/>
      <dgm:spPr/>
      <dgm:t>
        <a:bodyPr/>
        <a:lstStyle/>
        <a:p>
          <a:endParaRPr lang="fr-FR"/>
        </a:p>
      </dgm:t>
    </dgm:pt>
    <dgm:pt modelId="{822F47F0-4303-44F6-B97E-464DA4E6F027}">
      <dgm:prSet/>
      <dgm:spPr/>
      <dgm:t>
        <a:bodyPr/>
        <a:lstStyle/>
        <a:p>
          <a:pPr rtl="1"/>
          <a:r>
            <a:rPr lang="ar-SA" smtClean="0"/>
            <a:t>دور تدريبي:حيث أن الإدارة و التسيير والمحاسبة كلها أشياء يحتاج أن يتقنها صاحب المؤسسة قبل انطلاقها في النشاط.</a:t>
          </a:r>
          <a:endParaRPr lang="fr-FR"/>
        </a:p>
      </dgm:t>
    </dgm:pt>
    <dgm:pt modelId="{D7BB6026-EB1F-43BD-A70E-EE8404BFB385}" type="parTrans" cxnId="{13BE964A-7102-4ECE-8E80-345AC148E886}">
      <dgm:prSet/>
      <dgm:spPr/>
      <dgm:t>
        <a:bodyPr/>
        <a:lstStyle/>
        <a:p>
          <a:endParaRPr lang="fr-FR"/>
        </a:p>
      </dgm:t>
    </dgm:pt>
    <dgm:pt modelId="{C47203F4-D906-402D-9B52-F4B689FE85D3}" type="sibTrans" cxnId="{13BE964A-7102-4ECE-8E80-345AC148E886}">
      <dgm:prSet/>
      <dgm:spPr/>
      <dgm:t>
        <a:bodyPr/>
        <a:lstStyle/>
        <a:p>
          <a:endParaRPr lang="fr-FR"/>
        </a:p>
      </dgm:t>
    </dgm:pt>
    <dgm:pt modelId="{0660A2EC-819C-44CC-A3EB-9027B970A62D}">
      <dgm:prSet/>
      <dgm:spPr/>
      <dgm:t>
        <a:bodyPr/>
        <a:lstStyle/>
        <a:p>
          <a:pPr rtl="1"/>
          <a:r>
            <a:rPr lang="ar-SA" smtClean="0"/>
            <a:t>دعم لوجيستيكي ومالي: حيث يمكن للمؤسسة الأصلية منح قروض وأموال لهؤلاء الموظفين من أجل مساعداتهم في انطلاق المؤسسة الجديدة </a:t>
          </a:r>
          <a:endParaRPr lang="fr-FR"/>
        </a:p>
      </dgm:t>
    </dgm:pt>
    <dgm:pt modelId="{2EF99817-C643-43D3-9FDC-CBFDFAF5C4B0}" type="parTrans" cxnId="{647AE9C1-DF81-4994-92D1-E3DC22B01EF5}">
      <dgm:prSet/>
      <dgm:spPr/>
      <dgm:t>
        <a:bodyPr/>
        <a:lstStyle/>
        <a:p>
          <a:endParaRPr lang="fr-FR"/>
        </a:p>
      </dgm:t>
    </dgm:pt>
    <dgm:pt modelId="{949F0C56-F418-4AB6-9319-14985C836CE1}" type="sibTrans" cxnId="{647AE9C1-DF81-4994-92D1-E3DC22B01EF5}">
      <dgm:prSet/>
      <dgm:spPr/>
      <dgm:t>
        <a:bodyPr/>
        <a:lstStyle/>
        <a:p>
          <a:endParaRPr lang="fr-FR"/>
        </a:p>
      </dgm:t>
    </dgm:pt>
    <dgm:pt modelId="{DB2797A0-C149-49E0-A15B-72716F33F401}" type="pres">
      <dgm:prSet presAssocID="{020B479E-6205-4DB9-89A9-EE0222FAFFBA}" presName="linear" presStyleCnt="0">
        <dgm:presLayoutVars>
          <dgm:animLvl val="lvl"/>
          <dgm:resizeHandles val="exact"/>
        </dgm:presLayoutVars>
      </dgm:prSet>
      <dgm:spPr/>
    </dgm:pt>
    <dgm:pt modelId="{6FEF4B8B-54B3-4149-B115-1DA7E81B424B}" type="pres">
      <dgm:prSet presAssocID="{ABDB798F-B303-41EB-BBD8-D3E57F4DBD19}" presName="parentText" presStyleLbl="node1" presStyleIdx="0" presStyleCnt="3">
        <dgm:presLayoutVars>
          <dgm:chMax val="0"/>
          <dgm:bulletEnabled val="1"/>
        </dgm:presLayoutVars>
      </dgm:prSet>
      <dgm:spPr/>
    </dgm:pt>
    <dgm:pt modelId="{87C94FD7-686A-4980-B6E8-59B98E83539D}" type="pres">
      <dgm:prSet presAssocID="{B813D02C-EDC4-40ED-8DC6-41C46DFFA2CE}" presName="spacer" presStyleCnt="0"/>
      <dgm:spPr/>
    </dgm:pt>
    <dgm:pt modelId="{4BDF1E60-5D7A-4036-9B09-BD94ACDA10E0}" type="pres">
      <dgm:prSet presAssocID="{822F47F0-4303-44F6-B97E-464DA4E6F027}" presName="parentText" presStyleLbl="node1" presStyleIdx="1" presStyleCnt="3">
        <dgm:presLayoutVars>
          <dgm:chMax val="0"/>
          <dgm:bulletEnabled val="1"/>
        </dgm:presLayoutVars>
      </dgm:prSet>
      <dgm:spPr/>
    </dgm:pt>
    <dgm:pt modelId="{69E0D9BD-85B6-4079-881E-621D9AA734E8}" type="pres">
      <dgm:prSet presAssocID="{C47203F4-D906-402D-9B52-F4B689FE85D3}" presName="spacer" presStyleCnt="0"/>
      <dgm:spPr/>
    </dgm:pt>
    <dgm:pt modelId="{CBCFF0B5-CB30-4A9C-8F09-06CE48FAD63D}" type="pres">
      <dgm:prSet presAssocID="{0660A2EC-819C-44CC-A3EB-9027B970A62D}" presName="parentText" presStyleLbl="node1" presStyleIdx="2" presStyleCnt="3">
        <dgm:presLayoutVars>
          <dgm:chMax val="0"/>
          <dgm:bulletEnabled val="1"/>
        </dgm:presLayoutVars>
      </dgm:prSet>
      <dgm:spPr/>
    </dgm:pt>
  </dgm:ptLst>
  <dgm:cxnLst>
    <dgm:cxn modelId="{C01E7D0B-7ACC-413E-A645-587DE25B4C7C}" srcId="{020B479E-6205-4DB9-89A9-EE0222FAFFBA}" destId="{ABDB798F-B303-41EB-BBD8-D3E57F4DBD19}" srcOrd="0" destOrd="0" parTransId="{24970AD8-EE61-4774-8917-26F6EA58CAC7}" sibTransId="{B813D02C-EDC4-40ED-8DC6-41C46DFFA2CE}"/>
    <dgm:cxn modelId="{9557568A-0DBF-4331-BDC2-B5639840D40B}" type="presOf" srcId="{020B479E-6205-4DB9-89A9-EE0222FAFFBA}" destId="{DB2797A0-C149-49E0-A15B-72716F33F401}" srcOrd="0" destOrd="0" presId="urn:microsoft.com/office/officeart/2005/8/layout/vList2"/>
    <dgm:cxn modelId="{647AE9C1-DF81-4994-92D1-E3DC22B01EF5}" srcId="{020B479E-6205-4DB9-89A9-EE0222FAFFBA}" destId="{0660A2EC-819C-44CC-A3EB-9027B970A62D}" srcOrd="2" destOrd="0" parTransId="{2EF99817-C643-43D3-9FDC-CBFDFAF5C4B0}" sibTransId="{949F0C56-F418-4AB6-9319-14985C836CE1}"/>
    <dgm:cxn modelId="{13BE964A-7102-4ECE-8E80-345AC148E886}" srcId="{020B479E-6205-4DB9-89A9-EE0222FAFFBA}" destId="{822F47F0-4303-44F6-B97E-464DA4E6F027}" srcOrd="1" destOrd="0" parTransId="{D7BB6026-EB1F-43BD-A70E-EE8404BFB385}" sibTransId="{C47203F4-D906-402D-9B52-F4B689FE85D3}"/>
    <dgm:cxn modelId="{C258F7F5-D8FC-43CA-BEFA-77B71F07B8AC}" type="presOf" srcId="{822F47F0-4303-44F6-B97E-464DA4E6F027}" destId="{4BDF1E60-5D7A-4036-9B09-BD94ACDA10E0}" srcOrd="0" destOrd="0" presId="urn:microsoft.com/office/officeart/2005/8/layout/vList2"/>
    <dgm:cxn modelId="{06FCAD7B-78A2-449D-9931-26BBD37F7968}" type="presOf" srcId="{ABDB798F-B303-41EB-BBD8-D3E57F4DBD19}" destId="{6FEF4B8B-54B3-4149-B115-1DA7E81B424B}" srcOrd="0" destOrd="0" presId="urn:microsoft.com/office/officeart/2005/8/layout/vList2"/>
    <dgm:cxn modelId="{A2428E69-411E-494E-9FAC-1868812D27A5}" type="presOf" srcId="{0660A2EC-819C-44CC-A3EB-9027B970A62D}" destId="{CBCFF0B5-CB30-4A9C-8F09-06CE48FAD63D}" srcOrd="0" destOrd="0" presId="urn:microsoft.com/office/officeart/2005/8/layout/vList2"/>
    <dgm:cxn modelId="{EA083936-86B3-4B78-9A54-A64972EAE081}" type="presParOf" srcId="{DB2797A0-C149-49E0-A15B-72716F33F401}" destId="{6FEF4B8B-54B3-4149-B115-1DA7E81B424B}" srcOrd="0" destOrd="0" presId="urn:microsoft.com/office/officeart/2005/8/layout/vList2"/>
    <dgm:cxn modelId="{50F63DAD-8083-4800-A2F8-0C8420890988}" type="presParOf" srcId="{DB2797A0-C149-49E0-A15B-72716F33F401}" destId="{87C94FD7-686A-4980-B6E8-59B98E83539D}" srcOrd="1" destOrd="0" presId="urn:microsoft.com/office/officeart/2005/8/layout/vList2"/>
    <dgm:cxn modelId="{85825843-36A6-450A-95A3-A3CDE7343934}" type="presParOf" srcId="{DB2797A0-C149-49E0-A15B-72716F33F401}" destId="{4BDF1E60-5D7A-4036-9B09-BD94ACDA10E0}" srcOrd="2" destOrd="0" presId="urn:microsoft.com/office/officeart/2005/8/layout/vList2"/>
    <dgm:cxn modelId="{61048E1D-52AA-4D8D-9D21-661CC9B8E522}" type="presParOf" srcId="{DB2797A0-C149-49E0-A15B-72716F33F401}" destId="{69E0D9BD-85B6-4079-881E-621D9AA734E8}" srcOrd="3" destOrd="0" presId="urn:microsoft.com/office/officeart/2005/8/layout/vList2"/>
    <dgm:cxn modelId="{6214451B-65C9-46CC-8635-DD22BE769D06}" type="presParOf" srcId="{DB2797A0-C149-49E0-A15B-72716F33F401}" destId="{CBCFF0B5-CB30-4A9C-8F09-06CE48FAD63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2AB4AD-1F86-49FC-B165-71B9107AF0C1}" type="doc">
      <dgm:prSet loTypeId="urn:microsoft.com/office/officeart/2005/8/layout/bProcess4" loCatId="process" qsTypeId="urn:microsoft.com/office/officeart/2005/8/quickstyle/simple1" qsCatId="simple" csTypeId="urn:microsoft.com/office/officeart/2005/8/colors/colorful4" csCatId="colorful" phldr="1"/>
      <dgm:spPr/>
      <dgm:t>
        <a:bodyPr/>
        <a:lstStyle/>
        <a:p>
          <a:endParaRPr lang="fr-FR"/>
        </a:p>
      </dgm:t>
    </dgm:pt>
    <dgm:pt modelId="{62C44F0A-6A88-437C-B804-92524F4BAE0C}">
      <dgm:prSet custT="1"/>
      <dgm:spPr/>
      <dgm:t>
        <a:bodyPr/>
        <a:lstStyle/>
        <a:p>
          <a:pPr rtl="1"/>
          <a:r>
            <a:rPr lang="ar-SA" sz="1400" b="1" dirty="0" smtClean="0">
              <a:latin typeface="Simplified Arabic" panose="02020603050405020304" pitchFamily="18" charset="-78"/>
              <a:cs typeface="Simplified Arabic" panose="02020603050405020304" pitchFamily="18" charset="-78"/>
            </a:rPr>
            <a:t>عند رغبة أي مقاول في الحصول على </a:t>
          </a:r>
          <a:r>
            <a:rPr lang="ar-SA" sz="1400" b="1" dirty="0" err="1" smtClean="0">
              <a:latin typeface="Simplified Arabic" panose="02020603050405020304" pitchFamily="18" charset="-78"/>
              <a:cs typeface="Simplified Arabic" panose="02020603050405020304" pitchFamily="18" charset="-78"/>
            </a:rPr>
            <a:t>إمتياز</a:t>
          </a:r>
          <a:r>
            <a:rPr lang="ar-SA" sz="1400" b="1" dirty="0" smtClean="0">
              <a:latin typeface="Simplified Arabic" panose="02020603050405020304" pitchFamily="18" charset="-78"/>
              <a:cs typeface="Simplified Arabic" panose="02020603050405020304" pitchFamily="18" charset="-78"/>
            </a:rPr>
            <a:t> من أجل إنشاء مؤسسته لا بد أن يأخذ في الحسبان مجموعة من المعايير المتعلقة بمنح </a:t>
          </a:r>
          <a:r>
            <a:rPr lang="ar-SA" sz="1400" b="1" dirty="0" err="1" smtClean="0">
              <a:latin typeface="Simplified Arabic" panose="02020603050405020304" pitchFamily="18" charset="-78"/>
              <a:cs typeface="Simplified Arabic" panose="02020603050405020304" pitchFamily="18" charset="-78"/>
            </a:rPr>
            <a:t>الامتياز،أهمها</a:t>
          </a:r>
          <a:r>
            <a:rPr lang="ar-SA" sz="1400" b="1" dirty="0" smtClean="0">
              <a:latin typeface="Simplified Arabic" panose="02020603050405020304" pitchFamily="18" charset="-78"/>
              <a:cs typeface="Simplified Arabic" panose="02020603050405020304" pitchFamily="18" charset="-78"/>
            </a:rPr>
            <a:t>:</a:t>
          </a:r>
          <a:endParaRPr lang="fr-FR" sz="1400" b="1" dirty="0">
            <a:latin typeface="Simplified Arabic" panose="02020603050405020304" pitchFamily="18" charset="-78"/>
            <a:cs typeface="Simplified Arabic" panose="02020603050405020304" pitchFamily="18" charset="-78"/>
          </a:endParaRPr>
        </a:p>
      </dgm:t>
    </dgm:pt>
    <dgm:pt modelId="{AE8440EA-83F4-43E8-9CA3-A6E76CD8D102}" type="parTrans" cxnId="{64C4E684-1C8B-4721-A5C3-6384551E4267}">
      <dgm:prSet/>
      <dgm:spPr/>
      <dgm:t>
        <a:bodyPr/>
        <a:lstStyle/>
        <a:p>
          <a:endParaRPr lang="fr-FR"/>
        </a:p>
      </dgm:t>
    </dgm:pt>
    <dgm:pt modelId="{2A580388-8512-412D-A88E-44BAF77A41A3}" type="sibTrans" cxnId="{64C4E684-1C8B-4721-A5C3-6384551E4267}">
      <dgm:prSet/>
      <dgm:spPr/>
      <dgm:t>
        <a:bodyPr/>
        <a:lstStyle/>
        <a:p>
          <a:endParaRPr lang="fr-FR"/>
        </a:p>
      </dgm:t>
    </dgm:pt>
    <dgm:pt modelId="{88D3F34F-D97C-4FE2-8250-73342E43D811}">
      <dgm:prSet custT="1"/>
      <dgm:spPr/>
      <dgm:t>
        <a:bodyPr/>
        <a:lstStyle/>
        <a:p>
          <a:pPr rtl="1"/>
          <a:r>
            <a:rPr lang="ar-SA" sz="2000" b="1" dirty="0" smtClean="0">
              <a:solidFill>
                <a:schemeClr val="bg1"/>
              </a:solidFill>
              <a:latin typeface="Simplified Arabic" panose="02020603050405020304" pitchFamily="18" charset="-78"/>
              <a:cs typeface="Simplified Arabic" panose="02020603050405020304" pitchFamily="18" charset="-78"/>
            </a:rPr>
            <a:t>- قوة الاسم التجاري والعلامة التجارية </a:t>
          </a:r>
          <a:endParaRPr lang="fr-FR" sz="2000" b="1" dirty="0">
            <a:solidFill>
              <a:schemeClr val="bg1"/>
            </a:solidFill>
            <a:latin typeface="Simplified Arabic" panose="02020603050405020304" pitchFamily="18" charset="-78"/>
            <a:cs typeface="Simplified Arabic" panose="02020603050405020304" pitchFamily="18" charset="-78"/>
          </a:endParaRPr>
        </a:p>
      </dgm:t>
    </dgm:pt>
    <dgm:pt modelId="{1FE114FE-1DBE-4E70-911D-EBF423811161}" type="parTrans" cxnId="{51E1BE2B-AFCC-4ACC-A7C5-73973FD7E4B7}">
      <dgm:prSet/>
      <dgm:spPr/>
      <dgm:t>
        <a:bodyPr/>
        <a:lstStyle/>
        <a:p>
          <a:endParaRPr lang="fr-FR"/>
        </a:p>
      </dgm:t>
    </dgm:pt>
    <dgm:pt modelId="{6F914F25-1226-459C-BEC0-5200CC14550F}" type="sibTrans" cxnId="{51E1BE2B-AFCC-4ACC-A7C5-73973FD7E4B7}">
      <dgm:prSet/>
      <dgm:spPr/>
      <dgm:t>
        <a:bodyPr/>
        <a:lstStyle/>
        <a:p>
          <a:endParaRPr lang="fr-FR"/>
        </a:p>
      </dgm:t>
    </dgm:pt>
    <dgm:pt modelId="{136F4653-3147-4D3D-82CF-1B0F22C1F584}">
      <dgm:prSet custT="1"/>
      <dgm:spPr/>
      <dgm:t>
        <a:bodyPr/>
        <a:lstStyle/>
        <a:p>
          <a:pPr rtl="1"/>
          <a:r>
            <a:rPr lang="ar-SA" sz="2000" b="1" dirty="0" smtClean="0">
              <a:solidFill>
                <a:schemeClr val="bg1"/>
              </a:solidFill>
              <a:latin typeface="Simplified Arabic" panose="02020603050405020304" pitchFamily="18" charset="-78"/>
              <a:cs typeface="Simplified Arabic" panose="02020603050405020304" pitchFamily="18" charset="-78"/>
            </a:rPr>
            <a:t>- عمر الشركة المانحة</a:t>
          </a:r>
          <a:endParaRPr lang="fr-FR" sz="2000" b="1" dirty="0">
            <a:solidFill>
              <a:schemeClr val="bg1"/>
            </a:solidFill>
            <a:latin typeface="Simplified Arabic" panose="02020603050405020304" pitchFamily="18" charset="-78"/>
            <a:cs typeface="Simplified Arabic" panose="02020603050405020304" pitchFamily="18" charset="-78"/>
          </a:endParaRPr>
        </a:p>
      </dgm:t>
    </dgm:pt>
    <dgm:pt modelId="{5C8E592D-ABF3-40FE-AA8F-817DF04FDE80}" type="parTrans" cxnId="{BF763813-7518-49D8-BE74-3E288664A448}">
      <dgm:prSet/>
      <dgm:spPr/>
      <dgm:t>
        <a:bodyPr/>
        <a:lstStyle/>
        <a:p>
          <a:endParaRPr lang="fr-FR"/>
        </a:p>
      </dgm:t>
    </dgm:pt>
    <dgm:pt modelId="{CEC64777-493C-478A-9EE0-C617D9CBF6FE}" type="sibTrans" cxnId="{BF763813-7518-49D8-BE74-3E288664A448}">
      <dgm:prSet/>
      <dgm:spPr/>
      <dgm:t>
        <a:bodyPr/>
        <a:lstStyle/>
        <a:p>
          <a:endParaRPr lang="fr-FR"/>
        </a:p>
      </dgm:t>
    </dgm:pt>
    <dgm:pt modelId="{366C837D-4963-4948-B802-B989C604B30A}">
      <dgm:prSet custT="1"/>
      <dgm:spPr/>
      <dgm:t>
        <a:bodyPr/>
        <a:lstStyle/>
        <a:p>
          <a:pPr rtl="1"/>
          <a:r>
            <a:rPr lang="ar-SA" sz="2400" b="1" dirty="0" smtClean="0">
              <a:latin typeface="Simplified Arabic" panose="02020603050405020304" pitchFamily="18" charset="-78"/>
              <a:cs typeface="Simplified Arabic" panose="02020603050405020304" pitchFamily="18" charset="-78"/>
            </a:rPr>
            <a:t>- مستوى الانتشار في السوق المحلي والخارج</a:t>
          </a:r>
          <a:r>
            <a:rPr lang="ar-SA" sz="1600" dirty="0" smtClean="0"/>
            <a:t>. </a:t>
          </a:r>
          <a:endParaRPr lang="fr-FR" sz="1600" dirty="0"/>
        </a:p>
      </dgm:t>
    </dgm:pt>
    <dgm:pt modelId="{4B6C9D14-8DFF-4D6D-8240-12784AE5FA6C}" type="parTrans" cxnId="{665FCEAA-97ED-42CD-88FA-BD34B57E71AA}">
      <dgm:prSet/>
      <dgm:spPr/>
      <dgm:t>
        <a:bodyPr/>
        <a:lstStyle/>
        <a:p>
          <a:endParaRPr lang="fr-FR"/>
        </a:p>
      </dgm:t>
    </dgm:pt>
    <dgm:pt modelId="{2F07F843-C790-4E88-B173-C0600D735062}" type="sibTrans" cxnId="{665FCEAA-97ED-42CD-88FA-BD34B57E71AA}">
      <dgm:prSet/>
      <dgm:spPr/>
      <dgm:t>
        <a:bodyPr/>
        <a:lstStyle/>
        <a:p>
          <a:endParaRPr lang="fr-FR"/>
        </a:p>
      </dgm:t>
    </dgm:pt>
    <dgm:pt modelId="{F227B2CD-DC3D-4A08-ACF2-C4F205A9EF59}">
      <dgm:prSet custT="1"/>
      <dgm:spPr/>
      <dgm:t>
        <a:bodyPr/>
        <a:lstStyle/>
        <a:p>
          <a:pPr rtl="1"/>
          <a:r>
            <a:rPr lang="ar-SA" sz="2400" b="1" dirty="0" smtClean="0">
              <a:latin typeface="Simplified Arabic" panose="02020603050405020304" pitchFamily="18" charset="-78"/>
              <a:cs typeface="Simplified Arabic" panose="02020603050405020304" pitchFamily="18" charset="-78"/>
            </a:rPr>
            <a:t>- رسوم استغلال حق الملكية</a:t>
          </a:r>
          <a:endParaRPr lang="fr-FR" sz="2400" b="1" dirty="0">
            <a:latin typeface="Simplified Arabic" panose="02020603050405020304" pitchFamily="18" charset="-78"/>
            <a:cs typeface="Simplified Arabic" panose="02020603050405020304" pitchFamily="18" charset="-78"/>
          </a:endParaRPr>
        </a:p>
      </dgm:t>
    </dgm:pt>
    <dgm:pt modelId="{EDFEAEC7-E190-4A35-8878-EA47990887EC}" type="parTrans" cxnId="{58D6BD8B-D9F7-4495-ACB2-6125D3132A70}">
      <dgm:prSet/>
      <dgm:spPr/>
      <dgm:t>
        <a:bodyPr/>
        <a:lstStyle/>
        <a:p>
          <a:endParaRPr lang="fr-FR"/>
        </a:p>
      </dgm:t>
    </dgm:pt>
    <dgm:pt modelId="{BDA7F798-88DA-4025-BBED-AD4CB67AE5D2}" type="sibTrans" cxnId="{58D6BD8B-D9F7-4495-ACB2-6125D3132A70}">
      <dgm:prSet/>
      <dgm:spPr/>
      <dgm:t>
        <a:bodyPr/>
        <a:lstStyle/>
        <a:p>
          <a:endParaRPr lang="fr-FR"/>
        </a:p>
      </dgm:t>
    </dgm:pt>
    <dgm:pt modelId="{93A9A0A5-183B-432F-A7C2-4008E4B02CBE}">
      <dgm:prSet custT="1"/>
      <dgm:spPr/>
      <dgm:t>
        <a:bodyPr/>
        <a:lstStyle/>
        <a:p>
          <a:pPr rtl="1"/>
          <a:r>
            <a:rPr lang="ar-SA" sz="2000" b="1" dirty="0" smtClean="0">
              <a:solidFill>
                <a:schemeClr val="bg1"/>
              </a:solidFill>
              <a:latin typeface="Simplified Arabic" panose="02020603050405020304" pitchFamily="18" charset="-78"/>
              <a:cs typeface="Simplified Arabic" panose="02020603050405020304" pitchFamily="18" charset="-78"/>
            </a:rPr>
            <a:t>-الأنظمة الفنية والمالية والإدارية والتسويقية لدى الشركة المانحة</a:t>
          </a:r>
          <a:r>
            <a:rPr lang="ar-SA" sz="1600" b="1" dirty="0" smtClean="0">
              <a:latin typeface="Simplified Arabic" panose="02020603050405020304" pitchFamily="18" charset="-78"/>
              <a:cs typeface="Simplified Arabic" panose="02020603050405020304" pitchFamily="18" charset="-78"/>
            </a:rPr>
            <a:t>.</a:t>
          </a:r>
          <a:endParaRPr lang="fr-FR" sz="1600" b="1" dirty="0">
            <a:latin typeface="Simplified Arabic" panose="02020603050405020304" pitchFamily="18" charset="-78"/>
            <a:cs typeface="Simplified Arabic" panose="02020603050405020304" pitchFamily="18" charset="-78"/>
          </a:endParaRPr>
        </a:p>
      </dgm:t>
    </dgm:pt>
    <dgm:pt modelId="{D4E60E7A-934B-4A72-A6F6-7C7CFEB6D397}" type="parTrans" cxnId="{4B481D65-401C-446A-8116-C81DFC43ADF9}">
      <dgm:prSet/>
      <dgm:spPr/>
      <dgm:t>
        <a:bodyPr/>
        <a:lstStyle/>
        <a:p>
          <a:endParaRPr lang="fr-FR"/>
        </a:p>
      </dgm:t>
    </dgm:pt>
    <dgm:pt modelId="{0D3E0DAB-B5D2-4459-9AD8-F512675A09FE}" type="sibTrans" cxnId="{4B481D65-401C-446A-8116-C81DFC43ADF9}">
      <dgm:prSet/>
      <dgm:spPr/>
      <dgm:t>
        <a:bodyPr/>
        <a:lstStyle/>
        <a:p>
          <a:endParaRPr lang="fr-FR"/>
        </a:p>
      </dgm:t>
    </dgm:pt>
    <dgm:pt modelId="{6196F8ED-1188-4781-AE02-A97E984091A8}">
      <dgm:prSet custT="1"/>
      <dgm:spPr/>
      <dgm:t>
        <a:bodyPr/>
        <a:lstStyle/>
        <a:p>
          <a:pPr rtl="1"/>
          <a:r>
            <a:rPr lang="ar-SA" sz="2000" b="1" dirty="0" smtClean="0">
              <a:solidFill>
                <a:schemeClr val="bg1"/>
              </a:solidFill>
              <a:latin typeface="Simplified Arabic" panose="02020603050405020304" pitchFamily="18" charset="-78"/>
              <a:cs typeface="Simplified Arabic" panose="02020603050405020304" pitchFamily="18" charset="-78"/>
            </a:rPr>
            <a:t>- القوة المالية للشركة المانحة</a:t>
          </a:r>
          <a:endParaRPr lang="fr-FR" sz="2000" b="1" dirty="0">
            <a:solidFill>
              <a:schemeClr val="bg1"/>
            </a:solidFill>
            <a:latin typeface="Simplified Arabic" panose="02020603050405020304" pitchFamily="18" charset="-78"/>
            <a:cs typeface="Simplified Arabic" panose="02020603050405020304" pitchFamily="18" charset="-78"/>
          </a:endParaRPr>
        </a:p>
      </dgm:t>
    </dgm:pt>
    <dgm:pt modelId="{987C8B5F-3E68-45BC-8C33-8CFB705F5339}" type="parTrans" cxnId="{EB21065E-E7A5-49A0-8530-3B296F3B73B5}">
      <dgm:prSet/>
      <dgm:spPr/>
      <dgm:t>
        <a:bodyPr/>
        <a:lstStyle/>
        <a:p>
          <a:endParaRPr lang="fr-FR"/>
        </a:p>
      </dgm:t>
    </dgm:pt>
    <dgm:pt modelId="{9C0AE35D-0749-42CE-9875-B7D881AD5D68}" type="sibTrans" cxnId="{EB21065E-E7A5-49A0-8530-3B296F3B73B5}">
      <dgm:prSet/>
      <dgm:spPr/>
      <dgm:t>
        <a:bodyPr/>
        <a:lstStyle/>
        <a:p>
          <a:endParaRPr lang="fr-FR"/>
        </a:p>
      </dgm:t>
    </dgm:pt>
    <dgm:pt modelId="{B1517AA9-885B-445E-B8C6-89420CEFED30}">
      <dgm:prSet custT="1"/>
      <dgm:spPr/>
      <dgm:t>
        <a:bodyPr/>
        <a:lstStyle/>
        <a:p>
          <a:pPr rtl="1"/>
          <a:r>
            <a:rPr lang="ar-SA" sz="2000" b="1" dirty="0" smtClean="0">
              <a:solidFill>
                <a:schemeClr val="bg1"/>
              </a:solidFill>
              <a:latin typeface="Simplified Arabic" panose="02020603050405020304" pitchFamily="18" charset="-78"/>
              <a:cs typeface="Simplified Arabic" panose="02020603050405020304" pitchFamily="18" charset="-78"/>
            </a:rPr>
            <a:t>- الجهد الإعلاني والحملات الترويجية لمنتجات الشركة المانحة</a:t>
          </a:r>
          <a:r>
            <a:rPr lang="ar-SA" sz="1600" dirty="0" smtClean="0"/>
            <a:t>.</a:t>
          </a:r>
          <a:endParaRPr lang="fr-FR" sz="1600" dirty="0"/>
        </a:p>
      </dgm:t>
    </dgm:pt>
    <dgm:pt modelId="{AEFA84EE-93FE-48FD-8FF9-7669B243730E}" type="parTrans" cxnId="{2671FF45-CE17-45AE-A428-F528ACA51C07}">
      <dgm:prSet/>
      <dgm:spPr/>
      <dgm:t>
        <a:bodyPr/>
        <a:lstStyle/>
        <a:p>
          <a:endParaRPr lang="fr-FR"/>
        </a:p>
      </dgm:t>
    </dgm:pt>
    <dgm:pt modelId="{3AE92ECF-811B-47CF-B9A7-FE77C8FCFD9D}" type="sibTrans" cxnId="{2671FF45-CE17-45AE-A428-F528ACA51C07}">
      <dgm:prSet/>
      <dgm:spPr/>
      <dgm:t>
        <a:bodyPr/>
        <a:lstStyle/>
        <a:p>
          <a:endParaRPr lang="fr-FR"/>
        </a:p>
      </dgm:t>
    </dgm:pt>
    <dgm:pt modelId="{11908B44-5AC9-4E04-8D12-B6AD4B830783}" type="pres">
      <dgm:prSet presAssocID="{932AB4AD-1F86-49FC-B165-71B9107AF0C1}" presName="Name0" presStyleCnt="0">
        <dgm:presLayoutVars>
          <dgm:dir/>
          <dgm:resizeHandles/>
        </dgm:presLayoutVars>
      </dgm:prSet>
      <dgm:spPr/>
    </dgm:pt>
    <dgm:pt modelId="{03A47A4D-1E4A-479A-9D13-E8844C1D7D50}" type="pres">
      <dgm:prSet presAssocID="{62C44F0A-6A88-437C-B804-92524F4BAE0C}" presName="compNode" presStyleCnt="0"/>
      <dgm:spPr/>
    </dgm:pt>
    <dgm:pt modelId="{6F79437A-A7FE-4BEA-95FF-EF23A2CC3FDD}" type="pres">
      <dgm:prSet presAssocID="{62C44F0A-6A88-437C-B804-92524F4BAE0C}" presName="dummyConnPt" presStyleCnt="0"/>
      <dgm:spPr/>
    </dgm:pt>
    <dgm:pt modelId="{AC9CF0CB-DA61-4E5B-A6C8-46E75BC38ADF}" type="pres">
      <dgm:prSet presAssocID="{62C44F0A-6A88-437C-B804-92524F4BAE0C}" presName="node" presStyleLbl="node1" presStyleIdx="0" presStyleCnt="8" custScaleX="137287">
        <dgm:presLayoutVars>
          <dgm:bulletEnabled val="1"/>
        </dgm:presLayoutVars>
      </dgm:prSet>
      <dgm:spPr/>
    </dgm:pt>
    <dgm:pt modelId="{52DA7F2C-9781-46A9-875D-D3ABA94586AE}" type="pres">
      <dgm:prSet presAssocID="{2A580388-8512-412D-A88E-44BAF77A41A3}" presName="sibTrans" presStyleLbl="bgSibTrans2D1" presStyleIdx="0" presStyleCnt="7"/>
      <dgm:spPr/>
    </dgm:pt>
    <dgm:pt modelId="{8E89A3A6-173E-43FB-8D1A-AB8E8B619B1A}" type="pres">
      <dgm:prSet presAssocID="{88D3F34F-D97C-4FE2-8250-73342E43D811}" presName="compNode" presStyleCnt="0"/>
      <dgm:spPr/>
    </dgm:pt>
    <dgm:pt modelId="{3E39296D-4584-448B-A7B6-4B51D61C39F9}" type="pres">
      <dgm:prSet presAssocID="{88D3F34F-D97C-4FE2-8250-73342E43D811}" presName="dummyConnPt" presStyleCnt="0"/>
      <dgm:spPr/>
    </dgm:pt>
    <dgm:pt modelId="{6B76A13D-07AE-4075-99D4-C4DC82C654E2}" type="pres">
      <dgm:prSet presAssocID="{88D3F34F-D97C-4FE2-8250-73342E43D811}" presName="node" presStyleLbl="node1" presStyleIdx="1" presStyleCnt="8" custLinFactNeighborX="-1128" custLinFactNeighborY="-2820">
        <dgm:presLayoutVars>
          <dgm:bulletEnabled val="1"/>
        </dgm:presLayoutVars>
      </dgm:prSet>
      <dgm:spPr/>
    </dgm:pt>
    <dgm:pt modelId="{213C900B-1A2A-422A-A32E-96262B25BEFC}" type="pres">
      <dgm:prSet presAssocID="{6F914F25-1226-459C-BEC0-5200CC14550F}" presName="sibTrans" presStyleLbl="bgSibTrans2D1" presStyleIdx="1" presStyleCnt="7"/>
      <dgm:spPr/>
    </dgm:pt>
    <dgm:pt modelId="{49C258BD-3A60-4965-848A-71B8EDFE527F}" type="pres">
      <dgm:prSet presAssocID="{136F4653-3147-4D3D-82CF-1B0F22C1F584}" presName="compNode" presStyleCnt="0"/>
      <dgm:spPr/>
    </dgm:pt>
    <dgm:pt modelId="{B80AF3AB-D59A-46EE-8337-7A307804A71F}" type="pres">
      <dgm:prSet presAssocID="{136F4653-3147-4D3D-82CF-1B0F22C1F584}" presName="dummyConnPt" presStyleCnt="0"/>
      <dgm:spPr/>
    </dgm:pt>
    <dgm:pt modelId="{6A41D4AA-14F2-4693-B0DF-1E8D483447FE}" type="pres">
      <dgm:prSet presAssocID="{136F4653-3147-4D3D-82CF-1B0F22C1F584}" presName="node" presStyleLbl="node1" presStyleIdx="2" presStyleCnt="8" custLinFactNeighborX="-564" custLinFactNeighborY="0">
        <dgm:presLayoutVars>
          <dgm:bulletEnabled val="1"/>
        </dgm:presLayoutVars>
      </dgm:prSet>
      <dgm:spPr/>
    </dgm:pt>
    <dgm:pt modelId="{41551805-DE45-4DD5-A029-97E1C6C8E204}" type="pres">
      <dgm:prSet presAssocID="{CEC64777-493C-478A-9EE0-C617D9CBF6FE}" presName="sibTrans" presStyleLbl="bgSibTrans2D1" presStyleIdx="2" presStyleCnt="7"/>
      <dgm:spPr/>
    </dgm:pt>
    <dgm:pt modelId="{086A286D-CA32-4B4A-BDE2-68EEE0A3140F}" type="pres">
      <dgm:prSet presAssocID="{366C837D-4963-4948-B802-B989C604B30A}" presName="compNode" presStyleCnt="0"/>
      <dgm:spPr/>
    </dgm:pt>
    <dgm:pt modelId="{B6BAACC8-B53D-4940-B9DD-B82538991667}" type="pres">
      <dgm:prSet presAssocID="{366C837D-4963-4948-B802-B989C604B30A}" presName="dummyConnPt" presStyleCnt="0"/>
      <dgm:spPr/>
    </dgm:pt>
    <dgm:pt modelId="{74FCA5B3-D0D7-4573-9F57-A1DDB1A87A92}" type="pres">
      <dgm:prSet presAssocID="{366C837D-4963-4948-B802-B989C604B30A}" presName="node" presStyleLbl="node1" presStyleIdx="3" presStyleCnt="8">
        <dgm:presLayoutVars>
          <dgm:bulletEnabled val="1"/>
        </dgm:presLayoutVars>
      </dgm:prSet>
      <dgm:spPr/>
    </dgm:pt>
    <dgm:pt modelId="{BB717521-5B69-40E0-BB1D-3DD7882ABB41}" type="pres">
      <dgm:prSet presAssocID="{2F07F843-C790-4E88-B173-C0600D735062}" presName="sibTrans" presStyleLbl="bgSibTrans2D1" presStyleIdx="3" presStyleCnt="7"/>
      <dgm:spPr/>
    </dgm:pt>
    <dgm:pt modelId="{1C5048AD-361D-47FB-A97E-0D5179990062}" type="pres">
      <dgm:prSet presAssocID="{F227B2CD-DC3D-4A08-ACF2-C4F205A9EF59}" presName="compNode" presStyleCnt="0"/>
      <dgm:spPr/>
    </dgm:pt>
    <dgm:pt modelId="{EF7BAA30-657B-429D-B311-41A32137398B}" type="pres">
      <dgm:prSet presAssocID="{F227B2CD-DC3D-4A08-ACF2-C4F205A9EF59}" presName="dummyConnPt" presStyleCnt="0"/>
      <dgm:spPr/>
    </dgm:pt>
    <dgm:pt modelId="{0DDE5593-591D-43BC-88C1-CECF62825223}" type="pres">
      <dgm:prSet presAssocID="{F227B2CD-DC3D-4A08-ACF2-C4F205A9EF59}" presName="node" presStyleLbl="node1" presStyleIdx="4" presStyleCnt="8">
        <dgm:presLayoutVars>
          <dgm:bulletEnabled val="1"/>
        </dgm:presLayoutVars>
      </dgm:prSet>
      <dgm:spPr/>
    </dgm:pt>
    <dgm:pt modelId="{A3995541-F587-47A3-B242-2D112D88C82A}" type="pres">
      <dgm:prSet presAssocID="{BDA7F798-88DA-4025-BBED-AD4CB67AE5D2}" presName="sibTrans" presStyleLbl="bgSibTrans2D1" presStyleIdx="4" presStyleCnt="7"/>
      <dgm:spPr/>
    </dgm:pt>
    <dgm:pt modelId="{8709152D-90F0-4978-B204-C6C84481882C}" type="pres">
      <dgm:prSet presAssocID="{93A9A0A5-183B-432F-A7C2-4008E4B02CBE}" presName="compNode" presStyleCnt="0"/>
      <dgm:spPr/>
    </dgm:pt>
    <dgm:pt modelId="{F1A1A493-3555-4A5E-9B6C-6BF721CF9755}" type="pres">
      <dgm:prSet presAssocID="{93A9A0A5-183B-432F-A7C2-4008E4B02CBE}" presName="dummyConnPt" presStyleCnt="0"/>
      <dgm:spPr/>
    </dgm:pt>
    <dgm:pt modelId="{39AA8607-7AD8-4A37-8C55-47616E84B8E1}" type="pres">
      <dgm:prSet presAssocID="{93A9A0A5-183B-432F-A7C2-4008E4B02CBE}" presName="node" presStyleLbl="node1" presStyleIdx="5" presStyleCnt="8">
        <dgm:presLayoutVars>
          <dgm:bulletEnabled val="1"/>
        </dgm:presLayoutVars>
      </dgm:prSet>
      <dgm:spPr/>
    </dgm:pt>
    <dgm:pt modelId="{E05E2B15-5074-47A3-8459-1820F2741452}" type="pres">
      <dgm:prSet presAssocID="{0D3E0DAB-B5D2-4459-9AD8-F512675A09FE}" presName="sibTrans" presStyleLbl="bgSibTrans2D1" presStyleIdx="5" presStyleCnt="7"/>
      <dgm:spPr/>
    </dgm:pt>
    <dgm:pt modelId="{BD2C2019-8441-4054-BEF0-3BC505C5F4D0}" type="pres">
      <dgm:prSet presAssocID="{6196F8ED-1188-4781-AE02-A97E984091A8}" presName="compNode" presStyleCnt="0"/>
      <dgm:spPr/>
    </dgm:pt>
    <dgm:pt modelId="{17425CF8-6B2B-4DFD-AAAB-B5973FFFAA89}" type="pres">
      <dgm:prSet presAssocID="{6196F8ED-1188-4781-AE02-A97E984091A8}" presName="dummyConnPt" presStyleCnt="0"/>
      <dgm:spPr/>
    </dgm:pt>
    <dgm:pt modelId="{1ED8FEA5-A83A-4EDE-9EA3-E0F47EFA7761}" type="pres">
      <dgm:prSet presAssocID="{6196F8ED-1188-4781-AE02-A97E984091A8}" presName="node" presStyleLbl="node1" presStyleIdx="6" presStyleCnt="8">
        <dgm:presLayoutVars>
          <dgm:bulletEnabled val="1"/>
        </dgm:presLayoutVars>
      </dgm:prSet>
      <dgm:spPr/>
    </dgm:pt>
    <dgm:pt modelId="{B20EA5BA-F753-4600-8D23-6FCA7282513C}" type="pres">
      <dgm:prSet presAssocID="{9C0AE35D-0749-42CE-9875-B7D881AD5D68}" presName="sibTrans" presStyleLbl="bgSibTrans2D1" presStyleIdx="6" presStyleCnt="7"/>
      <dgm:spPr/>
    </dgm:pt>
    <dgm:pt modelId="{1E31C78D-E220-4E70-9E79-7B190E409CCC}" type="pres">
      <dgm:prSet presAssocID="{B1517AA9-885B-445E-B8C6-89420CEFED30}" presName="compNode" presStyleCnt="0"/>
      <dgm:spPr/>
    </dgm:pt>
    <dgm:pt modelId="{891D4144-A287-4E9E-A814-EDB235ED635D}" type="pres">
      <dgm:prSet presAssocID="{B1517AA9-885B-445E-B8C6-89420CEFED30}" presName="dummyConnPt" presStyleCnt="0"/>
      <dgm:spPr/>
    </dgm:pt>
    <dgm:pt modelId="{4AAA93F4-FCBB-4219-86BC-6A61FF520488}" type="pres">
      <dgm:prSet presAssocID="{B1517AA9-885B-445E-B8C6-89420CEFED30}" presName="node" presStyleLbl="node1" presStyleIdx="7" presStyleCnt="8" custLinFactNeighborX="-564" custLinFactNeighborY="0">
        <dgm:presLayoutVars>
          <dgm:bulletEnabled val="1"/>
        </dgm:presLayoutVars>
      </dgm:prSet>
      <dgm:spPr/>
    </dgm:pt>
  </dgm:ptLst>
  <dgm:cxnLst>
    <dgm:cxn modelId="{C7871659-AEBF-416D-B648-682094918D0D}" type="presOf" srcId="{136F4653-3147-4D3D-82CF-1B0F22C1F584}" destId="{6A41D4AA-14F2-4693-B0DF-1E8D483447FE}" srcOrd="0" destOrd="0" presId="urn:microsoft.com/office/officeart/2005/8/layout/bProcess4"/>
    <dgm:cxn modelId="{51E1BE2B-AFCC-4ACC-A7C5-73973FD7E4B7}" srcId="{932AB4AD-1F86-49FC-B165-71B9107AF0C1}" destId="{88D3F34F-D97C-4FE2-8250-73342E43D811}" srcOrd="1" destOrd="0" parTransId="{1FE114FE-1DBE-4E70-911D-EBF423811161}" sibTransId="{6F914F25-1226-459C-BEC0-5200CC14550F}"/>
    <dgm:cxn modelId="{BF763813-7518-49D8-BE74-3E288664A448}" srcId="{932AB4AD-1F86-49FC-B165-71B9107AF0C1}" destId="{136F4653-3147-4D3D-82CF-1B0F22C1F584}" srcOrd="2" destOrd="0" parTransId="{5C8E592D-ABF3-40FE-AA8F-817DF04FDE80}" sibTransId="{CEC64777-493C-478A-9EE0-C617D9CBF6FE}"/>
    <dgm:cxn modelId="{EA5D77EB-EE9A-4FC5-ACCF-A8500B83D089}" type="presOf" srcId="{88D3F34F-D97C-4FE2-8250-73342E43D811}" destId="{6B76A13D-07AE-4075-99D4-C4DC82C654E2}" srcOrd="0" destOrd="0" presId="urn:microsoft.com/office/officeart/2005/8/layout/bProcess4"/>
    <dgm:cxn modelId="{2EE5067A-D642-42F4-AE6E-C98F582B8F29}" type="presOf" srcId="{6F914F25-1226-459C-BEC0-5200CC14550F}" destId="{213C900B-1A2A-422A-A32E-96262B25BEFC}" srcOrd="0" destOrd="0" presId="urn:microsoft.com/office/officeart/2005/8/layout/bProcess4"/>
    <dgm:cxn modelId="{A1821851-69F1-4055-8668-268B8E978B06}" type="presOf" srcId="{6196F8ED-1188-4781-AE02-A97E984091A8}" destId="{1ED8FEA5-A83A-4EDE-9EA3-E0F47EFA7761}" srcOrd="0" destOrd="0" presId="urn:microsoft.com/office/officeart/2005/8/layout/bProcess4"/>
    <dgm:cxn modelId="{AB8B4B22-32F9-4FAB-9685-A7C35C3599BA}" type="presOf" srcId="{0D3E0DAB-B5D2-4459-9AD8-F512675A09FE}" destId="{E05E2B15-5074-47A3-8459-1820F2741452}" srcOrd="0" destOrd="0" presId="urn:microsoft.com/office/officeart/2005/8/layout/bProcess4"/>
    <dgm:cxn modelId="{1FAD2571-44D6-46BB-8051-57507D86AE5E}" type="presOf" srcId="{2A580388-8512-412D-A88E-44BAF77A41A3}" destId="{52DA7F2C-9781-46A9-875D-D3ABA94586AE}" srcOrd="0" destOrd="0" presId="urn:microsoft.com/office/officeart/2005/8/layout/bProcess4"/>
    <dgm:cxn modelId="{E116A28D-E413-49F2-AA37-8F73651920AF}" type="presOf" srcId="{F227B2CD-DC3D-4A08-ACF2-C4F205A9EF59}" destId="{0DDE5593-591D-43BC-88C1-CECF62825223}" srcOrd="0" destOrd="0" presId="urn:microsoft.com/office/officeart/2005/8/layout/bProcess4"/>
    <dgm:cxn modelId="{1819A5DF-6858-4E7E-85E8-D5BF93DCEC3A}" type="presOf" srcId="{93A9A0A5-183B-432F-A7C2-4008E4B02CBE}" destId="{39AA8607-7AD8-4A37-8C55-47616E84B8E1}" srcOrd="0" destOrd="0" presId="urn:microsoft.com/office/officeart/2005/8/layout/bProcess4"/>
    <dgm:cxn modelId="{58D6BD8B-D9F7-4495-ACB2-6125D3132A70}" srcId="{932AB4AD-1F86-49FC-B165-71B9107AF0C1}" destId="{F227B2CD-DC3D-4A08-ACF2-C4F205A9EF59}" srcOrd="4" destOrd="0" parTransId="{EDFEAEC7-E190-4A35-8878-EA47990887EC}" sibTransId="{BDA7F798-88DA-4025-BBED-AD4CB67AE5D2}"/>
    <dgm:cxn modelId="{F27F031B-D2BF-4F2C-A44A-6666116699C2}" type="presOf" srcId="{9C0AE35D-0749-42CE-9875-B7D881AD5D68}" destId="{B20EA5BA-F753-4600-8D23-6FCA7282513C}" srcOrd="0" destOrd="0" presId="urn:microsoft.com/office/officeart/2005/8/layout/bProcess4"/>
    <dgm:cxn modelId="{AFDABF70-B4CB-4D15-A795-FE11E03B7DA3}" type="presOf" srcId="{CEC64777-493C-478A-9EE0-C617D9CBF6FE}" destId="{41551805-DE45-4DD5-A029-97E1C6C8E204}" srcOrd="0" destOrd="0" presId="urn:microsoft.com/office/officeart/2005/8/layout/bProcess4"/>
    <dgm:cxn modelId="{63D5070B-94A3-4AFB-B059-C691E403A09E}" type="presOf" srcId="{366C837D-4963-4948-B802-B989C604B30A}" destId="{74FCA5B3-D0D7-4573-9F57-A1DDB1A87A92}" srcOrd="0" destOrd="0" presId="urn:microsoft.com/office/officeart/2005/8/layout/bProcess4"/>
    <dgm:cxn modelId="{F9F0521D-510D-4419-8974-AD483730CDF0}" type="presOf" srcId="{2F07F843-C790-4E88-B173-C0600D735062}" destId="{BB717521-5B69-40E0-BB1D-3DD7882ABB41}" srcOrd="0" destOrd="0" presId="urn:microsoft.com/office/officeart/2005/8/layout/bProcess4"/>
    <dgm:cxn modelId="{665FCEAA-97ED-42CD-88FA-BD34B57E71AA}" srcId="{932AB4AD-1F86-49FC-B165-71B9107AF0C1}" destId="{366C837D-4963-4948-B802-B989C604B30A}" srcOrd="3" destOrd="0" parTransId="{4B6C9D14-8DFF-4D6D-8240-12784AE5FA6C}" sibTransId="{2F07F843-C790-4E88-B173-C0600D735062}"/>
    <dgm:cxn modelId="{EBACCE47-C928-4688-9552-1094DE3C78CD}" type="presOf" srcId="{932AB4AD-1F86-49FC-B165-71B9107AF0C1}" destId="{11908B44-5AC9-4E04-8D12-B6AD4B830783}" srcOrd="0" destOrd="0" presId="urn:microsoft.com/office/officeart/2005/8/layout/bProcess4"/>
    <dgm:cxn modelId="{EB21065E-E7A5-49A0-8530-3B296F3B73B5}" srcId="{932AB4AD-1F86-49FC-B165-71B9107AF0C1}" destId="{6196F8ED-1188-4781-AE02-A97E984091A8}" srcOrd="6" destOrd="0" parTransId="{987C8B5F-3E68-45BC-8C33-8CFB705F5339}" sibTransId="{9C0AE35D-0749-42CE-9875-B7D881AD5D68}"/>
    <dgm:cxn modelId="{218E62AC-DAF7-4316-96D0-AAFF6085EBDF}" type="presOf" srcId="{62C44F0A-6A88-437C-B804-92524F4BAE0C}" destId="{AC9CF0CB-DA61-4E5B-A6C8-46E75BC38ADF}" srcOrd="0" destOrd="0" presId="urn:microsoft.com/office/officeart/2005/8/layout/bProcess4"/>
    <dgm:cxn modelId="{2671FF45-CE17-45AE-A428-F528ACA51C07}" srcId="{932AB4AD-1F86-49FC-B165-71B9107AF0C1}" destId="{B1517AA9-885B-445E-B8C6-89420CEFED30}" srcOrd="7" destOrd="0" parTransId="{AEFA84EE-93FE-48FD-8FF9-7669B243730E}" sibTransId="{3AE92ECF-811B-47CF-B9A7-FE77C8FCFD9D}"/>
    <dgm:cxn modelId="{92D07697-8C83-4756-9523-3168AEC567B3}" type="presOf" srcId="{BDA7F798-88DA-4025-BBED-AD4CB67AE5D2}" destId="{A3995541-F587-47A3-B242-2D112D88C82A}" srcOrd="0" destOrd="0" presId="urn:microsoft.com/office/officeart/2005/8/layout/bProcess4"/>
    <dgm:cxn modelId="{DBAC02B2-4564-4446-B2D3-076314302F55}" type="presOf" srcId="{B1517AA9-885B-445E-B8C6-89420CEFED30}" destId="{4AAA93F4-FCBB-4219-86BC-6A61FF520488}" srcOrd="0" destOrd="0" presId="urn:microsoft.com/office/officeart/2005/8/layout/bProcess4"/>
    <dgm:cxn modelId="{64C4E684-1C8B-4721-A5C3-6384551E4267}" srcId="{932AB4AD-1F86-49FC-B165-71B9107AF0C1}" destId="{62C44F0A-6A88-437C-B804-92524F4BAE0C}" srcOrd="0" destOrd="0" parTransId="{AE8440EA-83F4-43E8-9CA3-A6E76CD8D102}" sibTransId="{2A580388-8512-412D-A88E-44BAF77A41A3}"/>
    <dgm:cxn modelId="{4B481D65-401C-446A-8116-C81DFC43ADF9}" srcId="{932AB4AD-1F86-49FC-B165-71B9107AF0C1}" destId="{93A9A0A5-183B-432F-A7C2-4008E4B02CBE}" srcOrd="5" destOrd="0" parTransId="{D4E60E7A-934B-4A72-A6F6-7C7CFEB6D397}" sibTransId="{0D3E0DAB-B5D2-4459-9AD8-F512675A09FE}"/>
    <dgm:cxn modelId="{578B5001-A47D-4F09-AECA-B111A0778966}" type="presParOf" srcId="{11908B44-5AC9-4E04-8D12-B6AD4B830783}" destId="{03A47A4D-1E4A-479A-9D13-E8844C1D7D50}" srcOrd="0" destOrd="0" presId="urn:microsoft.com/office/officeart/2005/8/layout/bProcess4"/>
    <dgm:cxn modelId="{807647FB-BEF1-4FC6-BCF9-AAEE4D7B95E5}" type="presParOf" srcId="{03A47A4D-1E4A-479A-9D13-E8844C1D7D50}" destId="{6F79437A-A7FE-4BEA-95FF-EF23A2CC3FDD}" srcOrd="0" destOrd="0" presId="urn:microsoft.com/office/officeart/2005/8/layout/bProcess4"/>
    <dgm:cxn modelId="{C3B75242-C680-4EA8-AC2E-EED79C0D6AB4}" type="presParOf" srcId="{03A47A4D-1E4A-479A-9D13-E8844C1D7D50}" destId="{AC9CF0CB-DA61-4E5B-A6C8-46E75BC38ADF}" srcOrd="1" destOrd="0" presId="urn:microsoft.com/office/officeart/2005/8/layout/bProcess4"/>
    <dgm:cxn modelId="{E162E309-9FC7-4544-B92D-0D1B282984B9}" type="presParOf" srcId="{11908B44-5AC9-4E04-8D12-B6AD4B830783}" destId="{52DA7F2C-9781-46A9-875D-D3ABA94586AE}" srcOrd="1" destOrd="0" presId="urn:microsoft.com/office/officeart/2005/8/layout/bProcess4"/>
    <dgm:cxn modelId="{CDCD4373-76F1-4D2C-8F33-009DF705B5E4}" type="presParOf" srcId="{11908B44-5AC9-4E04-8D12-B6AD4B830783}" destId="{8E89A3A6-173E-43FB-8D1A-AB8E8B619B1A}" srcOrd="2" destOrd="0" presId="urn:microsoft.com/office/officeart/2005/8/layout/bProcess4"/>
    <dgm:cxn modelId="{8655B8F9-254B-44F7-9667-FFCBD4EF3BC4}" type="presParOf" srcId="{8E89A3A6-173E-43FB-8D1A-AB8E8B619B1A}" destId="{3E39296D-4584-448B-A7B6-4B51D61C39F9}" srcOrd="0" destOrd="0" presId="urn:microsoft.com/office/officeart/2005/8/layout/bProcess4"/>
    <dgm:cxn modelId="{8A212F3B-467B-436B-ABC4-378BC15D9BBD}" type="presParOf" srcId="{8E89A3A6-173E-43FB-8D1A-AB8E8B619B1A}" destId="{6B76A13D-07AE-4075-99D4-C4DC82C654E2}" srcOrd="1" destOrd="0" presId="urn:microsoft.com/office/officeart/2005/8/layout/bProcess4"/>
    <dgm:cxn modelId="{47F23D39-F8CF-44DE-85A4-EBB7574BEAB7}" type="presParOf" srcId="{11908B44-5AC9-4E04-8D12-B6AD4B830783}" destId="{213C900B-1A2A-422A-A32E-96262B25BEFC}" srcOrd="3" destOrd="0" presId="urn:microsoft.com/office/officeart/2005/8/layout/bProcess4"/>
    <dgm:cxn modelId="{C12EE1CF-59D6-4C68-B2C4-E4209376773D}" type="presParOf" srcId="{11908B44-5AC9-4E04-8D12-B6AD4B830783}" destId="{49C258BD-3A60-4965-848A-71B8EDFE527F}" srcOrd="4" destOrd="0" presId="urn:microsoft.com/office/officeart/2005/8/layout/bProcess4"/>
    <dgm:cxn modelId="{74E8C61C-F8DC-47EE-BB30-2872FDF9B425}" type="presParOf" srcId="{49C258BD-3A60-4965-848A-71B8EDFE527F}" destId="{B80AF3AB-D59A-46EE-8337-7A307804A71F}" srcOrd="0" destOrd="0" presId="urn:microsoft.com/office/officeart/2005/8/layout/bProcess4"/>
    <dgm:cxn modelId="{0BCEC554-7E06-4F13-AE06-E899400472B4}" type="presParOf" srcId="{49C258BD-3A60-4965-848A-71B8EDFE527F}" destId="{6A41D4AA-14F2-4693-B0DF-1E8D483447FE}" srcOrd="1" destOrd="0" presId="urn:microsoft.com/office/officeart/2005/8/layout/bProcess4"/>
    <dgm:cxn modelId="{E7F41F9F-B058-4A51-9D69-4ADBB3C785D6}" type="presParOf" srcId="{11908B44-5AC9-4E04-8D12-B6AD4B830783}" destId="{41551805-DE45-4DD5-A029-97E1C6C8E204}" srcOrd="5" destOrd="0" presId="urn:microsoft.com/office/officeart/2005/8/layout/bProcess4"/>
    <dgm:cxn modelId="{4D931CAF-43FC-4E74-897F-CFA12F2795E4}" type="presParOf" srcId="{11908B44-5AC9-4E04-8D12-B6AD4B830783}" destId="{086A286D-CA32-4B4A-BDE2-68EEE0A3140F}" srcOrd="6" destOrd="0" presId="urn:microsoft.com/office/officeart/2005/8/layout/bProcess4"/>
    <dgm:cxn modelId="{66E44A48-FF78-4812-AB84-ED56DD83CD18}" type="presParOf" srcId="{086A286D-CA32-4B4A-BDE2-68EEE0A3140F}" destId="{B6BAACC8-B53D-4940-B9DD-B82538991667}" srcOrd="0" destOrd="0" presId="urn:microsoft.com/office/officeart/2005/8/layout/bProcess4"/>
    <dgm:cxn modelId="{E9088C75-0584-4ABE-8587-832C11873CA5}" type="presParOf" srcId="{086A286D-CA32-4B4A-BDE2-68EEE0A3140F}" destId="{74FCA5B3-D0D7-4573-9F57-A1DDB1A87A92}" srcOrd="1" destOrd="0" presId="urn:microsoft.com/office/officeart/2005/8/layout/bProcess4"/>
    <dgm:cxn modelId="{FD65FEE2-A194-4D76-A216-30D59C1195BC}" type="presParOf" srcId="{11908B44-5AC9-4E04-8D12-B6AD4B830783}" destId="{BB717521-5B69-40E0-BB1D-3DD7882ABB41}" srcOrd="7" destOrd="0" presId="urn:microsoft.com/office/officeart/2005/8/layout/bProcess4"/>
    <dgm:cxn modelId="{F73ECF43-F052-499A-BE7F-D73CC66731DD}" type="presParOf" srcId="{11908B44-5AC9-4E04-8D12-B6AD4B830783}" destId="{1C5048AD-361D-47FB-A97E-0D5179990062}" srcOrd="8" destOrd="0" presId="urn:microsoft.com/office/officeart/2005/8/layout/bProcess4"/>
    <dgm:cxn modelId="{220E3A9B-5EE3-43B0-9598-BF39A1FE8C23}" type="presParOf" srcId="{1C5048AD-361D-47FB-A97E-0D5179990062}" destId="{EF7BAA30-657B-429D-B311-41A32137398B}" srcOrd="0" destOrd="0" presId="urn:microsoft.com/office/officeart/2005/8/layout/bProcess4"/>
    <dgm:cxn modelId="{54995312-A5D0-45C2-85B2-8A59E5B6400B}" type="presParOf" srcId="{1C5048AD-361D-47FB-A97E-0D5179990062}" destId="{0DDE5593-591D-43BC-88C1-CECF62825223}" srcOrd="1" destOrd="0" presId="urn:microsoft.com/office/officeart/2005/8/layout/bProcess4"/>
    <dgm:cxn modelId="{D88FE9F4-BD09-4ABD-BE4A-D8600E5A1415}" type="presParOf" srcId="{11908B44-5AC9-4E04-8D12-B6AD4B830783}" destId="{A3995541-F587-47A3-B242-2D112D88C82A}" srcOrd="9" destOrd="0" presId="urn:microsoft.com/office/officeart/2005/8/layout/bProcess4"/>
    <dgm:cxn modelId="{0F35B1B5-8AA1-401A-9CC2-4E8BACA0D232}" type="presParOf" srcId="{11908B44-5AC9-4E04-8D12-B6AD4B830783}" destId="{8709152D-90F0-4978-B204-C6C84481882C}" srcOrd="10" destOrd="0" presId="urn:microsoft.com/office/officeart/2005/8/layout/bProcess4"/>
    <dgm:cxn modelId="{ED4A4344-A32E-4D17-9B97-49647D56A8EF}" type="presParOf" srcId="{8709152D-90F0-4978-B204-C6C84481882C}" destId="{F1A1A493-3555-4A5E-9B6C-6BF721CF9755}" srcOrd="0" destOrd="0" presId="urn:microsoft.com/office/officeart/2005/8/layout/bProcess4"/>
    <dgm:cxn modelId="{584417B2-0F81-4EEC-B992-E7DDA17B4B3D}" type="presParOf" srcId="{8709152D-90F0-4978-B204-C6C84481882C}" destId="{39AA8607-7AD8-4A37-8C55-47616E84B8E1}" srcOrd="1" destOrd="0" presId="urn:microsoft.com/office/officeart/2005/8/layout/bProcess4"/>
    <dgm:cxn modelId="{0F1569C4-8D9C-4B5C-9D20-876CE7F11740}" type="presParOf" srcId="{11908B44-5AC9-4E04-8D12-B6AD4B830783}" destId="{E05E2B15-5074-47A3-8459-1820F2741452}" srcOrd="11" destOrd="0" presId="urn:microsoft.com/office/officeart/2005/8/layout/bProcess4"/>
    <dgm:cxn modelId="{33279A21-3131-48B6-9A77-DD53501D0D41}" type="presParOf" srcId="{11908B44-5AC9-4E04-8D12-B6AD4B830783}" destId="{BD2C2019-8441-4054-BEF0-3BC505C5F4D0}" srcOrd="12" destOrd="0" presId="urn:microsoft.com/office/officeart/2005/8/layout/bProcess4"/>
    <dgm:cxn modelId="{782DC2CE-C607-419C-B544-62D45979607F}" type="presParOf" srcId="{BD2C2019-8441-4054-BEF0-3BC505C5F4D0}" destId="{17425CF8-6B2B-4DFD-AAAB-B5973FFFAA89}" srcOrd="0" destOrd="0" presId="urn:microsoft.com/office/officeart/2005/8/layout/bProcess4"/>
    <dgm:cxn modelId="{73F7EFF8-06C5-4A97-B93F-3E6AB1B95624}" type="presParOf" srcId="{BD2C2019-8441-4054-BEF0-3BC505C5F4D0}" destId="{1ED8FEA5-A83A-4EDE-9EA3-E0F47EFA7761}" srcOrd="1" destOrd="0" presId="urn:microsoft.com/office/officeart/2005/8/layout/bProcess4"/>
    <dgm:cxn modelId="{130B1304-F9C5-467B-977E-F56B369FA8F0}" type="presParOf" srcId="{11908B44-5AC9-4E04-8D12-B6AD4B830783}" destId="{B20EA5BA-F753-4600-8D23-6FCA7282513C}" srcOrd="13" destOrd="0" presId="urn:microsoft.com/office/officeart/2005/8/layout/bProcess4"/>
    <dgm:cxn modelId="{44C2449A-C754-4FBB-B408-685D2CA765B6}" type="presParOf" srcId="{11908B44-5AC9-4E04-8D12-B6AD4B830783}" destId="{1E31C78D-E220-4E70-9E79-7B190E409CCC}" srcOrd="14" destOrd="0" presId="urn:microsoft.com/office/officeart/2005/8/layout/bProcess4"/>
    <dgm:cxn modelId="{74E29FA8-0F15-4CC0-9128-9C7113FE6EFE}" type="presParOf" srcId="{1E31C78D-E220-4E70-9E79-7B190E409CCC}" destId="{891D4144-A287-4E9E-A814-EDB235ED635D}" srcOrd="0" destOrd="0" presId="urn:microsoft.com/office/officeart/2005/8/layout/bProcess4"/>
    <dgm:cxn modelId="{C51C941B-6FE7-42F6-AE24-1E058B69591C}" type="presParOf" srcId="{1E31C78D-E220-4E70-9E79-7B190E409CCC}" destId="{4AAA93F4-FCBB-4219-86BC-6A61FF520488}"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F31236-21A7-45FE-B12D-C912CC45BCE7}" type="doc">
      <dgm:prSet loTypeId="urn:microsoft.com/office/officeart/2005/8/layout/hProcess9" loCatId="process" qsTypeId="urn:microsoft.com/office/officeart/2005/8/quickstyle/simple1" qsCatId="simple" csTypeId="urn:microsoft.com/office/officeart/2005/8/colors/colorful2" csCatId="colorful"/>
      <dgm:spPr/>
      <dgm:t>
        <a:bodyPr/>
        <a:lstStyle/>
        <a:p>
          <a:endParaRPr lang="fr-FR"/>
        </a:p>
      </dgm:t>
    </dgm:pt>
    <dgm:pt modelId="{78D5212F-357E-4D57-9D3F-AA4715D224CC}">
      <dgm:prSet/>
      <dgm:spPr/>
      <dgm:t>
        <a:bodyPr/>
        <a:lstStyle/>
        <a:p>
          <a:pPr rtl="1"/>
          <a:r>
            <a:rPr lang="ar-SA" smtClean="0"/>
            <a:t>فالغاية من المقاولة الداخلية هي:</a:t>
          </a:r>
          <a:endParaRPr lang="fr-FR"/>
        </a:p>
      </dgm:t>
    </dgm:pt>
    <dgm:pt modelId="{FD3B8B93-F5FC-4101-A651-412E785B6A36}" type="parTrans" cxnId="{6E17087F-C746-46D6-9667-2FA829EF3789}">
      <dgm:prSet/>
      <dgm:spPr/>
      <dgm:t>
        <a:bodyPr/>
        <a:lstStyle/>
        <a:p>
          <a:endParaRPr lang="fr-FR"/>
        </a:p>
      </dgm:t>
    </dgm:pt>
    <dgm:pt modelId="{D82F46ED-17BE-4595-A7C7-64412E8710C0}" type="sibTrans" cxnId="{6E17087F-C746-46D6-9667-2FA829EF3789}">
      <dgm:prSet/>
      <dgm:spPr/>
      <dgm:t>
        <a:bodyPr/>
        <a:lstStyle/>
        <a:p>
          <a:endParaRPr lang="fr-FR"/>
        </a:p>
      </dgm:t>
    </dgm:pt>
    <dgm:pt modelId="{AC8D4189-8FCA-490E-A493-63D338F87562}">
      <dgm:prSet/>
      <dgm:spPr/>
      <dgm:t>
        <a:bodyPr/>
        <a:lstStyle/>
        <a:p>
          <a:pPr rtl="1"/>
          <a:r>
            <a:rPr lang="ar-SA" smtClean="0"/>
            <a:t>- الحاجة للحفاظ على القدرة التنافسية وإلى تطوير تكنولوجيا داخلية وضمان تقديم منتجات جديدة وتطويرها.</a:t>
          </a:r>
          <a:endParaRPr lang="fr-FR"/>
        </a:p>
      </dgm:t>
    </dgm:pt>
    <dgm:pt modelId="{D0ED900C-9062-4941-B4E5-6C94B4F9A5A6}" type="parTrans" cxnId="{05707026-75F6-480E-BC2B-B9005C01029C}">
      <dgm:prSet/>
      <dgm:spPr/>
      <dgm:t>
        <a:bodyPr/>
        <a:lstStyle/>
        <a:p>
          <a:endParaRPr lang="fr-FR"/>
        </a:p>
      </dgm:t>
    </dgm:pt>
    <dgm:pt modelId="{59C1CE4B-2C4E-466F-93B9-DA02D896DA37}" type="sibTrans" cxnId="{05707026-75F6-480E-BC2B-B9005C01029C}">
      <dgm:prSet/>
      <dgm:spPr/>
      <dgm:t>
        <a:bodyPr/>
        <a:lstStyle/>
        <a:p>
          <a:endParaRPr lang="fr-FR"/>
        </a:p>
      </dgm:t>
    </dgm:pt>
    <dgm:pt modelId="{12A71B51-56BD-4B2D-B9DC-34E1FC960E67}">
      <dgm:prSet/>
      <dgm:spPr/>
      <dgm:t>
        <a:bodyPr/>
        <a:lstStyle/>
        <a:p>
          <a:pPr rtl="1"/>
          <a:r>
            <a:rPr lang="ar-SA" smtClean="0"/>
            <a:t>- العمل على عدم خسارة العمال الخلاقين خاصة في تكنولوجيا الحاسوب والبرمجيات.</a:t>
          </a:r>
          <a:endParaRPr lang="fr-FR"/>
        </a:p>
      </dgm:t>
    </dgm:pt>
    <dgm:pt modelId="{FB692D24-22D6-4D44-8A3C-F1F61236BFD3}" type="parTrans" cxnId="{22B4CF6A-F1ED-44BC-A0F2-CEA892170689}">
      <dgm:prSet/>
      <dgm:spPr/>
      <dgm:t>
        <a:bodyPr/>
        <a:lstStyle/>
        <a:p>
          <a:endParaRPr lang="fr-FR"/>
        </a:p>
      </dgm:t>
    </dgm:pt>
    <dgm:pt modelId="{658DDBB6-AAF6-4ABA-8FC7-781E8800D594}" type="sibTrans" cxnId="{22B4CF6A-F1ED-44BC-A0F2-CEA892170689}">
      <dgm:prSet/>
      <dgm:spPr/>
      <dgm:t>
        <a:bodyPr/>
        <a:lstStyle/>
        <a:p>
          <a:endParaRPr lang="fr-FR"/>
        </a:p>
      </dgm:t>
    </dgm:pt>
    <dgm:pt modelId="{0D8E88D7-2F12-4BEA-9429-0F24E987EBB8}">
      <dgm:prSet/>
      <dgm:spPr/>
      <dgm:t>
        <a:bodyPr/>
        <a:lstStyle/>
        <a:p>
          <a:pPr rtl="1"/>
          <a:r>
            <a:rPr lang="ar-SA" smtClean="0"/>
            <a:t>- ضمان أشياء جديدة بواسطة العمال الموجودين داخل المؤسسة من داخل إيجاد أنشطة مختلفة يمكن أن تخلق قيمة مضافة.</a:t>
          </a:r>
          <a:endParaRPr lang="fr-FR"/>
        </a:p>
      </dgm:t>
    </dgm:pt>
    <dgm:pt modelId="{429D7ABC-A4B0-405F-A68A-47D342B7A9FD}" type="parTrans" cxnId="{AD186E58-E11C-4318-9895-78E5209BBC2A}">
      <dgm:prSet/>
      <dgm:spPr/>
      <dgm:t>
        <a:bodyPr/>
        <a:lstStyle/>
        <a:p>
          <a:endParaRPr lang="fr-FR"/>
        </a:p>
      </dgm:t>
    </dgm:pt>
    <dgm:pt modelId="{396A4995-E6BC-4811-B2A1-9C6E7666640B}" type="sibTrans" cxnId="{AD186E58-E11C-4318-9895-78E5209BBC2A}">
      <dgm:prSet/>
      <dgm:spPr/>
      <dgm:t>
        <a:bodyPr/>
        <a:lstStyle/>
        <a:p>
          <a:endParaRPr lang="fr-FR"/>
        </a:p>
      </dgm:t>
    </dgm:pt>
    <dgm:pt modelId="{E0B1D879-06BA-48F1-A242-BC772AE6A252}" type="pres">
      <dgm:prSet presAssocID="{E6F31236-21A7-45FE-B12D-C912CC45BCE7}" presName="CompostProcess" presStyleCnt="0">
        <dgm:presLayoutVars>
          <dgm:dir/>
          <dgm:resizeHandles val="exact"/>
        </dgm:presLayoutVars>
      </dgm:prSet>
      <dgm:spPr/>
    </dgm:pt>
    <dgm:pt modelId="{29C4E8D2-5AE0-4AAD-BEE3-5957FD7A966A}" type="pres">
      <dgm:prSet presAssocID="{E6F31236-21A7-45FE-B12D-C912CC45BCE7}" presName="arrow" presStyleLbl="bgShp" presStyleIdx="0" presStyleCnt="1"/>
      <dgm:spPr/>
    </dgm:pt>
    <dgm:pt modelId="{66FD6E8B-1F2D-4F83-ABFF-2F591B85FE45}" type="pres">
      <dgm:prSet presAssocID="{E6F31236-21A7-45FE-B12D-C912CC45BCE7}" presName="linearProcess" presStyleCnt="0"/>
      <dgm:spPr/>
    </dgm:pt>
    <dgm:pt modelId="{D0AEFC6A-3806-419A-8671-70767821273A}" type="pres">
      <dgm:prSet presAssocID="{78D5212F-357E-4D57-9D3F-AA4715D224CC}" presName="textNode" presStyleLbl="node1" presStyleIdx="0" presStyleCnt="4">
        <dgm:presLayoutVars>
          <dgm:bulletEnabled val="1"/>
        </dgm:presLayoutVars>
      </dgm:prSet>
      <dgm:spPr/>
    </dgm:pt>
    <dgm:pt modelId="{AAA06B39-6B6F-4447-BEFF-7ECE3363EDFE}" type="pres">
      <dgm:prSet presAssocID="{D82F46ED-17BE-4595-A7C7-64412E8710C0}" presName="sibTrans" presStyleCnt="0"/>
      <dgm:spPr/>
    </dgm:pt>
    <dgm:pt modelId="{4345399A-5613-4E03-A26A-A3EC681C9002}" type="pres">
      <dgm:prSet presAssocID="{AC8D4189-8FCA-490E-A493-63D338F87562}" presName="textNode" presStyleLbl="node1" presStyleIdx="1" presStyleCnt="4">
        <dgm:presLayoutVars>
          <dgm:bulletEnabled val="1"/>
        </dgm:presLayoutVars>
      </dgm:prSet>
      <dgm:spPr/>
    </dgm:pt>
    <dgm:pt modelId="{54752EBE-931E-4E3F-BCED-2FCC5C36F262}" type="pres">
      <dgm:prSet presAssocID="{59C1CE4B-2C4E-466F-93B9-DA02D896DA37}" presName="sibTrans" presStyleCnt="0"/>
      <dgm:spPr/>
    </dgm:pt>
    <dgm:pt modelId="{45D8333F-2489-4E63-A4C9-D094847DADF9}" type="pres">
      <dgm:prSet presAssocID="{12A71B51-56BD-4B2D-B9DC-34E1FC960E67}" presName="textNode" presStyleLbl="node1" presStyleIdx="2" presStyleCnt="4">
        <dgm:presLayoutVars>
          <dgm:bulletEnabled val="1"/>
        </dgm:presLayoutVars>
      </dgm:prSet>
      <dgm:spPr/>
    </dgm:pt>
    <dgm:pt modelId="{EAAFCDAA-D566-408A-8560-0FD62C16730F}" type="pres">
      <dgm:prSet presAssocID="{658DDBB6-AAF6-4ABA-8FC7-781E8800D594}" presName="sibTrans" presStyleCnt="0"/>
      <dgm:spPr/>
    </dgm:pt>
    <dgm:pt modelId="{EBE2A22D-0986-4B6F-B7EE-EF5994690462}" type="pres">
      <dgm:prSet presAssocID="{0D8E88D7-2F12-4BEA-9429-0F24E987EBB8}" presName="textNode" presStyleLbl="node1" presStyleIdx="3" presStyleCnt="4">
        <dgm:presLayoutVars>
          <dgm:bulletEnabled val="1"/>
        </dgm:presLayoutVars>
      </dgm:prSet>
      <dgm:spPr/>
    </dgm:pt>
  </dgm:ptLst>
  <dgm:cxnLst>
    <dgm:cxn modelId="{2B4D8630-3573-4F94-B0C4-442667938338}" type="presOf" srcId="{AC8D4189-8FCA-490E-A493-63D338F87562}" destId="{4345399A-5613-4E03-A26A-A3EC681C9002}" srcOrd="0" destOrd="0" presId="urn:microsoft.com/office/officeart/2005/8/layout/hProcess9"/>
    <dgm:cxn modelId="{05707026-75F6-480E-BC2B-B9005C01029C}" srcId="{E6F31236-21A7-45FE-B12D-C912CC45BCE7}" destId="{AC8D4189-8FCA-490E-A493-63D338F87562}" srcOrd="1" destOrd="0" parTransId="{D0ED900C-9062-4941-B4E5-6C94B4F9A5A6}" sibTransId="{59C1CE4B-2C4E-466F-93B9-DA02D896DA37}"/>
    <dgm:cxn modelId="{22B4CF6A-F1ED-44BC-A0F2-CEA892170689}" srcId="{E6F31236-21A7-45FE-B12D-C912CC45BCE7}" destId="{12A71B51-56BD-4B2D-B9DC-34E1FC960E67}" srcOrd="2" destOrd="0" parTransId="{FB692D24-22D6-4D44-8A3C-F1F61236BFD3}" sibTransId="{658DDBB6-AAF6-4ABA-8FC7-781E8800D594}"/>
    <dgm:cxn modelId="{6E17087F-C746-46D6-9667-2FA829EF3789}" srcId="{E6F31236-21A7-45FE-B12D-C912CC45BCE7}" destId="{78D5212F-357E-4D57-9D3F-AA4715D224CC}" srcOrd="0" destOrd="0" parTransId="{FD3B8B93-F5FC-4101-A651-412E785B6A36}" sibTransId="{D82F46ED-17BE-4595-A7C7-64412E8710C0}"/>
    <dgm:cxn modelId="{4B87AB1F-9294-48DC-942C-C62E6C2E93AB}" type="presOf" srcId="{0D8E88D7-2F12-4BEA-9429-0F24E987EBB8}" destId="{EBE2A22D-0986-4B6F-B7EE-EF5994690462}" srcOrd="0" destOrd="0" presId="urn:microsoft.com/office/officeart/2005/8/layout/hProcess9"/>
    <dgm:cxn modelId="{0DCE3FCE-4131-437C-9CF2-E54E0731733E}" type="presOf" srcId="{78D5212F-357E-4D57-9D3F-AA4715D224CC}" destId="{D0AEFC6A-3806-419A-8671-70767821273A}" srcOrd="0" destOrd="0" presId="urn:microsoft.com/office/officeart/2005/8/layout/hProcess9"/>
    <dgm:cxn modelId="{E7CDD570-4276-4085-A20E-81B6A008A351}" type="presOf" srcId="{E6F31236-21A7-45FE-B12D-C912CC45BCE7}" destId="{E0B1D879-06BA-48F1-A242-BC772AE6A252}" srcOrd="0" destOrd="0" presId="urn:microsoft.com/office/officeart/2005/8/layout/hProcess9"/>
    <dgm:cxn modelId="{DE75D8E7-F68F-4663-9C64-D9DCBAC8B063}" type="presOf" srcId="{12A71B51-56BD-4B2D-B9DC-34E1FC960E67}" destId="{45D8333F-2489-4E63-A4C9-D094847DADF9}" srcOrd="0" destOrd="0" presId="urn:microsoft.com/office/officeart/2005/8/layout/hProcess9"/>
    <dgm:cxn modelId="{AD186E58-E11C-4318-9895-78E5209BBC2A}" srcId="{E6F31236-21A7-45FE-B12D-C912CC45BCE7}" destId="{0D8E88D7-2F12-4BEA-9429-0F24E987EBB8}" srcOrd="3" destOrd="0" parTransId="{429D7ABC-A4B0-405F-A68A-47D342B7A9FD}" sibTransId="{396A4995-E6BC-4811-B2A1-9C6E7666640B}"/>
    <dgm:cxn modelId="{050EEE02-238B-46DD-9E40-AC0FFB70412F}" type="presParOf" srcId="{E0B1D879-06BA-48F1-A242-BC772AE6A252}" destId="{29C4E8D2-5AE0-4AAD-BEE3-5957FD7A966A}" srcOrd="0" destOrd="0" presId="urn:microsoft.com/office/officeart/2005/8/layout/hProcess9"/>
    <dgm:cxn modelId="{F7DFEB22-AF65-41BA-B2C9-4774AEED9A78}" type="presParOf" srcId="{E0B1D879-06BA-48F1-A242-BC772AE6A252}" destId="{66FD6E8B-1F2D-4F83-ABFF-2F591B85FE45}" srcOrd="1" destOrd="0" presId="urn:microsoft.com/office/officeart/2005/8/layout/hProcess9"/>
    <dgm:cxn modelId="{52124AE2-280E-4D83-8B30-B1C7A066BC86}" type="presParOf" srcId="{66FD6E8B-1F2D-4F83-ABFF-2F591B85FE45}" destId="{D0AEFC6A-3806-419A-8671-70767821273A}" srcOrd="0" destOrd="0" presId="urn:microsoft.com/office/officeart/2005/8/layout/hProcess9"/>
    <dgm:cxn modelId="{EBA32386-2318-4F8C-BDFE-7D41C2B7BC37}" type="presParOf" srcId="{66FD6E8B-1F2D-4F83-ABFF-2F591B85FE45}" destId="{AAA06B39-6B6F-4447-BEFF-7ECE3363EDFE}" srcOrd="1" destOrd="0" presId="urn:microsoft.com/office/officeart/2005/8/layout/hProcess9"/>
    <dgm:cxn modelId="{A9A2FE54-9F6D-4589-9718-77E2D75187A6}" type="presParOf" srcId="{66FD6E8B-1F2D-4F83-ABFF-2F591B85FE45}" destId="{4345399A-5613-4E03-A26A-A3EC681C9002}" srcOrd="2" destOrd="0" presId="urn:microsoft.com/office/officeart/2005/8/layout/hProcess9"/>
    <dgm:cxn modelId="{E780859F-DCF6-409E-8D39-6B8EBAB087F0}" type="presParOf" srcId="{66FD6E8B-1F2D-4F83-ABFF-2F591B85FE45}" destId="{54752EBE-931E-4E3F-BCED-2FCC5C36F262}" srcOrd="3" destOrd="0" presId="urn:microsoft.com/office/officeart/2005/8/layout/hProcess9"/>
    <dgm:cxn modelId="{18A05881-1A92-4A1B-B28C-2EE2DB768493}" type="presParOf" srcId="{66FD6E8B-1F2D-4F83-ABFF-2F591B85FE45}" destId="{45D8333F-2489-4E63-A4C9-D094847DADF9}" srcOrd="4" destOrd="0" presId="urn:microsoft.com/office/officeart/2005/8/layout/hProcess9"/>
    <dgm:cxn modelId="{80B0211E-9707-43CA-9632-E9E3C86669C0}" type="presParOf" srcId="{66FD6E8B-1F2D-4F83-ABFF-2F591B85FE45}" destId="{EAAFCDAA-D566-408A-8560-0FD62C16730F}" srcOrd="5" destOrd="0" presId="urn:microsoft.com/office/officeart/2005/8/layout/hProcess9"/>
    <dgm:cxn modelId="{7E84C336-2E28-4F19-B7F7-302A982C966C}" type="presParOf" srcId="{66FD6E8B-1F2D-4F83-ABFF-2F591B85FE45}" destId="{EBE2A22D-0986-4B6F-B7EE-EF599469046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918B3720-1E60-4FA2-B398-A4B9E893E0A0}" type="doc">
      <dgm:prSet loTypeId="urn:microsoft.com/office/officeart/2005/8/layout/cycle5" loCatId="cycle" qsTypeId="urn:microsoft.com/office/officeart/2005/8/quickstyle/3d7" qsCatId="3D" csTypeId="urn:microsoft.com/office/officeart/2005/8/colors/accent2_2" csCatId="accent2" phldr="1"/>
      <dgm:spPr/>
      <dgm:t>
        <a:bodyPr/>
        <a:lstStyle/>
        <a:p>
          <a:endParaRPr lang="fr-FR"/>
        </a:p>
      </dgm:t>
    </dgm:pt>
    <dgm:pt modelId="{F10B1941-90F0-479B-8AE3-A2E98FB69342}">
      <dgm:prSet custT="1"/>
      <dgm:spPr/>
      <dgm:t>
        <a:bodyPr/>
        <a:lstStyle/>
        <a:p>
          <a:pPr rtl="1"/>
          <a:r>
            <a:rPr lang="ar-SA" sz="1400" b="1" dirty="0" smtClean="0">
              <a:latin typeface="Simplified Arabic" panose="02020603050405020304" pitchFamily="18" charset="-78"/>
              <a:cs typeface="Simplified Arabic" panose="02020603050405020304" pitchFamily="18" charset="-78"/>
            </a:rPr>
            <a:t>ومن أجل تطوير المقاولة الداخلية يجب توفير مجموعة من الشروط أهمها:</a:t>
          </a:r>
          <a:endParaRPr lang="fr-FR" sz="1400" b="1" dirty="0">
            <a:latin typeface="Simplified Arabic" panose="02020603050405020304" pitchFamily="18" charset="-78"/>
            <a:cs typeface="Simplified Arabic" panose="02020603050405020304" pitchFamily="18" charset="-78"/>
          </a:endParaRPr>
        </a:p>
      </dgm:t>
    </dgm:pt>
    <dgm:pt modelId="{7876A401-34F3-4F4D-9A40-747AFFEC9ECF}" type="parTrans" cxnId="{BA594DB4-C984-4636-8047-00A06CBDBEF3}">
      <dgm:prSet/>
      <dgm:spPr/>
      <dgm:t>
        <a:bodyPr/>
        <a:lstStyle/>
        <a:p>
          <a:endParaRPr lang="fr-FR"/>
        </a:p>
      </dgm:t>
    </dgm:pt>
    <dgm:pt modelId="{F8272220-EAB3-4492-ACF9-4F43E9CFB796}" type="sibTrans" cxnId="{BA594DB4-C984-4636-8047-00A06CBDBEF3}">
      <dgm:prSet/>
      <dgm:spPr/>
      <dgm:t>
        <a:bodyPr/>
        <a:lstStyle/>
        <a:p>
          <a:endParaRPr lang="fr-FR"/>
        </a:p>
      </dgm:t>
    </dgm:pt>
    <dgm:pt modelId="{407F7619-4859-48AE-8D33-203DB3DA5689}">
      <dgm:prSet custT="1"/>
      <dgm:spPr/>
      <dgm:t>
        <a:bodyPr/>
        <a:lstStyle/>
        <a:p>
          <a:pPr rtl="1"/>
          <a:r>
            <a:rPr lang="ar-SA" sz="1400" b="1" dirty="0" smtClean="0">
              <a:latin typeface="Simplified Arabic" panose="02020603050405020304" pitchFamily="18" charset="-78"/>
              <a:cs typeface="Simplified Arabic" panose="02020603050405020304" pitchFamily="18" charset="-78"/>
            </a:rPr>
            <a:t>- تشجيع </a:t>
          </a:r>
          <a:r>
            <a:rPr lang="ar-SA" sz="1600" b="1" dirty="0" smtClean="0">
              <a:latin typeface="Simplified Arabic" panose="02020603050405020304" pitchFamily="18" charset="-78"/>
              <a:cs typeface="Simplified Arabic" panose="02020603050405020304" pitchFamily="18" charset="-78"/>
            </a:rPr>
            <a:t>التجربة</a:t>
          </a:r>
          <a:r>
            <a:rPr lang="ar-SA" sz="1400" b="1" dirty="0" smtClean="0">
              <a:latin typeface="Simplified Arabic" panose="02020603050405020304" pitchFamily="18" charset="-78"/>
              <a:cs typeface="Simplified Arabic" panose="02020603050405020304" pitchFamily="18" charset="-78"/>
            </a:rPr>
            <a:t> والعمل على خلق جو يسمح بوقوع الخطأ والفشل داخل المؤسسة</a:t>
          </a:r>
          <a:endParaRPr lang="fr-FR" sz="1400" b="1" dirty="0">
            <a:latin typeface="Simplified Arabic" panose="02020603050405020304" pitchFamily="18" charset="-78"/>
            <a:cs typeface="Simplified Arabic" panose="02020603050405020304" pitchFamily="18" charset="-78"/>
          </a:endParaRPr>
        </a:p>
      </dgm:t>
    </dgm:pt>
    <dgm:pt modelId="{73C3E8C1-F3FC-4635-8191-EE7A019E6BD2}" type="parTrans" cxnId="{09D97C02-0645-4975-AA6C-CEAD1BA6A97C}">
      <dgm:prSet/>
      <dgm:spPr/>
      <dgm:t>
        <a:bodyPr/>
        <a:lstStyle/>
        <a:p>
          <a:endParaRPr lang="fr-FR"/>
        </a:p>
      </dgm:t>
    </dgm:pt>
    <dgm:pt modelId="{CF2AA19F-94DA-4909-BDEF-1B0386F4A6E1}" type="sibTrans" cxnId="{09D97C02-0645-4975-AA6C-CEAD1BA6A97C}">
      <dgm:prSet/>
      <dgm:spPr/>
      <dgm:t>
        <a:bodyPr/>
        <a:lstStyle/>
        <a:p>
          <a:endParaRPr lang="fr-FR"/>
        </a:p>
      </dgm:t>
    </dgm:pt>
    <dgm:pt modelId="{AC3054E0-47A3-44CB-B2BA-894E72E30D3D}">
      <dgm:prSet custT="1"/>
      <dgm:spPr/>
      <dgm:t>
        <a:bodyPr/>
        <a:lstStyle/>
        <a:p>
          <a:pPr rtl="1"/>
          <a:r>
            <a:rPr lang="ar-SA" sz="1400" b="1" dirty="0" smtClean="0">
              <a:latin typeface="Simplified Arabic" panose="02020603050405020304" pitchFamily="18" charset="-78"/>
              <a:cs typeface="Simplified Arabic" panose="02020603050405020304" pitchFamily="18" charset="-78"/>
            </a:rPr>
            <a:t>- يجب على المؤسسة توفير الموارد الضرورية لتجسيد المشاريع الجديدة وتسهيل عملية الحصول عليها</a:t>
          </a:r>
          <a:r>
            <a:rPr lang="ar-SA" sz="1200" dirty="0" smtClean="0"/>
            <a:t>.</a:t>
          </a:r>
          <a:endParaRPr lang="fr-FR" sz="1200" dirty="0"/>
        </a:p>
      </dgm:t>
    </dgm:pt>
    <dgm:pt modelId="{8D35CF2B-B62C-444D-94FF-122095E0D92D}" type="parTrans" cxnId="{ED8CC18B-B5FF-4A49-8EA4-B8EF30F93CD7}">
      <dgm:prSet/>
      <dgm:spPr/>
      <dgm:t>
        <a:bodyPr/>
        <a:lstStyle/>
        <a:p>
          <a:endParaRPr lang="fr-FR"/>
        </a:p>
      </dgm:t>
    </dgm:pt>
    <dgm:pt modelId="{83F2AFA3-4359-4153-BA93-FC4E4833D0C2}" type="sibTrans" cxnId="{ED8CC18B-B5FF-4A49-8EA4-B8EF30F93CD7}">
      <dgm:prSet/>
      <dgm:spPr/>
      <dgm:t>
        <a:bodyPr/>
        <a:lstStyle/>
        <a:p>
          <a:endParaRPr lang="fr-FR"/>
        </a:p>
      </dgm:t>
    </dgm:pt>
    <dgm:pt modelId="{6E8494D6-C1BD-41D3-8721-5F0E4160D1B4}">
      <dgm:prSet/>
      <dgm:spPr/>
      <dgm:t>
        <a:bodyPr/>
        <a:lstStyle/>
        <a:p>
          <a:pPr algn="just" rtl="1"/>
          <a:r>
            <a:rPr lang="ar-SA" b="1" dirty="0" smtClean="0">
              <a:latin typeface="Simplified Arabic" panose="02020603050405020304" pitchFamily="18" charset="-78"/>
              <a:cs typeface="Simplified Arabic" panose="02020603050405020304" pitchFamily="18" charset="-78"/>
            </a:rPr>
            <a:t>- يجب تشجيع العمل الجماعي المنظم حيث يعمل الأفراد المتخصصون في مجال المنتج الجديد معا بغض النظر عن الدائرة التي يعملون بها في المؤسسة.</a:t>
          </a:r>
          <a:endParaRPr lang="fr-FR" b="1" dirty="0">
            <a:latin typeface="Simplified Arabic" panose="02020603050405020304" pitchFamily="18" charset="-78"/>
            <a:cs typeface="Simplified Arabic" panose="02020603050405020304" pitchFamily="18" charset="-78"/>
          </a:endParaRPr>
        </a:p>
      </dgm:t>
    </dgm:pt>
    <dgm:pt modelId="{1744AAB1-016B-4289-B6D3-4DC38075A213}" type="parTrans" cxnId="{92B1CCF0-8858-45A6-8605-315E643EE05E}">
      <dgm:prSet/>
      <dgm:spPr/>
      <dgm:t>
        <a:bodyPr/>
        <a:lstStyle/>
        <a:p>
          <a:endParaRPr lang="fr-FR"/>
        </a:p>
      </dgm:t>
    </dgm:pt>
    <dgm:pt modelId="{9FA4F652-FD56-485C-AAD7-3E2DC8433C1F}" type="sibTrans" cxnId="{92B1CCF0-8858-45A6-8605-315E643EE05E}">
      <dgm:prSet/>
      <dgm:spPr/>
      <dgm:t>
        <a:bodyPr/>
        <a:lstStyle/>
        <a:p>
          <a:endParaRPr lang="fr-FR"/>
        </a:p>
      </dgm:t>
    </dgm:pt>
    <dgm:pt modelId="{8982AB59-EB51-48AA-927B-EDC376BEC26C}">
      <dgm:prSet custT="1">
        <dgm:style>
          <a:lnRef idx="1">
            <a:schemeClr val="accent3"/>
          </a:lnRef>
          <a:fillRef idx="2">
            <a:schemeClr val="accent3"/>
          </a:fillRef>
          <a:effectRef idx="1">
            <a:schemeClr val="accent3"/>
          </a:effectRef>
          <a:fontRef idx="minor">
            <a:schemeClr val="dk1"/>
          </a:fontRef>
        </dgm:style>
      </dgm:prSet>
      <dgm:spPr/>
      <dgm:t>
        <a:bodyPr/>
        <a:lstStyle/>
        <a:p>
          <a:pPr rtl="1"/>
          <a:r>
            <a:rPr lang="ar-SA" sz="900" dirty="0" smtClean="0"/>
            <a:t>- </a:t>
          </a:r>
          <a:r>
            <a:rPr lang="ar-SA" sz="900" b="1" dirty="0" smtClean="0">
              <a:latin typeface="Simplified Arabic" panose="02020603050405020304" pitchFamily="18" charset="-78"/>
              <a:cs typeface="Simplified Arabic" panose="02020603050405020304" pitchFamily="18" charset="-78"/>
            </a:rPr>
            <a:t>يحتاج المقاول الذي يعمل لصالح مؤسسة ما أن يكافئ بشكل جيد على كل الجهد والطاقة التي يبذلها في تطوير المشروع الجديد، ويجب وضع أهداف أداء قوية يكافئ المقاول إذا ما حققها، وأفضل المكافآت في المشروعات الجديدة هي منح المقاول حصة من الأسهم نتيجة لجهد وفعاليته في إنجاح المشروع. </a:t>
          </a:r>
          <a:endParaRPr lang="fr-FR" sz="1000" b="1" dirty="0">
            <a:latin typeface="Simplified Arabic" panose="02020603050405020304" pitchFamily="18" charset="-78"/>
            <a:cs typeface="Simplified Arabic" panose="02020603050405020304" pitchFamily="18" charset="-78"/>
          </a:endParaRPr>
        </a:p>
      </dgm:t>
    </dgm:pt>
    <dgm:pt modelId="{A2B7CF91-32AC-421B-84E0-24CB37F610E9}" type="parTrans" cxnId="{510298F9-6DA8-4889-B951-D274A3022464}">
      <dgm:prSet/>
      <dgm:spPr/>
      <dgm:t>
        <a:bodyPr/>
        <a:lstStyle/>
        <a:p>
          <a:endParaRPr lang="fr-FR"/>
        </a:p>
      </dgm:t>
    </dgm:pt>
    <dgm:pt modelId="{F8E76DEF-067D-4A35-BFFC-CE0B8784F1C0}" type="sibTrans" cxnId="{510298F9-6DA8-4889-B951-D274A3022464}">
      <dgm:prSet/>
      <dgm:spPr/>
      <dgm:t>
        <a:bodyPr/>
        <a:lstStyle/>
        <a:p>
          <a:endParaRPr lang="fr-FR"/>
        </a:p>
      </dgm:t>
    </dgm:pt>
    <dgm:pt modelId="{4DEF58A6-6A9D-4550-BF15-481C9476BBE7}" type="pres">
      <dgm:prSet presAssocID="{918B3720-1E60-4FA2-B398-A4B9E893E0A0}" presName="cycle" presStyleCnt="0">
        <dgm:presLayoutVars>
          <dgm:dir/>
          <dgm:resizeHandles val="exact"/>
        </dgm:presLayoutVars>
      </dgm:prSet>
      <dgm:spPr/>
    </dgm:pt>
    <dgm:pt modelId="{7E712763-B87F-46EF-8A0E-D4691FC76C36}" type="pres">
      <dgm:prSet presAssocID="{F10B1941-90F0-479B-8AE3-A2E98FB69342}" presName="node" presStyleLbl="node1" presStyleIdx="0" presStyleCnt="5">
        <dgm:presLayoutVars>
          <dgm:bulletEnabled val="1"/>
        </dgm:presLayoutVars>
      </dgm:prSet>
      <dgm:spPr/>
    </dgm:pt>
    <dgm:pt modelId="{DD476A9D-7F32-4D3C-ADE8-259BD1AE66A9}" type="pres">
      <dgm:prSet presAssocID="{F10B1941-90F0-479B-8AE3-A2E98FB69342}" presName="spNode" presStyleCnt="0"/>
      <dgm:spPr/>
    </dgm:pt>
    <dgm:pt modelId="{5C784E0B-171A-47D8-853C-7C57C75ED3A6}" type="pres">
      <dgm:prSet presAssocID="{F8272220-EAB3-4492-ACF9-4F43E9CFB796}" presName="sibTrans" presStyleLbl="sibTrans1D1" presStyleIdx="0" presStyleCnt="5"/>
      <dgm:spPr/>
    </dgm:pt>
    <dgm:pt modelId="{1888A827-04B0-444B-A3D0-88982B899D72}" type="pres">
      <dgm:prSet presAssocID="{407F7619-4859-48AE-8D33-203DB3DA5689}" presName="node" presStyleLbl="node1" presStyleIdx="1" presStyleCnt="5">
        <dgm:presLayoutVars>
          <dgm:bulletEnabled val="1"/>
        </dgm:presLayoutVars>
      </dgm:prSet>
      <dgm:spPr/>
    </dgm:pt>
    <dgm:pt modelId="{2D514BF0-542A-4EFE-86F8-27F8A79B05DE}" type="pres">
      <dgm:prSet presAssocID="{407F7619-4859-48AE-8D33-203DB3DA5689}" presName="spNode" presStyleCnt="0"/>
      <dgm:spPr/>
    </dgm:pt>
    <dgm:pt modelId="{D0D13ED9-13AA-4AA2-85B1-B3B40D8ED146}" type="pres">
      <dgm:prSet presAssocID="{CF2AA19F-94DA-4909-BDEF-1B0386F4A6E1}" presName="sibTrans" presStyleLbl="sibTrans1D1" presStyleIdx="1" presStyleCnt="5"/>
      <dgm:spPr/>
    </dgm:pt>
    <dgm:pt modelId="{02337C3E-5AD8-4B62-8C95-FC50387C5E43}" type="pres">
      <dgm:prSet presAssocID="{AC3054E0-47A3-44CB-B2BA-894E72E30D3D}" presName="node" presStyleLbl="node1" presStyleIdx="2" presStyleCnt="5" custRadScaleRad="98528" custRadScaleInc="-25394">
        <dgm:presLayoutVars>
          <dgm:bulletEnabled val="1"/>
        </dgm:presLayoutVars>
      </dgm:prSet>
      <dgm:spPr/>
    </dgm:pt>
    <dgm:pt modelId="{635F365D-BFE7-445B-83DC-5EAC912D587B}" type="pres">
      <dgm:prSet presAssocID="{AC3054E0-47A3-44CB-B2BA-894E72E30D3D}" presName="spNode" presStyleCnt="0"/>
      <dgm:spPr/>
    </dgm:pt>
    <dgm:pt modelId="{24C1D9BD-D1BF-4DD7-BAE7-70BB3D79B627}" type="pres">
      <dgm:prSet presAssocID="{83F2AFA3-4359-4153-BA93-FC4E4833D0C2}" presName="sibTrans" presStyleLbl="sibTrans1D1" presStyleIdx="2" presStyleCnt="5"/>
      <dgm:spPr/>
    </dgm:pt>
    <dgm:pt modelId="{A2ED13B5-90D5-4357-8F6B-0B3294CA9CBF}" type="pres">
      <dgm:prSet presAssocID="{6E8494D6-C1BD-41D3-8721-5F0E4160D1B4}" presName="node" presStyleLbl="node1" presStyleIdx="3" presStyleCnt="5">
        <dgm:presLayoutVars>
          <dgm:bulletEnabled val="1"/>
        </dgm:presLayoutVars>
      </dgm:prSet>
      <dgm:spPr/>
    </dgm:pt>
    <dgm:pt modelId="{E3E375ED-51B0-4F63-B077-5E108C330AE2}" type="pres">
      <dgm:prSet presAssocID="{6E8494D6-C1BD-41D3-8721-5F0E4160D1B4}" presName="spNode" presStyleCnt="0"/>
      <dgm:spPr/>
    </dgm:pt>
    <dgm:pt modelId="{B7F2DBE2-9600-44BB-A98D-5E23A9D2A47F}" type="pres">
      <dgm:prSet presAssocID="{9FA4F652-FD56-485C-AAD7-3E2DC8433C1F}" presName="sibTrans" presStyleLbl="sibTrans1D1" presStyleIdx="3" presStyleCnt="5"/>
      <dgm:spPr/>
    </dgm:pt>
    <dgm:pt modelId="{A28CA6CF-BE45-44F1-BE80-7D1F3E3F8307}" type="pres">
      <dgm:prSet presAssocID="{8982AB59-EB51-48AA-927B-EDC376BEC26C}" presName="node" presStyleLbl="node1" presStyleIdx="4" presStyleCnt="5" custRadScaleRad="84176" custRadScaleInc="13267">
        <dgm:presLayoutVars>
          <dgm:bulletEnabled val="1"/>
        </dgm:presLayoutVars>
      </dgm:prSet>
      <dgm:spPr/>
    </dgm:pt>
    <dgm:pt modelId="{2CE99D50-1772-41BE-B761-210EA0A11884}" type="pres">
      <dgm:prSet presAssocID="{8982AB59-EB51-48AA-927B-EDC376BEC26C}" presName="spNode" presStyleCnt="0"/>
      <dgm:spPr/>
    </dgm:pt>
    <dgm:pt modelId="{D3A05DFF-0F22-4F50-826F-24854546CE2A}" type="pres">
      <dgm:prSet presAssocID="{F8E76DEF-067D-4A35-BFFC-CE0B8784F1C0}" presName="sibTrans" presStyleLbl="sibTrans1D1" presStyleIdx="4" presStyleCnt="5"/>
      <dgm:spPr/>
    </dgm:pt>
  </dgm:ptLst>
  <dgm:cxnLst>
    <dgm:cxn modelId="{705ACFE0-61E0-4707-ABFD-A4EF900492B3}" type="presOf" srcId="{83F2AFA3-4359-4153-BA93-FC4E4833D0C2}" destId="{24C1D9BD-D1BF-4DD7-BAE7-70BB3D79B627}" srcOrd="0" destOrd="0" presId="urn:microsoft.com/office/officeart/2005/8/layout/cycle5"/>
    <dgm:cxn modelId="{868937A9-FE99-4D20-96A9-7859C3141FB8}" type="presOf" srcId="{AC3054E0-47A3-44CB-B2BA-894E72E30D3D}" destId="{02337C3E-5AD8-4B62-8C95-FC50387C5E43}" srcOrd="0" destOrd="0" presId="urn:microsoft.com/office/officeart/2005/8/layout/cycle5"/>
    <dgm:cxn modelId="{F2ACA59A-3280-461C-93CF-5B4C07578341}" type="presOf" srcId="{CF2AA19F-94DA-4909-BDEF-1B0386F4A6E1}" destId="{D0D13ED9-13AA-4AA2-85B1-B3B40D8ED146}" srcOrd="0" destOrd="0" presId="urn:microsoft.com/office/officeart/2005/8/layout/cycle5"/>
    <dgm:cxn modelId="{92B1CCF0-8858-45A6-8605-315E643EE05E}" srcId="{918B3720-1E60-4FA2-B398-A4B9E893E0A0}" destId="{6E8494D6-C1BD-41D3-8721-5F0E4160D1B4}" srcOrd="3" destOrd="0" parTransId="{1744AAB1-016B-4289-B6D3-4DC38075A213}" sibTransId="{9FA4F652-FD56-485C-AAD7-3E2DC8433C1F}"/>
    <dgm:cxn modelId="{39818104-0523-4E41-A202-25E43EC0DDCF}" type="presOf" srcId="{918B3720-1E60-4FA2-B398-A4B9E893E0A0}" destId="{4DEF58A6-6A9D-4550-BF15-481C9476BBE7}" srcOrd="0" destOrd="0" presId="urn:microsoft.com/office/officeart/2005/8/layout/cycle5"/>
    <dgm:cxn modelId="{11AEB38E-6A9E-4997-93C2-4B9D76C26076}" type="presOf" srcId="{6E8494D6-C1BD-41D3-8721-5F0E4160D1B4}" destId="{A2ED13B5-90D5-4357-8F6B-0B3294CA9CBF}" srcOrd="0" destOrd="0" presId="urn:microsoft.com/office/officeart/2005/8/layout/cycle5"/>
    <dgm:cxn modelId="{E56583DB-62E2-48CD-8BD8-A17893B1C7F3}" type="presOf" srcId="{F8E76DEF-067D-4A35-BFFC-CE0B8784F1C0}" destId="{D3A05DFF-0F22-4F50-826F-24854546CE2A}" srcOrd="0" destOrd="0" presId="urn:microsoft.com/office/officeart/2005/8/layout/cycle5"/>
    <dgm:cxn modelId="{043D1108-B098-4269-9712-69F2BF8009E8}" type="presOf" srcId="{F8272220-EAB3-4492-ACF9-4F43E9CFB796}" destId="{5C784E0B-171A-47D8-853C-7C57C75ED3A6}" srcOrd="0" destOrd="0" presId="urn:microsoft.com/office/officeart/2005/8/layout/cycle5"/>
    <dgm:cxn modelId="{AD12263B-FF8D-4E20-8EC2-E2789A29A84C}" type="presOf" srcId="{407F7619-4859-48AE-8D33-203DB3DA5689}" destId="{1888A827-04B0-444B-A3D0-88982B899D72}" srcOrd="0" destOrd="0" presId="urn:microsoft.com/office/officeart/2005/8/layout/cycle5"/>
    <dgm:cxn modelId="{AAD12FB9-C77A-4EA5-8576-67E9AFB3FE06}" type="presOf" srcId="{9FA4F652-FD56-485C-AAD7-3E2DC8433C1F}" destId="{B7F2DBE2-9600-44BB-A98D-5E23A9D2A47F}" srcOrd="0" destOrd="0" presId="urn:microsoft.com/office/officeart/2005/8/layout/cycle5"/>
    <dgm:cxn modelId="{6DD886FA-F30D-452A-A538-20AE7F8B945B}" type="presOf" srcId="{F10B1941-90F0-479B-8AE3-A2E98FB69342}" destId="{7E712763-B87F-46EF-8A0E-D4691FC76C36}" srcOrd="0" destOrd="0" presId="urn:microsoft.com/office/officeart/2005/8/layout/cycle5"/>
    <dgm:cxn modelId="{510298F9-6DA8-4889-B951-D274A3022464}" srcId="{918B3720-1E60-4FA2-B398-A4B9E893E0A0}" destId="{8982AB59-EB51-48AA-927B-EDC376BEC26C}" srcOrd="4" destOrd="0" parTransId="{A2B7CF91-32AC-421B-84E0-24CB37F610E9}" sibTransId="{F8E76DEF-067D-4A35-BFFC-CE0B8784F1C0}"/>
    <dgm:cxn modelId="{09D97C02-0645-4975-AA6C-CEAD1BA6A97C}" srcId="{918B3720-1E60-4FA2-B398-A4B9E893E0A0}" destId="{407F7619-4859-48AE-8D33-203DB3DA5689}" srcOrd="1" destOrd="0" parTransId="{73C3E8C1-F3FC-4635-8191-EE7A019E6BD2}" sibTransId="{CF2AA19F-94DA-4909-BDEF-1B0386F4A6E1}"/>
    <dgm:cxn modelId="{ED8CC18B-B5FF-4A49-8EA4-B8EF30F93CD7}" srcId="{918B3720-1E60-4FA2-B398-A4B9E893E0A0}" destId="{AC3054E0-47A3-44CB-B2BA-894E72E30D3D}" srcOrd="2" destOrd="0" parTransId="{8D35CF2B-B62C-444D-94FF-122095E0D92D}" sibTransId="{83F2AFA3-4359-4153-BA93-FC4E4833D0C2}"/>
    <dgm:cxn modelId="{BA594DB4-C984-4636-8047-00A06CBDBEF3}" srcId="{918B3720-1E60-4FA2-B398-A4B9E893E0A0}" destId="{F10B1941-90F0-479B-8AE3-A2E98FB69342}" srcOrd="0" destOrd="0" parTransId="{7876A401-34F3-4F4D-9A40-747AFFEC9ECF}" sibTransId="{F8272220-EAB3-4492-ACF9-4F43E9CFB796}"/>
    <dgm:cxn modelId="{F181D6D7-EE8B-4786-B98C-0DB77E153DF8}" type="presOf" srcId="{8982AB59-EB51-48AA-927B-EDC376BEC26C}" destId="{A28CA6CF-BE45-44F1-BE80-7D1F3E3F8307}" srcOrd="0" destOrd="0" presId="urn:microsoft.com/office/officeart/2005/8/layout/cycle5"/>
    <dgm:cxn modelId="{D6CF72A9-87DD-43C2-B030-4BC3FC52CC69}" type="presParOf" srcId="{4DEF58A6-6A9D-4550-BF15-481C9476BBE7}" destId="{7E712763-B87F-46EF-8A0E-D4691FC76C36}" srcOrd="0" destOrd="0" presId="urn:microsoft.com/office/officeart/2005/8/layout/cycle5"/>
    <dgm:cxn modelId="{6036E9ED-361F-4B8E-85E6-D95EB8B902FD}" type="presParOf" srcId="{4DEF58A6-6A9D-4550-BF15-481C9476BBE7}" destId="{DD476A9D-7F32-4D3C-ADE8-259BD1AE66A9}" srcOrd="1" destOrd="0" presId="urn:microsoft.com/office/officeart/2005/8/layout/cycle5"/>
    <dgm:cxn modelId="{73664C98-6237-428E-8233-A9EB58EB57C1}" type="presParOf" srcId="{4DEF58A6-6A9D-4550-BF15-481C9476BBE7}" destId="{5C784E0B-171A-47D8-853C-7C57C75ED3A6}" srcOrd="2" destOrd="0" presId="urn:microsoft.com/office/officeart/2005/8/layout/cycle5"/>
    <dgm:cxn modelId="{451A580E-0C97-4B14-A8EB-DF2446954DA0}" type="presParOf" srcId="{4DEF58A6-6A9D-4550-BF15-481C9476BBE7}" destId="{1888A827-04B0-444B-A3D0-88982B899D72}" srcOrd="3" destOrd="0" presId="urn:microsoft.com/office/officeart/2005/8/layout/cycle5"/>
    <dgm:cxn modelId="{E5E53C20-6B94-4D4B-AEFB-45B31DAE5A82}" type="presParOf" srcId="{4DEF58A6-6A9D-4550-BF15-481C9476BBE7}" destId="{2D514BF0-542A-4EFE-86F8-27F8A79B05DE}" srcOrd="4" destOrd="0" presId="urn:microsoft.com/office/officeart/2005/8/layout/cycle5"/>
    <dgm:cxn modelId="{E357C096-8BBE-4450-BC84-C79C440A85FB}" type="presParOf" srcId="{4DEF58A6-6A9D-4550-BF15-481C9476BBE7}" destId="{D0D13ED9-13AA-4AA2-85B1-B3B40D8ED146}" srcOrd="5" destOrd="0" presId="urn:microsoft.com/office/officeart/2005/8/layout/cycle5"/>
    <dgm:cxn modelId="{00893B38-5F88-430D-B045-9EAA10F1B02F}" type="presParOf" srcId="{4DEF58A6-6A9D-4550-BF15-481C9476BBE7}" destId="{02337C3E-5AD8-4B62-8C95-FC50387C5E43}" srcOrd="6" destOrd="0" presId="urn:microsoft.com/office/officeart/2005/8/layout/cycle5"/>
    <dgm:cxn modelId="{311F556A-DF82-4B77-86EB-40A9EFA6223D}" type="presParOf" srcId="{4DEF58A6-6A9D-4550-BF15-481C9476BBE7}" destId="{635F365D-BFE7-445B-83DC-5EAC912D587B}" srcOrd="7" destOrd="0" presId="urn:microsoft.com/office/officeart/2005/8/layout/cycle5"/>
    <dgm:cxn modelId="{E79B9A69-65B5-4CA8-BAE6-D790F43DEF04}" type="presParOf" srcId="{4DEF58A6-6A9D-4550-BF15-481C9476BBE7}" destId="{24C1D9BD-D1BF-4DD7-BAE7-70BB3D79B627}" srcOrd="8" destOrd="0" presId="urn:microsoft.com/office/officeart/2005/8/layout/cycle5"/>
    <dgm:cxn modelId="{396D86F6-D832-4104-A984-1BB9E7289979}" type="presParOf" srcId="{4DEF58A6-6A9D-4550-BF15-481C9476BBE7}" destId="{A2ED13B5-90D5-4357-8F6B-0B3294CA9CBF}" srcOrd="9" destOrd="0" presId="urn:microsoft.com/office/officeart/2005/8/layout/cycle5"/>
    <dgm:cxn modelId="{11168829-A5EC-4353-B999-C3E8EB169FDF}" type="presParOf" srcId="{4DEF58A6-6A9D-4550-BF15-481C9476BBE7}" destId="{E3E375ED-51B0-4F63-B077-5E108C330AE2}" srcOrd="10" destOrd="0" presId="urn:microsoft.com/office/officeart/2005/8/layout/cycle5"/>
    <dgm:cxn modelId="{CB5AC89F-1A9C-4E91-A32D-D60CCFB83573}" type="presParOf" srcId="{4DEF58A6-6A9D-4550-BF15-481C9476BBE7}" destId="{B7F2DBE2-9600-44BB-A98D-5E23A9D2A47F}" srcOrd="11" destOrd="0" presId="urn:microsoft.com/office/officeart/2005/8/layout/cycle5"/>
    <dgm:cxn modelId="{A35F5236-42D6-4999-8044-4CF6D32F7D88}" type="presParOf" srcId="{4DEF58A6-6A9D-4550-BF15-481C9476BBE7}" destId="{A28CA6CF-BE45-44F1-BE80-7D1F3E3F8307}" srcOrd="12" destOrd="0" presId="urn:microsoft.com/office/officeart/2005/8/layout/cycle5"/>
    <dgm:cxn modelId="{F533958C-2276-410A-B7C3-A40E0F445BA2}" type="presParOf" srcId="{4DEF58A6-6A9D-4550-BF15-481C9476BBE7}" destId="{2CE99D50-1772-41BE-B761-210EA0A11884}" srcOrd="13" destOrd="0" presId="urn:microsoft.com/office/officeart/2005/8/layout/cycle5"/>
    <dgm:cxn modelId="{CB5447AF-081F-4341-8572-8858A9DD85CB}" type="presParOf" srcId="{4DEF58A6-6A9D-4550-BF15-481C9476BBE7}" destId="{D3A05DFF-0F22-4F50-826F-24854546CE2A}"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F4B8B-54B3-4149-B115-1DA7E81B424B}">
      <dsp:nvSpPr>
        <dsp:cNvPr id="0" name=""/>
        <dsp:cNvSpPr/>
      </dsp:nvSpPr>
      <dsp:spPr>
        <a:xfrm>
          <a:off x="0" y="25667"/>
          <a:ext cx="9603275" cy="136890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r" defTabSz="1155700" rtl="1">
            <a:lnSpc>
              <a:spcPct val="90000"/>
            </a:lnSpc>
            <a:spcBef>
              <a:spcPct val="0"/>
            </a:spcBef>
            <a:spcAft>
              <a:spcPct val="35000"/>
            </a:spcAft>
          </a:pPr>
          <a:r>
            <a:rPr lang="ar-SA" sz="2600" kern="1200" dirty="0" smtClean="0"/>
            <a:t>دور </a:t>
          </a:r>
          <a:r>
            <a:rPr lang="ar-SA" sz="2600" kern="1200" dirty="0" err="1" smtClean="0"/>
            <a:t>إعلامي:مسؤول</a:t>
          </a:r>
          <a:r>
            <a:rPr lang="ar-SA" sz="2600" kern="1200" dirty="0" smtClean="0"/>
            <a:t> المؤسسة يمكن أن يعلم هؤلاء الموظفين بمختلف الإجراءات </a:t>
          </a:r>
          <a:r>
            <a:rPr lang="ar-SA" sz="2600" kern="1200" dirty="0" err="1" smtClean="0"/>
            <a:t>وإطلاعهم</a:t>
          </a:r>
          <a:r>
            <a:rPr lang="ar-SA" sz="2600" kern="1200" dirty="0" smtClean="0"/>
            <a:t> على أفضل الحلول(اختيار وضع قانوني للمؤسسة)، وعلى طريقة تصميم أو مخطط العمل،....</a:t>
          </a:r>
          <a:endParaRPr lang="fr-FR" sz="2600" kern="1200" dirty="0"/>
        </a:p>
      </dsp:txBody>
      <dsp:txXfrm>
        <a:off x="66824" y="92491"/>
        <a:ext cx="9469627" cy="1235252"/>
      </dsp:txXfrm>
    </dsp:sp>
    <dsp:sp modelId="{4BDF1E60-5D7A-4036-9B09-BD94ACDA10E0}">
      <dsp:nvSpPr>
        <dsp:cNvPr id="0" name=""/>
        <dsp:cNvSpPr/>
      </dsp:nvSpPr>
      <dsp:spPr>
        <a:xfrm>
          <a:off x="0" y="1469447"/>
          <a:ext cx="9603275" cy="136890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r" defTabSz="1155700" rtl="1">
            <a:lnSpc>
              <a:spcPct val="90000"/>
            </a:lnSpc>
            <a:spcBef>
              <a:spcPct val="0"/>
            </a:spcBef>
            <a:spcAft>
              <a:spcPct val="35000"/>
            </a:spcAft>
          </a:pPr>
          <a:r>
            <a:rPr lang="ar-SA" sz="2600" kern="1200" smtClean="0"/>
            <a:t>دور تدريبي:حيث أن الإدارة و التسيير والمحاسبة كلها أشياء يحتاج أن يتقنها صاحب المؤسسة قبل انطلاقها في النشاط.</a:t>
          </a:r>
          <a:endParaRPr lang="fr-FR" sz="2600" kern="1200"/>
        </a:p>
      </dsp:txBody>
      <dsp:txXfrm>
        <a:off x="66824" y="1536271"/>
        <a:ext cx="9469627" cy="1235252"/>
      </dsp:txXfrm>
    </dsp:sp>
    <dsp:sp modelId="{CBCFF0B5-CB30-4A9C-8F09-06CE48FAD63D}">
      <dsp:nvSpPr>
        <dsp:cNvPr id="0" name=""/>
        <dsp:cNvSpPr/>
      </dsp:nvSpPr>
      <dsp:spPr>
        <a:xfrm>
          <a:off x="0" y="2913227"/>
          <a:ext cx="9603275" cy="136890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r" defTabSz="1155700" rtl="1">
            <a:lnSpc>
              <a:spcPct val="90000"/>
            </a:lnSpc>
            <a:spcBef>
              <a:spcPct val="0"/>
            </a:spcBef>
            <a:spcAft>
              <a:spcPct val="35000"/>
            </a:spcAft>
          </a:pPr>
          <a:r>
            <a:rPr lang="ar-SA" sz="2600" kern="1200" smtClean="0"/>
            <a:t>دعم لوجيستيكي ومالي: حيث يمكن للمؤسسة الأصلية منح قروض وأموال لهؤلاء الموظفين من أجل مساعداتهم في انطلاق المؤسسة الجديدة </a:t>
          </a:r>
          <a:endParaRPr lang="fr-FR" sz="2600" kern="1200"/>
        </a:p>
      </dsp:txBody>
      <dsp:txXfrm>
        <a:off x="66824" y="2980051"/>
        <a:ext cx="9469627" cy="1235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DA7F2C-9781-46A9-875D-D3ABA94586AE}">
      <dsp:nvSpPr>
        <dsp:cNvPr id="0" name=""/>
        <dsp:cNvSpPr/>
      </dsp:nvSpPr>
      <dsp:spPr>
        <a:xfrm rot="5453165">
          <a:off x="237937" y="1070218"/>
          <a:ext cx="1665693" cy="205523"/>
        </a:xfrm>
        <a:prstGeom prst="rect">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9CF0CB-DA61-4E5B-A6C8-46E75BC38ADF}">
      <dsp:nvSpPr>
        <dsp:cNvPr id="0" name=""/>
        <dsp:cNvSpPr/>
      </dsp:nvSpPr>
      <dsp:spPr>
        <a:xfrm>
          <a:off x="196924" y="551"/>
          <a:ext cx="3135073" cy="137015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latin typeface="Simplified Arabic" panose="02020603050405020304" pitchFamily="18" charset="-78"/>
              <a:cs typeface="Simplified Arabic" panose="02020603050405020304" pitchFamily="18" charset="-78"/>
            </a:rPr>
            <a:t>عند رغبة أي مقاول في الحصول على </a:t>
          </a:r>
          <a:r>
            <a:rPr lang="ar-SA" sz="1400" b="1" kern="1200" dirty="0" err="1" smtClean="0">
              <a:latin typeface="Simplified Arabic" panose="02020603050405020304" pitchFamily="18" charset="-78"/>
              <a:cs typeface="Simplified Arabic" panose="02020603050405020304" pitchFamily="18" charset="-78"/>
            </a:rPr>
            <a:t>إمتياز</a:t>
          </a:r>
          <a:r>
            <a:rPr lang="ar-SA" sz="1400" b="1" kern="1200" dirty="0" smtClean="0">
              <a:latin typeface="Simplified Arabic" panose="02020603050405020304" pitchFamily="18" charset="-78"/>
              <a:cs typeface="Simplified Arabic" panose="02020603050405020304" pitchFamily="18" charset="-78"/>
            </a:rPr>
            <a:t> من أجل إنشاء مؤسسته لا بد أن يأخذ في الحسبان مجموعة من المعايير المتعلقة بمنح </a:t>
          </a:r>
          <a:r>
            <a:rPr lang="ar-SA" sz="1400" b="1" kern="1200" dirty="0" err="1" smtClean="0">
              <a:latin typeface="Simplified Arabic" panose="02020603050405020304" pitchFamily="18" charset="-78"/>
              <a:cs typeface="Simplified Arabic" panose="02020603050405020304" pitchFamily="18" charset="-78"/>
            </a:rPr>
            <a:t>الامتياز،أهمها</a:t>
          </a:r>
          <a:r>
            <a:rPr lang="ar-SA" sz="1400" b="1" kern="1200" dirty="0" smtClean="0">
              <a:latin typeface="Simplified Arabic" panose="02020603050405020304" pitchFamily="18" charset="-78"/>
              <a:cs typeface="Simplified Arabic" panose="02020603050405020304" pitchFamily="18" charset="-78"/>
            </a:rPr>
            <a:t>:</a:t>
          </a:r>
          <a:endParaRPr lang="fr-FR" sz="1400" b="1" kern="1200" dirty="0">
            <a:latin typeface="Simplified Arabic" panose="02020603050405020304" pitchFamily="18" charset="-78"/>
            <a:cs typeface="Simplified Arabic" panose="02020603050405020304" pitchFamily="18" charset="-78"/>
          </a:endParaRPr>
        </a:p>
      </dsp:txBody>
      <dsp:txXfrm>
        <a:off x="237054" y="40681"/>
        <a:ext cx="3054813" cy="1289894"/>
      </dsp:txXfrm>
    </dsp:sp>
    <dsp:sp modelId="{213C900B-1A2A-422A-A32E-96262B25BEFC}">
      <dsp:nvSpPr>
        <dsp:cNvPr id="0" name=""/>
        <dsp:cNvSpPr/>
      </dsp:nvSpPr>
      <dsp:spPr>
        <a:xfrm rot="5383079">
          <a:off x="188668" y="2785051"/>
          <a:ext cx="1747072" cy="205523"/>
        </a:xfrm>
        <a:prstGeom prst="rect">
          <a:avLst/>
        </a:prstGeom>
        <a:solidFill>
          <a:schemeClr val="accent4">
            <a:hueOff val="-364219"/>
            <a:satOff val="-438"/>
            <a:lumOff val="-52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76A13D-07AE-4075-99D4-C4DC82C654E2}">
      <dsp:nvSpPr>
        <dsp:cNvPr id="0" name=""/>
        <dsp:cNvSpPr/>
      </dsp:nvSpPr>
      <dsp:spPr>
        <a:xfrm>
          <a:off x="596906" y="1674606"/>
          <a:ext cx="2283591" cy="1370154"/>
        </a:xfrm>
        <a:prstGeom prst="roundRect">
          <a:avLst>
            <a:gd name="adj" fmla="val 10000"/>
          </a:avLst>
        </a:prstGeom>
        <a:solidFill>
          <a:schemeClr val="accent4">
            <a:hueOff val="-312188"/>
            <a:satOff val="-375"/>
            <a:lumOff val="-44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latin typeface="Simplified Arabic" panose="02020603050405020304" pitchFamily="18" charset="-78"/>
              <a:cs typeface="Simplified Arabic" panose="02020603050405020304" pitchFamily="18" charset="-78"/>
            </a:rPr>
            <a:t>- قوة الاسم التجاري والعلامة التجارية </a:t>
          </a:r>
          <a:endParaRPr lang="fr-FR" sz="2000" b="1" kern="1200" dirty="0">
            <a:solidFill>
              <a:schemeClr val="bg1"/>
            </a:solidFill>
            <a:latin typeface="Simplified Arabic" panose="02020603050405020304" pitchFamily="18" charset="-78"/>
            <a:cs typeface="Simplified Arabic" panose="02020603050405020304" pitchFamily="18" charset="-78"/>
          </a:endParaRPr>
        </a:p>
      </dsp:txBody>
      <dsp:txXfrm>
        <a:off x="637036" y="1714736"/>
        <a:ext cx="2203331" cy="1289894"/>
      </dsp:txXfrm>
    </dsp:sp>
    <dsp:sp modelId="{41551805-DE45-4DD5-A029-97E1C6C8E204}">
      <dsp:nvSpPr>
        <dsp:cNvPr id="0" name=""/>
        <dsp:cNvSpPr/>
      </dsp:nvSpPr>
      <dsp:spPr>
        <a:xfrm>
          <a:off x="1075064" y="3658577"/>
          <a:ext cx="3467236" cy="205523"/>
        </a:xfrm>
        <a:prstGeom prst="rect">
          <a:avLst/>
        </a:prstGeom>
        <a:solidFill>
          <a:schemeClr val="accent4">
            <a:hueOff val="-728438"/>
            <a:satOff val="-875"/>
            <a:lumOff val="-104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A41D4AA-14F2-4693-B0DF-1E8D483447FE}">
      <dsp:nvSpPr>
        <dsp:cNvPr id="0" name=""/>
        <dsp:cNvSpPr/>
      </dsp:nvSpPr>
      <dsp:spPr>
        <a:xfrm>
          <a:off x="609786" y="3425938"/>
          <a:ext cx="2283591" cy="1370154"/>
        </a:xfrm>
        <a:prstGeom prst="roundRect">
          <a:avLst>
            <a:gd name="adj" fmla="val 10000"/>
          </a:avLst>
        </a:prstGeom>
        <a:solidFill>
          <a:schemeClr val="accent4">
            <a:hueOff val="-624375"/>
            <a:satOff val="-750"/>
            <a:lumOff val="-89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latin typeface="Simplified Arabic" panose="02020603050405020304" pitchFamily="18" charset="-78"/>
              <a:cs typeface="Simplified Arabic" panose="02020603050405020304" pitchFamily="18" charset="-78"/>
            </a:rPr>
            <a:t>- عمر الشركة المانحة</a:t>
          </a:r>
          <a:endParaRPr lang="fr-FR" sz="2000" b="1" kern="1200" dirty="0">
            <a:solidFill>
              <a:schemeClr val="bg1"/>
            </a:solidFill>
            <a:latin typeface="Simplified Arabic" panose="02020603050405020304" pitchFamily="18" charset="-78"/>
            <a:cs typeface="Simplified Arabic" panose="02020603050405020304" pitchFamily="18" charset="-78"/>
          </a:endParaRPr>
        </a:p>
      </dsp:txBody>
      <dsp:txXfrm>
        <a:off x="649916" y="3466068"/>
        <a:ext cx="2203331" cy="1289894"/>
      </dsp:txXfrm>
    </dsp:sp>
    <dsp:sp modelId="{BB717521-5B69-40E0-BB1D-3DD7882ABB41}">
      <dsp:nvSpPr>
        <dsp:cNvPr id="0" name=""/>
        <dsp:cNvSpPr/>
      </dsp:nvSpPr>
      <dsp:spPr>
        <a:xfrm rot="16200000">
          <a:off x="3694515" y="2802230"/>
          <a:ext cx="1704132" cy="205523"/>
        </a:xfrm>
        <a:prstGeom prst="rect">
          <a:avLst/>
        </a:prstGeom>
        <a:solidFill>
          <a:schemeClr val="accent4">
            <a:hueOff val="-1092657"/>
            <a:satOff val="-1313"/>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4FCA5B3-D0D7-4573-9F57-A1DDB1A87A92}">
      <dsp:nvSpPr>
        <dsp:cNvPr id="0" name=""/>
        <dsp:cNvSpPr/>
      </dsp:nvSpPr>
      <dsp:spPr>
        <a:xfrm>
          <a:off x="4085583" y="3425938"/>
          <a:ext cx="2283591" cy="1370154"/>
        </a:xfrm>
        <a:prstGeom prst="roundRect">
          <a:avLst>
            <a:gd name="adj" fmla="val 10000"/>
          </a:avLst>
        </a:prstGeom>
        <a:solidFill>
          <a:schemeClr val="accent4">
            <a:hueOff val="-936563"/>
            <a:satOff val="-1125"/>
            <a:lumOff val="-134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implified Arabic" panose="02020603050405020304" pitchFamily="18" charset="-78"/>
              <a:cs typeface="Simplified Arabic" panose="02020603050405020304" pitchFamily="18" charset="-78"/>
            </a:rPr>
            <a:t>- مستوى الانتشار في السوق المحلي والخارج</a:t>
          </a:r>
          <a:r>
            <a:rPr lang="ar-SA" sz="1600" kern="1200" dirty="0" smtClean="0"/>
            <a:t>. </a:t>
          </a:r>
          <a:endParaRPr lang="fr-FR" sz="1600" kern="1200" dirty="0"/>
        </a:p>
      </dsp:txBody>
      <dsp:txXfrm>
        <a:off x="4125713" y="3466068"/>
        <a:ext cx="2203331" cy="1289894"/>
      </dsp:txXfrm>
    </dsp:sp>
    <dsp:sp modelId="{A3995541-F587-47A3-B242-2D112D88C82A}">
      <dsp:nvSpPr>
        <dsp:cNvPr id="0" name=""/>
        <dsp:cNvSpPr/>
      </dsp:nvSpPr>
      <dsp:spPr>
        <a:xfrm rot="16200000">
          <a:off x="3694515" y="1089537"/>
          <a:ext cx="1704132" cy="205523"/>
        </a:xfrm>
        <a:prstGeom prst="rect">
          <a:avLst/>
        </a:prstGeom>
        <a:solidFill>
          <a:schemeClr val="accent4">
            <a:hueOff val="-1456876"/>
            <a:satOff val="-1750"/>
            <a:lumOff val="-209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DE5593-591D-43BC-88C1-CECF62825223}">
      <dsp:nvSpPr>
        <dsp:cNvPr id="0" name=""/>
        <dsp:cNvSpPr/>
      </dsp:nvSpPr>
      <dsp:spPr>
        <a:xfrm>
          <a:off x="4085583" y="1713244"/>
          <a:ext cx="2283591" cy="1370154"/>
        </a:xfrm>
        <a:prstGeom prst="roundRect">
          <a:avLst>
            <a:gd name="adj" fmla="val 10000"/>
          </a:avLst>
        </a:prstGeom>
        <a:solidFill>
          <a:schemeClr val="accent4">
            <a:hueOff val="-1248751"/>
            <a:satOff val="-1500"/>
            <a:lumOff val="-179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Simplified Arabic" panose="02020603050405020304" pitchFamily="18" charset="-78"/>
              <a:cs typeface="Simplified Arabic" panose="02020603050405020304" pitchFamily="18" charset="-78"/>
            </a:rPr>
            <a:t>- رسوم استغلال حق الملكية</a:t>
          </a:r>
          <a:endParaRPr lang="fr-FR" sz="2400" b="1" kern="1200" dirty="0">
            <a:latin typeface="Simplified Arabic" panose="02020603050405020304" pitchFamily="18" charset="-78"/>
            <a:cs typeface="Simplified Arabic" panose="02020603050405020304" pitchFamily="18" charset="-78"/>
          </a:endParaRPr>
        </a:p>
      </dsp:txBody>
      <dsp:txXfrm>
        <a:off x="4125713" y="1753374"/>
        <a:ext cx="2203331" cy="1289894"/>
      </dsp:txXfrm>
    </dsp:sp>
    <dsp:sp modelId="{E05E2B15-5074-47A3-8459-1820F2741452}">
      <dsp:nvSpPr>
        <dsp:cNvPr id="0" name=""/>
        <dsp:cNvSpPr/>
      </dsp:nvSpPr>
      <dsp:spPr>
        <a:xfrm>
          <a:off x="4550862" y="233190"/>
          <a:ext cx="3028615" cy="205523"/>
        </a:xfrm>
        <a:prstGeom prst="rect">
          <a:avLst/>
        </a:prstGeom>
        <a:solidFill>
          <a:schemeClr val="accent4">
            <a:hueOff val="-1821094"/>
            <a:satOff val="-2188"/>
            <a:lumOff val="-261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AA8607-7AD8-4A37-8C55-47616E84B8E1}">
      <dsp:nvSpPr>
        <dsp:cNvPr id="0" name=""/>
        <dsp:cNvSpPr/>
      </dsp:nvSpPr>
      <dsp:spPr>
        <a:xfrm>
          <a:off x="4085583" y="551"/>
          <a:ext cx="2283591" cy="1370154"/>
        </a:xfrm>
        <a:prstGeom prst="roundRect">
          <a:avLst>
            <a:gd name="adj" fmla="val 10000"/>
          </a:avLst>
        </a:prstGeom>
        <a:solidFill>
          <a:schemeClr val="accent4">
            <a:hueOff val="-1560938"/>
            <a:satOff val="-1875"/>
            <a:lumOff val="-224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latin typeface="Simplified Arabic" panose="02020603050405020304" pitchFamily="18" charset="-78"/>
              <a:cs typeface="Simplified Arabic" panose="02020603050405020304" pitchFamily="18" charset="-78"/>
            </a:rPr>
            <a:t>-الأنظمة الفنية والمالية والإدارية والتسويقية لدى الشركة المانحة</a:t>
          </a:r>
          <a:r>
            <a:rPr lang="ar-SA" sz="1600" b="1" kern="1200" dirty="0" smtClean="0">
              <a:latin typeface="Simplified Arabic" panose="02020603050405020304" pitchFamily="18" charset="-78"/>
              <a:cs typeface="Simplified Arabic" panose="02020603050405020304" pitchFamily="18" charset="-78"/>
            </a:rPr>
            <a:t>.</a:t>
          </a:r>
          <a:endParaRPr lang="fr-FR" sz="1600" b="1" kern="1200" dirty="0">
            <a:latin typeface="Simplified Arabic" panose="02020603050405020304" pitchFamily="18" charset="-78"/>
            <a:cs typeface="Simplified Arabic" panose="02020603050405020304" pitchFamily="18" charset="-78"/>
          </a:endParaRPr>
        </a:p>
      </dsp:txBody>
      <dsp:txXfrm>
        <a:off x="4125713" y="40681"/>
        <a:ext cx="2203331" cy="1289894"/>
      </dsp:txXfrm>
    </dsp:sp>
    <dsp:sp modelId="{B20EA5BA-F753-4600-8D23-6FCA7282513C}">
      <dsp:nvSpPr>
        <dsp:cNvPr id="0" name=""/>
        <dsp:cNvSpPr/>
      </dsp:nvSpPr>
      <dsp:spPr>
        <a:xfrm rot="5425981">
          <a:off x="6725227" y="1089537"/>
          <a:ext cx="1704181" cy="205523"/>
        </a:xfrm>
        <a:prstGeom prst="rect">
          <a:avLst/>
        </a:prstGeom>
        <a:solidFill>
          <a:schemeClr val="accent4">
            <a:hueOff val="-2185313"/>
            <a:satOff val="-2625"/>
            <a:lumOff val="-31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D8FEA5-A83A-4EDE-9EA3-E0F47EFA7761}">
      <dsp:nvSpPr>
        <dsp:cNvPr id="0" name=""/>
        <dsp:cNvSpPr/>
      </dsp:nvSpPr>
      <dsp:spPr>
        <a:xfrm>
          <a:off x="7122759" y="551"/>
          <a:ext cx="2283591" cy="1370154"/>
        </a:xfrm>
        <a:prstGeom prst="roundRect">
          <a:avLst>
            <a:gd name="adj" fmla="val 10000"/>
          </a:avLst>
        </a:prstGeom>
        <a:solidFill>
          <a:schemeClr val="accent4">
            <a:hueOff val="-1873126"/>
            <a:satOff val="-2250"/>
            <a:lumOff val="-26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latin typeface="Simplified Arabic" panose="02020603050405020304" pitchFamily="18" charset="-78"/>
              <a:cs typeface="Simplified Arabic" panose="02020603050405020304" pitchFamily="18" charset="-78"/>
            </a:rPr>
            <a:t>- القوة المالية للشركة المانحة</a:t>
          </a:r>
          <a:endParaRPr lang="fr-FR" sz="2000" b="1" kern="1200" dirty="0">
            <a:solidFill>
              <a:schemeClr val="bg1"/>
            </a:solidFill>
            <a:latin typeface="Simplified Arabic" panose="02020603050405020304" pitchFamily="18" charset="-78"/>
            <a:cs typeface="Simplified Arabic" panose="02020603050405020304" pitchFamily="18" charset="-78"/>
          </a:endParaRPr>
        </a:p>
      </dsp:txBody>
      <dsp:txXfrm>
        <a:off x="7162889" y="40681"/>
        <a:ext cx="2203331" cy="1289894"/>
      </dsp:txXfrm>
    </dsp:sp>
    <dsp:sp modelId="{4AAA93F4-FCBB-4219-86BC-6A61FF520488}">
      <dsp:nvSpPr>
        <dsp:cNvPr id="0" name=""/>
        <dsp:cNvSpPr/>
      </dsp:nvSpPr>
      <dsp:spPr>
        <a:xfrm>
          <a:off x="7109880" y="1713244"/>
          <a:ext cx="2283591" cy="1370154"/>
        </a:xfrm>
        <a:prstGeom prst="roundRect">
          <a:avLst>
            <a:gd name="adj" fmla="val 10000"/>
          </a:avLst>
        </a:prstGeom>
        <a:solidFill>
          <a:schemeClr val="accent4">
            <a:hueOff val="-2185313"/>
            <a:satOff val="-2625"/>
            <a:lumOff val="-31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b="1" kern="1200" dirty="0" smtClean="0">
              <a:solidFill>
                <a:schemeClr val="bg1"/>
              </a:solidFill>
              <a:latin typeface="Simplified Arabic" panose="02020603050405020304" pitchFamily="18" charset="-78"/>
              <a:cs typeface="Simplified Arabic" panose="02020603050405020304" pitchFamily="18" charset="-78"/>
            </a:rPr>
            <a:t>- الجهد الإعلاني والحملات الترويجية لمنتجات الشركة المانحة</a:t>
          </a:r>
          <a:r>
            <a:rPr lang="ar-SA" sz="1600" kern="1200" dirty="0" smtClean="0"/>
            <a:t>.</a:t>
          </a:r>
          <a:endParaRPr lang="fr-FR" sz="1600" kern="1200" dirty="0"/>
        </a:p>
      </dsp:txBody>
      <dsp:txXfrm>
        <a:off x="7150010" y="1753374"/>
        <a:ext cx="2203331" cy="12898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E8D2-5AE0-4AAD-BEE3-5957FD7A966A}">
      <dsp:nvSpPr>
        <dsp:cNvPr id="0" name=""/>
        <dsp:cNvSpPr/>
      </dsp:nvSpPr>
      <dsp:spPr>
        <a:xfrm>
          <a:off x="538980" y="0"/>
          <a:ext cx="6108449" cy="5713324"/>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AEFC6A-3806-419A-8671-70767821273A}">
      <dsp:nvSpPr>
        <dsp:cNvPr id="0" name=""/>
        <dsp:cNvSpPr/>
      </dsp:nvSpPr>
      <dsp:spPr>
        <a:xfrm>
          <a:off x="3596" y="1713997"/>
          <a:ext cx="1729931" cy="228532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smtClean="0"/>
            <a:t>فالغاية من المقاولة الداخلية هي:</a:t>
          </a:r>
          <a:endParaRPr lang="fr-FR" sz="1900" kern="1200"/>
        </a:p>
      </dsp:txBody>
      <dsp:txXfrm>
        <a:off x="88044" y="1798445"/>
        <a:ext cx="1561035" cy="2116433"/>
      </dsp:txXfrm>
    </dsp:sp>
    <dsp:sp modelId="{4345399A-5613-4E03-A26A-A3EC681C9002}">
      <dsp:nvSpPr>
        <dsp:cNvPr id="0" name=""/>
        <dsp:cNvSpPr/>
      </dsp:nvSpPr>
      <dsp:spPr>
        <a:xfrm>
          <a:off x="1820025" y="1713997"/>
          <a:ext cx="1729931" cy="2285329"/>
        </a:xfrm>
        <a:prstGeom prst="roundRect">
          <a:avLst/>
        </a:prstGeom>
        <a:solidFill>
          <a:schemeClr val="accent2">
            <a:hueOff val="-1130992"/>
            <a:satOff val="3728"/>
            <a:lumOff val="39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smtClean="0"/>
            <a:t>- الحاجة للحفاظ على القدرة التنافسية وإلى تطوير تكنولوجيا داخلية وضمان تقديم منتجات جديدة وتطويرها.</a:t>
          </a:r>
          <a:endParaRPr lang="fr-FR" sz="1900" kern="1200"/>
        </a:p>
      </dsp:txBody>
      <dsp:txXfrm>
        <a:off x="1904473" y="1798445"/>
        <a:ext cx="1561035" cy="2116433"/>
      </dsp:txXfrm>
    </dsp:sp>
    <dsp:sp modelId="{45D8333F-2489-4E63-A4C9-D094847DADF9}">
      <dsp:nvSpPr>
        <dsp:cNvPr id="0" name=""/>
        <dsp:cNvSpPr/>
      </dsp:nvSpPr>
      <dsp:spPr>
        <a:xfrm>
          <a:off x="3636453" y="1713997"/>
          <a:ext cx="1729931" cy="2285329"/>
        </a:xfrm>
        <a:prstGeom prst="roundRect">
          <a:avLst/>
        </a:prstGeom>
        <a:solidFill>
          <a:schemeClr val="accent2">
            <a:hueOff val="-2261984"/>
            <a:satOff val="7457"/>
            <a:lumOff val="79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smtClean="0"/>
            <a:t>- العمل على عدم خسارة العمال الخلاقين خاصة في تكنولوجيا الحاسوب والبرمجيات.</a:t>
          </a:r>
          <a:endParaRPr lang="fr-FR" sz="1900" kern="1200"/>
        </a:p>
      </dsp:txBody>
      <dsp:txXfrm>
        <a:off x="3720901" y="1798445"/>
        <a:ext cx="1561035" cy="2116433"/>
      </dsp:txXfrm>
    </dsp:sp>
    <dsp:sp modelId="{EBE2A22D-0986-4B6F-B7EE-EF5994690462}">
      <dsp:nvSpPr>
        <dsp:cNvPr id="0" name=""/>
        <dsp:cNvSpPr/>
      </dsp:nvSpPr>
      <dsp:spPr>
        <a:xfrm>
          <a:off x="5452882" y="1713997"/>
          <a:ext cx="1729931" cy="2285329"/>
        </a:xfrm>
        <a:prstGeom prst="round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rtl="1">
            <a:lnSpc>
              <a:spcPct val="90000"/>
            </a:lnSpc>
            <a:spcBef>
              <a:spcPct val="0"/>
            </a:spcBef>
            <a:spcAft>
              <a:spcPct val="35000"/>
            </a:spcAft>
          </a:pPr>
          <a:r>
            <a:rPr lang="ar-SA" sz="1900" kern="1200" smtClean="0"/>
            <a:t>- ضمان أشياء جديدة بواسطة العمال الموجودين داخل المؤسسة من داخل إيجاد أنشطة مختلفة يمكن أن تخلق قيمة مضافة.</a:t>
          </a:r>
          <a:endParaRPr lang="fr-FR" sz="1900" kern="1200"/>
        </a:p>
      </dsp:txBody>
      <dsp:txXfrm>
        <a:off x="5537330" y="1798445"/>
        <a:ext cx="1561035" cy="211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12763-B87F-46EF-8A0E-D4691FC76C36}">
      <dsp:nvSpPr>
        <dsp:cNvPr id="0" name=""/>
        <dsp:cNvSpPr/>
      </dsp:nvSpPr>
      <dsp:spPr>
        <a:xfrm>
          <a:off x="3872787" y="3367"/>
          <a:ext cx="1909286" cy="1241036"/>
        </a:xfrm>
        <a:prstGeom prst="round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latin typeface="Simplified Arabic" panose="02020603050405020304" pitchFamily="18" charset="-78"/>
              <a:cs typeface="Simplified Arabic" panose="02020603050405020304" pitchFamily="18" charset="-78"/>
            </a:rPr>
            <a:t>ومن أجل تطوير المقاولة الداخلية يجب توفير مجموعة من الشروط أهمها:</a:t>
          </a:r>
          <a:endParaRPr lang="fr-FR" sz="1400" b="1" kern="1200" dirty="0">
            <a:latin typeface="Simplified Arabic" panose="02020603050405020304" pitchFamily="18" charset="-78"/>
            <a:cs typeface="Simplified Arabic" panose="02020603050405020304" pitchFamily="18" charset="-78"/>
          </a:endParaRPr>
        </a:p>
      </dsp:txBody>
      <dsp:txXfrm>
        <a:off x="3933369" y="63949"/>
        <a:ext cx="1788122" cy="1119872"/>
      </dsp:txXfrm>
    </dsp:sp>
    <dsp:sp modelId="{5C784E0B-171A-47D8-853C-7C57C75ED3A6}">
      <dsp:nvSpPr>
        <dsp:cNvPr id="0" name=""/>
        <dsp:cNvSpPr/>
      </dsp:nvSpPr>
      <dsp:spPr>
        <a:xfrm>
          <a:off x="2347437" y="623885"/>
          <a:ext cx="4959986" cy="4959986"/>
        </a:xfrm>
        <a:custGeom>
          <a:avLst/>
          <a:gdLst/>
          <a:ahLst/>
          <a:cxnLst/>
          <a:rect l="0" t="0" r="0" b="0"/>
          <a:pathLst>
            <a:path>
              <a:moveTo>
                <a:pt x="3690547" y="315524"/>
              </a:moveTo>
              <a:arcTo wR="2479993" hR="2479993" stAng="17953057" swAng="1212140"/>
            </a:path>
          </a:pathLst>
        </a:custGeom>
        <a:noFill/>
        <a:ln w="9525" cap="flat" cmpd="sng" algn="ctr">
          <a:solidFill>
            <a:schemeClr val="accent2">
              <a:hueOff val="0"/>
              <a:satOff val="0"/>
              <a:lumOff val="0"/>
              <a:alphaOff val="0"/>
            </a:schemeClr>
          </a:solidFill>
          <a:prstDash val="solid"/>
          <a:tailEnd type="arrow"/>
        </a:ln>
        <a:effectLst/>
        <a:sp3d z="-110000"/>
      </dsp:spPr>
      <dsp:style>
        <a:lnRef idx="1">
          <a:scrgbClr r="0" g="0" b="0"/>
        </a:lnRef>
        <a:fillRef idx="0">
          <a:scrgbClr r="0" g="0" b="0"/>
        </a:fillRef>
        <a:effectRef idx="0">
          <a:scrgbClr r="0" g="0" b="0"/>
        </a:effectRef>
        <a:fontRef idx="minor"/>
      </dsp:style>
    </dsp:sp>
    <dsp:sp modelId="{1888A827-04B0-444B-A3D0-88982B899D72}">
      <dsp:nvSpPr>
        <dsp:cNvPr id="0" name=""/>
        <dsp:cNvSpPr/>
      </dsp:nvSpPr>
      <dsp:spPr>
        <a:xfrm>
          <a:off x="6231401" y="1717000"/>
          <a:ext cx="1909286" cy="1241036"/>
        </a:xfrm>
        <a:prstGeom prst="round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latin typeface="Simplified Arabic" panose="02020603050405020304" pitchFamily="18" charset="-78"/>
              <a:cs typeface="Simplified Arabic" panose="02020603050405020304" pitchFamily="18" charset="-78"/>
            </a:rPr>
            <a:t>- تشجيع </a:t>
          </a:r>
          <a:r>
            <a:rPr lang="ar-SA" sz="1600" b="1" kern="1200" dirty="0" smtClean="0">
              <a:latin typeface="Simplified Arabic" panose="02020603050405020304" pitchFamily="18" charset="-78"/>
              <a:cs typeface="Simplified Arabic" panose="02020603050405020304" pitchFamily="18" charset="-78"/>
            </a:rPr>
            <a:t>التجربة</a:t>
          </a:r>
          <a:r>
            <a:rPr lang="ar-SA" sz="1400" b="1" kern="1200" dirty="0" smtClean="0">
              <a:latin typeface="Simplified Arabic" panose="02020603050405020304" pitchFamily="18" charset="-78"/>
              <a:cs typeface="Simplified Arabic" panose="02020603050405020304" pitchFamily="18" charset="-78"/>
            </a:rPr>
            <a:t> والعمل على خلق جو يسمح بوقوع الخطأ والفشل داخل المؤسسة</a:t>
          </a:r>
          <a:endParaRPr lang="fr-FR" sz="1400" b="1" kern="1200" dirty="0">
            <a:latin typeface="Simplified Arabic" panose="02020603050405020304" pitchFamily="18" charset="-78"/>
            <a:cs typeface="Simplified Arabic" panose="02020603050405020304" pitchFamily="18" charset="-78"/>
          </a:endParaRPr>
        </a:p>
      </dsp:txBody>
      <dsp:txXfrm>
        <a:off x="6291983" y="1777582"/>
        <a:ext cx="1788122" cy="1119872"/>
      </dsp:txXfrm>
    </dsp:sp>
    <dsp:sp modelId="{D0D13ED9-13AA-4AA2-85B1-B3B40D8ED146}">
      <dsp:nvSpPr>
        <dsp:cNvPr id="0" name=""/>
        <dsp:cNvSpPr/>
      </dsp:nvSpPr>
      <dsp:spPr>
        <a:xfrm>
          <a:off x="2344369" y="555958"/>
          <a:ext cx="4959986" cy="4959986"/>
        </a:xfrm>
        <a:custGeom>
          <a:avLst/>
          <a:gdLst/>
          <a:ahLst/>
          <a:cxnLst/>
          <a:rect l="0" t="0" r="0" b="0"/>
          <a:pathLst>
            <a:path>
              <a:moveTo>
                <a:pt x="4952053" y="2678203"/>
              </a:moveTo>
              <a:arcTo wR="2479993" hR="2479993" stAng="21875051" swAng="1174903"/>
            </a:path>
          </a:pathLst>
        </a:custGeom>
        <a:noFill/>
        <a:ln w="9525" cap="flat" cmpd="sng" algn="ctr">
          <a:solidFill>
            <a:schemeClr val="accent2">
              <a:hueOff val="0"/>
              <a:satOff val="0"/>
              <a:lumOff val="0"/>
              <a:alphaOff val="0"/>
            </a:schemeClr>
          </a:solidFill>
          <a:prstDash val="solid"/>
          <a:tailEnd type="arrow"/>
        </a:ln>
        <a:effectLst/>
        <a:sp3d z="-110000"/>
      </dsp:spPr>
      <dsp:style>
        <a:lnRef idx="1">
          <a:scrgbClr r="0" g="0" b="0"/>
        </a:lnRef>
        <a:fillRef idx="0">
          <a:scrgbClr r="0" g="0" b="0"/>
        </a:fillRef>
        <a:effectRef idx="0">
          <a:scrgbClr r="0" g="0" b="0"/>
        </a:effectRef>
        <a:fontRef idx="minor"/>
      </dsp:style>
    </dsp:sp>
    <dsp:sp modelId="{02337C3E-5AD8-4B62-8C95-FC50387C5E43}">
      <dsp:nvSpPr>
        <dsp:cNvPr id="0" name=""/>
        <dsp:cNvSpPr/>
      </dsp:nvSpPr>
      <dsp:spPr>
        <a:xfrm>
          <a:off x="5510794" y="4296525"/>
          <a:ext cx="1909286" cy="1241036"/>
        </a:xfrm>
        <a:prstGeom prst="round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lvl="0" algn="ctr" defTabSz="622300" rtl="1">
            <a:lnSpc>
              <a:spcPct val="90000"/>
            </a:lnSpc>
            <a:spcBef>
              <a:spcPct val="0"/>
            </a:spcBef>
            <a:spcAft>
              <a:spcPct val="35000"/>
            </a:spcAft>
          </a:pPr>
          <a:r>
            <a:rPr lang="ar-SA" sz="1400" b="1" kern="1200" dirty="0" smtClean="0">
              <a:latin typeface="Simplified Arabic" panose="02020603050405020304" pitchFamily="18" charset="-78"/>
              <a:cs typeface="Simplified Arabic" panose="02020603050405020304" pitchFamily="18" charset="-78"/>
            </a:rPr>
            <a:t>- يجب على المؤسسة توفير الموارد الضرورية لتجسيد المشاريع الجديدة وتسهيل عملية الحصول عليها</a:t>
          </a:r>
          <a:r>
            <a:rPr lang="ar-SA" sz="1200" kern="1200" dirty="0" smtClean="0"/>
            <a:t>.</a:t>
          </a:r>
          <a:endParaRPr lang="fr-FR" sz="1200" kern="1200" dirty="0"/>
        </a:p>
      </dsp:txBody>
      <dsp:txXfrm>
        <a:off x="5571376" y="4357107"/>
        <a:ext cx="1788122" cy="1119872"/>
      </dsp:txXfrm>
    </dsp:sp>
    <dsp:sp modelId="{24C1D9BD-D1BF-4DD7-BAE7-70BB3D79B627}">
      <dsp:nvSpPr>
        <dsp:cNvPr id="0" name=""/>
        <dsp:cNvSpPr/>
      </dsp:nvSpPr>
      <dsp:spPr>
        <a:xfrm>
          <a:off x="2270673" y="609241"/>
          <a:ext cx="4959986" cy="4959986"/>
        </a:xfrm>
        <a:custGeom>
          <a:avLst/>
          <a:gdLst/>
          <a:ahLst/>
          <a:cxnLst/>
          <a:rect l="0" t="0" r="0" b="0"/>
          <a:pathLst>
            <a:path>
              <a:moveTo>
                <a:pt x="3010565" y="4902566"/>
              </a:moveTo>
              <a:arcTo wR="2479993" hR="2479993" stAng="4658796" swAng="1005367"/>
            </a:path>
          </a:pathLst>
        </a:custGeom>
        <a:noFill/>
        <a:ln w="9525" cap="flat" cmpd="sng" algn="ctr">
          <a:solidFill>
            <a:schemeClr val="accent2">
              <a:hueOff val="0"/>
              <a:satOff val="0"/>
              <a:lumOff val="0"/>
              <a:alphaOff val="0"/>
            </a:schemeClr>
          </a:solidFill>
          <a:prstDash val="solid"/>
          <a:tailEnd type="arrow"/>
        </a:ln>
        <a:effectLst/>
        <a:sp3d z="-110000"/>
      </dsp:spPr>
      <dsp:style>
        <a:lnRef idx="1">
          <a:scrgbClr r="0" g="0" b="0"/>
        </a:lnRef>
        <a:fillRef idx="0">
          <a:scrgbClr r="0" g="0" b="0"/>
        </a:fillRef>
        <a:effectRef idx="0">
          <a:scrgbClr r="0" g="0" b="0"/>
        </a:effectRef>
        <a:fontRef idx="minor"/>
      </dsp:style>
    </dsp:sp>
    <dsp:sp modelId="{A2ED13B5-90D5-4357-8F6B-0B3294CA9CBF}">
      <dsp:nvSpPr>
        <dsp:cNvPr id="0" name=""/>
        <dsp:cNvSpPr/>
      </dsp:nvSpPr>
      <dsp:spPr>
        <a:xfrm>
          <a:off x="2415084" y="4489717"/>
          <a:ext cx="1909286" cy="1241036"/>
        </a:xfrm>
        <a:prstGeom prst="round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rtl="1">
            <a:lnSpc>
              <a:spcPct val="90000"/>
            </a:lnSpc>
            <a:spcBef>
              <a:spcPct val="0"/>
            </a:spcBef>
            <a:spcAft>
              <a:spcPct val="35000"/>
            </a:spcAft>
          </a:pPr>
          <a:r>
            <a:rPr lang="ar-SA" sz="1000" b="1" kern="1200" dirty="0" smtClean="0">
              <a:latin typeface="Simplified Arabic" panose="02020603050405020304" pitchFamily="18" charset="-78"/>
              <a:cs typeface="Simplified Arabic" panose="02020603050405020304" pitchFamily="18" charset="-78"/>
            </a:rPr>
            <a:t>- يجب تشجيع العمل الجماعي المنظم حيث يعمل الأفراد المتخصصون في مجال المنتج الجديد معا بغض النظر عن الدائرة التي يعملون بها في المؤسسة.</a:t>
          </a:r>
          <a:endParaRPr lang="fr-FR" sz="1000" b="1" kern="1200" dirty="0">
            <a:latin typeface="Simplified Arabic" panose="02020603050405020304" pitchFamily="18" charset="-78"/>
            <a:cs typeface="Simplified Arabic" panose="02020603050405020304" pitchFamily="18" charset="-78"/>
          </a:endParaRPr>
        </a:p>
      </dsp:txBody>
      <dsp:txXfrm>
        <a:off x="2475666" y="4550299"/>
        <a:ext cx="1788122" cy="1119872"/>
      </dsp:txXfrm>
    </dsp:sp>
    <dsp:sp modelId="{B7F2DBE2-9600-44BB-A98D-5E23A9D2A47F}">
      <dsp:nvSpPr>
        <dsp:cNvPr id="0" name=""/>
        <dsp:cNvSpPr/>
      </dsp:nvSpPr>
      <dsp:spPr>
        <a:xfrm>
          <a:off x="2637800" y="1208546"/>
          <a:ext cx="4959986" cy="4959986"/>
        </a:xfrm>
        <a:custGeom>
          <a:avLst/>
          <a:gdLst/>
          <a:ahLst/>
          <a:cxnLst/>
          <a:rect l="0" t="0" r="0" b="0"/>
          <a:pathLst>
            <a:path>
              <a:moveTo>
                <a:pt x="52628" y="2988194"/>
              </a:moveTo>
              <a:arcTo wR="2479993" hR="2479993" stAng="10090510" swAng="1298596"/>
            </a:path>
          </a:pathLst>
        </a:custGeom>
        <a:noFill/>
        <a:ln w="9525" cap="flat" cmpd="sng" algn="ctr">
          <a:solidFill>
            <a:schemeClr val="accent2">
              <a:hueOff val="0"/>
              <a:satOff val="0"/>
              <a:lumOff val="0"/>
              <a:alphaOff val="0"/>
            </a:schemeClr>
          </a:solidFill>
          <a:prstDash val="solid"/>
          <a:tailEnd type="arrow"/>
        </a:ln>
        <a:effectLst/>
        <a:sp3d z="-110000"/>
      </dsp:spPr>
      <dsp:style>
        <a:lnRef idx="1">
          <a:scrgbClr r="0" g="0" b="0"/>
        </a:lnRef>
        <a:fillRef idx="0">
          <a:scrgbClr r="0" g="0" b="0"/>
        </a:fillRef>
        <a:effectRef idx="0">
          <a:scrgbClr r="0" g="0" b="0"/>
        </a:effectRef>
        <a:fontRef idx="minor"/>
      </dsp:style>
    </dsp:sp>
    <dsp:sp modelId="{A28CA6CF-BE45-44F1-BE80-7D1F3E3F8307}">
      <dsp:nvSpPr>
        <dsp:cNvPr id="0" name=""/>
        <dsp:cNvSpPr/>
      </dsp:nvSpPr>
      <dsp:spPr>
        <a:xfrm>
          <a:off x="1926296" y="1728988"/>
          <a:ext cx="1909286" cy="1241036"/>
        </a:xfrm>
        <a:prstGeom prst="roundRect">
          <a:avLst/>
        </a:prstGeom>
        <a:gradFill rotWithShape="1">
          <a:gsLst>
            <a:gs pos="0">
              <a:schemeClr val="accent3">
                <a:tint val="54000"/>
                <a:alpha val="100000"/>
                <a:satMod val="105000"/>
                <a:lumMod val="110000"/>
              </a:schemeClr>
            </a:gs>
            <a:gs pos="100000">
              <a:schemeClr val="accent3">
                <a:tint val="78000"/>
                <a:alpha val="92000"/>
                <a:satMod val="109000"/>
                <a:lumMod val="100000"/>
              </a:schemeClr>
            </a:gs>
          </a:gsLst>
          <a:lin ang="5400000" scaled="0"/>
        </a:gradFill>
        <a:ln w="9525" cap="flat" cmpd="sng" algn="ctr">
          <a:solidFill>
            <a:schemeClr val="accent3"/>
          </a:solidFill>
          <a:prstDash val="solid"/>
        </a:ln>
        <a:effectLst/>
        <a:sp3d extrusionH="50600"/>
      </dsp:spPr>
      <dsp:style>
        <a:lnRef idx="1">
          <a:schemeClr val="accent3"/>
        </a:lnRef>
        <a:fillRef idx="2">
          <a:schemeClr val="accent3"/>
        </a:fillRef>
        <a:effectRef idx="1">
          <a:schemeClr val="accent3"/>
        </a:effectRef>
        <a:fontRef idx="minor">
          <a:schemeClr val="dk1"/>
        </a:fontRef>
      </dsp:style>
      <dsp:txBody>
        <a:bodyPr spcFirstLastPara="0" vert="horz" wrap="square" lIns="34290" tIns="34290" rIns="34290" bIns="34290" numCol="1" spcCol="1270" anchor="ctr" anchorCtr="0">
          <a:noAutofit/>
        </a:bodyPr>
        <a:lstStyle/>
        <a:p>
          <a:pPr lvl="0" algn="ctr" defTabSz="400050" rtl="1">
            <a:lnSpc>
              <a:spcPct val="90000"/>
            </a:lnSpc>
            <a:spcBef>
              <a:spcPct val="0"/>
            </a:spcBef>
            <a:spcAft>
              <a:spcPct val="35000"/>
            </a:spcAft>
          </a:pPr>
          <a:r>
            <a:rPr lang="ar-SA" sz="900" kern="1200" dirty="0" smtClean="0"/>
            <a:t>- </a:t>
          </a:r>
          <a:r>
            <a:rPr lang="ar-SA" sz="900" b="1" kern="1200" dirty="0" smtClean="0">
              <a:latin typeface="Simplified Arabic" panose="02020603050405020304" pitchFamily="18" charset="-78"/>
              <a:cs typeface="Simplified Arabic" panose="02020603050405020304" pitchFamily="18" charset="-78"/>
            </a:rPr>
            <a:t>يحتاج المقاول الذي يعمل لصالح مؤسسة ما أن يكافئ بشكل جيد على كل الجهد والطاقة التي يبذلها في تطوير المشروع الجديد، ويجب وضع أهداف أداء قوية يكافئ المقاول إذا ما حققها، وأفضل المكافآت في المشروعات الجديدة هي منح المقاول حصة من الأسهم نتيجة لجهد وفعاليته في إنجاح المشروع. </a:t>
          </a:r>
          <a:endParaRPr lang="fr-FR" sz="1000" b="1" kern="1200" dirty="0">
            <a:latin typeface="Simplified Arabic" panose="02020603050405020304" pitchFamily="18" charset="-78"/>
            <a:cs typeface="Simplified Arabic" panose="02020603050405020304" pitchFamily="18" charset="-78"/>
          </a:endParaRPr>
        </a:p>
      </dsp:txBody>
      <dsp:txXfrm>
        <a:off x="1986878" y="1789570"/>
        <a:ext cx="1788122" cy="1119872"/>
      </dsp:txXfrm>
    </dsp:sp>
    <dsp:sp modelId="{D3A05DFF-0F22-4F50-826F-24854546CE2A}">
      <dsp:nvSpPr>
        <dsp:cNvPr id="0" name=""/>
        <dsp:cNvSpPr/>
      </dsp:nvSpPr>
      <dsp:spPr>
        <a:xfrm>
          <a:off x="3089575" y="143668"/>
          <a:ext cx="4959986" cy="4959986"/>
        </a:xfrm>
        <a:custGeom>
          <a:avLst/>
          <a:gdLst/>
          <a:ahLst/>
          <a:cxnLst/>
          <a:rect l="0" t="0" r="0" b="0"/>
          <a:pathLst>
            <a:path>
              <a:moveTo>
                <a:pt x="255564" y="1383505"/>
              </a:moveTo>
              <a:arcTo wR="2479993" hR="2479993" stAng="12374404" swAng="929684"/>
            </a:path>
          </a:pathLst>
        </a:custGeom>
        <a:noFill/>
        <a:ln w="9525" cap="flat" cmpd="sng" algn="ctr">
          <a:solidFill>
            <a:schemeClr val="accent2">
              <a:hueOff val="0"/>
              <a:satOff val="0"/>
              <a:lumOff val="0"/>
              <a:alphaOff val="0"/>
            </a:schemeClr>
          </a:solidFill>
          <a:prstDash val="solid"/>
          <a:tailEnd type="arrow"/>
        </a:ln>
        <a:effectLst/>
        <a:sp3d z="-110000"/>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smtClean="0"/>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8500055-DEA3-4E3C-BF3C-8302EB1BEEA6}" type="datetimeFigureOut">
              <a:rPr lang="fr-FR" smtClean="0"/>
              <a:t>11/02/2025</a:t>
            </a:fld>
            <a:endParaRPr lang="fr-FR"/>
          </a:p>
        </p:txBody>
      </p:sp>
      <p:sp>
        <p:nvSpPr>
          <p:cNvPr id="5" name="Footer Placeholder 4"/>
          <p:cNvSpPr>
            <a:spLocks noGrp="1"/>
          </p:cNvSpPr>
          <p:nvPr>
            <p:ph type="ftr" sz="quarter" idx="11"/>
          </p:nvPr>
        </p:nvSpPr>
        <p:spPr>
          <a:xfrm>
            <a:off x="2416500" y="329307"/>
            <a:ext cx="4973915" cy="309201"/>
          </a:xfrm>
        </p:spPr>
        <p:txBody>
          <a:bodyPr/>
          <a:lstStyle/>
          <a:p>
            <a:endParaRPr lang="fr-FR"/>
          </a:p>
        </p:txBody>
      </p:sp>
      <p:sp>
        <p:nvSpPr>
          <p:cNvPr id="6" name="Slide Number Placeholder 5"/>
          <p:cNvSpPr>
            <a:spLocks noGrp="1"/>
          </p:cNvSpPr>
          <p:nvPr>
            <p:ph type="sldNum" sz="quarter" idx="12"/>
          </p:nvPr>
        </p:nvSpPr>
        <p:spPr>
          <a:xfrm>
            <a:off x="1437664" y="798973"/>
            <a:ext cx="811019" cy="503578"/>
          </a:xfrm>
        </p:spPr>
        <p:txBody>
          <a:bodyPr/>
          <a:lstStyle/>
          <a:p>
            <a:fld id="{CE503A09-D150-479C-81F9-6ABEFAF4452E}" type="slidenum">
              <a:rPr lang="fr-FR" smtClean="0"/>
              <a:t>‹N°›</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80215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8500055-DEA3-4E3C-BF3C-8302EB1BEEA6}" type="datetimeFigureOut">
              <a:rPr lang="fr-FR" smtClean="0"/>
              <a:t>11/02/2025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E503A09-D150-479C-81F9-6ABEFAF4452E}" type="slidenum">
              <a:rPr lang="fr-FR" smtClean="0"/>
              <a:t>‹N°›</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925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smtClean="0"/>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8500055-DEA3-4E3C-BF3C-8302EB1BEEA6}" type="datetimeFigureOut">
              <a:rPr lang="fr-FR" smtClean="0"/>
              <a:t>11/02/2025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E503A09-D150-479C-81F9-6ABEFAF4452E}" type="slidenum">
              <a:rPr lang="fr-FR" smtClean="0"/>
              <a:t>‹N°›</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2129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8500055-DEA3-4E3C-BF3C-8302EB1BEEA6}" type="datetimeFigureOut">
              <a:rPr lang="fr-FR" smtClean="0"/>
              <a:t>11/02/2025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E503A09-D150-479C-81F9-6ABEFAF4452E}" type="slidenum">
              <a:rPr lang="fr-FR" smtClean="0"/>
              <a:t>‹N°›</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08211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8500055-DEA3-4E3C-BF3C-8302EB1BEEA6}" type="datetimeFigureOut">
              <a:rPr lang="fr-FR" smtClean="0"/>
              <a:t>11/02/2025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E503A09-D150-479C-81F9-6ABEFAF4452E}"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9829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8500055-DEA3-4E3C-BF3C-8302EB1BEEA6}" type="datetimeFigureOut">
              <a:rPr lang="fr-FR" smtClean="0"/>
              <a:t>11/02/2025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E503A09-D150-479C-81F9-6ABEFAF4452E}" type="slidenum">
              <a:rPr lang="fr-FR" smtClean="0"/>
              <a:t>‹N°›</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72176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500055-DEA3-4E3C-BF3C-8302EB1BEEA6}" type="datetimeFigureOut">
              <a:rPr lang="fr-FR" smtClean="0"/>
              <a:t>11/02/2025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CE503A09-D150-479C-81F9-6ABEFAF4452E}" type="slidenum">
              <a:rPr lang="fr-FR" smtClean="0"/>
              <a:t>‹N°›</a:t>
            </a:fld>
            <a:endParaRPr lang="fr-FR"/>
          </a:p>
        </p:txBody>
      </p:sp>
    </p:spTree>
    <p:extLst>
      <p:ext uri="{BB962C8B-B14F-4D97-AF65-F5344CB8AC3E}">
        <p14:creationId xmlns:p14="http://schemas.microsoft.com/office/powerpoint/2010/main" val="2908747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smtClean="0"/>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8500055-DEA3-4E3C-BF3C-8302EB1BEEA6}" type="datetimeFigureOut">
              <a:rPr lang="fr-FR" smtClean="0"/>
              <a:t>11/02/2025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E503A09-D150-479C-81F9-6ABEFAF4452E}" type="slidenum">
              <a:rPr lang="fr-FR" smtClean="0"/>
              <a:t>‹N°›</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027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8500055-DEA3-4E3C-BF3C-8302EB1BEEA6}" type="datetimeFigureOut">
              <a:rPr lang="fr-FR" smtClean="0"/>
              <a:t>11/02/2025</a:t>
            </a:fld>
            <a:endParaRPr lang="fr-FR"/>
          </a:p>
        </p:txBody>
      </p:sp>
      <p:sp>
        <p:nvSpPr>
          <p:cNvPr id="6" name="Footer Placeholder 5"/>
          <p:cNvSpPr>
            <a:spLocks noGrp="1"/>
          </p:cNvSpPr>
          <p:nvPr>
            <p:ph type="ftr" sz="quarter" idx="11"/>
          </p:nvPr>
        </p:nvSpPr>
        <p:spPr>
          <a:xfrm>
            <a:off x="1447382" y="318640"/>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CE503A09-D150-479C-81F9-6ABEFAF4452E}" type="slidenum">
              <a:rPr lang="fr-FR" smtClean="0"/>
              <a:t>‹N°›</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99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8500055-DEA3-4E3C-BF3C-8302EB1BEEA6}" type="datetimeFigureOut">
              <a:rPr lang="fr-FR" smtClean="0"/>
              <a:t>11/02/2025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E503A09-D150-479C-81F9-6ABEFAF4452E}" type="slidenum">
              <a:rPr lang="fr-FR" smtClean="0"/>
              <a:t>‹N°›</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62737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8500055-DEA3-4E3C-BF3C-8302EB1BEEA6}" type="datetimeFigureOut">
              <a:rPr lang="fr-FR" smtClean="0"/>
              <a:t>11/02/2025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E503A09-D150-479C-81F9-6ABEFAF4452E}" type="slidenum">
              <a:rPr lang="fr-FR" smtClean="0"/>
              <a:t>‹N°›</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00412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8500055-DEA3-4E3C-BF3C-8302EB1BEEA6}" type="datetimeFigureOut">
              <a:rPr lang="fr-FR" smtClean="0"/>
              <a:t>11/02/2025</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E503A09-D150-479C-81F9-6ABEFAF4452E}" type="slidenum">
              <a:rPr lang="fr-FR" smtClean="0"/>
              <a:t>‹N°›</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08601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9.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97752" y="875763"/>
            <a:ext cx="5868473" cy="3644721"/>
          </a:xfrm>
        </p:spPr>
        <p:txBody>
          <a:bodyPr>
            <a:normAutofit/>
          </a:bodyPr>
          <a:lstStyle/>
          <a:p>
            <a:pPr algn="ctr"/>
            <a:r>
              <a:rPr lang="ar-SA" dirty="0"/>
              <a:t>المركز الجامعي مغنية</a:t>
            </a:r>
            <a:br>
              <a:rPr lang="ar-SA" dirty="0"/>
            </a:br>
            <a:r>
              <a:rPr lang="ar-SA" dirty="0"/>
              <a:t>كلية العلوم الاقتصادية والتجارية و علوم التسيير</a:t>
            </a:r>
            <a:br>
              <a:rPr lang="ar-SA" dirty="0"/>
            </a:br>
            <a:r>
              <a:rPr lang="ar-SA" dirty="0"/>
              <a:t>قسم العلوم الاقتصادية وعلوم التسيير</a:t>
            </a:r>
            <a:br>
              <a:rPr lang="ar-SA" dirty="0"/>
            </a:br>
            <a:r>
              <a:rPr lang="ar-SA" dirty="0"/>
              <a:t>السنة الثانية</a:t>
            </a:r>
            <a:br>
              <a:rPr lang="ar-SA" dirty="0"/>
            </a:br>
            <a:r>
              <a:rPr lang="ar-SA" dirty="0" smtClean="0"/>
              <a:t>2024-2025</a:t>
            </a:r>
            <a:endParaRPr lang="ar-DZ" dirty="0" smtClean="0"/>
          </a:p>
          <a:p>
            <a:pPr algn="ctr"/>
            <a:r>
              <a:rPr lang="ar-DZ" dirty="0" err="1" smtClean="0"/>
              <a:t>الأستا</a:t>
            </a:r>
            <a:r>
              <a:rPr lang="ar-SA" dirty="0" err="1" smtClean="0"/>
              <a:t>ذة:لمريني</a:t>
            </a:r>
            <a:r>
              <a:rPr lang="ar-SA" dirty="0" smtClean="0"/>
              <a:t> نجلاء</a:t>
            </a:r>
          </a:p>
          <a:p>
            <a:pPr algn="ctr"/>
            <a:r>
              <a:rPr lang="ar-SA" dirty="0" smtClean="0"/>
              <a:t>السنة الثانية ليسانس العلوم الاقتصادية وعلوم التسيير</a:t>
            </a:r>
            <a:endParaRPr lang="fr-FR" dirty="0"/>
          </a:p>
        </p:txBody>
      </p:sp>
      <p:pic>
        <p:nvPicPr>
          <p:cNvPr id="4" name="Image 3"/>
          <p:cNvPicPr>
            <a:picLocks noChangeAspect="1"/>
          </p:cNvPicPr>
          <p:nvPr/>
        </p:nvPicPr>
        <p:blipFill>
          <a:blip r:embed="rId2"/>
          <a:stretch>
            <a:fillRect/>
          </a:stretch>
        </p:blipFill>
        <p:spPr>
          <a:xfrm>
            <a:off x="7754037" y="-90152"/>
            <a:ext cx="4437963" cy="656822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5" name="Image 4" descr="Home - المركز الجامعي مغنية"/>
          <p:cNvPicPr/>
          <p:nvPr/>
        </p:nvPicPr>
        <p:blipFill>
          <a:blip r:embed="rId3">
            <a:extLst>
              <a:ext uri="{28A0092B-C50C-407E-A947-70E740481C1C}">
                <a14:useLocalDpi xmlns:a14="http://schemas.microsoft.com/office/drawing/2010/main" val="0"/>
              </a:ext>
            </a:extLst>
          </a:blip>
          <a:srcRect/>
          <a:stretch>
            <a:fillRect/>
          </a:stretch>
        </p:blipFill>
        <p:spPr bwMode="auto">
          <a:xfrm>
            <a:off x="109939" y="0"/>
            <a:ext cx="1514475" cy="1162050"/>
          </a:xfrm>
          <a:prstGeom prst="rect">
            <a:avLst/>
          </a:prstGeom>
          <a:noFill/>
          <a:ln>
            <a:noFill/>
          </a:ln>
        </p:spPr>
      </p:pic>
      <p:sp>
        <p:nvSpPr>
          <p:cNvPr id="6" name="Rectangle à coins arrondis 5"/>
          <p:cNvSpPr/>
          <p:nvPr/>
        </p:nvSpPr>
        <p:spPr>
          <a:xfrm>
            <a:off x="363349" y="4018208"/>
            <a:ext cx="6633450" cy="13780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i="1" dirty="0" smtClean="0">
                <a:latin typeface="Simplified Arabic" panose="02020603050405020304" pitchFamily="18" charset="-78"/>
                <a:cs typeface="Simplified Arabic" panose="02020603050405020304" pitchFamily="18" charset="-78"/>
              </a:rPr>
              <a:t>أشكال </a:t>
            </a:r>
            <a:r>
              <a:rPr lang="ar-DZ" sz="2800" b="1" i="1" dirty="0" err="1" smtClean="0">
                <a:latin typeface="Simplified Arabic" panose="02020603050405020304" pitchFamily="18" charset="-78"/>
                <a:cs typeface="Simplified Arabic" panose="02020603050405020304" pitchFamily="18" charset="-78"/>
              </a:rPr>
              <a:t>المقاولاتية</a:t>
            </a:r>
            <a:r>
              <a:rPr lang="ar-DZ" sz="2800" b="1" i="1" dirty="0" smtClean="0">
                <a:latin typeface="Simplified Arabic" panose="02020603050405020304" pitchFamily="18" charset="-78"/>
                <a:cs typeface="Simplified Arabic" panose="02020603050405020304" pitchFamily="18" charset="-78"/>
              </a:rPr>
              <a:t>(إنشاء </a:t>
            </a:r>
            <a:r>
              <a:rPr lang="ar-DZ" sz="2800" b="1" i="1" dirty="0" smtClean="0">
                <a:latin typeface="Simplified Arabic" panose="02020603050405020304" pitchFamily="18" charset="-78"/>
                <a:cs typeface="Simplified Arabic" panose="02020603050405020304" pitchFamily="18" charset="-78"/>
              </a:rPr>
              <a:t>مؤسسة جديدة ،شراء مؤسسة </a:t>
            </a:r>
            <a:r>
              <a:rPr lang="ar-DZ" sz="2800" b="1" i="1" dirty="0" err="1" smtClean="0">
                <a:latin typeface="Simplified Arabic" panose="02020603050405020304" pitchFamily="18" charset="-78"/>
                <a:cs typeface="Simplified Arabic" panose="02020603050405020304" pitchFamily="18" charset="-78"/>
              </a:rPr>
              <a:t>قائمة،المقاولة</a:t>
            </a:r>
            <a:r>
              <a:rPr lang="ar-DZ" sz="2800" b="1" i="1" dirty="0" smtClean="0">
                <a:latin typeface="Simplified Arabic" panose="02020603050405020304" pitchFamily="18" charset="-78"/>
                <a:cs typeface="Simplified Arabic" panose="02020603050405020304" pitchFamily="18" charset="-78"/>
              </a:rPr>
              <a:t> الداخلية</a:t>
            </a:r>
            <a:r>
              <a:rPr lang="ar-DZ" sz="2800" b="1" i="1" dirty="0" smtClean="0">
                <a:latin typeface="Simplified Arabic" panose="02020603050405020304" pitchFamily="18" charset="-78"/>
                <a:cs typeface="Simplified Arabic" panose="02020603050405020304" pitchFamily="18" charset="-78"/>
              </a:rPr>
              <a:t>)</a:t>
            </a:r>
            <a:endParaRPr lang="fr-FR" sz="2800" b="1" i="1" dirty="0">
              <a:latin typeface="Simplified Arabic" panose="02020603050405020304" pitchFamily="18" charset="-78"/>
              <a:cs typeface="Simplified Arabic" panose="02020603050405020304" pitchFamily="18" charset="-78"/>
            </a:endParaRPr>
          </a:p>
        </p:txBody>
      </p:sp>
      <p:pic>
        <p:nvPicPr>
          <p:cNvPr id="8" name="Image 7" descr="Home - المركز الجامعي مغنية"/>
          <p:cNvPicPr/>
          <p:nvPr/>
        </p:nvPicPr>
        <p:blipFill>
          <a:blip r:embed="rId3">
            <a:extLst>
              <a:ext uri="{28A0092B-C50C-407E-A947-70E740481C1C}">
                <a14:useLocalDpi xmlns:a14="http://schemas.microsoft.com/office/drawing/2010/main" val="0"/>
              </a:ext>
            </a:extLst>
          </a:blip>
          <a:srcRect/>
          <a:stretch>
            <a:fillRect/>
          </a:stretch>
        </p:blipFill>
        <p:spPr bwMode="auto">
          <a:xfrm>
            <a:off x="6239562" y="0"/>
            <a:ext cx="1514475" cy="1162050"/>
          </a:xfrm>
          <a:prstGeom prst="rect">
            <a:avLst/>
          </a:prstGeom>
          <a:noFill/>
          <a:ln>
            <a:noFill/>
          </a:ln>
        </p:spPr>
      </p:pic>
    </p:spTree>
    <p:extLst>
      <p:ext uri="{BB962C8B-B14F-4D97-AF65-F5344CB8AC3E}">
        <p14:creationId xmlns:p14="http://schemas.microsoft.com/office/powerpoint/2010/main" val="17808359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63703" y="275594"/>
            <a:ext cx="9603275" cy="1049235"/>
          </a:xfrm>
        </p:spPr>
        <p:txBody>
          <a:bodyPr>
            <a:normAutofit/>
          </a:bodyPr>
          <a:lstStyle/>
          <a:p>
            <a:pPr algn="r" rtl="1"/>
            <a:r>
              <a:rPr lang="ar-SA" sz="4000" dirty="0" smtClean="0"/>
              <a:t>تمهيد:</a:t>
            </a:r>
            <a:endParaRPr lang="fr-FR" sz="4000" dirty="0"/>
          </a:p>
        </p:txBody>
      </p:sp>
      <p:sp>
        <p:nvSpPr>
          <p:cNvPr id="3" name="Espace réservé du contenu 2"/>
          <p:cNvSpPr>
            <a:spLocks noGrp="1"/>
          </p:cNvSpPr>
          <p:nvPr>
            <p:ph idx="1"/>
          </p:nvPr>
        </p:nvSpPr>
        <p:spPr>
          <a:xfrm>
            <a:off x="3112395" y="800212"/>
            <a:ext cx="9079605" cy="4351338"/>
          </a:xfrm>
        </p:spPr>
        <p:txBody>
          <a:bodyPr>
            <a:noAutofit/>
          </a:bodyPr>
          <a:lstStyle/>
          <a:p>
            <a:pPr algn="r" rtl="1"/>
            <a:r>
              <a:rPr lang="ar-SA" dirty="0" smtClean="0">
                <a:latin typeface="Simplified Arabic" panose="02020603050405020304" pitchFamily="18" charset="-78"/>
                <a:cs typeface="Simplified Arabic" panose="02020603050405020304" pitchFamily="18" charset="-78"/>
              </a:rPr>
              <a:t>أولا: إنشاء مؤسسة جديدة</a:t>
            </a:r>
          </a:p>
          <a:p>
            <a:pPr algn="r" rtl="1"/>
            <a:r>
              <a:rPr lang="ar-SA" dirty="0" smtClean="0">
                <a:latin typeface="Simplified Arabic" panose="02020603050405020304" pitchFamily="18" charset="-78"/>
                <a:cs typeface="Simplified Arabic" panose="02020603050405020304" pitchFamily="18" charset="-78"/>
              </a:rPr>
              <a:t>1- إنشاء مؤسسة من العدم </a:t>
            </a:r>
            <a:r>
              <a:rPr lang="fr-FR" dirty="0" smtClean="0">
                <a:latin typeface="Simplified Arabic" panose="02020603050405020304" pitchFamily="18" charset="-78"/>
                <a:cs typeface="Simplified Arabic" panose="02020603050405020304" pitchFamily="18" charset="-78"/>
              </a:rPr>
              <a:t>La création Ex-Nihilo</a:t>
            </a:r>
          </a:p>
          <a:p>
            <a:pPr algn="r" rtl="1"/>
            <a:r>
              <a:rPr lang="ar-SA" dirty="0" smtClean="0">
                <a:latin typeface="Simplified Arabic" panose="02020603050405020304" pitchFamily="18" charset="-78"/>
                <a:cs typeface="Simplified Arabic" panose="02020603050405020304" pitchFamily="18" charset="-78"/>
              </a:rPr>
              <a:t>2- إنشاء مؤسسة عن طريق التفريغ </a:t>
            </a:r>
            <a:r>
              <a:rPr lang="fr-FR" dirty="0" smtClean="0">
                <a:latin typeface="Simplified Arabic" panose="02020603050405020304" pitchFamily="18" charset="-78"/>
                <a:cs typeface="Simplified Arabic" panose="02020603050405020304" pitchFamily="18" charset="-78"/>
              </a:rPr>
              <a:t>La Création par Essaimage</a:t>
            </a:r>
          </a:p>
          <a:p>
            <a:pPr algn="r" rtl="1"/>
            <a:r>
              <a:rPr lang="ar-SA" dirty="0" smtClean="0">
                <a:latin typeface="Simplified Arabic" panose="02020603050405020304" pitchFamily="18" charset="-78"/>
                <a:cs typeface="Simplified Arabic" panose="02020603050405020304" pitchFamily="18" charset="-78"/>
              </a:rPr>
              <a:t>3- الحصول على </a:t>
            </a:r>
            <a:r>
              <a:rPr lang="ar-SA" dirty="0" err="1" smtClean="0">
                <a:latin typeface="Simplified Arabic" panose="02020603050405020304" pitchFamily="18" charset="-78"/>
                <a:cs typeface="Simplified Arabic" panose="02020603050405020304" pitchFamily="18" charset="-78"/>
              </a:rPr>
              <a:t>إمتياز</a:t>
            </a:r>
            <a:r>
              <a:rPr lang="ar-SA" dirty="0" smtClean="0">
                <a:latin typeface="Simplified Arabic" panose="02020603050405020304" pitchFamily="18" charset="-78"/>
                <a:cs typeface="Simplified Arabic" panose="02020603050405020304" pitchFamily="18" charset="-78"/>
              </a:rPr>
              <a:t> </a:t>
            </a:r>
            <a:r>
              <a:rPr lang="fr-FR" dirty="0" smtClean="0">
                <a:latin typeface="Simplified Arabic" panose="02020603050405020304" pitchFamily="18" charset="-78"/>
                <a:cs typeface="Simplified Arabic" panose="02020603050405020304" pitchFamily="18" charset="-78"/>
              </a:rPr>
              <a:t>La Création En Franchise</a:t>
            </a:r>
          </a:p>
          <a:p>
            <a:pPr algn="r" rtl="1"/>
            <a:r>
              <a:rPr lang="ar-SA" dirty="0" smtClean="0">
                <a:latin typeface="Simplified Arabic" panose="02020603050405020304" pitchFamily="18" charset="-78"/>
                <a:cs typeface="Simplified Arabic" panose="02020603050405020304" pitchFamily="18" charset="-78"/>
              </a:rPr>
              <a:t>4- إنشاء فروع </a:t>
            </a:r>
            <a:r>
              <a:rPr lang="fr-FR" dirty="0" smtClean="0">
                <a:latin typeface="Simplified Arabic" panose="02020603050405020304" pitchFamily="18" charset="-78"/>
                <a:cs typeface="Simplified Arabic" panose="02020603050405020304" pitchFamily="18" charset="-78"/>
              </a:rPr>
              <a:t>La Création de Filiale</a:t>
            </a:r>
          </a:p>
          <a:p>
            <a:pPr algn="r" rtl="1"/>
            <a:r>
              <a:rPr lang="ar-SA" dirty="0" smtClean="0">
                <a:latin typeface="Simplified Arabic" panose="02020603050405020304" pitchFamily="18" charset="-78"/>
                <a:cs typeface="Simplified Arabic" panose="02020603050405020304" pitchFamily="18" charset="-78"/>
              </a:rPr>
              <a:t>5- تنمية وتطوير المؤسسة </a:t>
            </a:r>
            <a:r>
              <a:rPr lang="fr-FR" dirty="0" smtClean="0">
                <a:latin typeface="Simplified Arabic" panose="02020603050405020304" pitchFamily="18" charset="-78"/>
                <a:cs typeface="Simplified Arabic" panose="02020603050405020304" pitchFamily="18" charset="-78"/>
              </a:rPr>
              <a:t>Développement et croissance d’une entreprise</a:t>
            </a:r>
          </a:p>
          <a:p>
            <a:pPr algn="r" rtl="1"/>
            <a:r>
              <a:rPr lang="ar-SA" dirty="0" err="1" smtClean="0">
                <a:latin typeface="Simplified Arabic" panose="02020603050405020304" pitchFamily="18" charset="-78"/>
                <a:cs typeface="Simplified Arabic" panose="02020603050405020304" pitchFamily="18" charset="-78"/>
              </a:rPr>
              <a:t>ثانيا:شراء</a:t>
            </a:r>
            <a:r>
              <a:rPr lang="ar-SA" dirty="0" smtClean="0">
                <a:latin typeface="Simplified Arabic" panose="02020603050405020304" pitchFamily="18" charset="-78"/>
                <a:cs typeface="Simplified Arabic" panose="02020603050405020304" pitchFamily="18" charset="-78"/>
              </a:rPr>
              <a:t> عمل قائم </a:t>
            </a:r>
            <a:r>
              <a:rPr lang="fr-FR" dirty="0" smtClean="0">
                <a:latin typeface="Simplified Arabic" panose="02020603050405020304" pitchFamily="18" charset="-78"/>
                <a:cs typeface="Simplified Arabic" panose="02020603050405020304" pitchFamily="18" charset="-78"/>
              </a:rPr>
              <a:t>La reprise d’entreprise</a:t>
            </a:r>
          </a:p>
          <a:p>
            <a:pPr algn="r" rtl="1"/>
            <a:r>
              <a:rPr lang="ar-SA" dirty="0" smtClean="0">
                <a:latin typeface="Simplified Arabic" panose="02020603050405020304" pitchFamily="18" charset="-78"/>
                <a:cs typeface="Simplified Arabic" panose="02020603050405020304" pitchFamily="18" charset="-78"/>
              </a:rPr>
              <a:t>1- شراء مؤسسة في حالة جيدة</a:t>
            </a:r>
          </a:p>
          <a:p>
            <a:pPr algn="r" rtl="1"/>
            <a:r>
              <a:rPr lang="ar-SA" dirty="0" smtClean="0">
                <a:latin typeface="Simplified Arabic" panose="02020603050405020304" pitchFamily="18" charset="-78"/>
                <a:cs typeface="Simplified Arabic" panose="02020603050405020304" pitchFamily="18" charset="-78"/>
              </a:rPr>
              <a:t>2- شراء مؤسسة تواجه صعوبات</a:t>
            </a:r>
          </a:p>
          <a:p>
            <a:pPr algn="r" rtl="1"/>
            <a:r>
              <a:rPr lang="ar-SA" dirty="0" err="1" smtClean="0">
                <a:latin typeface="Simplified Arabic" panose="02020603050405020304" pitchFamily="18" charset="-78"/>
                <a:cs typeface="Simplified Arabic" panose="02020603050405020304" pitchFamily="18" charset="-78"/>
              </a:rPr>
              <a:t>ثالثا:المقاولة</a:t>
            </a:r>
            <a:r>
              <a:rPr lang="ar-SA" dirty="0" smtClean="0">
                <a:latin typeface="Simplified Arabic" panose="02020603050405020304" pitchFamily="18" charset="-78"/>
                <a:cs typeface="Simplified Arabic" panose="02020603050405020304" pitchFamily="18" charset="-78"/>
              </a:rPr>
              <a:t> الداخلية</a:t>
            </a:r>
            <a:r>
              <a:rPr lang="fr-FR" dirty="0" smtClean="0">
                <a:latin typeface="Simplified Arabic" panose="02020603050405020304" pitchFamily="18" charset="-78"/>
                <a:cs typeface="Simplified Arabic" panose="02020603050405020304" pitchFamily="18" charset="-78"/>
              </a:rPr>
              <a:t>L’</a:t>
            </a:r>
            <a:r>
              <a:rPr lang="fr-FR" dirty="0" err="1" smtClean="0">
                <a:latin typeface="Simplified Arabic" panose="02020603050405020304" pitchFamily="18" charset="-78"/>
                <a:cs typeface="Simplified Arabic" panose="02020603050405020304" pitchFamily="18" charset="-78"/>
              </a:rPr>
              <a:t>intrapreneuriat</a:t>
            </a:r>
            <a:endParaRPr lang="fr-FR"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464687" y="527162"/>
            <a:ext cx="3823550" cy="46243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77661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65124"/>
            <a:ext cx="6266645" cy="5185669"/>
          </a:xfrm>
        </p:spPr>
        <p:txBody>
          <a:bodyPr/>
          <a:lstStyle/>
          <a:p>
            <a:pPr algn="just" rtl="1"/>
            <a:r>
              <a:rPr lang="ar-DZ" sz="3600" cap="small" dirty="0">
                <a:latin typeface="Simplified Arabic" panose="02020603050405020304" pitchFamily="18" charset="-78"/>
                <a:cs typeface="Simplified Arabic" panose="02020603050405020304" pitchFamily="18" charset="-78"/>
              </a:rPr>
              <a:t>إن عملية إنشاء مؤسسة جديدة تمثّل شكلاً من أشكال الأنشطة </a:t>
            </a:r>
            <a:r>
              <a:rPr lang="ar-DZ" sz="3600" cap="small" dirty="0" err="1">
                <a:latin typeface="Simplified Arabic" panose="02020603050405020304" pitchFamily="18" charset="-78"/>
                <a:cs typeface="Simplified Arabic" panose="02020603050405020304" pitchFamily="18" charset="-78"/>
              </a:rPr>
              <a:t>المقاولاتية</a:t>
            </a:r>
            <a:r>
              <a:rPr lang="ar-DZ" sz="3600" cap="small" dirty="0">
                <a:latin typeface="Simplified Arabic" panose="02020603050405020304" pitchFamily="18" charset="-78"/>
                <a:cs typeface="Simplified Arabic" panose="02020603050405020304" pitchFamily="18" charset="-78"/>
              </a:rPr>
              <a:t> المختلفة، ونظراً لصعوبتها فقد نركّز على عرض مختلف المراحل الضرورية لإنشائها، كما سنتطرّق أيضاً لمفهوم خطة العمل باعتبارها أداة ضرورية للمقاول.</a:t>
            </a:r>
            <a:endParaRPr lang="fr-FR" sz="3600" dirty="0">
              <a:latin typeface="Simplified Arabic" panose="02020603050405020304" pitchFamily="18" charset="-78"/>
              <a:cs typeface="Simplified Arabic" panose="02020603050405020304" pitchFamily="18" charset="-78"/>
            </a:endParaRPr>
          </a:p>
          <a:p>
            <a:endParaRPr lang="fr-FR" dirty="0"/>
          </a:p>
        </p:txBody>
      </p:sp>
      <p:pic>
        <p:nvPicPr>
          <p:cNvPr id="4" name="Image 3"/>
          <p:cNvPicPr>
            <a:picLocks noChangeAspect="1"/>
          </p:cNvPicPr>
          <p:nvPr/>
        </p:nvPicPr>
        <p:blipFill>
          <a:blip r:embed="rId2"/>
          <a:stretch>
            <a:fillRect/>
          </a:stretch>
        </p:blipFill>
        <p:spPr>
          <a:xfrm>
            <a:off x="6387921" y="167425"/>
            <a:ext cx="5544220" cy="5756857"/>
          </a:xfrm>
          <a:prstGeom prst="rect">
            <a:avLst/>
          </a:prstGeom>
        </p:spPr>
      </p:pic>
    </p:spTree>
    <p:extLst>
      <p:ext uri="{BB962C8B-B14F-4D97-AF65-F5344CB8AC3E}">
        <p14:creationId xmlns:p14="http://schemas.microsoft.com/office/powerpoint/2010/main" val="401374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3">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0976" y="160575"/>
            <a:ext cx="9603275" cy="1049235"/>
          </a:xfrm>
        </p:spPr>
        <p:txBody>
          <a:bodyPr>
            <a:normAutofit fontScale="90000"/>
          </a:bodyPr>
          <a:lstStyle/>
          <a:p>
            <a:pPr algn="r" rtl="1"/>
            <a:r>
              <a:rPr lang="ar-SA" sz="4000" b="1" dirty="0" smtClean="0">
                <a:solidFill>
                  <a:srgbClr val="FF0000"/>
                </a:solidFill>
                <a:latin typeface="Simplified Arabic" panose="02020603050405020304" pitchFamily="18" charset="-78"/>
                <a:cs typeface="Simplified Arabic" panose="02020603050405020304" pitchFamily="18" charset="-78"/>
              </a:rPr>
              <a:t>أولا: إنشاء مؤسسة جديدة</a:t>
            </a:r>
            <a:r>
              <a:rPr lang="ar-SA" dirty="0" smtClean="0"/>
              <a:t/>
            </a:r>
            <a:br>
              <a:rPr lang="ar-SA" dirty="0" smtClean="0"/>
            </a:br>
            <a:endParaRPr lang="fr-FR" dirty="0"/>
          </a:p>
        </p:txBody>
      </p:sp>
      <p:sp>
        <p:nvSpPr>
          <p:cNvPr id="3" name="Espace réservé du contenu 2"/>
          <p:cNvSpPr>
            <a:spLocks noGrp="1"/>
          </p:cNvSpPr>
          <p:nvPr>
            <p:ph idx="1"/>
          </p:nvPr>
        </p:nvSpPr>
        <p:spPr>
          <a:xfrm>
            <a:off x="4108360" y="1090672"/>
            <a:ext cx="8216722" cy="4351338"/>
          </a:xfrm>
        </p:spPr>
        <p:txBody>
          <a:bodyPr>
            <a:normAutofit lnSpcReduction="10000"/>
          </a:bodyPr>
          <a:lstStyle/>
          <a:p>
            <a:pPr algn="r" rtl="1"/>
            <a:r>
              <a:rPr lang="ar-SA" sz="2400" dirty="0" smtClean="0">
                <a:latin typeface="Simplified Arabic" panose="02020603050405020304" pitchFamily="18" charset="-78"/>
                <a:cs typeface="Simplified Arabic" panose="02020603050405020304" pitchFamily="18" charset="-78"/>
              </a:rPr>
              <a:t>إن إنشاء مؤسسة جديدة قد </a:t>
            </a:r>
            <a:r>
              <a:rPr lang="ar-SA" sz="2400" dirty="0" err="1" smtClean="0">
                <a:latin typeface="Simplified Arabic" panose="02020603050405020304" pitchFamily="18" charset="-78"/>
                <a:cs typeface="Simplified Arabic" panose="02020603050405020304" pitchFamily="18" charset="-78"/>
              </a:rPr>
              <a:t>يتخد</a:t>
            </a:r>
            <a:r>
              <a:rPr lang="ar-SA" sz="2400" dirty="0" smtClean="0">
                <a:latin typeface="Simplified Arabic" panose="02020603050405020304" pitchFamily="18" charset="-78"/>
                <a:cs typeface="Simplified Arabic" panose="02020603050405020304" pitchFamily="18" charset="-78"/>
              </a:rPr>
              <a:t> عدة أشكال </a:t>
            </a:r>
            <a:r>
              <a:rPr lang="ar-SA" sz="2400" dirty="0" err="1" smtClean="0">
                <a:latin typeface="Simplified Arabic" panose="02020603050405020304" pitchFamily="18" charset="-78"/>
                <a:cs typeface="Simplified Arabic" panose="02020603050405020304" pitchFamily="18" charset="-78"/>
              </a:rPr>
              <a:t>كمايلي</a:t>
            </a:r>
            <a:r>
              <a:rPr lang="ar-SA" sz="2400" dirty="0" smtClean="0">
                <a:latin typeface="Simplified Arabic" panose="02020603050405020304" pitchFamily="18" charset="-78"/>
                <a:cs typeface="Simplified Arabic" panose="02020603050405020304" pitchFamily="18" charset="-78"/>
              </a:rPr>
              <a:t>:</a:t>
            </a:r>
          </a:p>
          <a:p>
            <a:pPr algn="r" rtl="1"/>
            <a:endParaRPr lang="ar-SA" sz="2400" dirty="0" smtClean="0">
              <a:latin typeface="Simplified Arabic" panose="02020603050405020304" pitchFamily="18" charset="-78"/>
              <a:cs typeface="Simplified Arabic" panose="02020603050405020304" pitchFamily="18" charset="-78"/>
            </a:endParaRPr>
          </a:p>
          <a:p>
            <a:pPr algn="r" rtl="1"/>
            <a:r>
              <a:rPr lang="ar-SA" sz="2400" b="1" u="sng" dirty="0" smtClean="0">
                <a:solidFill>
                  <a:srgbClr val="00B050"/>
                </a:solidFill>
                <a:latin typeface="Simplified Arabic" panose="02020603050405020304" pitchFamily="18" charset="-78"/>
                <a:cs typeface="Simplified Arabic" panose="02020603050405020304" pitchFamily="18" charset="-78"/>
              </a:rPr>
              <a:t>1- إنشاء مؤسسة من العدم </a:t>
            </a:r>
            <a:r>
              <a:rPr lang="fr-FR" sz="2400" b="1" u="sng" dirty="0" smtClean="0">
                <a:solidFill>
                  <a:srgbClr val="00B050"/>
                </a:solidFill>
                <a:latin typeface="Simplified Arabic" panose="02020603050405020304" pitchFamily="18" charset="-78"/>
                <a:cs typeface="Simplified Arabic" panose="02020603050405020304" pitchFamily="18" charset="-78"/>
              </a:rPr>
              <a:t>La création Ex-Nihilo</a:t>
            </a:r>
          </a:p>
          <a:p>
            <a:pPr algn="r" rtl="1"/>
            <a:r>
              <a:rPr lang="ar-SA" sz="2400" dirty="0" smtClean="0">
                <a:latin typeface="Simplified Arabic" panose="02020603050405020304" pitchFamily="18" charset="-78"/>
                <a:cs typeface="Simplified Arabic" panose="02020603050405020304" pitchFamily="18" charset="-78"/>
              </a:rPr>
              <a:t>إن إنشاء مؤسسة من العدم ليس بالأمر السهل، فإطلاق </a:t>
            </a:r>
            <a:r>
              <a:rPr lang="ar-SA" sz="2400" dirty="0" smtClean="0">
                <a:latin typeface="Simplified Arabic" panose="02020603050405020304" pitchFamily="18" charset="-78"/>
                <a:cs typeface="Simplified Arabic" panose="02020603050405020304" pitchFamily="18" charset="-78"/>
              </a:rPr>
              <a:t>منتج</a:t>
            </a:r>
            <a:r>
              <a:rPr lang="ar-DZ" sz="2400" dirty="0" smtClean="0">
                <a:latin typeface="Simplified Arabic" panose="02020603050405020304" pitchFamily="18" charset="-78"/>
                <a:cs typeface="Simplified Arabic" panose="02020603050405020304" pitchFamily="18" charset="-78"/>
              </a:rPr>
              <a:t>ا</a:t>
            </a:r>
            <a:r>
              <a:rPr lang="ar-SA" sz="2400" dirty="0" err="1" smtClean="0">
                <a:latin typeface="Simplified Arabic" panose="02020603050405020304" pitchFamily="18" charset="-78"/>
                <a:cs typeface="Simplified Arabic" panose="02020603050405020304" pitchFamily="18" charset="-78"/>
              </a:rPr>
              <a:t>تها</a:t>
            </a:r>
            <a:r>
              <a:rPr lang="ar-SA" sz="2400" dirty="0" smtClean="0">
                <a:latin typeface="Simplified Arabic" panose="02020603050405020304" pitchFamily="18" charset="-78"/>
                <a:cs typeface="Simplified Arabic" panose="02020603050405020304" pitchFamily="18" charset="-78"/>
              </a:rPr>
              <a:t> </a:t>
            </a:r>
            <a:r>
              <a:rPr lang="ar-SA" sz="2400" dirty="0" smtClean="0">
                <a:latin typeface="Simplified Arabic" panose="02020603050405020304" pitchFamily="18" charset="-78"/>
                <a:cs typeface="Simplified Arabic" panose="02020603050405020304" pitchFamily="18" charset="-78"/>
              </a:rPr>
              <a:t>في السوق وإقناع الزبائن به يحتاج وقتا كبيرا، ويزداد هذا الامر صعوبة بزيادة درجة الابتكار في المنتج ، وللتغلب على هذا الأمر يجب على المقاول تحديد احتياجات المؤسسة بدقة خاصة المالية منها ، كما أن عملية إنشاء المؤسسة في هذه الحالة تتطلب الكثير من العمل والجهد، والكثير من الصلابة والإصرار، بالإضافة إلى ضرورة توخي الدقة والحذر في تحديد الأخطار المحتملة.</a:t>
            </a:r>
          </a:p>
          <a:p>
            <a:pPr algn="r" rtl="1"/>
            <a:endParaRPr lang="fr-FR" dirty="0"/>
          </a:p>
        </p:txBody>
      </p:sp>
      <p:pic>
        <p:nvPicPr>
          <p:cNvPr id="4" name="Image 3"/>
          <p:cNvPicPr>
            <a:picLocks noChangeAspect="1"/>
          </p:cNvPicPr>
          <p:nvPr/>
        </p:nvPicPr>
        <p:blipFill>
          <a:blip r:embed="rId2"/>
          <a:stretch>
            <a:fillRect/>
          </a:stretch>
        </p:blipFill>
        <p:spPr>
          <a:xfrm>
            <a:off x="22024" y="802045"/>
            <a:ext cx="4237148" cy="4053289"/>
          </a:xfrm>
          <a:prstGeom prst="rect">
            <a:avLst/>
          </a:prstGeom>
        </p:spPr>
      </p:pic>
    </p:spTree>
    <p:extLst>
      <p:ext uri="{BB962C8B-B14F-4D97-AF65-F5344CB8AC3E}">
        <p14:creationId xmlns:p14="http://schemas.microsoft.com/office/powerpoint/2010/main" val="390745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1000"/>
                                        <p:tgtEl>
                                          <p:spTgt spid="3">
                                            <p:txEl>
                                              <p:pRg st="2" end="2"/>
                                            </p:txEl>
                                          </p:spTgt>
                                        </p:tgtEl>
                                      </p:cBhvr>
                                    </p:animEffect>
                                    <p:anim calcmode="lin" valueType="num">
                                      <p:cBhvr>
                                        <p:cTn id="3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5"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2000"/>
                                        <p:tgtEl>
                                          <p:spTgt spid="3">
                                            <p:txEl>
                                              <p:pRg st="3" end="3"/>
                                            </p:txEl>
                                          </p:spTgt>
                                        </p:tgtEl>
                                      </p:cBhvr>
                                    </p:animEffect>
                                    <p:anim calcmode="lin" valueType="num">
                                      <p:cBhvr>
                                        <p:cTn id="40"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41"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47793" y="147697"/>
            <a:ext cx="9603275" cy="1049235"/>
          </a:xfrm>
        </p:spPr>
        <p:txBody>
          <a:bodyPr/>
          <a:lstStyle/>
          <a:p>
            <a:pPr algn="r" rtl="1"/>
            <a:r>
              <a:rPr lang="ar-SA" b="1" u="sng" dirty="0">
                <a:solidFill>
                  <a:srgbClr val="FF0000"/>
                </a:solidFill>
                <a:latin typeface="Simplified Arabic" panose="02020603050405020304" pitchFamily="18" charset="-78"/>
                <a:cs typeface="Simplified Arabic" panose="02020603050405020304" pitchFamily="18" charset="-78"/>
              </a:rPr>
              <a:t>إنشاء مؤسسة من العدم </a:t>
            </a:r>
            <a:r>
              <a:rPr lang="fr-FR" b="1" u="sng" dirty="0">
                <a:solidFill>
                  <a:srgbClr val="FF0000"/>
                </a:solidFill>
                <a:latin typeface="Simplified Arabic" panose="02020603050405020304" pitchFamily="18" charset="-78"/>
                <a:cs typeface="Simplified Arabic" panose="02020603050405020304" pitchFamily="18" charset="-78"/>
              </a:rPr>
              <a:t>La création Ex-Nihilo</a:t>
            </a:r>
            <a:r>
              <a:rPr lang="fr-FR" dirty="0"/>
              <a:t/>
            </a:r>
            <a:br>
              <a:rPr lang="fr-FR" dirty="0"/>
            </a:br>
            <a:endParaRPr lang="fr-FR" dirty="0"/>
          </a:p>
        </p:txBody>
      </p:sp>
      <p:pic>
        <p:nvPicPr>
          <p:cNvPr id="4" name="Image 3"/>
          <p:cNvPicPr>
            <a:picLocks noChangeAspect="1"/>
          </p:cNvPicPr>
          <p:nvPr/>
        </p:nvPicPr>
        <p:blipFill>
          <a:blip r:embed="rId2"/>
          <a:stretch>
            <a:fillRect/>
          </a:stretch>
        </p:blipFill>
        <p:spPr>
          <a:xfrm>
            <a:off x="360608" y="892198"/>
            <a:ext cx="11436439" cy="5167312"/>
          </a:xfrm>
          <a:prstGeom prst="rect">
            <a:avLst/>
          </a:prstGeom>
        </p:spPr>
      </p:pic>
    </p:spTree>
    <p:extLst>
      <p:ext uri="{BB962C8B-B14F-4D97-AF65-F5344CB8AC3E}">
        <p14:creationId xmlns:p14="http://schemas.microsoft.com/office/powerpoint/2010/main" val="282995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1558343" y="180907"/>
            <a:ext cx="9754445" cy="1152244"/>
          </a:xfrm>
          <a:prstGeom prst="rect">
            <a:avLst/>
          </a:prstGeom>
        </p:spPr>
      </p:pic>
      <p:pic>
        <p:nvPicPr>
          <p:cNvPr id="6" name="Image 5"/>
          <p:cNvPicPr>
            <a:picLocks noChangeAspect="1"/>
          </p:cNvPicPr>
          <p:nvPr/>
        </p:nvPicPr>
        <p:blipFill>
          <a:blip r:embed="rId3"/>
          <a:stretch>
            <a:fillRect/>
          </a:stretch>
        </p:blipFill>
        <p:spPr>
          <a:xfrm>
            <a:off x="1058445" y="1922775"/>
            <a:ext cx="7736495" cy="3913971"/>
          </a:xfrm>
          <a:prstGeom prst="rect">
            <a:avLst/>
          </a:prstGeom>
        </p:spPr>
      </p:pic>
      <p:sp>
        <p:nvSpPr>
          <p:cNvPr id="7" name="Rectangle à coins arrondis 6"/>
          <p:cNvSpPr/>
          <p:nvPr/>
        </p:nvSpPr>
        <p:spPr>
          <a:xfrm>
            <a:off x="9226711" y="2368499"/>
            <a:ext cx="1970468" cy="173986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prstTxWarp prst="textChevronInverted">
              <a:avLst/>
            </a:prstTxWarp>
            <a:scene3d>
              <a:camera prst="perspectiveLeft"/>
              <a:lightRig rig="harsh" dir="t"/>
            </a:scene3d>
            <a:sp3d extrusionH="57150" prstMaterial="matte">
              <a:bevelT w="63500" h="12700" prst="angle"/>
              <a:contourClr>
                <a:schemeClr val="bg1">
                  <a:lumMod val="65000"/>
                </a:schemeClr>
              </a:contourClr>
            </a:sp3d>
          </a:bodyPr>
          <a:lstStyle/>
          <a:p>
            <a:pPr algn="ctr"/>
            <a:r>
              <a:rPr lang="ar-DZ" b="1" dirty="0">
                <a:ln/>
                <a:solidFill>
                  <a:schemeClr val="accent3"/>
                </a:solidFill>
              </a:rPr>
              <a:t>جزيرة النخلة بدبي</a:t>
            </a:r>
            <a:endParaRPr lang="fr-FR" b="1" dirty="0">
              <a:ln/>
              <a:solidFill>
                <a:schemeClr val="accent3"/>
              </a:solidFill>
            </a:endParaRPr>
          </a:p>
          <a:p>
            <a:pPr algn="ctr"/>
            <a:endParaRPr lang="fr-FR" b="1" dirty="0">
              <a:ln/>
              <a:solidFill>
                <a:schemeClr val="accent3"/>
              </a:solidFill>
            </a:endParaRPr>
          </a:p>
        </p:txBody>
      </p:sp>
    </p:spTree>
    <p:extLst>
      <p:ext uri="{BB962C8B-B14F-4D97-AF65-F5344CB8AC3E}">
        <p14:creationId xmlns:p14="http://schemas.microsoft.com/office/powerpoint/2010/main" val="474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6" presetClass="emph" presetSubtype="0" fill="hold" grpId="0" nodeType="clickEffect">
                                  <p:stCondLst>
                                    <p:cond delay="0"/>
                                  </p:stCondLst>
                                  <p:iterate type="lt">
                                    <p:tmPct val="4000"/>
                                  </p:iterate>
                                  <p:childTnLst>
                                    <p:set>
                                      <p:cBhvr override="childStyle">
                                        <p:cTn id="10" dur="500" fill="hold"/>
                                        <p:tgtEl>
                                          <p:spTgt spid="7"/>
                                        </p:tgtEl>
                                        <p:attrNameLst>
                                          <p:attrName>style.color</p:attrName>
                                        </p:attrNameLst>
                                      </p:cBhvr>
                                      <p:to>
                                        <p:clrVal>
                                          <a:srgbClr val="00B050"/>
                                        </p:clrVal>
                                      </p:to>
                                    </p:set>
                                    <p:set>
                                      <p:cBhvr>
                                        <p:cTn id="11" dur="500" fill="hold"/>
                                        <p:tgtEl>
                                          <p:spTgt spid="7"/>
                                        </p:tgtEl>
                                        <p:attrNameLst>
                                          <p:attrName>fillcolor</p:attrName>
                                        </p:attrNameLst>
                                      </p:cBhvr>
                                      <p:to>
                                        <p:clrVal>
                                          <a:srgbClr val="00B050"/>
                                        </p:clrVal>
                                      </p:to>
                                    </p:set>
                                    <p:set>
                                      <p:cBhvr>
                                        <p:cTn id="12" dur="500" fill="hold"/>
                                        <p:tgtEl>
                                          <p:spTgt spid="7"/>
                                        </p:tgtEl>
                                        <p:attrNameLst>
                                          <p:attrName>fill.type</p:attrName>
                                        </p:attrNameLst>
                                      </p:cBhvr>
                                      <p:to>
                                        <p:strVal val="solid"/>
                                      </p:to>
                                    </p:set>
                                  </p:childTnLst>
                                </p:cTn>
                              </p:par>
                            </p:childTnLst>
                          </p:cTn>
                        </p:par>
                      </p:childTnLst>
                    </p:cTn>
                  </p:par>
                  <p:par>
                    <p:cTn id="13" fill="hold">
                      <p:stCondLst>
                        <p:cond delay="indefinite"/>
                      </p:stCondLst>
                      <p:childTnLst>
                        <p:par>
                          <p:cTn id="14" fill="hold">
                            <p:stCondLst>
                              <p:cond delay="0"/>
                            </p:stCondLst>
                            <p:childTnLst>
                              <p:par>
                                <p:cTn id="15" presetID="31" presetClass="exit" presetSubtype="0" fill="hold" nodeType="clickEffect">
                                  <p:stCondLst>
                                    <p:cond delay="0"/>
                                  </p:stCondLst>
                                  <p:childTnLst>
                                    <p:anim calcmode="lin" valueType="num">
                                      <p:cBhvr>
                                        <p:cTn id="16" dur="1000"/>
                                        <p:tgtEl>
                                          <p:spTgt spid="6"/>
                                        </p:tgtEl>
                                        <p:attrNameLst>
                                          <p:attrName>ppt_w</p:attrName>
                                        </p:attrNameLst>
                                      </p:cBhvr>
                                      <p:tavLst>
                                        <p:tav tm="0">
                                          <p:val>
                                            <p:strVal val="ppt_w"/>
                                          </p:val>
                                        </p:tav>
                                        <p:tav tm="100000">
                                          <p:val>
                                            <p:fltVal val="0"/>
                                          </p:val>
                                        </p:tav>
                                      </p:tavLst>
                                    </p:anim>
                                    <p:anim calcmode="lin" valueType="num">
                                      <p:cBhvr>
                                        <p:cTn id="17" dur="1000"/>
                                        <p:tgtEl>
                                          <p:spTgt spid="6"/>
                                        </p:tgtEl>
                                        <p:attrNameLst>
                                          <p:attrName>ppt_h</p:attrName>
                                        </p:attrNameLst>
                                      </p:cBhvr>
                                      <p:tavLst>
                                        <p:tav tm="0">
                                          <p:val>
                                            <p:strVal val="ppt_h"/>
                                          </p:val>
                                        </p:tav>
                                        <p:tav tm="100000">
                                          <p:val>
                                            <p:fltVal val="0"/>
                                          </p:val>
                                        </p:tav>
                                      </p:tavLst>
                                    </p:anim>
                                    <p:anim calcmode="lin" valueType="num">
                                      <p:cBhvr>
                                        <p:cTn id="18" dur="1000"/>
                                        <p:tgtEl>
                                          <p:spTgt spid="6"/>
                                        </p:tgtEl>
                                        <p:attrNameLst>
                                          <p:attrName>style.rotation</p:attrName>
                                        </p:attrNameLst>
                                      </p:cBhvr>
                                      <p:tavLst>
                                        <p:tav tm="0">
                                          <p:val>
                                            <p:fltVal val="0"/>
                                          </p:val>
                                        </p:tav>
                                        <p:tav tm="100000">
                                          <p:val>
                                            <p:fltVal val="90"/>
                                          </p:val>
                                        </p:tav>
                                      </p:tavLst>
                                    </p:anim>
                                    <p:animEffect transition="out" filter="fade">
                                      <p:cBhvr>
                                        <p:cTn id="19" dur="1000"/>
                                        <p:tgtEl>
                                          <p:spTgt spid="6"/>
                                        </p:tgtEl>
                                      </p:cBhvr>
                                    </p:animEffect>
                                    <p:set>
                                      <p:cBhvr>
                                        <p:cTn id="2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31459" y="307974"/>
            <a:ext cx="9022976" cy="1325563"/>
          </a:xfrm>
        </p:spPr>
        <p:txBody>
          <a:bodyPr/>
          <a:lstStyle/>
          <a:p>
            <a:pPr algn="r" rtl="1"/>
            <a:r>
              <a:rPr lang="ar-SA" dirty="0" smtClean="0">
                <a:solidFill>
                  <a:srgbClr val="0070C0"/>
                </a:solidFill>
                <a:latin typeface="Simplified Arabic" panose="02020603050405020304" pitchFamily="18" charset="-78"/>
                <a:cs typeface="Simplified Arabic" panose="02020603050405020304" pitchFamily="18" charset="-78"/>
              </a:rPr>
              <a:t>نقاط القوة ونقاط الضعف لإنشاء مؤسسة من العدم</a:t>
            </a:r>
            <a:endParaRPr lang="fr-FR" dirty="0">
              <a:solidFill>
                <a:srgbClr val="0070C0"/>
              </a:solidFill>
              <a:latin typeface="Simplified Arabic" panose="02020603050405020304" pitchFamily="18" charset="-78"/>
              <a:cs typeface="Simplified Arabic" panose="02020603050405020304" pitchFamily="18" charset="-78"/>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41742186"/>
              </p:ext>
            </p:extLst>
          </p:nvPr>
        </p:nvGraphicFramePr>
        <p:xfrm>
          <a:off x="2783540" y="970755"/>
          <a:ext cx="9318814" cy="5151120"/>
        </p:xfrm>
        <a:graphic>
          <a:graphicData uri="http://schemas.openxmlformats.org/drawingml/2006/table">
            <a:tbl>
              <a:tblPr firstRow="1" bandRow="1">
                <a:tableStyleId>{5C22544A-7EE6-4342-B048-85BDC9FD1C3A}</a:tableStyleId>
              </a:tblPr>
              <a:tblGrid>
                <a:gridCol w="4659407">
                  <a:extLst>
                    <a:ext uri="{9D8B030D-6E8A-4147-A177-3AD203B41FA5}">
                      <a16:colId xmlns:a16="http://schemas.microsoft.com/office/drawing/2014/main" val="827890633"/>
                    </a:ext>
                  </a:extLst>
                </a:gridCol>
                <a:gridCol w="4659407">
                  <a:extLst>
                    <a:ext uri="{9D8B030D-6E8A-4147-A177-3AD203B41FA5}">
                      <a16:colId xmlns:a16="http://schemas.microsoft.com/office/drawing/2014/main" val="3502992017"/>
                    </a:ext>
                  </a:extLst>
                </a:gridCol>
              </a:tblGrid>
              <a:tr h="370840">
                <a:tc>
                  <a:txBody>
                    <a:bodyPr/>
                    <a:lstStyle/>
                    <a:p>
                      <a:pPr algn="ctr"/>
                      <a:r>
                        <a:rPr lang="ar-SA" sz="2800" dirty="0" smtClean="0"/>
                        <a:t>نقاط الضعف </a:t>
                      </a:r>
                      <a:endParaRPr lang="fr-FR" sz="2800" dirty="0"/>
                    </a:p>
                  </a:txBody>
                  <a:tcPr/>
                </a:tc>
                <a:tc>
                  <a:txBody>
                    <a:bodyPr/>
                    <a:lstStyle/>
                    <a:p>
                      <a:pPr algn="ctr"/>
                      <a:r>
                        <a:rPr lang="ar-SA" sz="2800" dirty="0" smtClean="0"/>
                        <a:t>نقاط القوة</a:t>
                      </a:r>
                      <a:endParaRPr lang="fr-FR" sz="2800" dirty="0"/>
                    </a:p>
                  </a:txBody>
                  <a:tcPr/>
                </a:tc>
                <a:extLst>
                  <a:ext uri="{0D108BD9-81ED-4DB2-BD59-A6C34878D82A}">
                    <a16:rowId xmlns:a16="http://schemas.microsoft.com/office/drawing/2014/main" val="3291009700"/>
                  </a:ext>
                </a:extLst>
              </a:tr>
              <a:tr h="370840">
                <a:tc>
                  <a:txBody>
                    <a:bodyPr/>
                    <a:lstStyle/>
                    <a:p>
                      <a:pPr algn="ctr"/>
                      <a:r>
                        <a:rPr lang="ar-SA" sz="2800" dirty="0" smtClean="0"/>
                        <a:t>يتطلب</a:t>
                      </a:r>
                      <a:r>
                        <a:rPr lang="ar-SA" sz="2800" baseline="0" dirty="0" smtClean="0"/>
                        <a:t> إعداد المشروع وقت وجهد كبير </a:t>
                      </a:r>
                      <a:endParaRPr lang="fr-FR" sz="2800" dirty="0"/>
                    </a:p>
                  </a:txBody>
                  <a:tcPr/>
                </a:tc>
                <a:tc>
                  <a:txBody>
                    <a:bodyPr/>
                    <a:lstStyle/>
                    <a:p>
                      <a:pPr algn="ctr" rtl="1"/>
                      <a:r>
                        <a:rPr lang="ar-SA" sz="2800" dirty="0" smtClean="0"/>
                        <a:t>المقاول لديه الفرصة</a:t>
                      </a:r>
                      <a:r>
                        <a:rPr lang="ar-SA" sz="2800" baseline="0" dirty="0" smtClean="0"/>
                        <a:t> لإعداد دراسة تفصيلية متكاملة عن </a:t>
                      </a:r>
                      <a:r>
                        <a:rPr lang="ar-SA" sz="2800" baseline="0" dirty="0" err="1" smtClean="0"/>
                        <a:t>المشروع،وتحديد</a:t>
                      </a:r>
                      <a:r>
                        <a:rPr lang="ar-SA" sz="2800" baseline="0" dirty="0" smtClean="0"/>
                        <a:t> جدواه ونسبة نجاحه قبل البدء بتنفيذه</a:t>
                      </a:r>
                      <a:endParaRPr lang="fr-FR" sz="2800" dirty="0"/>
                    </a:p>
                  </a:txBody>
                  <a:tcPr/>
                </a:tc>
                <a:extLst>
                  <a:ext uri="{0D108BD9-81ED-4DB2-BD59-A6C34878D82A}">
                    <a16:rowId xmlns:a16="http://schemas.microsoft.com/office/drawing/2014/main" val="3097026583"/>
                  </a:ext>
                </a:extLst>
              </a:tr>
              <a:tr h="370840">
                <a:tc>
                  <a:txBody>
                    <a:bodyPr/>
                    <a:lstStyle/>
                    <a:p>
                      <a:pPr algn="ctr"/>
                      <a:r>
                        <a:rPr lang="ar-SA" sz="2800" dirty="0" smtClean="0"/>
                        <a:t>يتطلب تكاليف عالية لإجراء دراسات تفصيلية مسبقة</a:t>
                      </a:r>
                      <a:endParaRPr lang="fr-FR" sz="2800" dirty="0"/>
                    </a:p>
                  </a:txBody>
                  <a:tcPr/>
                </a:tc>
                <a:tc>
                  <a:txBody>
                    <a:bodyPr/>
                    <a:lstStyle/>
                    <a:p>
                      <a:pPr algn="ctr"/>
                      <a:r>
                        <a:rPr lang="ar-SA" sz="2800" dirty="0" smtClean="0"/>
                        <a:t>يمكن</a:t>
                      </a:r>
                      <a:r>
                        <a:rPr lang="ar-SA" sz="2800" baseline="0" dirty="0" smtClean="0"/>
                        <a:t> للمقاول اختيار المشروع المتوافق مع إمكانياته المادية والفنية</a:t>
                      </a:r>
                      <a:endParaRPr lang="fr-FR" sz="2800" dirty="0"/>
                    </a:p>
                  </a:txBody>
                  <a:tcPr/>
                </a:tc>
                <a:extLst>
                  <a:ext uri="{0D108BD9-81ED-4DB2-BD59-A6C34878D82A}">
                    <a16:rowId xmlns:a16="http://schemas.microsoft.com/office/drawing/2014/main" val="1109160536"/>
                  </a:ext>
                </a:extLst>
              </a:tr>
              <a:tr h="370840">
                <a:tc>
                  <a:txBody>
                    <a:bodyPr/>
                    <a:lstStyle/>
                    <a:p>
                      <a:pPr algn="ctr"/>
                      <a:r>
                        <a:rPr lang="ar-SA" sz="2800" dirty="0" smtClean="0"/>
                        <a:t>يحتاج المشروع الجديد لفترة طويلة لكي يحقق الإيرادات المستهدفة</a:t>
                      </a:r>
                      <a:endParaRPr lang="fr-FR" sz="2800" dirty="0"/>
                    </a:p>
                  </a:txBody>
                  <a:tcPr/>
                </a:tc>
                <a:tc>
                  <a:txBody>
                    <a:bodyPr/>
                    <a:lstStyle/>
                    <a:p>
                      <a:pPr algn="ctr"/>
                      <a:r>
                        <a:rPr lang="ar-SA" sz="2800" dirty="0" smtClean="0"/>
                        <a:t>يمكن للمقاول أن يختار</a:t>
                      </a:r>
                      <a:r>
                        <a:rPr lang="ar-SA" sz="2800" baseline="0" dirty="0" smtClean="0"/>
                        <a:t> المشروع المتوافق مع خبراته ومؤهلاته </a:t>
                      </a:r>
                      <a:endParaRPr lang="fr-FR" sz="2800" dirty="0"/>
                    </a:p>
                  </a:txBody>
                  <a:tcPr/>
                </a:tc>
                <a:extLst>
                  <a:ext uri="{0D108BD9-81ED-4DB2-BD59-A6C34878D82A}">
                    <a16:rowId xmlns:a16="http://schemas.microsoft.com/office/drawing/2014/main" val="93254866"/>
                  </a:ext>
                </a:extLst>
              </a:tr>
              <a:tr h="370840">
                <a:tc>
                  <a:txBody>
                    <a:bodyPr/>
                    <a:lstStyle/>
                    <a:p>
                      <a:pPr algn="ctr"/>
                      <a:r>
                        <a:rPr lang="ar-SA" sz="2800" dirty="0" smtClean="0"/>
                        <a:t>يحتاج</a:t>
                      </a:r>
                      <a:r>
                        <a:rPr lang="ar-SA" sz="2800" baseline="0" dirty="0" smtClean="0"/>
                        <a:t> إلى تكلفة تأمين الموارد والإمدادات الفنية والمعلوماتية والبشرية المناسبة.</a:t>
                      </a:r>
                      <a:endParaRPr lang="fr-FR" sz="2800" dirty="0"/>
                    </a:p>
                  </a:txBody>
                  <a:tcPr/>
                </a:tc>
                <a:tc>
                  <a:txBody>
                    <a:bodyPr/>
                    <a:lstStyle/>
                    <a:p>
                      <a:pPr algn="ctr"/>
                      <a:r>
                        <a:rPr lang="ar-SA" sz="2800" dirty="0" smtClean="0"/>
                        <a:t>يمكن للمقاول السيطرة على الجوانب والمواقف والمستجدات المتعلقة بالمشروع</a:t>
                      </a:r>
                      <a:endParaRPr lang="fr-FR" sz="2800" dirty="0"/>
                    </a:p>
                  </a:txBody>
                  <a:tcPr/>
                </a:tc>
                <a:extLst>
                  <a:ext uri="{0D108BD9-81ED-4DB2-BD59-A6C34878D82A}">
                    <a16:rowId xmlns:a16="http://schemas.microsoft.com/office/drawing/2014/main" val="3735903908"/>
                  </a:ext>
                </a:extLst>
              </a:tr>
            </a:tbl>
          </a:graphicData>
        </a:graphic>
      </p:graphicFrame>
      <p:pic>
        <p:nvPicPr>
          <p:cNvPr id="3" name="Image 2"/>
          <p:cNvPicPr>
            <a:picLocks noChangeAspect="1"/>
          </p:cNvPicPr>
          <p:nvPr/>
        </p:nvPicPr>
        <p:blipFill>
          <a:blip r:embed="rId2"/>
          <a:stretch>
            <a:fillRect/>
          </a:stretch>
        </p:blipFill>
        <p:spPr>
          <a:xfrm rot="20584590">
            <a:off x="0" y="626631"/>
            <a:ext cx="2654393" cy="312581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573574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nodeType="clickEffect">
                                  <p:stCondLst>
                                    <p:cond delay="0"/>
                                  </p:stCondLst>
                                  <p:childTnLst>
                                    <p:animEffect transition="out" filter="fade">
                                      <p:cBhvr>
                                        <p:cTn id="14" dur="1000"/>
                                        <p:tgtEl>
                                          <p:spTgt spid="4"/>
                                        </p:tgtEl>
                                      </p:cBhvr>
                                    </p:animEffect>
                                    <p:anim calcmode="lin" valueType="num">
                                      <p:cBhvr>
                                        <p:cTn id="15" dur="1000"/>
                                        <p:tgtEl>
                                          <p:spTgt spid="4"/>
                                        </p:tgtEl>
                                        <p:attrNameLst>
                                          <p:attrName>ppt_x</p:attrName>
                                        </p:attrNameLst>
                                      </p:cBhvr>
                                      <p:tavLst>
                                        <p:tav tm="0">
                                          <p:val>
                                            <p:strVal val="ppt_x"/>
                                          </p:val>
                                        </p:tav>
                                        <p:tav tm="100000">
                                          <p:val>
                                            <p:strVal val="ppt_x"/>
                                          </p:val>
                                        </p:tav>
                                      </p:tavLst>
                                    </p:anim>
                                    <p:anim calcmode="lin" valueType="num">
                                      <p:cBhvr>
                                        <p:cTn id="16" dur="1000"/>
                                        <p:tgtEl>
                                          <p:spTgt spid="4"/>
                                        </p:tgtEl>
                                        <p:attrNameLst>
                                          <p:attrName>ppt_y</p:attrName>
                                        </p:attrNameLst>
                                      </p:cBhvr>
                                      <p:tavLst>
                                        <p:tav tm="0">
                                          <p:val>
                                            <p:strVal val="ppt_y"/>
                                          </p:val>
                                        </p:tav>
                                        <p:tav tm="100000">
                                          <p:val>
                                            <p:strVal val="ppt_y+.1"/>
                                          </p:val>
                                        </p:tav>
                                      </p:tavLst>
                                    </p:anim>
                                    <p:set>
                                      <p:cBhvr>
                                        <p:cTn id="17" dur="1" fill="hold">
                                          <p:stCondLst>
                                            <p:cond delay="9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12"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 y="365125"/>
            <a:ext cx="12192001" cy="1325563"/>
          </a:xfrm>
        </p:spPr>
        <p:txBody>
          <a:bodyPr/>
          <a:lstStyle/>
          <a:p>
            <a:pPr algn="r" rtl="1"/>
            <a:r>
              <a:rPr lang="ar-SA" dirty="0" smtClean="0">
                <a:solidFill>
                  <a:srgbClr val="00B050"/>
                </a:solidFill>
                <a:latin typeface="Simplified Arabic" panose="02020603050405020304" pitchFamily="18" charset="-78"/>
                <a:cs typeface="Simplified Arabic" panose="02020603050405020304" pitchFamily="18" charset="-78"/>
              </a:rPr>
              <a:t>ب- إنشاء مؤسسة عن طريق التفريغ</a:t>
            </a:r>
            <a:r>
              <a:rPr lang="fr-FR" dirty="0" smtClean="0">
                <a:solidFill>
                  <a:srgbClr val="00B050"/>
                </a:solidFill>
                <a:latin typeface="Simplified Arabic" panose="02020603050405020304" pitchFamily="18" charset="-78"/>
                <a:cs typeface="Simplified Arabic" panose="02020603050405020304" pitchFamily="18" charset="-78"/>
              </a:rPr>
              <a:t>La création par Essaimage</a:t>
            </a:r>
            <a:endParaRPr lang="fr-FR" dirty="0">
              <a:solidFill>
                <a:srgbClr val="00B05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449415" y="801472"/>
            <a:ext cx="8742585" cy="6056528"/>
          </a:xfrm>
        </p:spPr>
        <p:txBody>
          <a:bodyPr>
            <a:noAutofit/>
          </a:bodyPr>
          <a:lstStyle/>
          <a:p>
            <a:pPr algn="just" rtl="1"/>
            <a:r>
              <a:rPr lang="ar-SA" sz="2800" dirty="0" smtClean="0">
                <a:latin typeface="Simplified Arabic" panose="02020603050405020304" pitchFamily="18" charset="-78"/>
                <a:cs typeface="Simplified Arabic" panose="02020603050405020304" pitchFamily="18" charset="-78"/>
              </a:rPr>
              <a:t>في هذه الحالة يقوم الأجراء عن طريق الدعم المقدم لهم من المؤسسة التي يعملون لصالحها بإنشاء مؤسساتهم الخاصة والمستقلة، إن هذه الطريقة تسمح للعامل بإنشاء مؤسسته الخاصة أو شراء مؤسسة موجودة بشكل مستقل عن المؤسسة الاصلية التي يغادرها ، والتي له بالمقابل أشكالا مختلفة من الدعم والمرافقة وذلك بهدف التقليل من مخاطر الفشل.</a:t>
            </a:r>
          </a:p>
          <a:p>
            <a:pPr algn="just" rtl="1"/>
            <a:r>
              <a:rPr lang="ar-SA" sz="2800" dirty="0" smtClean="0">
                <a:latin typeface="Simplified Arabic" panose="02020603050405020304" pitchFamily="18" charset="-78"/>
                <a:cs typeface="Simplified Arabic" panose="02020603050405020304" pitchFamily="18" charset="-78"/>
              </a:rPr>
              <a:t>كما تمثل هذه العملية بالنسبة للمؤسسة الأصلية طريقة </a:t>
            </a:r>
            <a:r>
              <a:rPr lang="ar-SA" sz="2800" dirty="0" err="1" smtClean="0">
                <a:latin typeface="Simplified Arabic" panose="02020603050405020304" pitchFamily="18" charset="-78"/>
                <a:cs typeface="Simplified Arabic" panose="02020603050405020304" pitchFamily="18" charset="-78"/>
              </a:rPr>
              <a:t>للابداع</a:t>
            </a:r>
            <a:r>
              <a:rPr lang="ar-SA" sz="2800" dirty="0" smtClean="0">
                <a:latin typeface="Simplified Arabic" panose="02020603050405020304" pitchFamily="18" charset="-78"/>
                <a:cs typeface="Simplified Arabic" panose="02020603050405020304" pitchFamily="18" charset="-78"/>
              </a:rPr>
              <a:t> أو النمو تهدف من خلالها لاكتشاف نشاطات جديدة قريبة من نشاطها الأساسي ، كما تهدف أيضا إلى إنجاز بعض أوجه نشاطها الحالي بشكل أفضل، ويمكنها أيضا من الاستفادة من هاته المؤسسات عن طريق إنشاء علاقات تعاقدية معها، كالمقاول من الباطن والمناولة، أو شراكة تتمتع فيها بمزايا تفضيلية مقابل الدعم المقدم.</a:t>
            </a:r>
            <a:endParaRPr lang="fr-FR" sz="28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145962" y="975842"/>
            <a:ext cx="3595377" cy="2972179"/>
          </a:xfrm>
          <a:prstGeom prst="rect">
            <a:avLst/>
          </a:prstGeom>
        </p:spPr>
      </p:pic>
    </p:spTree>
    <p:extLst>
      <p:ext uri="{BB962C8B-B14F-4D97-AF65-F5344CB8AC3E}">
        <p14:creationId xmlns:p14="http://schemas.microsoft.com/office/powerpoint/2010/main" val="256089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5" presetClass="emph" presetSubtype="0" nodeType="clickEffect">
                                  <p:stCondLst>
                                    <p:cond delay="0"/>
                                  </p:stCondLst>
                                  <p:iterate type="lt">
                                    <p:tmAbs val="25"/>
                                  </p:iterate>
                                  <p:childTnLst>
                                    <p:set>
                                      <p:cBhvr override="childStyle">
                                        <p:cTn id="20" dur="indefinite"/>
                                        <p:tgtEl>
                                          <p:spTgt spid="3">
                                            <p:txEl>
                                              <p:pRg st="0" end="0"/>
                                            </p:txEl>
                                          </p:spTgt>
                                        </p:tgtEl>
                                        <p:attrNameLst>
                                          <p:attrName>style.fontWeight</p:attrName>
                                        </p:attrNameLst>
                                      </p:cBhvr>
                                      <p:to>
                                        <p:strVal val="bold"/>
                                      </p:to>
                                    </p:set>
                                  </p:childTnLst>
                                </p:cTn>
                              </p:par>
                            </p:childTnLst>
                          </p:cTn>
                        </p:par>
                      </p:childTnLst>
                    </p:cTn>
                  </p:par>
                  <p:par>
                    <p:cTn id="21" fill="hold">
                      <p:stCondLst>
                        <p:cond delay="indefinite"/>
                      </p:stCondLst>
                      <p:childTnLst>
                        <p:par>
                          <p:cTn id="22" fill="hold">
                            <p:stCondLst>
                              <p:cond delay="0"/>
                            </p:stCondLst>
                            <p:childTnLst>
                              <p:par>
                                <p:cTn id="23" presetID="15" presetClass="emph" presetSubtype="0" nodeType="clickEffect">
                                  <p:stCondLst>
                                    <p:cond delay="0"/>
                                  </p:stCondLst>
                                  <p:iterate type="lt">
                                    <p:tmAbs val="25"/>
                                  </p:iterate>
                                  <p:childTnLst>
                                    <p:set>
                                      <p:cBhvr override="childStyle">
                                        <p:cTn id="24" dur="indefinite"/>
                                        <p:tgtEl>
                                          <p:spTgt spid="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99342342"/>
              </p:ext>
            </p:extLst>
          </p:nvPr>
        </p:nvGraphicFramePr>
        <p:xfrm>
          <a:off x="1271275" y="1346031"/>
          <a:ext cx="9603275" cy="43077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3142445" y="591287"/>
            <a:ext cx="6130344" cy="584775"/>
          </a:xfrm>
          <a:prstGeom prst="rect">
            <a:avLst/>
          </a:prstGeom>
        </p:spPr>
        <p:txBody>
          <a:bodyPr wrap="square">
            <a:spAutoFit/>
          </a:bodyPr>
          <a:lstStyle/>
          <a:p>
            <a:pPr lvl="0" algn="r" rtl="1"/>
            <a:r>
              <a:rPr lang="ar-SA" sz="3200" u="sng" dirty="0">
                <a:solidFill>
                  <a:srgbClr val="0070C0"/>
                </a:solidFill>
                <a:latin typeface="Simplified Arabic" panose="02020603050405020304" pitchFamily="18" charset="-78"/>
                <a:cs typeface="Simplified Arabic" panose="02020603050405020304" pitchFamily="18" charset="-78"/>
              </a:rPr>
              <a:t>ويمكن أن يأخذ هذا الدعم عدة أدوار منها:</a:t>
            </a:r>
            <a:endParaRPr lang="fr-FR" sz="3200" u="sng" dirty="0">
              <a:solidFill>
                <a:srgbClr val="0070C0"/>
              </a:solidFill>
              <a:latin typeface="Simplified Arabic" panose="02020603050405020304" pitchFamily="18" charset="-78"/>
              <a:cs typeface="Simplified Arabic" panose="02020603050405020304" pitchFamily="18" charset="-78"/>
            </a:endParaRPr>
          </a:p>
        </p:txBody>
      </p:sp>
    </p:spTree>
    <p:extLst>
      <p:ext uri="{BB962C8B-B14F-4D97-AF65-F5344CB8AC3E}">
        <p14:creationId xmlns:p14="http://schemas.microsoft.com/office/powerpoint/2010/main" val="12973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mph" presetSubtype="0" fill="hold" grpId="0" nodeType="clickEffect">
                                  <p:stCondLst>
                                    <p:cond delay="0"/>
                                  </p:stCondLst>
                                  <p:childTnLst>
                                    <p:anim calcmode="discrete" valueType="str">
                                      <p:cBhvr override="childStyle">
                                        <p:cTn id="12" dur="2000" fill="hold"/>
                                        <p:tgtEl>
                                          <p:spTgt spid="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1353800" cy="1325563"/>
          </a:xfrm>
        </p:spPr>
        <p:txBody>
          <a:bodyPr anchor="t"/>
          <a:lstStyle/>
          <a:p>
            <a:pPr algn="r" rtl="1"/>
            <a:r>
              <a:rPr lang="ar-SA" b="1" u="sng" dirty="0" smtClean="0">
                <a:solidFill>
                  <a:srgbClr val="00B050"/>
                </a:solidFill>
                <a:latin typeface="Simplified Arabic" panose="02020603050405020304" pitchFamily="18" charset="-78"/>
                <a:cs typeface="Simplified Arabic" panose="02020603050405020304" pitchFamily="18" charset="-78"/>
              </a:rPr>
              <a:t>3- الحصول على </a:t>
            </a:r>
            <a:r>
              <a:rPr lang="ar-SA" b="1" u="sng" dirty="0" err="1" smtClean="0">
                <a:solidFill>
                  <a:srgbClr val="00B050"/>
                </a:solidFill>
                <a:latin typeface="Simplified Arabic" panose="02020603050405020304" pitchFamily="18" charset="-78"/>
                <a:cs typeface="Simplified Arabic" panose="02020603050405020304" pitchFamily="18" charset="-78"/>
              </a:rPr>
              <a:t>إمتياز</a:t>
            </a:r>
            <a:r>
              <a:rPr lang="ar-SA" b="1" u="sng" dirty="0" smtClean="0">
                <a:solidFill>
                  <a:srgbClr val="00B050"/>
                </a:solidFill>
                <a:latin typeface="Simplified Arabic" panose="02020603050405020304" pitchFamily="18" charset="-78"/>
                <a:cs typeface="Simplified Arabic" panose="02020603050405020304" pitchFamily="18" charset="-78"/>
              </a:rPr>
              <a:t> </a:t>
            </a:r>
            <a:r>
              <a:rPr lang="fr-FR" b="1" u="sng" dirty="0" smtClean="0">
                <a:solidFill>
                  <a:srgbClr val="00B050"/>
                </a:solidFill>
                <a:latin typeface="Simplified Arabic" panose="02020603050405020304" pitchFamily="18" charset="-78"/>
                <a:cs typeface="Simplified Arabic" panose="02020603050405020304" pitchFamily="18" charset="-78"/>
              </a:rPr>
              <a:t>La création En Franchise</a:t>
            </a:r>
            <a:r>
              <a:rPr lang="ar-SA" dirty="0" smtClean="0"/>
              <a:t> </a:t>
            </a:r>
            <a:endParaRPr lang="fr-FR" dirty="0"/>
          </a:p>
        </p:txBody>
      </p:sp>
      <p:sp>
        <p:nvSpPr>
          <p:cNvPr id="3" name="Espace réservé du contenu 2"/>
          <p:cNvSpPr>
            <a:spLocks noGrp="1"/>
          </p:cNvSpPr>
          <p:nvPr>
            <p:ph idx="1"/>
          </p:nvPr>
        </p:nvSpPr>
        <p:spPr>
          <a:xfrm>
            <a:off x="2730321" y="1027906"/>
            <a:ext cx="9672034" cy="4351338"/>
          </a:xfrm>
        </p:spPr>
        <p:txBody>
          <a:bodyPr>
            <a:noAutofit/>
          </a:bodyPr>
          <a:lstStyle/>
          <a:p>
            <a:pPr algn="just" rtl="1"/>
            <a:r>
              <a:rPr lang="ar-SA" sz="2400" dirty="0" smtClean="0">
                <a:latin typeface="Simplified Arabic" panose="02020603050405020304" pitchFamily="18" charset="-78"/>
                <a:cs typeface="Simplified Arabic" panose="02020603050405020304" pitchFamily="18" charset="-78"/>
              </a:rPr>
              <a:t>يعتبر الامتياز صيغة مهمة ضمن أشكال إنشاء المؤسسات، إذ عرف تطورا كبيرا في السنوات الأخيرة خاصة بعد التأكيد على حقوق الملكية المختلفة، ويعتبر </a:t>
            </a:r>
            <a:r>
              <a:rPr lang="ar-SA" sz="2400" dirty="0" err="1" smtClean="0">
                <a:latin typeface="Simplified Arabic" panose="02020603050405020304" pitchFamily="18" charset="-78"/>
                <a:cs typeface="Simplified Arabic" panose="02020603050405020304" pitchFamily="18" charset="-78"/>
              </a:rPr>
              <a:t>الإمتياز</a:t>
            </a:r>
            <a:r>
              <a:rPr lang="ar-SA" sz="2400" dirty="0" smtClean="0">
                <a:latin typeface="Simplified Arabic" panose="02020603050405020304" pitchFamily="18" charset="-78"/>
                <a:cs typeface="Simplified Arabic" panose="02020603050405020304" pitchFamily="18" charset="-78"/>
              </a:rPr>
              <a:t> نظاما تسويقيا يحتوي على اتفاقيات قانونية تعطي الحق للمرخص له والذي يسمى أيضا الطرف الحاصل الامتياز بقيادة عمل يملكه وفق شروط وفترة متفق عليها من الجهة المانحة لترخيص الامتياز.</a:t>
            </a:r>
          </a:p>
          <a:p>
            <a:pPr algn="just" rtl="1"/>
            <a:r>
              <a:rPr lang="ar-SA" sz="2400" dirty="0" smtClean="0">
                <a:latin typeface="Simplified Arabic" panose="02020603050405020304" pitchFamily="18" charset="-78"/>
                <a:cs typeface="Simplified Arabic" panose="02020603050405020304" pitchFamily="18" charset="-78"/>
              </a:rPr>
              <a:t>حق الامتياز هو احد الخيارات المهمة أمام المقاول لإنشاء مؤسسته، وحق الامتياز يعني أن نقوم من خلاله الشركة(المانحة </a:t>
            </a:r>
            <a:r>
              <a:rPr lang="ar-SA" sz="2400" dirty="0" err="1" smtClean="0">
                <a:latin typeface="Simplified Arabic" panose="02020603050405020304" pitchFamily="18" charset="-78"/>
                <a:cs typeface="Simplified Arabic" panose="02020603050405020304" pitchFamily="18" charset="-78"/>
              </a:rPr>
              <a:t>للإمتياز</a:t>
            </a:r>
            <a:r>
              <a:rPr lang="ar-SA" sz="2400" dirty="0" smtClean="0">
                <a:latin typeface="Simplified Arabic" panose="02020603050405020304" pitchFamily="18" charset="-78"/>
                <a:cs typeface="Simplified Arabic" panose="02020603050405020304" pitchFamily="18" charset="-78"/>
              </a:rPr>
              <a:t>) الحق في </a:t>
            </a:r>
            <a:r>
              <a:rPr lang="ar-SA" sz="2400" dirty="0" err="1" smtClean="0">
                <a:latin typeface="Simplified Arabic" panose="02020603050405020304" pitchFamily="18" charset="-78"/>
                <a:cs typeface="Simplified Arabic" panose="02020603050405020304" pitchFamily="18" charset="-78"/>
              </a:rPr>
              <a:t>إإنتاج</a:t>
            </a:r>
            <a:r>
              <a:rPr lang="ar-SA" sz="2400" dirty="0" smtClean="0">
                <a:latin typeface="Simplified Arabic" panose="02020603050405020304" pitchFamily="18" charset="-78"/>
                <a:cs typeface="Simplified Arabic" panose="02020603050405020304" pitchFamily="18" charset="-78"/>
              </a:rPr>
              <a:t> وبيع، وتوزيع و تسويق  المنتجات أو خدمات الشركة الأصلية بما في ذلك قيام الشركة </a:t>
            </a:r>
            <a:r>
              <a:rPr lang="ar-SA" sz="2400" dirty="0" err="1" smtClean="0">
                <a:latin typeface="Simplified Arabic" panose="02020603050405020304" pitchFamily="18" charset="-78"/>
                <a:cs typeface="Simplified Arabic" panose="02020603050405020304" pitchFamily="18" charset="-78"/>
              </a:rPr>
              <a:t>المشترية</a:t>
            </a:r>
            <a:r>
              <a:rPr lang="ar-SA" sz="2400" dirty="0" smtClean="0">
                <a:latin typeface="Simplified Arabic" panose="02020603050405020304" pitchFamily="18" charset="-78"/>
                <a:cs typeface="Simplified Arabic" panose="02020603050405020304" pitchFamily="18" charset="-78"/>
              </a:rPr>
              <a:t> للامتياز باستخدام </a:t>
            </a:r>
            <a:r>
              <a:rPr lang="ar-SA" sz="2400" dirty="0" err="1" smtClean="0">
                <a:latin typeface="Simplified Arabic" panose="02020603050405020304" pitchFamily="18" charset="-78"/>
                <a:cs typeface="Simplified Arabic" panose="02020603050405020304" pitchFamily="18" charset="-78"/>
              </a:rPr>
              <a:t>إسم</a:t>
            </a:r>
            <a:r>
              <a:rPr lang="ar-SA" sz="2400" dirty="0" smtClean="0">
                <a:latin typeface="Simplified Arabic" panose="02020603050405020304" pitchFamily="18" charset="-78"/>
                <a:cs typeface="Simplified Arabic" panose="02020603050405020304" pitchFamily="18" charset="-78"/>
              </a:rPr>
              <a:t> الشركة المانحة للامتياز وعلامتها التجارية وسمعتها، فهو اتفاق تجاري بين مؤسستين مستقلتين قانونيا وماليا، ويستفيد المقاول من دعم من طرف المؤسسة المانحة للامتياز مقابل دفع مبلغ مالي معين، وبهذا فعقود الامتياز تمثل حلا للمقاولين الذين ليس لهم أفكار خاصة بهم أو الذين ليس لهم الإمكانيات الضرورية </a:t>
            </a:r>
            <a:r>
              <a:rPr lang="ar-SA" sz="2400" dirty="0" err="1" smtClean="0">
                <a:latin typeface="Simplified Arabic" panose="02020603050405020304" pitchFamily="18" charset="-78"/>
                <a:cs typeface="Simplified Arabic" panose="02020603050405020304" pitchFamily="18" charset="-78"/>
              </a:rPr>
              <a:t>للإبتكار</a:t>
            </a:r>
            <a:r>
              <a:rPr lang="ar-SA" sz="2400" dirty="0" smtClean="0">
                <a:latin typeface="Simplified Arabic" panose="02020603050405020304" pitchFamily="18" charset="-78"/>
                <a:cs typeface="Simplified Arabic" panose="02020603050405020304" pitchFamily="18" charset="-78"/>
              </a:rPr>
              <a:t>.</a:t>
            </a:r>
            <a:endParaRPr lang="fr-FR" sz="2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262474" y="1272928"/>
            <a:ext cx="2600325" cy="25005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14567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nodeType="clickEffect">
                                  <p:stCondLst>
                                    <p:cond delay="0"/>
                                  </p:stCondLst>
                                  <p:childTnLst>
                                    <p:animClr clrSpc="rgb" dir="cw">
                                      <p:cBhvr override="childStyle">
                                        <p:cTn id="28" dur="2000" fill="hold"/>
                                        <p:tgtEl>
                                          <p:spTgt spid="3">
                                            <p:txEl>
                                              <p:pRg st="0" end="0"/>
                                            </p:txEl>
                                          </p:spTgt>
                                        </p:tgtEl>
                                        <p:attrNameLst>
                                          <p:attrName>style.color</p:attrName>
                                        </p:attrNameLst>
                                      </p:cBhvr>
                                      <p:to>
                                        <a:schemeClr val="accent2"/>
                                      </p:to>
                                    </p:animClr>
                                  </p:childTnLst>
                                </p:cTn>
                              </p:par>
                            </p:childTnLst>
                          </p:cTn>
                        </p:par>
                      </p:childTnLst>
                    </p:cTn>
                  </p:par>
                  <p:par>
                    <p:cTn id="29" fill="hold">
                      <p:stCondLst>
                        <p:cond delay="indefinite"/>
                      </p:stCondLst>
                      <p:childTnLst>
                        <p:par>
                          <p:cTn id="30" fill="hold">
                            <p:stCondLst>
                              <p:cond delay="0"/>
                            </p:stCondLst>
                            <p:childTnLst>
                              <p:par>
                                <p:cTn id="31" presetID="6" presetClass="emph" presetSubtype="0" fill="hold" nodeType="clickEffect">
                                  <p:stCondLst>
                                    <p:cond delay="0"/>
                                  </p:stCondLst>
                                  <p:childTnLst>
                                    <p:animScale>
                                      <p:cBhvr>
                                        <p:cTn id="32" dur="2000" fill="hold"/>
                                        <p:tgtEl>
                                          <p:spTgt spid="3">
                                            <p:txEl>
                                              <p:pRg st="1" end="1"/>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Espace réservé du contenu 1"/>
          <p:cNvGraphicFramePr>
            <a:graphicFrameLocks noGrp="1"/>
          </p:cNvGraphicFramePr>
          <p:nvPr>
            <p:ph idx="1"/>
            <p:extLst>
              <p:ext uri="{D42A27DB-BD31-4B8C-83A1-F6EECF244321}">
                <p14:modId xmlns:p14="http://schemas.microsoft.com/office/powerpoint/2010/main" val="2458256229"/>
              </p:ext>
            </p:extLst>
          </p:nvPr>
        </p:nvGraphicFramePr>
        <p:xfrm>
          <a:off x="949302" y="540913"/>
          <a:ext cx="9603275" cy="4796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26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2641646207"/>
              </p:ext>
            </p:extLst>
          </p:nvPr>
        </p:nvGraphicFramePr>
        <p:xfrm>
          <a:off x="1927538" y="0"/>
          <a:ext cx="10264462" cy="6126480"/>
        </p:xfrm>
        <a:graphic>
          <a:graphicData uri="http://schemas.openxmlformats.org/drawingml/2006/table">
            <a:tbl>
              <a:tblPr firstRow="1" bandRow="1">
                <a:tableStyleId>{5C22544A-7EE6-4342-B048-85BDC9FD1C3A}</a:tableStyleId>
              </a:tblPr>
              <a:tblGrid>
                <a:gridCol w="5132231">
                  <a:extLst>
                    <a:ext uri="{9D8B030D-6E8A-4147-A177-3AD203B41FA5}">
                      <a16:colId xmlns:a16="http://schemas.microsoft.com/office/drawing/2014/main" val="3421180471"/>
                    </a:ext>
                  </a:extLst>
                </a:gridCol>
                <a:gridCol w="5132231">
                  <a:extLst>
                    <a:ext uri="{9D8B030D-6E8A-4147-A177-3AD203B41FA5}">
                      <a16:colId xmlns:a16="http://schemas.microsoft.com/office/drawing/2014/main" val="4130172528"/>
                    </a:ext>
                  </a:extLst>
                </a:gridCol>
              </a:tblGrid>
              <a:tr h="370840">
                <a:tc>
                  <a:txBody>
                    <a:bodyPr/>
                    <a:lstStyle/>
                    <a:p>
                      <a:pPr algn="ctr" rtl="1"/>
                      <a:r>
                        <a:rPr lang="ar-SA" sz="2400" dirty="0" smtClean="0">
                          <a:latin typeface="Simplified Arabic" panose="02020603050405020304" pitchFamily="18" charset="-78"/>
                          <a:cs typeface="Simplified Arabic" panose="02020603050405020304" pitchFamily="18" charset="-78"/>
                        </a:rPr>
                        <a:t>نقاط الضعف </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نقاط القوة </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888259816"/>
                  </a:ext>
                </a:extLst>
              </a:tr>
              <a:tr h="370840">
                <a:tc>
                  <a:txBody>
                    <a:bodyPr/>
                    <a:lstStyle/>
                    <a:p>
                      <a:pPr algn="r" rtl="1"/>
                      <a:r>
                        <a:rPr lang="ar-SA" sz="2400" dirty="0" smtClean="0">
                          <a:latin typeface="Simplified Arabic" panose="02020603050405020304" pitchFamily="18" charset="-78"/>
                          <a:cs typeface="Simplified Arabic" panose="02020603050405020304" pitchFamily="18" charset="-78"/>
                        </a:rPr>
                        <a:t>التقيد بعمليات وشروط مانح الامتياز</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الاستفادة من خبرة مانح</a:t>
                      </a:r>
                      <a:r>
                        <a:rPr lang="ar-SA" sz="2400" baseline="0" dirty="0" smtClean="0">
                          <a:latin typeface="Simplified Arabic" panose="02020603050405020304" pitchFamily="18" charset="-78"/>
                          <a:cs typeface="Simplified Arabic" panose="02020603050405020304" pitchFamily="18" charset="-78"/>
                        </a:rPr>
                        <a:t> الامتياز</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912693978"/>
                  </a:ext>
                </a:extLst>
              </a:tr>
              <a:tr h="370840">
                <a:tc>
                  <a:txBody>
                    <a:bodyPr/>
                    <a:lstStyle/>
                    <a:p>
                      <a:pPr algn="ctr" rtl="1"/>
                      <a:r>
                        <a:rPr lang="ar-SA" sz="2400" dirty="0" smtClean="0">
                          <a:latin typeface="Simplified Arabic" panose="02020603050405020304" pitchFamily="18" charset="-78"/>
                          <a:cs typeface="Simplified Arabic" panose="02020603050405020304" pitchFamily="18" charset="-78"/>
                        </a:rPr>
                        <a:t>ضرورية دفع قيمة الامتياز من المبيعات مما يقلل من قيمة الأرباح</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توفير الدعم والتدريب المستمر</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95498703"/>
                  </a:ext>
                </a:extLst>
              </a:tr>
              <a:tr h="370840">
                <a:tc>
                  <a:txBody>
                    <a:bodyPr/>
                    <a:lstStyle/>
                    <a:p>
                      <a:pPr algn="ctr" rtl="1"/>
                      <a:r>
                        <a:rPr lang="ar-SA" sz="2400" dirty="0" smtClean="0">
                          <a:latin typeface="Simplified Arabic" panose="02020603050405020304" pitchFamily="18" charset="-78"/>
                          <a:cs typeface="Simplified Arabic" panose="02020603050405020304" pitchFamily="18" charset="-78"/>
                        </a:rPr>
                        <a:t>محدودية التصرف بالملكية بسبب</a:t>
                      </a:r>
                      <a:r>
                        <a:rPr lang="ar-SA" sz="2400" baseline="0" dirty="0" smtClean="0">
                          <a:latin typeface="Simplified Arabic" panose="02020603050405020304" pitchFamily="18" charset="-78"/>
                          <a:cs typeface="Simplified Arabic" panose="02020603050405020304" pitchFamily="18" charset="-78"/>
                        </a:rPr>
                        <a:t> شروط مانح الامتياز وضغوطاته</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إمكانية الحصول على تمويل بتقسيط مبالغ تكاليف</a:t>
                      </a:r>
                      <a:r>
                        <a:rPr lang="ar-SA" sz="2400" baseline="0" dirty="0" smtClean="0">
                          <a:latin typeface="Simplified Arabic" panose="02020603050405020304" pitchFamily="18" charset="-78"/>
                          <a:cs typeface="Simplified Arabic" panose="02020603050405020304" pitchFamily="18" charset="-78"/>
                        </a:rPr>
                        <a:t> بدء التشغيل</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87657225"/>
                  </a:ext>
                </a:extLst>
              </a:tr>
              <a:tr h="370840">
                <a:tc>
                  <a:txBody>
                    <a:bodyPr/>
                    <a:lstStyle/>
                    <a:p>
                      <a:pPr algn="ctr" rtl="1"/>
                      <a:r>
                        <a:rPr lang="ar-SA" sz="2400" dirty="0" smtClean="0">
                          <a:latin typeface="Simplified Arabic" panose="02020603050405020304" pitchFamily="18" charset="-78"/>
                          <a:cs typeface="Simplified Arabic" panose="02020603050405020304" pitchFamily="18" charset="-78"/>
                        </a:rPr>
                        <a:t>إلزام المستفيد من الامتياز</a:t>
                      </a:r>
                      <a:r>
                        <a:rPr lang="ar-SA" sz="2400" baseline="0" dirty="0" smtClean="0">
                          <a:latin typeface="Simplified Arabic" panose="02020603050405020304" pitchFamily="18" charset="-78"/>
                          <a:cs typeface="Simplified Arabic" panose="02020603050405020304" pitchFamily="18" charset="-78"/>
                        </a:rPr>
                        <a:t> بشراء بعض المواد والمنتجات من مانح الامتياز  حتى ولو كانت أغلى من السوق</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الاستفادة من قوة</a:t>
                      </a:r>
                      <a:r>
                        <a:rPr lang="ar-SA" sz="2400" baseline="0" dirty="0" smtClean="0">
                          <a:latin typeface="Simplified Arabic" panose="02020603050405020304" pitchFamily="18" charset="-78"/>
                          <a:cs typeface="Simplified Arabic" panose="02020603050405020304" pitchFamily="18" charset="-78"/>
                        </a:rPr>
                        <a:t> العلامة التجارية في جذب العملاء</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039628519"/>
                  </a:ext>
                </a:extLst>
              </a:tr>
              <a:tr h="370840">
                <a:tc>
                  <a:txBody>
                    <a:bodyPr/>
                    <a:lstStyle/>
                    <a:p>
                      <a:pPr algn="ctr" rtl="1"/>
                      <a:r>
                        <a:rPr lang="ar-SA" sz="2400" dirty="0" smtClean="0">
                          <a:latin typeface="Simplified Arabic" panose="02020603050405020304" pitchFamily="18" charset="-78"/>
                          <a:cs typeface="Simplified Arabic" panose="02020603050405020304" pitchFamily="18" charset="-78"/>
                        </a:rPr>
                        <a:t>أداء المستفيد</a:t>
                      </a:r>
                      <a:r>
                        <a:rPr lang="ar-SA" sz="2400" baseline="0" dirty="0" smtClean="0">
                          <a:latin typeface="Simplified Arabic" panose="02020603050405020304" pitchFamily="18" charset="-78"/>
                          <a:cs typeface="Simplified Arabic" panose="02020603050405020304" pitchFamily="18" charset="-78"/>
                        </a:rPr>
                        <a:t> من الامتياز في مواقع أخرى يؤثر على سمعة المستفيد موضوع الدراسة</a:t>
                      </a:r>
                      <a:endParaRPr lang="ar-SA" sz="2400" dirty="0" smtClean="0">
                        <a:latin typeface="Simplified Arabic" panose="02020603050405020304" pitchFamily="18" charset="-78"/>
                        <a:cs typeface="Simplified Arabic" panose="02020603050405020304" pitchFamily="18" charset="-78"/>
                      </a:endParaRPr>
                    </a:p>
                  </a:txBody>
                  <a:tcPr/>
                </a:tc>
                <a:tc>
                  <a:txBody>
                    <a:bodyPr/>
                    <a:lstStyle/>
                    <a:p>
                      <a:pPr algn="ctr" rtl="1"/>
                      <a:r>
                        <a:rPr lang="ar-SA" sz="2400" dirty="0" smtClean="0">
                          <a:latin typeface="Simplified Arabic" panose="02020603050405020304" pitchFamily="18" charset="-78"/>
                          <a:cs typeface="Simplified Arabic" panose="02020603050405020304" pitchFamily="18" charset="-78"/>
                        </a:rPr>
                        <a:t>مساهمة مانح</a:t>
                      </a:r>
                      <a:r>
                        <a:rPr lang="ar-SA" sz="2400" baseline="0" dirty="0" smtClean="0">
                          <a:latin typeface="Simplified Arabic" panose="02020603050405020304" pitchFamily="18" charset="-78"/>
                          <a:cs typeface="Simplified Arabic" panose="02020603050405020304" pitchFamily="18" charset="-78"/>
                        </a:rPr>
                        <a:t> الامتياز في عملية الإعلان والترويج العام للمنتج</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093096363"/>
                  </a:ext>
                </a:extLst>
              </a:tr>
              <a:tr h="370840">
                <a:tc>
                  <a:txBody>
                    <a:bodyPr/>
                    <a:lstStyle/>
                    <a:p>
                      <a:pPr algn="ctr" rtl="1"/>
                      <a:r>
                        <a:rPr lang="ar-SA" sz="2400" dirty="0" smtClean="0">
                          <a:latin typeface="Simplified Arabic" panose="02020603050405020304" pitchFamily="18" charset="-78"/>
                          <a:cs typeface="Simplified Arabic" panose="02020603050405020304" pitchFamily="18" charset="-78"/>
                        </a:rPr>
                        <a:t>قد يخسر المستفيد من الامتياز إذا</a:t>
                      </a:r>
                      <a:r>
                        <a:rPr lang="ar-SA" sz="2400" baseline="0" dirty="0" smtClean="0">
                          <a:latin typeface="Simplified Arabic" panose="02020603050405020304" pitchFamily="18" charset="-78"/>
                          <a:cs typeface="Simplified Arabic" panose="02020603050405020304" pitchFamily="18" charset="-78"/>
                        </a:rPr>
                        <a:t> تم سحب الامتياز منه</a:t>
                      </a:r>
                      <a:endParaRPr lang="fr-FR" sz="2400" dirty="0">
                        <a:latin typeface="Simplified Arabic" panose="02020603050405020304" pitchFamily="18" charset="-78"/>
                        <a:cs typeface="Simplified Arabic" panose="02020603050405020304" pitchFamily="18" charset="-78"/>
                      </a:endParaRPr>
                    </a:p>
                  </a:txBody>
                  <a:tcPr/>
                </a:tc>
                <a:tc>
                  <a:txBody>
                    <a:bodyPr/>
                    <a:lstStyle/>
                    <a:p>
                      <a:pPr algn="r" rtl="1"/>
                      <a:r>
                        <a:rPr lang="ar-SA" sz="2400" dirty="0" smtClean="0">
                          <a:latin typeface="Simplified Arabic" panose="02020603050405020304" pitchFamily="18" charset="-78"/>
                          <a:cs typeface="Simplified Arabic" panose="02020603050405020304" pitchFamily="18" charset="-78"/>
                        </a:rPr>
                        <a:t>شراء المنتجات والمواد والمعدات والخدمات المستخدمة</a:t>
                      </a:r>
                    </a:p>
                    <a:p>
                      <a:pPr algn="r" rtl="1"/>
                      <a:r>
                        <a:rPr lang="ar-SA" sz="2400" dirty="0" smtClean="0">
                          <a:latin typeface="Simplified Arabic" panose="02020603050405020304" pitchFamily="18" charset="-78"/>
                          <a:cs typeface="Simplified Arabic" panose="02020603050405020304" pitchFamily="18" charset="-78"/>
                        </a:rPr>
                        <a:t>في المؤسسة بصورة مباشرة من مانح الامتياز بأسعار منخفضة </a:t>
                      </a:r>
                      <a:endParaRPr lang="fr-FR" sz="24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667367514"/>
                  </a:ext>
                </a:extLst>
              </a:tr>
            </a:tbl>
          </a:graphicData>
        </a:graphic>
      </p:graphicFrame>
      <p:pic>
        <p:nvPicPr>
          <p:cNvPr id="3" name="Image 2"/>
          <p:cNvPicPr>
            <a:picLocks noChangeAspect="1"/>
          </p:cNvPicPr>
          <p:nvPr/>
        </p:nvPicPr>
        <p:blipFill>
          <a:blip r:embed="rId2"/>
          <a:stretch>
            <a:fillRect/>
          </a:stretch>
        </p:blipFill>
        <p:spPr>
          <a:xfrm rot="19948434">
            <a:off x="-70314" y="223193"/>
            <a:ext cx="2401604" cy="21526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9056542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3"/>
                                        </p:tgtEl>
                                      </p:cBhvr>
                                    </p:animEffect>
                                    <p:anim calcmode="lin" valueType="num">
                                      <p:cBhvr>
                                        <p:cTn id="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3"/>
                                        </p:tgtEl>
                                        <p:attrNameLst>
                                          <p:attrName>ppt_h</p:attrName>
                                        </p:attrNameLst>
                                      </p:cBhvr>
                                      <p:tavLst>
                                        <p:tav tm="0">
                                          <p:val>
                                            <p:strVal val="ppt_h"/>
                                          </p:val>
                                        </p:tav>
                                        <p:tav tm="100000">
                                          <p:val>
                                            <p:strVal val="ppt_h"/>
                                          </p:val>
                                        </p:tav>
                                      </p:tavLst>
                                    </p:anim>
                                    <p:set>
                                      <p:cBhvr>
                                        <p:cTn id="9" dur="1" fill="hold">
                                          <p:stCondLst>
                                            <p:cond delay="1999"/>
                                          </p:stCondLst>
                                        </p:cTn>
                                        <p:tgtEl>
                                          <p:spTgt spid="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SA" u="sng" dirty="0" smtClean="0">
                <a:solidFill>
                  <a:srgbClr val="00B050"/>
                </a:solidFill>
                <a:latin typeface="Simplified Arabic" panose="02020603050405020304" pitchFamily="18" charset="-78"/>
                <a:cs typeface="Simplified Arabic" panose="02020603050405020304" pitchFamily="18" charset="-78"/>
              </a:rPr>
              <a:t>4-إنشاء فروع </a:t>
            </a:r>
            <a:r>
              <a:rPr lang="fr-FR" u="sng" dirty="0" smtClean="0">
                <a:solidFill>
                  <a:srgbClr val="00B050"/>
                </a:solidFill>
                <a:latin typeface="Simplified Arabic" panose="02020603050405020304" pitchFamily="18" charset="-78"/>
                <a:cs typeface="Simplified Arabic" panose="02020603050405020304" pitchFamily="18" charset="-78"/>
              </a:rPr>
              <a:t>La création de Filial</a:t>
            </a:r>
            <a:endParaRPr lang="fr-FR" u="sng" dirty="0">
              <a:solidFill>
                <a:srgbClr val="00B05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p:txBody>
          <a:bodyPr/>
          <a:lstStyle/>
          <a:p>
            <a:pPr algn="just" rtl="1"/>
            <a:r>
              <a:rPr lang="ar-SA" sz="3200" dirty="0" smtClean="0">
                <a:latin typeface="Simplified Arabic" panose="02020603050405020304" pitchFamily="18" charset="-78"/>
                <a:cs typeface="Simplified Arabic" panose="02020603050405020304" pitchFamily="18" charset="-78"/>
              </a:rPr>
              <a:t>في هذه الحالة يعمل المقاول لصالح مؤسسة قائمة توكل له مشروعا ذو طبيعة </a:t>
            </a:r>
            <a:r>
              <a:rPr lang="ar-SA" sz="3200" dirty="0" err="1" smtClean="0">
                <a:latin typeface="Simplified Arabic" panose="02020603050405020304" pitchFamily="18" charset="-78"/>
                <a:cs typeface="Simplified Arabic" panose="02020603050405020304" pitchFamily="18" charset="-78"/>
              </a:rPr>
              <a:t>مقاولاتية</a:t>
            </a:r>
            <a:r>
              <a:rPr lang="ar-SA" sz="3200" dirty="0" smtClean="0">
                <a:latin typeface="Simplified Arabic" panose="02020603050405020304" pitchFamily="18" charset="-78"/>
                <a:cs typeface="Simplified Arabic" panose="02020603050405020304" pitchFamily="18" charset="-78"/>
              </a:rPr>
              <a:t>، والمخاطر الشخصية التي يتحملها المقاول في هذه الحالة جد محدودة، وفي المقابل يحظى هذا الأخير بامتيازات الممنوحة للإطارات والمدراء.</a:t>
            </a:r>
          </a:p>
          <a:p>
            <a:pPr algn="r" rtl="1"/>
            <a:endParaRPr lang="fr-FR" dirty="0"/>
          </a:p>
        </p:txBody>
      </p:sp>
    </p:spTree>
    <p:extLst>
      <p:ext uri="{BB962C8B-B14F-4D97-AF65-F5344CB8AC3E}">
        <p14:creationId xmlns:p14="http://schemas.microsoft.com/office/powerpoint/2010/main" val="128286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8947" y="162859"/>
            <a:ext cx="11123054" cy="1049235"/>
          </a:xfrm>
        </p:spPr>
        <p:txBody>
          <a:bodyPr/>
          <a:lstStyle/>
          <a:p>
            <a:pPr algn="r" rtl="1"/>
            <a:r>
              <a:rPr lang="ar-SA" u="sng" dirty="0" smtClean="0">
                <a:solidFill>
                  <a:srgbClr val="00B050"/>
                </a:solidFill>
                <a:latin typeface="Simplified Arabic" panose="02020603050405020304" pitchFamily="18" charset="-78"/>
                <a:cs typeface="Simplified Arabic" panose="02020603050405020304" pitchFamily="18" charset="-78"/>
              </a:rPr>
              <a:t>5-تنمية و تطوير المؤسسة </a:t>
            </a:r>
            <a:r>
              <a:rPr lang="fr-FR" u="sng" dirty="0" smtClean="0">
                <a:solidFill>
                  <a:srgbClr val="00B050"/>
                </a:solidFill>
                <a:latin typeface="Simplified Arabic" panose="02020603050405020304" pitchFamily="18" charset="-78"/>
                <a:cs typeface="Simplified Arabic" panose="02020603050405020304" pitchFamily="18" charset="-78"/>
              </a:rPr>
              <a:t>Développement et la Croissance d’une entreprise</a:t>
            </a:r>
            <a:r>
              <a:rPr lang="ar-SA" dirty="0" smtClean="0"/>
              <a:t>: </a:t>
            </a:r>
            <a:endParaRPr lang="fr-FR" dirty="0"/>
          </a:p>
        </p:txBody>
      </p:sp>
      <p:sp>
        <p:nvSpPr>
          <p:cNvPr id="3" name="Espace réservé du contenu 2"/>
          <p:cNvSpPr>
            <a:spLocks noGrp="1"/>
          </p:cNvSpPr>
          <p:nvPr>
            <p:ph idx="1"/>
          </p:nvPr>
        </p:nvSpPr>
        <p:spPr>
          <a:xfrm>
            <a:off x="4700788" y="1825625"/>
            <a:ext cx="7225049" cy="4351338"/>
          </a:xfrm>
        </p:spPr>
        <p:txBody>
          <a:bodyPr>
            <a:normAutofit/>
          </a:bodyPr>
          <a:lstStyle/>
          <a:p>
            <a:pPr algn="just" rtl="1"/>
            <a:r>
              <a:rPr lang="ar-SA" sz="3200" dirty="0" smtClean="0">
                <a:latin typeface="Simplified Arabic" panose="02020603050405020304" pitchFamily="18" charset="-78"/>
                <a:cs typeface="Simplified Arabic" panose="02020603050405020304" pitchFamily="18" charset="-78"/>
              </a:rPr>
              <a:t>في هذه الحالة تصل المقاولة لمرحلة من الاستقرار كونها وصلت لنوع من النضج، وهي في هذا الشكل تعمل على التطوير الذي يبقى في حدود الاستقرار الذي تتمتع به، وإن كان  من خصائص المقاول انه يسعى للنجاح وبالتالي فهو يبحث عن فرصة جديدة </a:t>
            </a:r>
            <a:r>
              <a:rPr lang="ar-SA" sz="3200" dirty="0" err="1" smtClean="0">
                <a:latin typeface="Simplified Arabic" panose="02020603050405020304" pitchFamily="18" charset="-78"/>
                <a:cs typeface="Simplified Arabic" panose="02020603050405020304" pitchFamily="18" charset="-78"/>
              </a:rPr>
              <a:t>والإنطلاق</a:t>
            </a:r>
            <a:r>
              <a:rPr lang="ar-SA" sz="3200" dirty="0" smtClean="0">
                <a:latin typeface="Simplified Arabic" panose="02020603050405020304" pitchFamily="18" charset="-78"/>
                <a:cs typeface="Simplified Arabic" panose="02020603050405020304" pitchFamily="18" charset="-78"/>
              </a:rPr>
              <a:t> من جديد.   </a:t>
            </a:r>
            <a:endParaRPr lang="fr-FR" sz="32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0" y="1133341"/>
            <a:ext cx="4700788" cy="459775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15672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mph" presetSubtype="0" fill="hold" nodeType="clickEffect">
                                  <p:stCondLst>
                                    <p:cond delay="0"/>
                                  </p:stCondLst>
                                  <p:iterate type="lt">
                                    <p:tmPct val="4000"/>
                                  </p:iterate>
                                  <p:childTnLst>
                                    <p:set>
                                      <p:cBhvr override="childStyle">
                                        <p:cTn id="17" dur="500" fill="hold"/>
                                        <p:tgtEl>
                                          <p:spTgt spid="3">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95727" y="147696"/>
            <a:ext cx="9603275" cy="1049235"/>
          </a:xfrm>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ثانيا : شراء عمل قائم </a:t>
            </a:r>
            <a:r>
              <a:rPr lang="fr-FR" b="1" dirty="0" smtClean="0">
                <a:solidFill>
                  <a:srgbClr val="FF0000"/>
                </a:solidFill>
                <a:latin typeface="Simplified Arabic" panose="02020603050405020304" pitchFamily="18" charset="-78"/>
                <a:cs typeface="Simplified Arabic" panose="02020603050405020304" pitchFamily="18" charset="-78"/>
              </a:rPr>
              <a:t>La reprise d ’entreprise</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999661" y="799573"/>
            <a:ext cx="7977691" cy="4351338"/>
          </a:xfrm>
        </p:spPr>
        <p:txBody>
          <a:bodyPr>
            <a:noAutofit/>
          </a:bodyPr>
          <a:lstStyle/>
          <a:p>
            <a:pPr algn="just" rtl="1"/>
            <a:r>
              <a:rPr lang="ar-SA" sz="2400" dirty="0" smtClean="0">
                <a:latin typeface="Simplified Arabic" panose="02020603050405020304" pitchFamily="18" charset="-78"/>
                <a:cs typeface="Simplified Arabic" panose="02020603050405020304" pitchFamily="18" charset="-78"/>
              </a:rPr>
              <a:t>إن شراء مؤسسة قائمة يختلف عن إنشاء مؤسسة </a:t>
            </a:r>
            <a:r>
              <a:rPr lang="ar-SA" sz="2400" dirty="0" err="1" smtClean="0">
                <a:latin typeface="Simplified Arabic" panose="02020603050405020304" pitchFamily="18" charset="-78"/>
                <a:cs typeface="Simplified Arabic" panose="02020603050405020304" pitchFamily="18" charset="-78"/>
              </a:rPr>
              <a:t>جديدة،ذلك</a:t>
            </a:r>
            <a:r>
              <a:rPr lang="ar-SA" sz="2400" dirty="0" smtClean="0">
                <a:latin typeface="Simplified Arabic" panose="02020603050405020304" pitchFamily="18" charset="-78"/>
                <a:cs typeface="Simplified Arabic" panose="02020603050405020304" pitchFamily="18" charset="-78"/>
              </a:rPr>
              <a:t> أنها موجودة في الأساس ولا حاجة لإنشائها، وفي هذه الحالة يمكن الاعتماد على ما تملكه المؤسسة من إمكانيات في الحاضر، وعلى تاريخها السابق، وهيكلها التنظيمي، مما يقلل من مستوى عدم اليقين ودرجة الخطر، ومثلما هو الحال عاد إنشاء مؤسسة جديدة يمكن أن تتم عملية شراء عمل قائم من طرف فرد لحسابه الخاص أو من طرف مؤسسة قائمة.</a:t>
            </a:r>
          </a:p>
          <a:p>
            <a:pPr algn="just" rtl="1"/>
            <a:r>
              <a:rPr lang="ar-SA" sz="2400" dirty="0" smtClean="0">
                <a:latin typeface="Simplified Arabic" panose="02020603050405020304" pitchFamily="18" charset="-78"/>
                <a:cs typeface="Simplified Arabic" panose="02020603050405020304" pitchFamily="18" charset="-78"/>
              </a:rPr>
              <a:t>وفي هذا النوع من النشاط نميز حالتين إما شراء مؤسسة في وضعية جيدة أو شراء مؤسسة تواجه صعوبات، ومن خلال هذا الأسلوب في </a:t>
            </a:r>
            <a:r>
              <a:rPr lang="ar-SA" sz="2400" dirty="0" err="1" smtClean="0">
                <a:latin typeface="Simplified Arabic" panose="02020603050405020304" pitchFamily="18" charset="-78"/>
                <a:cs typeface="Simplified Arabic" panose="02020603050405020304" pitchFamily="18" charset="-78"/>
              </a:rPr>
              <a:t>الإستثمار</a:t>
            </a:r>
            <a:r>
              <a:rPr lang="ar-SA" sz="2400" dirty="0" smtClean="0">
                <a:latin typeface="Simplified Arabic" panose="02020603050405020304" pitchFamily="18" charset="-78"/>
                <a:cs typeface="Simplified Arabic" panose="02020603050405020304" pitchFamily="18" charset="-78"/>
              </a:rPr>
              <a:t> هناك مجموعة من العيوب والمزايا لا بد أن تأخذ بعين الاعتبار منه:</a:t>
            </a:r>
            <a:endParaRPr lang="fr-FR" sz="2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265351">
            <a:off x="501643" y="2271233"/>
            <a:ext cx="3188168" cy="211280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41045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down)">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752683720"/>
              </p:ext>
            </p:extLst>
          </p:nvPr>
        </p:nvGraphicFramePr>
        <p:xfrm>
          <a:off x="3290151" y="0"/>
          <a:ext cx="8734424" cy="5808372"/>
        </p:xfrm>
        <a:graphic>
          <a:graphicData uri="http://schemas.openxmlformats.org/drawingml/2006/table">
            <a:tbl>
              <a:tblPr firstRow="1" bandRow="1">
                <a:tableStyleId>{5C22544A-7EE6-4342-B048-85BDC9FD1C3A}</a:tableStyleId>
              </a:tblPr>
              <a:tblGrid>
                <a:gridCol w="4624108">
                  <a:extLst>
                    <a:ext uri="{9D8B030D-6E8A-4147-A177-3AD203B41FA5}">
                      <a16:colId xmlns:a16="http://schemas.microsoft.com/office/drawing/2014/main" val="2542043260"/>
                    </a:ext>
                  </a:extLst>
                </a:gridCol>
                <a:gridCol w="4110316">
                  <a:extLst>
                    <a:ext uri="{9D8B030D-6E8A-4147-A177-3AD203B41FA5}">
                      <a16:colId xmlns:a16="http://schemas.microsoft.com/office/drawing/2014/main" val="2255340487"/>
                    </a:ext>
                  </a:extLst>
                </a:gridCol>
              </a:tblGrid>
              <a:tr h="797925">
                <a:tc>
                  <a:txBody>
                    <a:bodyPr/>
                    <a:lstStyle/>
                    <a:p>
                      <a:pPr algn="ctr"/>
                      <a:r>
                        <a:rPr lang="ar-SA" sz="2000" dirty="0" smtClean="0">
                          <a:latin typeface="Simplified Arabic" panose="02020603050405020304" pitchFamily="18" charset="-78"/>
                          <a:cs typeface="Simplified Arabic" panose="02020603050405020304" pitchFamily="18" charset="-78"/>
                        </a:rPr>
                        <a:t>العيوب</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المزايا</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220645995"/>
                  </a:ext>
                </a:extLst>
              </a:tr>
              <a:tr h="571065">
                <a:tc>
                  <a:txBody>
                    <a:bodyPr/>
                    <a:lstStyle/>
                    <a:p>
                      <a:pPr algn="ctr" rtl="1"/>
                      <a:r>
                        <a:rPr lang="ar-SA" sz="2000" dirty="0" smtClean="0">
                          <a:latin typeface="Simplified Arabic" panose="02020603050405020304" pitchFamily="18" charset="-78"/>
                          <a:cs typeface="Simplified Arabic" panose="02020603050405020304" pitchFamily="18" charset="-78"/>
                        </a:rPr>
                        <a:t>احتمال سوء</a:t>
                      </a:r>
                      <a:r>
                        <a:rPr lang="ar-SA" sz="2000" baseline="0" dirty="0" smtClean="0">
                          <a:latin typeface="Simplified Arabic" panose="02020603050405020304" pitchFamily="18" charset="-78"/>
                          <a:cs typeface="Simplified Arabic" panose="02020603050405020304" pitchFamily="18" charset="-78"/>
                        </a:rPr>
                        <a:t> الموقع المقام عليه المشروع</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توفير </a:t>
                      </a:r>
                      <a:r>
                        <a:rPr lang="ar-SA" sz="2000" dirty="0" err="1" smtClean="0">
                          <a:latin typeface="Simplified Arabic" panose="02020603050405020304" pitchFamily="18" charset="-78"/>
                          <a:cs typeface="Simplified Arabic" panose="02020603050405020304" pitchFamily="18" charset="-78"/>
                        </a:rPr>
                        <a:t>الوقت،التكلفة</a:t>
                      </a:r>
                      <a:r>
                        <a:rPr lang="ar-SA" sz="2000" dirty="0" smtClean="0">
                          <a:latin typeface="Simplified Arabic" panose="02020603050405020304" pitchFamily="18" charset="-78"/>
                          <a:cs typeface="Simplified Arabic" panose="02020603050405020304" pitchFamily="18" charset="-78"/>
                        </a:rPr>
                        <a:t> و </a:t>
                      </a:r>
                      <a:r>
                        <a:rPr lang="ar-SA" sz="2000" dirty="0" err="1" smtClean="0">
                          <a:latin typeface="Simplified Arabic" panose="02020603050405020304" pitchFamily="18" charset="-78"/>
                          <a:cs typeface="Simplified Arabic" panose="02020603050405020304" pitchFamily="18" charset="-78"/>
                        </a:rPr>
                        <a:t>الحهد</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453784097"/>
                  </a:ext>
                </a:extLst>
              </a:tr>
              <a:tr h="571065">
                <a:tc>
                  <a:txBody>
                    <a:bodyPr/>
                    <a:lstStyle/>
                    <a:p>
                      <a:pPr algn="ctr"/>
                      <a:r>
                        <a:rPr lang="ar-SA" sz="2000" dirty="0" smtClean="0">
                          <a:latin typeface="Simplified Arabic" panose="02020603050405020304" pitchFamily="18" charset="-78"/>
                          <a:cs typeface="Simplified Arabic" panose="02020603050405020304" pitchFamily="18" charset="-78"/>
                        </a:rPr>
                        <a:t>احتمال السمعة  غير الطيبة</a:t>
                      </a:r>
                      <a:r>
                        <a:rPr lang="ar-SA" sz="2000" baseline="0" dirty="0" smtClean="0">
                          <a:latin typeface="Simplified Arabic" panose="02020603050405020304" pitchFamily="18" charset="-78"/>
                          <a:cs typeface="Simplified Arabic" panose="02020603050405020304" pitchFamily="18" charset="-78"/>
                        </a:rPr>
                        <a:t> للمشروع</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تخفيض المشاكل والمخاطر المتعلقة بالمشروع</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917367695"/>
                  </a:ext>
                </a:extLst>
              </a:tr>
              <a:tr h="793700">
                <a:tc>
                  <a:txBody>
                    <a:bodyPr/>
                    <a:lstStyle/>
                    <a:p>
                      <a:pPr algn="ctr"/>
                      <a:r>
                        <a:rPr lang="ar-SA" sz="2000" dirty="0" smtClean="0">
                          <a:latin typeface="Simplified Arabic" panose="02020603050405020304" pitchFamily="18" charset="-78"/>
                          <a:cs typeface="Simplified Arabic" panose="02020603050405020304" pitchFamily="18" charset="-78"/>
                        </a:rPr>
                        <a:t>تقادم المعدات و المنتجات</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الاستفادة من</a:t>
                      </a:r>
                      <a:r>
                        <a:rPr lang="ar-SA" sz="2000" baseline="0" dirty="0" smtClean="0">
                          <a:latin typeface="Simplified Arabic" panose="02020603050405020304" pitchFamily="18" charset="-78"/>
                          <a:cs typeface="Simplified Arabic" panose="02020603050405020304" pitchFamily="18" charset="-78"/>
                        </a:rPr>
                        <a:t> شهرة المحل، لأن المشروع القائم مسبقا له سوقه وزبائنه، </a:t>
                      </a:r>
                      <a:r>
                        <a:rPr lang="ar-SA" sz="2000" baseline="0" dirty="0" err="1" smtClean="0">
                          <a:latin typeface="Simplified Arabic" panose="02020603050405020304" pitchFamily="18" charset="-78"/>
                          <a:cs typeface="Simplified Arabic" panose="02020603050405020304" pitchFamily="18" charset="-78"/>
                        </a:rPr>
                        <a:t>موردوه</a:t>
                      </a:r>
                      <a:r>
                        <a:rPr lang="ar-SA" sz="2000" baseline="0" dirty="0" smtClean="0">
                          <a:latin typeface="Simplified Arabic" panose="02020603050405020304" pitchFamily="18" charset="-78"/>
                          <a:cs typeface="Simplified Arabic" panose="02020603050405020304" pitchFamily="18" charset="-78"/>
                        </a:rPr>
                        <a:t>  وموظفوه</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66547079"/>
                  </a:ext>
                </a:extLst>
              </a:tr>
              <a:tr h="571065">
                <a:tc>
                  <a:txBody>
                    <a:bodyPr/>
                    <a:lstStyle/>
                    <a:p>
                      <a:pPr algn="ctr"/>
                      <a:r>
                        <a:rPr lang="ar-SA" sz="2000" dirty="0" smtClean="0">
                          <a:latin typeface="Simplified Arabic" panose="02020603050405020304" pitchFamily="18" charset="-78"/>
                          <a:cs typeface="Simplified Arabic" panose="02020603050405020304" pitchFamily="18" charset="-78"/>
                        </a:rPr>
                        <a:t>احتمال وجود غش في السجلات</a:t>
                      </a:r>
                      <a:r>
                        <a:rPr lang="ar-SA" sz="2000" baseline="0" dirty="0" smtClean="0">
                          <a:latin typeface="Simplified Arabic" panose="02020603050405020304" pitchFamily="18" charset="-78"/>
                          <a:cs typeface="Simplified Arabic" panose="02020603050405020304" pitchFamily="18" charset="-78"/>
                        </a:rPr>
                        <a:t> والدفاتر</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يمكن للمالك الجديد</a:t>
                      </a:r>
                      <a:r>
                        <a:rPr lang="ar-SA" sz="2000" baseline="0" dirty="0" smtClean="0">
                          <a:latin typeface="Simplified Arabic" panose="02020603050405020304" pitchFamily="18" charset="-78"/>
                          <a:cs typeface="Simplified Arabic" panose="02020603050405020304" pitchFamily="18" charset="-78"/>
                        </a:rPr>
                        <a:t> أن يبدأ المشروع بسهولة</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102058168"/>
                  </a:ext>
                </a:extLst>
              </a:tr>
              <a:tr h="793700">
                <a:tc>
                  <a:txBody>
                    <a:bodyPr/>
                    <a:lstStyle/>
                    <a:p>
                      <a:pPr algn="ctr"/>
                      <a:r>
                        <a:rPr lang="ar-SA" sz="2000" dirty="0" smtClean="0">
                          <a:latin typeface="Simplified Arabic" panose="02020603050405020304" pitchFamily="18" charset="-78"/>
                          <a:cs typeface="Simplified Arabic" panose="02020603050405020304" pitchFamily="18" charset="-78"/>
                        </a:rPr>
                        <a:t>قد تكون تكلفة الشراء مرتفعة لأن</a:t>
                      </a:r>
                      <a:r>
                        <a:rPr lang="ar-SA" sz="2000" baseline="0" dirty="0" smtClean="0">
                          <a:latin typeface="Simplified Arabic" panose="02020603050405020304" pitchFamily="18" charset="-78"/>
                          <a:cs typeface="Simplified Arabic" panose="02020603050405020304" pitchFamily="18" charset="-78"/>
                        </a:rPr>
                        <a:t> السعر الذي سيطلبه البائع سيتضمن حق الملكية والشهرة</a:t>
                      </a: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الاستفادة من الخبرات السابقة للمشروع</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696638912"/>
                  </a:ext>
                </a:extLst>
              </a:tr>
              <a:tr h="571065">
                <a:tc>
                  <a:txBody>
                    <a:bodyPr/>
                    <a:lstStyle/>
                    <a:p>
                      <a:pPr algn="ctr"/>
                      <a:endParaRPr lang="fr-FR" sz="200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القدرة على تحديد جدواه بشكل دقيق</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3892158464"/>
                  </a:ext>
                </a:extLst>
              </a:tr>
              <a:tr h="1138787">
                <a:tc>
                  <a:txBody>
                    <a:bodyPr/>
                    <a:lstStyle/>
                    <a:p>
                      <a:pPr algn="ctr"/>
                      <a:endParaRPr lang="fr-FR" sz="2000" dirty="0">
                        <a:latin typeface="Simplified Arabic" panose="02020603050405020304" pitchFamily="18" charset="-78"/>
                        <a:cs typeface="Simplified Arabic" panose="02020603050405020304" pitchFamily="18" charset="-78"/>
                      </a:endParaRPr>
                    </a:p>
                  </a:txBody>
                  <a:tcPr/>
                </a:tc>
                <a:tc>
                  <a:txBody>
                    <a:bodyPr/>
                    <a:lstStyle/>
                    <a:p>
                      <a:pPr algn="ctr"/>
                      <a:r>
                        <a:rPr lang="ar-SA" sz="2000" dirty="0" smtClean="0">
                          <a:latin typeface="Simplified Arabic" panose="02020603050405020304" pitchFamily="18" charset="-78"/>
                          <a:cs typeface="Simplified Arabic" panose="02020603050405020304" pitchFamily="18" charset="-78"/>
                        </a:rPr>
                        <a:t>الاستفادة</a:t>
                      </a:r>
                      <a:r>
                        <a:rPr lang="ar-SA" sz="2000" baseline="0" dirty="0" smtClean="0">
                          <a:latin typeface="Simplified Arabic" panose="02020603050405020304" pitchFamily="18" charset="-78"/>
                          <a:cs typeface="Simplified Arabic" panose="02020603050405020304" pitchFamily="18" charset="-78"/>
                        </a:rPr>
                        <a:t> من الصورة الذهنية والسمعة الحسنة عن المشروع ‘ذا أحسن المقاول اختياره، وكذلك حسن توظيفها واستثمارها</a:t>
                      </a:r>
                      <a:endParaRPr lang="fr-FR" sz="2000" dirty="0">
                        <a:latin typeface="Simplified Arabic" panose="02020603050405020304" pitchFamily="18" charset="-78"/>
                        <a:cs typeface="Simplified Arabic" panose="02020603050405020304" pitchFamily="18" charset="-78"/>
                      </a:endParaRPr>
                    </a:p>
                  </a:txBody>
                  <a:tcPr/>
                </a:tc>
                <a:extLst>
                  <a:ext uri="{0D108BD9-81ED-4DB2-BD59-A6C34878D82A}">
                    <a16:rowId xmlns:a16="http://schemas.microsoft.com/office/drawing/2014/main" val="2077445256"/>
                  </a:ext>
                </a:extLst>
              </a:tr>
            </a:tbl>
          </a:graphicData>
        </a:graphic>
      </p:graphicFrame>
      <p:pic>
        <p:nvPicPr>
          <p:cNvPr id="3" name="Image 2"/>
          <p:cNvPicPr>
            <a:picLocks noChangeAspect="1"/>
          </p:cNvPicPr>
          <p:nvPr/>
        </p:nvPicPr>
        <p:blipFill>
          <a:blip r:embed="rId2"/>
          <a:stretch>
            <a:fillRect/>
          </a:stretch>
        </p:blipFill>
        <p:spPr>
          <a:xfrm>
            <a:off x="300038" y="713842"/>
            <a:ext cx="2857500" cy="31240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0678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4"/>
                                        </p:tgtEl>
                                        <p:attrNameLst>
                                          <p:attrName>ppt_x</p:attrName>
                                        </p:attrNameLst>
                                      </p:cBhvr>
                                      <p:tavLst>
                                        <p:tav tm="0">
                                          <p:val>
                                            <p:strVal val="ppt_x"/>
                                          </p:val>
                                        </p:tav>
                                        <p:tav tm="100000">
                                          <p:val>
                                            <p:strVal val="ppt_x"/>
                                          </p:val>
                                        </p:tav>
                                      </p:tavLst>
                                    </p:anim>
                                    <p:anim calcmode="lin" valueType="num">
                                      <p:cBhvr additive="base">
                                        <p:cTn id="12" dur="500"/>
                                        <p:tgtEl>
                                          <p:spTgt spid="4"/>
                                        </p:tgtEl>
                                        <p:attrNameLst>
                                          <p:attrName>ppt_y</p:attrName>
                                        </p:attrNameLst>
                                      </p:cBhvr>
                                      <p:tavLst>
                                        <p:tav tm="0">
                                          <p:val>
                                            <p:strVal val="ppt_y"/>
                                          </p:val>
                                        </p:tav>
                                        <p:tav tm="100000">
                                          <p:val>
                                            <p:strVal val="1+ppt_h/2"/>
                                          </p:val>
                                        </p:tav>
                                      </p:tavLst>
                                    </p:anim>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9887" y="106688"/>
            <a:ext cx="9603275" cy="1049235"/>
          </a:xfrm>
        </p:spPr>
        <p:txBody>
          <a:bodyPr/>
          <a:lstStyle/>
          <a:p>
            <a:pPr algn="r" rtl="1"/>
            <a:r>
              <a:rPr lang="ar-SA" dirty="0" smtClean="0"/>
              <a:t>1</a:t>
            </a:r>
            <a:r>
              <a:rPr lang="ar-SA" b="1" u="sng" dirty="0" smtClean="0">
                <a:solidFill>
                  <a:srgbClr val="00B0F0"/>
                </a:solidFill>
                <a:latin typeface="Simplified Arabic" panose="02020603050405020304" pitchFamily="18" charset="-78"/>
                <a:cs typeface="Simplified Arabic" panose="02020603050405020304" pitchFamily="18" charset="-78"/>
              </a:rPr>
              <a:t>- شراء مؤسسة في حالة جيدة:</a:t>
            </a:r>
            <a:br>
              <a:rPr lang="ar-SA" b="1" u="sng" dirty="0" smtClean="0">
                <a:solidFill>
                  <a:srgbClr val="00B0F0"/>
                </a:solidFill>
                <a:latin typeface="Simplified Arabic" panose="02020603050405020304" pitchFamily="18" charset="-78"/>
                <a:cs typeface="Simplified Arabic" panose="02020603050405020304" pitchFamily="18" charset="-78"/>
              </a:rPr>
            </a:br>
            <a:endParaRPr lang="fr-FR" b="1" u="sng" dirty="0">
              <a:solidFill>
                <a:srgbClr val="00B0F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180304" y="553792"/>
            <a:ext cx="8744755" cy="4953469"/>
          </a:xfrm>
        </p:spPr>
        <p:txBody>
          <a:bodyPr>
            <a:noAutofit/>
          </a:bodyPr>
          <a:lstStyle/>
          <a:p>
            <a:pPr algn="just" rtl="1"/>
            <a:r>
              <a:rPr lang="ar-SA" sz="2400" dirty="0" smtClean="0">
                <a:latin typeface="Simplified Arabic" panose="02020603050405020304" pitchFamily="18" charset="-78"/>
                <a:cs typeface="Simplified Arabic" panose="02020603050405020304" pitchFamily="18" charset="-78"/>
              </a:rPr>
              <a:t>في هذه الحالة تكمن الصعوبة في كيفية الحصول على معلومات تتعلق بوجود مؤسسة في حالة جيدة للبيع، ومن ثم يجب على المقاول امتلاك موارد مالية معتبرة كافية لشرائها، خاصة أن السعر السوقي لمثل هذا النوع من المؤسسات قد يكون مرتفعا، ومن الضرورة أيضا امتلاك المهارات الملائمة والخبرة في التسيير.</a:t>
            </a:r>
          </a:p>
          <a:p>
            <a:pPr algn="just" rtl="1"/>
            <a:r>
              <a:rPr lang="ar-SA" sz="2400" dirty="0" smtClean="0">
                <a:latin typeface="Simplified Arabic" panose="02020603050405020304" pitchFamily="18" charset="-78"/>
                <a:cs typeface="Simplified Arabic" panose="02020603050405020304" pitchFamily="18" charset="-78"/>
              </a:rPr>
              <a:t>في هذه الحالة على المقاول ان يكون على دراية بالالتزامات القانونية التي تقع على عاتقه نتيجة شراء مؤسسة من هذا </a:t>
            </a:r>
            <a:r>
              <a:rPr lang="ar-SA" sz="2400" dirty="0" err="1" smtClean="0">
                <a:latin typeface="Simplified Arabic" panose="02020603050405020304" pitchFamily="18" charset="-78"/>
                <a:cs typeface="Simplified Arabic" panose="02020603050405020304" pitchFamily="18" charset="-78"/>
              </a:rPr>
              <a:t>النوع،خاصة</a:t>
            </a:r>
            <a:r>
              <a:rPr lang="ar-SA" sz="2400" dirty="0" smtClean="0">
                <a:latin typeface="Simplified Arabic" panose="02020603050405020304" pitchFamily="18" charset="-78"/>
                <a:cs typeface="Simplified Arabic" panose="02020603050405020304" pitchFamily="18" charset="-78"/>
              </a:rPr>
              <a:t> إذا كانت تلك الصعوبات التي تواجهها معلنة.</a:t>
            </a:r>
          </a:p>
          <a:p>
            <a:pPr algn="just" rtl="1"/>
            <a:r>
              <a:rPr lang="ar-SA" sz="2400" dirty="0" smtClean="0">
                <a:latin typeface="Simplified Arabic" panose="02020603050405020304" pitchFamily="18" charset="-78"/>
                <a:cs typeface="Simplified Arabic" panose="02020603050405020304" pitchFamily="18" charset="-78"/>
              </a:rPr>
              <a:t>كما أن امتلاك علاقات طيبة مع المتعاملين الأساسيين في القطاع يعتبر شرطا أساسيا للنجاح في هذه العملية، بالرغم من انخفاض ثمنها مقارنة مع مثيلاتها من المؤسسات التي لا تعاني صعوبات إلا أنها هي الأخرى تتطلب ضخ أموال كبيرة حتى تتمكن من معاودة نشاطها والوصول لحالة الاستقرار وتتطلب أيضا امتلاك معرفة وخبرة جيدتين في التعامل مع الأزمات والعمل بسرعة لأجل بناء الثقة مع الموظفين، الزبائن، الموردين، ومختلف المتعاملين.</a:t>
            </a:r>
            <a:endParaRPr lang="fr-FR" sz="2400" dirty="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a:off x="8152327" y="794454"/>
            <a:ext cx="4250027" cy="507427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51816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xit" presetSubtype="32" fill="hold" nodeType="clickEffect">
                                  <p:stCondLst>
                                    <p:cond delay="0"/>
                                  </p:stCondLst>
                                  <p:childTnLst>
                                    <p:anim calcmode="lin" valueType="num">
                                      <p:cBhvr>
                                        <p:cTn id="13" dur="500"/>
                                        <p:tgtEl>
                                          <p:spTgt spid="3">
                                            <p:txEl>
                                              <p:pRg st="0" end="0"/>
                                            </p:txEl>
                                          </p:spTgt>
                                        </p:tgtEl>
                                        <p:attrNameLst>
                                          <p:attrName>ppt_w</p:attrName>
                                        </p:attrNameLst>
                                      </p:cBhvr>
                                      <p:tavLst>
                                        <p:tav tm="0">
                                          <p:val>
                                            <p:strVal val="ppt_w"/>
                                          </p:val>
                                        </p:tav>
                                        <p:tav tm="100000">
                                          <p:val>
                                            <p:fltVal val="0"/>
                                          </p:val>
                                        </p:tav>
                                      </p:tavLst>
                                    </p:anim>
                                    <p:anim calcmode="lin" valueType="num">
                                      <p:cBhvr>
                                        <p:cTn id="14" dur="500"/>
                                        <p:tgtEl>
                                          <p:spTgt spid="3">
                                            <p:txEl>
                                              <p:pRg st="0" end="0"/>
                                            </p:txEl>
                                          </p:spTgt>
                                        </p:tgtEl>
                                        <p:attrNameLst>
                                          <p:attrName>ppt_h</p:attrName>
                                        </p:attrNameLst>
                                      </p:cBhvr>
                                      <p:tavLst>
                                        <p:tav tm="0">
                                          <p:val>
                                            <p:strVal val="ppt_h"/>
                                          </p:val>
                                        </p:tav>
                                        <p:tav tm="100000">
                                          <p:val>
                                            <p:fltVal val="0"/>
                                          </p:val>
                                        </p:tav>
                                      </p:tavLst>
                                    </p:anim>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1" presetClass="exit" presetSubtype="1" fill="hold" nodeType="clickEffect">
                                  <p:stCondLst>
                                    <p:cond delay="0"/>
                                  </p:stCondLst>
                                  <p:childTnLst>
                                    <p:animEffect transition="out" filter="wheel(1)">
                                      <p:cBhvr>
                                        <p:cTn id="20" dur="2000"/>
                                        <p:tgtEl>
                                          <p:spTgt spid="3">
                                            <p:txEl>
                                              <p:pRg st="1" end="1"/>
                                            </p:txEl>
                                          </p:spTgt>
                                        </p:tgtEl>
                                      </p:cBhvr>
                                    </p:animEffect>
                                    <p:set>
                                      <p:cBhvr>
                                        <p:cTn id="21" dur="1" fill="hold">
                                          <p:stCondLst>
                                            <p:cond delay="1999"/>
                                          </p:stCondLst>
                                        </p:cTn>
                                        <p:tgtEl>
                                          <p:spTgt spid="3">
                                            <p:txEl>
                                              <p:pRg st="1" end="1"/>
                                            </p:txEl>
                                          </p:spTgt>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31" presetClass="exit" presetSubtype="0" fill="hold" nodeType="clickEffect">
                                  <p:stCondLst>
                                    <p:cond delay="0"/>
                                  </p:stCondLst>
                                  <p:childTnLst>
                                    <p:anim calcmode="lin" valueType="num">
                                      <p:cBhvr>
                                        <p:cTn id="25" dur="1000"/>
                                        <p:tgtEl>
                                          <p:spTgt spid="3">
                                            <p:txEl>
                                              <p:pRg st="2" end="2"/>
                                            </p:txEl>
                                          </p:spTgt>
                                        </p:tgtEl>
                                        <p:attrNameLst>
                                          <p:attrName>ppt_w</p:attrName>
                                        </p:attrNameLst>
                                      </p:cBhvr>
                                      <p:tavLst>
                                        <p:tav tm="0">
                                          <p:val>
                                            <p:strVal val="ppt_w"/>
                                          </p:val>
                                        </p:tav>
                                        <p:tav tm="100000">
                                          <p:val>
                                            <p:fltVal val="0"/>
                                          </p:val>
                                        </p:tav>
                                      </p:tavLst>
                                    </p:anim>
                                    <p:anim calcmode="lin" valueType="num">
                                      <p:cBhvr>
                                        <p:cTn id="26" dur="1000"/>
                                        <p:tgtEl>
                                          <p:spTgt spid="3">
                                            <p:txEl>
                                              <p:pRg st="2" end="2"/>
                                            </p:txEl>
                                          </p:spTgt>
                                        </p:tgtEl>
                                        <p:attrNameLst>
                                          <p:attrName>ppt_h</p:attrName>
                                        </p:attrNameLst>
                                      </p:cBhvr>
                                      <p:tavLst>
                                        <p:tav tm="0">
                                          <p:val>
                                            <p:strVal val="ppt_h"/>
                                          </p:val>
                                        </p:tav>
                                        <p:tav tm="100000">
                                          <p:val>
                                            <p:fltVal val="0"/>
                                          </p:val>
                                        </p:tav>
                                      </p:tavLst>
                                    </p:anim>
                                    <p:anim calcmode="lin" valueType="num">
                                      <p:cBhvr>
                                        <p:cTn id="27" dur="1000"/>
                                        <p:tgtEl>
                                          <p:spTgt spid="3">
                                            <p:txEl>
                                              <p:pRg st="2" end="2"/>
                                            </p:txEl>
                                          </p:spTgt>
                                        </p:tgtEl>
                                        <p:attrNameLst>
                                          <p:attrName>style.rotation</p:attrName>
                                        </p:attrNameLst>
                                      </p:cBhvr>
                                      <p:tavLst>
                                        <p:tav tm="0">
                                          <p:val>
                                            <p:fltVal val="0"/>
                                          </p:val>
                                        </p:tav>
                                        <p:tav tm="100000">
                                          <p:val>
                                            <p:fltVal val="90"/>
                                          </p:val>
                                        </p:tav>
                                      </p:tavLst>
                                    </p:anim>
                                    <p:animEffect transition="out" filter="fade">
                                      <p:cBhvr>
                                        <p:cTn id="28" dur="1000"/>
                                        <p:tgtEl>
                                          <p:spTgt spid="3">
                                            <p:txEl>
                                              <p:pRg st="2" end="2"/>
                                            </p:txEl>
                                          </p:spTgt>
                                        </p:tgtEl>
                                      </p:cBhvr>
                                    </p:animEffect>
                                    <p:set>
                                      <p:cBhvr>
                                        <p:cTn id="29"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18610" y="121938"/>
            <a:ext cx="9603275" cy="1049235"/>
          </a:xfrm>
        </p:spPr>
        <p:txBody>
          <a:bodyPr/>
          <a:lstStyle/>
          <a:p>
            <a:pPr algn="r" rtl="1"/>
            <a:r>
              <a:rPr lang="ar-SA" b="1" dirty="0" smtClean="0">
                <a:solidFill>
                  <a:srgbClr val="FF0000"/>
                </a:solidFill>
                <a:latin typeface="Simplified Arabic" panose="02020603050405020304" pitchFamily="18" charset="-78"/>
                <a:cs typeface="Simplified Arabic" panose="02020603050405020304" pitchFamily="18" charset="-78"/>
              </a:rPr>
              <a:t>ثالثا: المقاولة الداخلية</a:t>
            </a:r>
            <a:r>
              <a:rPr lang="fr-FR" b="1" dirty="0" smtClean="0">
                <a:solidFill>
                  <a:srgbClr val="FF0000"/>
                </a:solidFill>
                <a:latin typeface="Simplified Arabic" panose="02020603050405020304" pitchFamily="18" charset="-78"/>
                <a:cs typeface="Simplified Arabic" panose="02020603050405020304" pitchFamily="18" charset="-78"/>
              </a:rPr>
              <a:t> L’</a:t>
            </a:r>
            <a:r>
              <a:rPr lang="fr-FR" b="1" dirty="0" err="1" smtClean="0">
                <a:solidFill>
                  <a:srgbClr val="FF0000"/>
                </a:solidFill>
                <a:latin typeface="Simplified Arabic" panose="02020603050405020304" pitchFamily="18" charset="-78"/>
                <a:cs typeface="Simplified Arabic" panose="02020603050405020304" pitchFamily="18" charset="-78"/>
              </a:rPr>
              <a:t>intrapreneuriat</a:t>
            </a:r>
            <a:endParaRPr lang="fr-FR" b="1" dirty="0">
              <a:solidFill>
                <a:srgbClr val="FF0000"/>
              </a:solidFill>
              <a:latin typeface="Simplified Arabic" panose="02020603050405020304" pitchFamily="18" charset="-78"/>
              <a:cs typeface="Simplified Arabic" panose="02020603050405020304" pitchFamily="18" charset="-78"/>
            </a:endParaRPr>
          </a:p>
        </p:txBody>
      </p:sp>
      <p:sp>
        <p:nvSpPr>
          <p:cNvPr id="3" name="Espace réservé du contenu 2"/>
          <p:cNvSpPr>
            <a:spLocks noGrp="1"/>
          </p:cNvSpPr>
          <p:nvPr>
            <p:ph idx="1"/>
          </p:nvPr>
        </p:nvSpPr>
        <p:spPr>
          <a:xfrm>
            <a:off x="3574818" y="646555"/>
            <a:ext cx="8463600" cy="4351338"/>
          </a:xfrm>
        </p:spPr>
        <p:txBody>
          <a:bodyPr>
            <a:noAutofit/>
          </a:bodyPr>
          <a:lstStyle/>
          <a:p>
            <a:pPr marL="0" indent="0" algn="just" rtl="1">
              <a:buNone/>
            </a:pPr>
            <a:r>
              <a:rPr lang="ar-SA" sz="2400" dirty="0" smtClean="0">
                <a:latin typeface="Simplified Arabic" panose="02020603050405020304" pitchFamily="18" charset="-78"/>
                <a:cs typeface="Simplified Arabic" panose="02020603050405020304" pitchFamily="18" charset="-78"/>
              </a:rPr>
              <a:t>لقد تزايد اهتمام المؤسسات كثيرا بهذا النوع من النشاطات خاصة في ظل التغيرات التي يشهدها محيطها والتي يصعب التحكم فيها، فمن خلال المقاولة الداخلية والتي تعني تنظيم المشاريع داخل المنظمات القائمة، تستطيع المؤسسة مواكبة هذه التطورات والتكيف معها بشكل سريع، كما يمكنها أيضا العمل على تطوير وتنويع منتجاتها بشكل دائم ومستمر عن طريق تشجيع الإبداع </a:t>
            </a:r>
            <a:r>
              <a:rPr lang="ar-SA" sz="2400" dirty="0" err="1" smtClean="0">
                <a:latin typeface="Simplified Arabic" panose="02020603050405020304" pitchFamily="18" charset="-78"/>
                <a:cs typeface="Simplified Arabic" panose="02020603050405020304" pitchFamily="18" charset="-78"/>
              </a:rPr>
              <a:t>والأبتكار</a:t>
            </a:r>
            <a:r>
              <a:rPr lang="ar-SA" sz="2400" dirty="0" smtClean="0">
                <a:latin typeface="Simplified Arabic" panose="02020603050405020304" pitchFamily="18" charset="-78"/>
                <a:cs typeface="Simplified Arabic" panose="02020603050405020304" pitchFamily="18" charset="-78"/>
              </a:rPr>
              <a:t>.</a:t>
            </a:r>
          </a:p>
          <a:p>
            <a:pPr marL="0" indent="0" algn="just" rtl="1">
              <a:buNone/>
            </a:pPr>
            <a:r>
              <a:rPr lang="ar-SA" sz="2400" dirty="0" smtClean="0">
                <a:latin typeface="Simplified Arabic" panose="02020603050405020304" pitchFamily="18" charset="-78"/>
                <a:cs typeface="Simplified Arabic" panose="02020603050405020304" pitchFamily="18" charset="-78"/>
              </a:rPr>
              <a:t>فالمقاولة الداخلية تعد مخرجا للمؤسسات يمكنها من تفادي الانعكاسات السلبية لتزايد ميول الأفراد إلى الاستقلالية والعمل الحر، حيث وجدت هذه الأخيرة في اللجوء إلى المبادرة بإنشاء مشاريع جديدة بالإضافة إلى مشاريعها السابقة، والتي لا تتطلب  بالضرورة إنشاء مؤسسات جديدة، وجدت فيه حلا يمكنها من تشجيع روح المبادرة لدى الموظفين اللذين يتمتعون بميول </a:t>
            </a:r>
            <a:r>
              <a:rPr lang="ar-SA" sz="2400" dirty="0" err="1" smtClean="0">
                <a:latin typeface="Simplified Arabic" panose="02020603050405020304" pitchFamily="18" charset="-78"/>
                <a:cs typeface="Simplified Arabic" panose="02020603050405020304" pitchFamily="18" charset="-78"/>
              </a:rPr>
              <a:t>مقاولاتية،وبالتالي</a:t>
            </a:r>
            <a:r>
              <a:rPr lang="ar-SA" sz="2400" dirty="0" smtClean="0">
                <a:latin typeface="Simplified Arabic" panose="02020603050405020304" pitchFamily="18" charset="-78"/>
                <a:cs typeface="Simplified Arabic" panose="02020603050405020304" pitchFamily="18" charset="-78"/>
              </a:rPr>
              <a:t> توظيف طاقاتهم واستغلال إمكاناتهم وأفكارهم البناءة لصالحهم، فهذا النوع من المواقف </a:t>
            </a:r>
            <a:r>
              <a:rPr lang="ar-SA" sz="2400" dirty="0" err="1" smtClean="0">
                <a:latin typeface="Simplified Arabic" panose="02020603050405020304" pitchFamily="18" charset="-78"/>
                <a:cs typeface="Simplified Arabic" panose="02020603050405020304" pitchFamily="18" charset="-78"/>
              </a:rPr>
              <a:t>المقاولاتية</a:t>
            </a:r>
            <a:r>
              <a:rPr lang="ar-SA" sz="2400" dirty="0" smtClean="0">
                <a:latin typeface="Simplified Arabic" panose="02020603050405020304" pitchFamily="18" charset="-78"/>
                <a:cs typeface="Simplified Arabic" panose="02020603050405020304" pitchFamily="18" charset="-78"/>
              </a:rPr>
              <a:t> بإمكانه إخراج المؤسسة من حالة الجمود ونقص الإبداع التي تعيشها. </a:t>
            </a:r>
            <a:endParaRPr lang="ar-SA" sz="2400" dirty="0" smtClean="0">
              <a:latin typeface="Simplified Arabic" panose="02020603050405020304" pitchFamily="18" charset="-78"/>
              <a:cs typeface="Simplified Arabic" panose="02020603050405020304" pitchFamily="18" charset="-78"/>
            </a:endParaRPr>
          </a:p>
        </p:txBody>
      </p:sp>
      <p:pic>
        <p:nvPicPr>
          <p:cNvPr id="4" name="Image 3"/>
          <p:cNvPicPr>
            <a:picLocks noChangeAspect="1"/>
          </p:cNvPicPr>
          <p:nvPr/>
        </p:nvPicPr>
        <p:blipFill>
          <a:blip r:embed="rId2"/>
          <a:stretch>
            <a:fillRect/>
          </a:stretch>
        </p:blipFill>
        <p:spPr>
          <a:xfrm rot="19543261">
            <a:off x="-87084" y="587153"/>
            <a:ext cx="3502359" cy="1734682"/>
          </a:xfrm>
          <a:prstGeom prst="rect">
            <a:avLst/>
          </a:prstGeom>
        </p:spPr>
      </p:pic>
    </p:spTree>
    <p:extLst>
      <p:ext uri="{BB962C8B-B14F-4D97-AF65-F5344CB8AC3E}">
        <p14:creationId xmlns:p14="http://schemas.microsoft.com/office/powerpoint/2010/main" val="202804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out)">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861038856"/>
              </p:ext>
            </p:extLst>
          </p:nvPr>
        </p:nvGraphicFramePr>
        <p:xfrm>
          <a:off x="4391695" y="463639"/>
          <a:ext cx="7186411" cy="5713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 1"/>
          <p:cNvPicPr>
            <a:picLocks noChangeAspect="1"/>
          </p:cNvPicPr>
          <p:nvPr/>
        </p:nvPicPr>
        <p:blipFill>
          <a:blip r:embed="rId7"/>
          <a:stretch>
            <a:fillRect/>
          </a:stretch>
        </p:blipFill>
        <p:spPr>
          <a:xfrm>
            <a:off x="605776" y="1623140"/>
            <a:ext cx="2428875" cy="350265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14898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outVertic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352476918"/>
              </p:ext>
            </p:extLst>
          </p:nvPr>
        </p:nvGraphicFramePr>
        <p:xfrm>
          <a:off x="2537138" y="283335"/>
          <a:ext cx="9654862" cy="5816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Image 1"/>
          <p:cNvPicPr>
            <a:picLocks noChangeAspect="1"/>
          </p:cNvPicPr>
          <p:nvPr/>
        </p:nvPicPr>
        <p:blipFill>
          <a:blip r:embed="rId7"/>
          <a:stretch>
            <a:fillRect/>
          </a:stretch>
        </p:blipFill>
        <p:spPr>
          <a:xfrm rot="19649227">
            <a:off x="247014" y="1140786"/>
            <a:ext cx="2619375" cy="17430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263068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412</TotalTime>
  <Words>1657</Words>
  <Application>Microsoft Office PowerPoint</Application>
  <PresentationFormat>Grand écran</PresentationFormat>
  <Paragraphs>104</Paragraphs>
  <Slides>20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Gill Sans MT</vt:lpstr>
      <vt:lpstr>Simplified Arabic</vt:lpstr>
      <vt:lpstr>Times New Roman</vt:lpstr>
      <vt:lpstr>Gallery</vt:lpstr>
      <vt:lpstr>Présentation PowerPoint</vt:lpstr>
      <vt:lpstr>تمهيد:</vt:lpstr>
      <vt:lpstr>Présentation PowerPoint</vt:lpstr>
      <vt:lpstr>أولا: إنشاء مؤسسة جديدة </vt:lpstr>
      <vt:lpstr>إنشاء مؤسسة من العدم La création Ex-Nihilo </vt:lpstr>
      <vt:lpstr>Présentation PowerPoint</vt:lpstr>
      <vt:lpstr>نقاط القوة ونقاط الضعف لإنشاء مؤسسة من العدم</vt:lpstr>
      <vt:lpstr>ب- إنشاء مؤسسة عن طريق التفريغLa création par Essaimage</vt:lpstr>
      <vt:lpstr>Présentation PowerPoint</vt:lpstr>
      <vt:lpstr>3- الحصول على إمتياز La création En Franchise </vt:lpstr>
      <vt:lpstr>Présentation PowerPoint</vt:lpstr>
      <vt:lpstr>Présentation PowerPoint</vt:lpstr>
      <vt:lpstr>4-إنشاء فروع La création de Filial</vt:lpstr>
      <vt:lpstr>5-تنمية و تطوير المؤسسة Développement et la Croissance d’une entreprise: </vt:lpstr>
      <vt:lpstr>ثانيا : شراء عمل قائم La reprise d ’entreprise</vt:lpstr>
      <vt:lpstr>Présentation PowerPoint</vt:lpstr>
      <vt:lpstr>1- شراء مؤسسة في حالة جيدة: </vt:lpstr>
      <vt:lpstr>ثالثا: المقاولة الداخلية L’intrapreneuriat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mcs info</dc:creator>
  <cp:lastModifiedBy>mcs info</cp:lastModifiedBy>
  <cp:revision>41</cp:revision>
  <dcterms:created xsi:type="dcterms:W3CDTF">2025-02-10T18:52:02Z</dcterms:created>
  <dcterms:modified xsi:type="dcterms:W3CDTF">2025-02-11T22:04:26Z</dcterms:modified>
</cp:coreProperties>
</file>