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sldIdLst>
    <p:sldId id="256" r:id="rId2"/>
    <p:sldId id="257" r:id="rId3"/>
    <p:sldId id="258" r:id="rId4"/>
    <p:sldId id="259" r:id="rId5"/>
    <p:sldId id="260" r:id="rId6"/>
    <p:sldId id="265" r:id="rId7"/>
    <p:sldId id="262" r:id="rId8"/>
    <p:sldId id="266" r:id="rId9"/>
    <p:sldId id="264"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374" autoAdjust="0"/>
  </p:normalViewPr>
  <p:slideViewPr>
    <p:cSldViewPr snapToGrid="0">
      <p:cViewPr varScale="1">
        <p:scale>
          <a:sx n="69" d="100"/>
          <a:sy n="69" d="100"/>
        </p:scale>
        <p:origin x="78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CF7365-1064-4DBC-AF42-34FD37811574}" type="doc">
      <dgm:prSet loTypeId="urn:microsoft.com/office/officeart/2005/8/layout/gear1" loCatId="cycle" qsTypeId="urn:microsoft.com/office/officeart/2005/8/quickstyle/simple1" qsCatId="simple" csTypeId="urn:microsoft.com/office/officeart/2005/8/colors/colorful2" csCatId="colorful" phldr="1"/>
      <dgm:spPr/>
    </dgm:pt>
    <dgm:pt modelId="{C19F2539-81B0-4B49-B154-6775F626D0FF}" type="pres">
      <dgm:prSet presAssocID="{CDCF7365-1064-4DBC-AF42-34FD37811574}" presName="composite" presStyleCnt="0">
        <dgm:presLayoutVars>
          <dgm:chMax val="3"/>
          <dgm:animLvl val="lvl"/>
          <dgm:resizeHandles val="exact"/>
        </dgm:presLayoutVars>
      </dgm:prSet>
      <dgm:spPr/>
    </dgm:pt>
  </dgm:ptLst>
  <dgm:cxnLst>
    <dgm:cxn modelId="{F91B646F-0646-40EE-8DC8-99CC06FEF565}" type="presOf" srcId="{CDCF7365-1064-4DBC-AF42-34FD37811574}" destId="{C19F2539-81B0-4B49-B154-6775F626D0FF}" srcOrd="0"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0FD8025E-E7BE-4465-8CC3-EE774FA9A317}"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fr-FR"/>
        </a:p>
      </dgm:t>
    </dgm:pt>
    <dgm:pt modelId="{33B4801C-0CC9-48F3-A55A-C9FAD1DB5B79}">
      <dgm:prSet phldrT="[Texte]"/>
      <dgm:spPr/>
      <dgm:t>
        <a:bodyPr/>
        <a:lstStyle/>
        <a:p>
          <a:r>
            <a:rPr lang="ar-DZ" dirty="0" smtClean="0"/>
            <a:t>خصائص </a:t>
          </a:r>
          <a:r>
            <a:rPr lang="ar-DZ" dirty="0" err="1" smtClean="0"/>
            <a:t>المقاولاتية</a:t>
          </a:r>
          <a:endParaRPr lang="fr-FR" dirty="0"/>
        </a:p>
      </dgm:t>
    </dgm:pt>
    <dgm:pt modelId="{3522C3B2-FD14-4A7E-94A9-3C035F23D70A}" type="parTrans" cxnId="{98704450-542D-4667-9616-9D237AB0AF48}">
      <dgm:prSet/>
      <dgm:spPr/>
      <dgm:t>
        <a:bodyPr/>
        <a:lstStyle/>
        <a:p>
          <a:endParaRPr lang="fr-FR"/>
        </a:p>
      </dgm:t>
    </dgm:pt>
    <dgm:pt modelId="{8B1129A7-C85F-44F3-BC32-2895199988C1}" type="sibTrans" cxnId="{98704450-542D-4667-9616-9D237AB0AF48}">
      <dgm:prSet/>
      <dgm:spPr/>
      <dgm:t>
        <a:bodyPr/>
        <a:lstStyle/>
        <a:p>
          <a:endParaRPr lang="fr-FR"/>
        </a:p>
      </dgm:t>
    </dgm:pt>
    <dgm:pt modelId="{C0CB5B1C-B798-4601-8117-4C35A6DFFA85}">
      <dgm:prSet phldrT="[Texte]">
        <dgm:style>
          <a:lnRef idx="0">
            <a:scrgbClr r="0" g="0" b="0"/>
          </a:lnRef>
          <a:fillRef idx="0">
            <a:scrgbClr r="0" g="0" b="0"/>
          </a:fillRef>
          <a:effectRef idx="0">
            <a:scrgbClr r="0" g="0" b="0"/>
          </a:effectRef>
          <a:fontRef idx="minor">
            <a:schemeClr val="lt1"/>
          </a:fontRef>
        </dgm:style>
      </dgm:prSet>
      <dgm:sp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dgm:spPr>
      <dgm:t>
        <a:bodyPr/>
        <a:lstStyle/>
        <a:p>
          <a:pPr rtl="1"/>
          <a:r>
            <a:rPr lang="ar-SA" dirty="0" smtClean="0">
              <a:latin typeface="Simplified Arabic" panose="02020603050405020304" pitchFamily="18" charset="-78"/>
              <a:cs typeface="Simplified Arabic" panose="02020603050405020304" pitchFamily="18" charset="-78"/>
            </a:rPr>
            <a:t>هي فكر تتحول إلى مشروع أو مؤسسة على أرض الواقع.</a:t>
          </a:r>
          <a:endParaRPr lang="fr-FR" dirty="0">
            <a:latin typeface="Simplified Arabic" panose="02020603050405020304" pitchFamily="18" charset="-78"/>
            <a:cs typeface="Simplified Arabic" panose="02020603050405020304" pitchFamily="18" charset="-78"/>
          </a:endParaRPr>
        </a:p>
      </dgm:t>
    </dgm:pt>
    <dgm:pt modelId="{8C86665E-141D-4136-8526-B89F850DEEFB}" type="parTrans" cxnId="{76056E86-EB64-4FB2-8A38-3691987B9204}">
      <dgm:prSet/>
      <dgm:spPr/>
      <dgm:t>
        <a:bodyPr/>
        <a:lstStyle/>
        <a:p>
          <a:endParaRPr lang="fr-FR"/>
        </a:p>
      </dgm:t>
    </dgm:pt>
    <dgm:pt modelId="{63775AB3-65BE-4632-8702-341A39633C6F}" type="sibTrans" cxnId="{76056E86-EB64-4FB2-8A38-3691987B9204}">
      <dgm:prSet/>
      <dgm:spPr/>
      <dgm:t>
        <a:bodyPr/>
        <a:lstStyle/>
        <a:p>
          <a:endParaRPr lang="fr-FR"/>
        </a:p>
      </dgm:t>
    </dgm:pt>
    <dgm:pt modelId="{FCF598C1-4C0D-4273-9679-3B50DF46378B}">
      <dgm:prSet phldrT="[Texte]">
        <dgm:style>
          <a:lnRef idx="0">
            <a:scrgbClr r="0" g="0" b="0"/>
          </a:lnRef>
          <a:fillRef idx="0">
            <a:scrgbClr r="0" g="0" b="0"/>
          </a:fillRef>
          <a:effectRef idx="0">
            <a:scrgbClr r="0" g="0" b="0"/>
          </a:effectRef>
          <a:fontRef idx="minor">
            <a:schemeClr val="lt1"/>
          </a:fontRef>
        </dgm:style>
      </dgm:prSet>
      <dgm:sp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dgm:spPr>
      <dgm:t>
        <a:bodyPr/>
        <a:lstStyle/>
        <a:p>
          <a:pPr rtl="1"/>
          <a:r>
            <a:rPr lang="ar-SA" dirty="0" smtClean="0"/>
            <a:t>هي نموذج للريادة م المبادرة الفردية يبرهن من خلالها المقاول قدراته وإبداعاته وقوة شخصيته ومسؤولية في تقبل </a:t>
          </a:r>
          <a:r>
            <a:rPr lang="ar-SA" dirty="0" err="1" smtClean="0"/>
            <a:t>الإرباح</a:t>
          </a:r>
          <a:r>
            <a:rPr lang="ar-SA" dirty="0" smtClean="0"/>
            <a:t> وتحمل الاضرار.</a:t>
          </a:r>
          <a:endParaRPr lang="fr-FR" dirty="0"/>
        </a:p>
      </dgm:t>
    </dgm:pt>
    <dgm:pt modelId="{F66F28E9-ED62-4F7F-91C0-0E0C1327A1AA}" type="parTrans" cxnId="{F094DC0A-1420-4435-8647-5C67BBE2EFBE}">
      <dgm:prSet/>
      <dgm:spPr/>
      <dgm:t>
        <a:bodyPr/>
        <a:lstStyle/>
        <a:p>
          <a:endParaRPr lang="fr-FR"/>
        </a:p>
      </dgm:t>
    </dgm:pt>
    <dgm:pt modelId="{4D934D68-AF04-4E32-9393-460E2F564277}" type="sibTrans" cxnId="{F094DC0A-1420-4435-8647-5C67BBE2EFBE}">
      <dgm:prSet/>
      <dgm:spPr/>
      <dgm:t>
        <a:bodyPr/>
        <a:lstStyle/>
        <a:p>
          <a:endParaRPr lang="fr-FR"/>
        </a:p>
      </dgm:t>
    </dgm:pt>
    <dgm:pt modelId="{61CECF36-7445-4057-A2CA-32A0B2207590}">
      <dgm:prSet>
        <dgm:style>
          <a:lnRef idx="0">
            <a:scrgbClr r="0" g="0" b="0"/>
          </a:lnRef>
          <a:fillRef idx="0">
            <a:scrgbClr r="0" g="0" b="0"/>
          </a:fillRef>
          <a:effectRef idx="0">
            <a:scrgbClr r="0" g="0" b="0"/>
          </a:effectRef>
          <a:fontRef idx="minor">
            <a:schemeClr val="lt1"/>
          </a:fontRef>
        </dgm:style>
      </dgm:prSet>
      <dgm:spPr>
        <a:solidFill>
          <a:schemeClr val="accent1"/>
        </a:solidFill>
        <a:ln>
          <a:noFill/>
        </a:ln>
      </dgm:spPr>
      <dgm:t>
        <a:bodyPr/>
        <a:lstStyle/>
        <a:p>
          <a:r>
            <a:rPr lang="ar-SA" dirty="0" smtClean="0"/>
            <a:t>يقوم بها المقاول (</a:t>
          </a:r>
          <a:r>
            <a:rPr lang="ar-SA" dirty="0" err="1" smtClean="0"/>
            <a:t>الفلاحي،الصناعي</a:t>
          </a:r>
          <a:r>
            <a:rPr lang="ar-SA" dirty="0" smtClean="0"/>
            <a:t>، </a:t>
          </a:r>
          <a:r>
            <a:rPr lang="ar-SA" dirty="0" err="1" smtClean="0"/>
            <a:t>الخدماتي،الحرفي</a:t>
          </a:r>
          <a:r>
            <a:rPr lang="ar-SA" dirty="0" smtClean="0"/>
            <a:t>) يتميز بالريادة والقيادة والقدرة على الابداع والتغيير وتحمل المخاطر بأنواعها.</a:t>
          </a:r>
          <a:endParaRPr lang="fr-FR" dirty="0"/>
        </a:p>
      </dgm:t>
    </dgm:pt>
    <dgm:pt modelId="{C6AFB002-6C57-4308-A0DB-7FC0ABBCD4F9}" type="parTrans" cxnId="{3313441D-0BBE-4E42-B610-6F7E85D9C1BA}">
      <dgm:prSet/>
      <dgm:spPr/>
      <dgm:t>
        <a:bodyPr/>
        <a:lstStyle/>
        <a:p>
          <a:endParaRPr lang="fr-FR"/>
        </a:p>
      </dgm:t>
    </dgm:pt>
    <dgm:pt modelId="{F54D827D-6B03-4283-8CB0-217831235E17}" type="sibTrans" cxnId="{3313441D-0BBE-4E42-B610-6F7E85D9C1BA}">
      <dgm:prSet/>
      <dgm:spPr/>
      <dgm:t>
        <a:bodyPr/>
        <a:lstStyle/>
        <a:p>
          <a:endParaRPr lang="fr-FR"/>
        </a:p>
      </dgm:t>
    </dgm:pt>
    <dgm:pt modelId="{AEF5D88F-9A0E-4FD4-8D4B-E7915C15891C}">
      <dgm:prSet>
        <dgm:style>
          <a:lnRef idx="1">
            <a:schemeClr val="accent2"/>
          </a:lnRef>
          <a:fillRef idx="2">
            <a:schemeClr val="accent2"/>
          </a:fillRef>
          <a:effectRef idx="1">
            <a:schemeClr val="accent2"/>
          </a:effectRef>
          <a:fontRef idx="minor">
            <a:schemeClr val="dk1"/>
          </a:fontRef>
        </dgm:style>
      </dgm:prSet>
      <dgm:spPr>
        <a:ln/>
      </dgm:spPr>
      <dgm:t>
        <a:bodyPr/>
        <a:lstStyle/>
        <a:p>
          <a:pPr rtl="1"/>
          <a:r>
            <a:rPr lang="ar-SA" dirty="0" smtClean="0"/>
            <a:t>هدفها الأساسي هو الربح المادي الناتج عن المنتوج(بيع ، إيجار، شراء، تسويق،...)</a:t>
          </a:r>
          <a:endParaRPr lang="ar-SA" dirty="0" smtClean="0"/>
        </a:p>
      </dgm:t>
    </dgm:pt>
    <dgm:pt modelId="{7FE170A1-D76F-4EFF-9F07-EC9FA927A51E}" type="parTrans" cxnId="{6534CD77-5182-49E8-9442-A6EE6417B6AE}">
      <dgm:prSet/>
      <dgm:spPr/>
      <dgm:t>
        <a:bodyPr/>
        <a:lstStyle/>
        <a:p>
          <a:endParaRPr lang="fr-FR"/>
        </a:p>
      </dgm:t>
    </dgm:pt>
    <dgm:pt modelId="{F9E31633-90C3-4F01-B7F6-AE54FA9CC2FF}" type="sibTrans" cxnId="{6534CD77-5182-49E8-9442-A6EE6417B6AE}">
      <dgm:prSet/>
      <dgm:spPr/>
      <dgm:t>
        <a:bodyPr/>
        <a:lstStyle/>
        <a:p>
          <a:endParaRPr lang="fr-FR"/>
        </a:p>
      </dgm:t>
    </dgm:pt>
    <dgm:pt modelId="{DC03346F-DB3D-433E-9CBD-8E69AABCE888}">
      <dgm:prSet>
        <dgm:style>
          <a:lnRef idx="1">
            <a:schemeClr val="accent2"/>
          </a:lnRef>
          <a:fillRef idx="3">
            <a:schemeClr val="accent2"/>
          </a:fillRef>
          <a:effectRef idx="2">
            <a:schemeClr val="accent2"/>
          </a:effectRef>
          <a:fontRef idx="minor">
            <a:schemeClr val="lt1"/>
          </a:fontRef>
        </dgm:style>
      </dgm:prSet>
      <dgm:spPr>
        <a:ln/>
      </dgm:spPr>
      <dgm:t>
        <a:bodyPr/>
        <a:lstStyle/>
        <a:p>
          <a:pPr rtl="1"/>
          <a:r>
            <a:rPr lang="ar-SA" dirty="0" smtClean="0"/>
            <a:t>المنتوج يكون غير نمطي ومختلف عن </a:t>
          </a:r>
          <a:r>
            <a:rPr lang="ar-SA" dirty="0" err="1" smtClean="0"/>
            <a:t>ماهو</a:t>
          </a:r>
          <a:r>
            <a:rPr lang="ar-SA" dirty="0" smtClean="0"/>
            <a:t> موجود ومتوفر في السوق.</a:t>
          </a:r>
          <a:endParaRPr lang="ar-SA" dirty="0" smtClean="0"/>
        </a:p>
      </dgm:t>
    </dgm:pt>
    <dgm:pt modelId="{4536E9D2-ECA5-4E6A-9BB8-B2087AAE7479}" type="parTrans" cxnId="{DA6D6578-A502-4847-9F6A-6CC7B6E8D715}">
      <dgm:prSet/>
      <dgm:spPr/>
      <dgm:t>
        <a:bodyPr/>
        <a:lstStyle/>
        <a:p>
          <a:endParaRPr lang="fr-FR"/>
        </a:p>
      </dgm:t>
    </dgm:pt>
    <dgm:pt modelId="{FE8C4439-911A-4CA8-92EB-D002E7C6AC4C}" type="sibTrans" cxnId="{DA6D6578-A502-4847-9F6A-6CC7B6E8D715}">
      <dgm:prSet/>
      <dgm:spPr/>
      <dgm:t>
        <a:bodyPr/>
        <a:lstStyle/>
        <a:p>
          <a:endParaRPr lang="fr-FR"/>
        </a:p>
      </dgm:t>
    </dgm:pt>
    <dgm:pt modelId="{D6AD33DA-493D-4B09-BCF1-2636F94B10D8}" type="pres">
      <dgm:prSet presAssocID="{0FD8025E-E7BE-4465-8CC3-EE774FA9A317}" presName="Name0" presStyleCnt="0">
        <dgm:presLayoutVars>
          <dgm:chPref val="1"/>
          <dgm:dir/>
          <dgm:animOne val="branch"/>
          <dgm:animLvl val="lvl"/>
          <dgm:resizeHandles val="exact"/>
        </dgm:presLayoutVars>
      </dgm:prSet>
      <dgm:spPr/>
    </dgm:pt>
    <dgm:pt modelId="{95BB9B00-D61C-49C5-A35C-DADF9D25559D}" type="pres">
      <dgm:prSet presAssocID="{33B4801C-0CC9-48F3-A55A-C9FAD1DB5B79}" presName="root1" presStyleCnt="0"/>
      <dgm:spPr/>
    </dgm:pt>
    <dgm:pt modelId="{FDC5F896-F814-4CE4-B59A-6E69BA256C32}" type="pres">
      <dgm:prSet presAssocID="{33B4801C-0CC9-48F3-A55A-C9FAD1DB5B79}" presName="LevelOneTextNode" presStyleLbl="node0" presStyleIdx="0" presStyleCnt="1">
        <dgm:presLayoutVars>
          <dgm:chPref val="3"/>
        </dgm:presLayoutVars>
      </dgm:prSet>
      <dgm:spPr/>
      <dgm:t>
        <a:bodyPr/>
        <a:lstStyle/>
        <a:p>
          <a:endParaRPr lang="fr-FR"/>
        </a:p>
      </dgm:t>
    </dgm:pt>
    <dgm:pt modelId="{76B75E0C-8567-44E2-AE33-819EA87095F0}" type="pres">
      <dgm:prSet presAssocID="{33B4801C-0CC9-48F3-A55A-C9FAD1DB5B79}" presName="level2hierChild" presStyleCnt="0"/>
      <dgm:spPr/>
    </dgm:pt>
    <dgm:pt modelId="{705112CC-B0EF-43B0-A1EF-0D1D8B8F0939}" type="pres">
      <dgm:prSet presAssocID="{8C86665E-141D-4136-8526-B89F850DEEFB}" presName="conn2-1" presStyleLbl="parChTrans1D2" presStyleIdx="0" presStyleCnt="5"/>
      <dgm:spPr/>
    </dgm:pt>
    <dgm:pt modelId="{132056EC-94C0-4885-B20D-D70695A1CAEA}" type="pres">
      <dgm:prSet presAssocID="{8C86665E-141D-4136-8526-B89F850DEEFB}" presName="connTx" presStyleLbl="parChTrans1D2" presStyleIdx="0" presStyleCnt="5"/>
      <dgm:spPr/>
    </dgm:pt>
    <dgm:pt modelId="{5A464E51-E315-4A0D-8C87-66D86908B012}" type="pres">
      <dgm:prSet presAssocID="{C0CB5B1C-B798-4601-8117-4C35A6DFFA85}" presName="root2" presStyleCnt="0"/>
      <dgm:spPr/>
    </dgm:pt>
    <dgm:pt modelId="{7889C0CD-379B-4595-9BD5-52A50C4DF466}" type="pres">
      <dgm:prSet presAssocID="{C0CB5B1C-B798-4601-8117-4C35A6DFFA85}" presName="LevelTwoTextNode" presStyleLbl="node2" presStyleIdx="0" presStyleCnt="5">
        <dgm:presLayoutVars>
          <dgm:chPref val="3"/>
        </dgm:presLayoutVars>
      </dgm:prSet>
      <dgm:spPr/>
      <dgm:t>
        <a:bodyPr/>
        <a:lstStyle/>
        <a:p>
          <a:endParaRPr lang="fr-FR"/>
        </a:p>
      </dgm:t>
    </dgm:pt>
    <dgm:pt modelId="{D595D9FA-EA4C-402A-850E-9A87BBB77720}" type="pres">
      <dgm:prSet presAssocID="{C0CB5B1C-B798-4601-8117-4C35A6DFFA85}" presName="level3hierChild" presStyleCnt="0"/>
      <dgm:spPr/>
    </dgm:pt>
    <dgm:pt modelId="{E3827FED-9AA2-4356-BB32-D23382E5EA0D}" type="pres">
      <dgm:prSet presAssocID="{4536E9D2-ECA5-4E6A-9BB8-B2087AAE7479}" presName="conn2-1" presStyleLbl="parChTrans1D2" presStyleIdx="1" presStyleCnt="5"/>
      <dgm:spPr/>
    </dgm:pt>
    <dgm:pt modelId="{C1B36FE3-7319-453D-8C50-D021B29FD62A}" type="pres">
      <dgm:prSet presAssocID="{4536E9D2-ECA5-4E6A-9BB8-B2087AAE7479}" presName="connTx" presStyleLbl="parChTrans1D2" presStyleIdx="1" presStyleCnt="5"/>
      <dgm:spPr/>
    </dgm:pt>
    <dgm:pt modelId="{0FA4114F-62E8-4FC9-864D-39A25247A8F3}" type="pres">
      <dgm:prSet presAssocID="{DC03346F-DB3D-433E-9CBD-8E69AABCE888}" presName="root2" presStyleCnt="0"/>
      <dgm:spPr/>
    </dgm:pt>
    <dgm:pt modelId="{782ED657-9487-42DF-BB9C-58954D0E6410}" type="pres">
      <dgm:prSet presAssocID="{DC03346F-DB3D-433E-9CBD-8E69AABCE888}" presName="LevelTwoTextNode" presStyleLbl="node2" presStyleIdx="1" presStyleCnt="5" custLinFactY="100000" custLinFactNeighborX="1988" custLinFactNeighborY="102274">
        <dgm:presLayoutVars>
          <dgm:chPref val="3"/>
        </dgm:presLayoutVars>
      </dgm:prSet>
      <dgm:spPr/>
    </dgm:pt>
    <dgm:pt modelId="{04CFEC6A-D20D-4A9B-AA00-1E92ADE0C498}" type="pres">
      <dgm:prSet presAssocID="{DC03346F-DB3D-433E-9CBD-8E69AABCE888}" presName="level3hierChild" presStyleCnt="0"/>
      <dgm:spPr/>
    </dgm:pt>
    <dgm:pt modelId="{CF8CF15F-7B50-4AB0-9D41-0437B3B69DFC}" type="pres">
      <dgm:prSet presAssocID="{7FE170A1-D76F-4EFF-9F07-EC9FA927A51E}" presName="conn2-1" presStyleLbl="parChTrans1D2" presStyleIdx="2" presStyleCnt="5"/>
      <dgm:spPr/>
    </dgm:pt>
    <dgm:pt modelId="{36EA4AD0-B26A-4620-A383-51CC2B2BD641}" type="pres">
      <dgm:prSet presAssocID="{7FE170A1-D76F-4EFF-9F07-EC9FA927A51E}" presName="connTx" presStyleLbl="parChTrans1D2" presStyleIdx="2" presStyleCnt="5"/>
      <dgm:spPr/>
    </dgm:pt>
    <dgm:pt modelId="{4DB7EFCA-A6D1-41C9-9771-410B5C5BD259}" type="pres">
      <dgm:prSet presAssocID="{AEF5D88F-9A0E-4FD4-8D4B-E7915C15891C}" presName="root2" presStyleCnt="0"/>
      <dgm:spPr/>
    </dgm:pt>
    <dgm:pt modelId="{FC0209F7-24A8-4FB0-AFF6-125FF122AB61}" type="pres">
      <dgm:prSet presAssocID="{AEF5D88F-9A0E-4FD4-8D4B-E7915C15891C}" presName="LevelTwoTextNode" presStyleLbl="node2" presStyleIdx="2" presStyleCnt="5" custLinFactNeighborX="1032" custLinFactNeighborY="-31128">
        <dgm:presLayoutVars>
          <dgm:chPref val="3"/>
        </dgm:presLayoutVars>
      </dgm:prSet>
      <dgm:spPr/>
    </dgm:pt>
    <dgm:pt modelId="{57A7925D-E447-48D4-B563-3534025A685B}" type="pres">
      <dgm:prSet presAssocID="{AEF5D88F-9A0E-4FD4-8D4B-E7915C15891C}" presName="level3hierChild" presStyleCnt="0"/>
      <dgm:spPr/>
    </dgm:pt>
    <dgm:pt modelId="{3889E792-4421-4F6C-B1CF-D39D8AA3A63F}" type="pres">
      <dgm:prSet presAssocID="{C6AFB002-6C57-4308-A0DB-7FC0ABBCD4F9}" presName="conn2-1" presStyleLbl="parChTrans1D2" presStyleIdx="3" presStyleCnt="5"/>
      <dgm:spPr/>
    </dgm:pt>
    <dgm:pt modelId="{AC1E2779-2F9F-4E72-9E37-44F48DFAFEF7}" type="pres">
      <dgm:prSet presAssocID="{C6AFB002-6C57-4308-A0DB-7FC0ABBCD4F9}" presName="connTx" presStyleLbl="parChTrans1D2" presStyleIdx="3" presStyleCnt="5"/>
      <dgm:spPr/>
    </dgm:pt>
    <dgm:pt modelId="{82959A69-4BD5-402F-8700-52D8AD54F626}" type="pres">
      <dgm:prSet presAssocID="{61CECF36-7445-4057-A2CA-32A0B2207590}" presName="root2" presStyleCnt="0"/>
      <dgm:spPr/>
    </dgm:pt>
    <dgm:pt modelId="{4A055663-7DA9-4BAD-9872-DD6960B4A088}" type="pres">
      <dgm:prSet presAssocID="{61CECF36-7445-4057-A2CA-32A0B2207590}" presName="LevelTwoTextNode" presStyleLbl="node2" presStyleIdx="3" presStyleCnt="5" custLinFactY="-100000" custLinFactNeighborX="954" custLinFactNeighborY="-157872">
        <dgm:presLayoutVars>
          <dgm:chPref val="3"/>
        </dgm:presLayoutVars>
      </dgm:prSet>
      <dgm:spPr/>
    </dgm:pt>
    <dgm:pt modelId="{BB136730-E0C6-4D02-BC46-8DA937E4074B}" type="pres">
      <dgm:prSet presAssocID="{61CECF36-7445-4057-A2CA-32A0B2207590}" presName="level3hierChild" presStyleCnt="0"/>
      <dgm:spPr/>
    </dgm:pt>
    <dgm:pt modelId="{79C9625F-AFA1-4734-A788-8E50C84186C6}" type="pres">
      <dgm:prSet presAssocID="{F66F28E9-ED62-4F7F-91C0-0E0C1327A1AA}" presName="conn2-1" presStyleLbl="parChTrans1D2" presStyleIdx="4" presStyleCnt="5"/>
      <dgm:spPr/>
    </dgm:pt>
    <dgm:pt modelId="{164B9433-E38E-4305-9FDF-C1025150D369}" type="pres">
      <dgm:prSet presAssocID="{F66F28E9-ED62-4F7F-91C0-0E0C1327A1AA}" presName="connTx" presStyleLbl="parChTrans1D2" presStyleIdx="4" presStyleCnt="5"/>
      <dgm:spPr/>
    </dgm:pt>
    <dgm:pt modelId="{BB13D43D-E649-4CF8-948E-F670A2CE395F}" type="pres">
      <dgm:prSet presAssocID="{FCF598C1-4C0D-4273-9679-3B50DF46378B}" presName="root2" presStyleCnt="0"/>
      <dgm:spPr/>
    </dgm:pt>
    <dgm:pt modelId="{20E5CEBF-5E21-44F7-A888-CB656F485B3F}" type="pres">
      <dgm:prSet presAssocID="{FCF598C1-4C0D-4273-9679-3B50DF46378B}" presName="LevelTwoTextNode" presStyleLbl="node2" presStyleIdx="4" presStyleCnt="5" custLinFactNeighborX="-468" custLinFactNeighborY="-59846">
        <dgm:presLayoutVars>
          <dgm:chPref val="3"/>
        </dgm:presLayoutVars>
      </dgm:prSet>
      <dgm:spPr/>
      <dgm:t>
        <a:bodyPr/>
        <a:lstStyle/>
        <a:p>
          <a:endParaRPr lang="fr-FR"/>
        </a:p>
      </dgm:t>
    </dgm:pt>
    <dgm:pt modelId="{4EC96EFC-5374-4E93-AB55-D2B0C4EBE0A9}" type="pres">
      <dgm:prSet presAssocID="{FCF598C1-4C0D-4273-9679-3B50DF46378B}" presName="level3hierChild" presStyleCnt="0"/>
      <dgm:spPr/>
    </dgm:pt>
  </dgm:ptLst>
  <dgm:cxnLst>
    <dgm:cxn modelId="{B968F22D-D55A-4E09-A849-5303DA16687A}" type="presOf" srcId="{F66F28E9-ED62-4F7F-91C0-0E0C1327A1AA}" destId="{79C9625F-AFA1-4734-A788-8E50C84186C6}" srcOrd="0" destOrd="0" presId="urn:microsoft.com/office/officeart/2008/layout/HorizontalMultiLevelHierarchy"/>
    <dgm:cxn modelId="{F094DC0A-1420-4435-8647-5C67BBE2EFBE}" srcId="{33B4801C-0CC9-48F3-A55A-C9FAD1DB5B79}" destId="{FCF598C1-4C0D-4273-9679-3B50DF46378B}" srcOrd="4" destOrd="0" parTransId="{F66F28E9-ED62-4F7F-91C0-0E0C1327A1AA}" sibTransId="{4D934D68-AF04-4E32-9393-460E2F564277}"/>
    <dgm:cxn modelId="{3313441D-0BBE-4E42-B610-6F7E85D9C1BA}" srcId="{33B4801C-0CC9-48F3-A55A-C9FAD1DB5B79}" destId="{61CECF36-7445-4057-A2CA-32A0B2207590}" srcOrd="3" destOrd="0" parTransId="{C6AFB002-6C57-4308-A0DB-7FC0ABBCD4F9}" sibTransId="{F54D827D-6B03-4283-8CB0-217831235E17}"/>
    <dgm:cxn modelId="{61E972F6-065B-4D8F-902F-BC4D2FFBC51D}" type="presOf" srcId="{C6AFB002-6C57-4308-A0DB-7FC0ABBCD4F9}" destId="{AC1E2779-2F9F-4E72-9E37-44F48DFAFEF7}" srcOrd="1" destOrd="0" presId="urn:microsoft.com/office/officeart/2008/layout/HorizontalMultiLevelHierarchy"/>
    <dgm:cxn modelId="{58418C3C-0057-47C8-A2A3-C2E42E3538BF}" type="presOf" srcId="{F66F28E9-ED62-4F7F-91C0-0E0C1327A1AA}" destId="{164B9433-E38E-4305-9FDF-C1025150D369}" srcOrd="1" destOrd="0" presId="urn:microsoft.com/office/officeart/2008/layout/HorizontalMultiLevelHierarchy"/>
    <dgm:cxn modelId="{9975DFDB-A10A-4250-91E1-32B1C8E4732C}" type="presOf" srcId="{4536E9D2-ECA5-4E6A-9BB8-B2087AAE7479}" destId="{C1B36FE3-7319-453D-8C50-D021B29FD62A}" srcOrd="1" destOrd="0" presId="urn:microsoft.com/office/officeart/2008/layout/HorizontalMultiLevelHierarchy"/>
    <dgm:cxn modelId="{80FB7194-D5C2-4989-8E69-BDF8B255A4D5}" type="presOf" srcId="{C6AFB002-6C57-4308-A0DB-7FC0ABBCD4F9}" destId="{3889E792-4421-4F6C-B1CF-D39D8AA3A63F}" srcOrd="0" destOrd="0" presId="urn:microsoft.com/office/officeart/2008/layout/HorizontalMultiLevelHierarchy"/>
    <dgm:cxn modelId="{341F4D49-F5FA-434F-B220-AFE99ADF198E}" type="presOf" srcId="{7FE170A1-D76F-4EFF-9F07-EC9FA927A51E}" destId="{36EA4AD0-B26A-4620-A383-51CC2B2BD641}" srcOrd="1" destOrd="0" presId="urn:microsoft.com/office/officeart/2008/layout/HorizontalMultiLevelHierarchy"/>
    <dgm:cxn modelId="{98704450-542D-4667-9616-9D237AB0AF48}" srcId="{0FD8025E-E7BE-4465-8CC3-EE774FA9A317}" destId="{33B4801C-0CC9-48F3-A55A-C9FAD1DB5B79}" srcOrd="0" destOrd="0" parTransId="{3522C3B2-FD14-4A7E-94A9-3C035F23D70A}" sibTransId="{8B1129A7-C85F-44F3-BC32-2895199988C1}"/>
    <dgm:cxn modelId="{76056E86-EB64-4FB2-8A38-3691987B9204}" srcId="{33B4801C-0CC9-48F3-A55A-C9FAD1DB5B79}" destId="{C0CB5B1C-B798-4601-8117-4C35A6DFFA85}" srcOrd="0" destOrd="0" parTransId="{8C86665E-141D-4136-8526-B89F850DEEFB}" sibTransId="{63775AB3-65BE-4632-8702-341A39633C6F}"/>
    <dgm:cxn modelId="{DA6D6578-A502-4847-9F6A-6CC7B6E8D715}" srcId="{33B4801C-0CC9-48F3-A55A-C9FAD1DB5B79}" destId="{DC03346F-DB3D-433E-9CBD-8E69AABCE888}" srcOrd="1" destOrd="0" parTransId="{4536E9D2-ECA5-4E6A-9BB8-B2087AAE7479}" sibTransId="{FE8C4439-911A-4CA8-92EB-D002E7C6AC4C}"/>
    <dgm:cxn modelId="{6534CD77-5182-49E8-9442-A6EE6417B6AE}" srcId="{33B4801C-0CC9-48F3-A55A-C9FAD1DB5B79}" destId="{AEF5D88F-9A0E-4FD4-8D4B-E7915C15891C}" srcOrd="2" destOrd="0" parTransId="{7FE170A1-D76F-4EFF-9F07-EC9FA927A51E}" sibTransId="{F9E31633-90C3-4F01-B7F6-AE54FA9CC2FF}"/>
    <dgm:cxn modelId="{A8D1B5D9-F8B7-4A2A-9F7F-ADD18474FEEE}" type="presOf" srcId="{DC03346F-DB3D-433E-9CBD-8E69AABCE888}" destId="{782ED657-9487-42DF-BB9C-58954D0E6410}" srcOrd="0" destOrd="0" presId="urn:microsoft.com/office/officeart/2008/layout/HorizontalMultiLevelHierarchy"/>
    <dgm:cxn modelId="{3011F7C2-587D-441D-8832-065941300F05}" type="presOf" srcId="{AEF5D88F-9A0E-4FD4-8D4B-E7915C15891C}" destId="{FC0209F7-24A8-4FB0-AFF6-125FF122AB61}" srcOrd="0" destOrd="0" presId="urn:microsoft.com/office/officeart/2008/layout/HorizontalMultiLevelHierarchy"/>
    <dgm:cxn modelId="{18299FA7-9CEF-4B70-B3B9-91E22BA1141C}" type="presOf" srcId="{8C86665E-141D-4136-8526-B89F850DEEFB}" destId="{705112CC-B0EF-43B0-A1EF-0D1D8B8F0939}" srcOrd="0" destOrd="0" presId="urn:microsoft.com/office/officeart/2008/layout/HorizontalMultiLevelHierarchy"/>
    <dgm:cxn modelId="{76E952C3-B05A-4017-886B-D6DFF423419B}" type="presOf" srcId="{7FE170A1-D76F-4EFF-9F07-EC9FA927A51E}" destId="{CF8CF15F-7B50-4AB0-9D41-0437B3B69DFC}" srcOrd="0" destOrd="0" presId="urn:microsoft.com/office/officeart/2008/layout/HorizontalMultiLevelHierarchy"/>
    <dgm:cxn modelId="{63ADAA89-7A96-4556-A9DF-E3379F035B81}" type="presOf" srcId="{0FD8025E-E7BE-4465-8CC3-EE774FA9A317}" destId="{D6AD33DA-493D-4B09-BCF1-2636F94B10D8}" srcOrd="0" destOrd="0" presId="urn:microsoft.com/office/officeart/2008/layout/HorizontalMultiLevelHierarchy"/>
    <dgm:cxn modelId="{7CFD45C2-917D-44DD-A9F5-C820BD6F0FF6}" type="presOf" srcId="{33B4801C-0CC9-48F3-A55A-C9FAD1DB5B79}" destId="{FDC5F896-F814-4CE4-B59A-6E69BA256C32}" srcOrd="0" destOrd="0" presId="urn:microsoft.com/office/officeart/2008/layout/HorizontalMultiLevelHierarchy"/>
    <dgm:cxn modelId="{3E203AE6-333E-42CF-BC6E-6CD1FAF3451B}" type="presOf" srcId="{C0CB5B1C-B798-4601-8117-4C35A6DFFA85}" destId="{7889C0CD-379B-4595-9BD5-52A50C4DF466}" srcOrd="0" destOrd="0" presId="urn:microsoft.com/office/officeart/2008/layout/HorizontalMultiLevelHierarchy"/>
    <dgm:cxn modelId="{D4152572-1977-46C8-8119-D494ADAACA04}" type="presOf" srcId="{4536E9D2-ECA5-4E6A-9BB8-B2087AAE7479}" destId="{E3827FED-9AA2-4356-BB32-D23382E5EA0D}" srcOrd="0" destOrd="0" presId="urn:microsoft.com/office/officeart/2008/layout/HorizontalMultiLevelHierarchy"/>
    <dgm:cxn modelId="{4D7ADB71-6319-4A0D-AF3F-CAC5CA459916}" type="presOf" srcId="{8C86665E-141D-4136-8526-B89F850DEEFB}" destId="{132056EC-94C0-4885-B20D-D70695A1CAEA}" srcOrd="1" destOrd="0" presId="urn:microsoft.com/office/officeart/2008/layout/HorizontalMultiLevelHierarchy"/>
    <dgm:cxn modelId="{253132FA-CF44-4886-AEE3-529EA947205D}" type="presOf" srcId="{FCF598C1-4C0D-4273-9679-3B50DF46378B}" destId="{20E5CEBF-5E21-44F7-A888-CB656F485B3F}" srcOrd="0" destOrd="0" presId="urn:microsoft.com/office/officeart/2008/layout/HorizontalMultiLevelHierarchy"/>
    <dgm:cxn modelId="{D80FED5B-E215-43A3-BE5F-51842B812776}" type="presOf" srcId="{61CECF36-7445-4057-A2CA-32A0B2207590}" destId="{4A055663-7DA9-4BAD-9872-DD6960B4A088}" srcOrd="0" destOrd="0" presId="urn:microsoft.com/office/officeart/2008/layout/HorizontalMultiLevelHierarchy"/>
    <dgm:cxn modelId="{431155FD-EEF2-4B56-939E-156A6EB835AA}" type="presParOf" srcId="{D6AD33DA-493D-4B09-BCF1-2636F94B10D8}" destId="{95BB9B00-D61C-49C5-A35C-DADF9D25559D}" srcOrd="0" destOrd="0" presId="urn:microsoft.com/office/officeart/2008/layout/HorizontalMultiLevelHierarchy"/>
    <dgm:cxn modelId="{CC4AE37C-C694-449D-BCAB-95246E18F10C}" type="presParOf" srcId="{95BB9B00-D61C-49C5-A35C-DADF9D25559D}" destId="{FDC5F896-F814-4CE4-B59A-6E69BA256C32}" srcOrd="0" destOrd="0" presId="urn:microsoft.com/office/officeart/2008/layout/HorizontalMultiLevelHierarchy"/>
    <dgm:cxn modelId="{46D8672D-0C35-4FED-85E4-D5B875D478CB}" type="presParOf" srcId="{95BB9B00-D61C-49C5-A35C-DADF9D25559D}" destId="{76B75E0C-8567-44E2-AE33-819EA87095F0}" srcOrd="1" destOrd="0" presId="urn:microsoft.com/office/officeart/2008/layout/HorizontalMultiLevelHierarchy"/>
    <dgm:cxn modelId="{B80B91EC-8044-4E82-B290-C8B61D4E464D}" type="presParOf" srcId="{76B75E0C-8567-44E2-AE33-819EA87095F0}" destId="{705112CC-B0EF-43B0-A1EF-0D1D8B8F0939}" srcOrd="0" destOrd="0" presId="urn:microsoft.com/office/officeart/2008/layout/HorizontalMultiLevelHierarchy"/>
    <dgm:cxn modelId="{99800B68-DB71-4BBB-90EF-6C2E04C26E57}" type="presParOf" srcId="{705112CC-B0EF-43B0-A1EF-0D1D8B8F0939}" destId="{132056EC-94C0-4885-B20D-D70695A1CAEA}" srcOrd="0" destOrd="0" presId="urn:microsoft.com/office/officeart/2008/layout/HorizontalMultiLevelHierarchy"/>
    <dgm:cxn modelId="{96B5F95B-602F-410C-8D40-978F78045435}" type="presParOf" srcId="{76B75E0C-8567-44E2-AE33-819EA87095F0}" destId="{5A464E51-E315-4A0D-8C87-66D86908B012}" srcOrd="1" destOrd="0" presId="urn:microsoft.com/office/officeart/2008/layout/HorizontalMultiLevelHierarchy"/>
    <dgm:cxn modelId="{DBBF660B-AE34-47BD-9494-AAAE0CCB898E}" type="presParOf" srcId="{5A464E51-E315-4A0D-8C87-66D86908B012}" destId="{7889C0CD-379B-4595-9BD5-52A50C4DF466}" srcOrd="0" destOrd="0" presId="urn:microsoft.com/office/officeart/2008/layout/HorizontalMultiLevelHierarchy"/>
    <dgm:cxn modelId="{4204F307-553D-43B6-B833-9108A0A9BE10}" type="presParOf" srcId="{5A464E51-E315-4A0D-8C87-66D86908B012}" destId="{D595D9FA-EA4C-402A-850E-9A87BBB77720}" srcOrd="1" destOrd="0" presId="urn:microsoft.com/office/officeart/2008/layout/HorizontalMultiLevelHierarchy"/>
    <dgm:cxn modelId="{A0072B54-F33F-470E-AED0-F49DB0D6FBF5}" type="presParOf" srcId="{76B75E0C-8567-44E2-AE33-819EA87095F0}" destId="{E3827FED-9AA2-4356-BB32-D23382E5EA0D}" srcOrd="2" destOrd="0" presId="urn:microsoft.com/office/officeart/2008/layout/HorizontalMultiLevelHierarchy"/>
    <dgm:cxn modelId="{FE904855-406B-4FF6-98F1-9433ECF1F00D}" type="presParOf" srcId="{E3827FED-9AA2-4356-BB32-D23382E5EA0D}" destId="{C1B36FE3-7319-453D-8C50-D021B29FD62A}" srcOrd="0" destOrd="0" presId="urn:microsoft.com/office/officeart/2008/layout/HorizontalMultiLevelHierarchy"/>
    <dgm:cxn modelId="{BE7303B2-86FA-44F3-B20A-379A294D5206}" type="presParOf" srcId="{76B75E0C-8567-44E2-AE33-819EA87095F0}" destId="{0FA4114F-62E8-4FC9-864D-39A25247A8F3}" srcOrd="3" destOrd="0" presId="urn:microsoft.com/office/officeart/2008/layout/HorizontalMultiLevelHierarchy"/>
    <dgm:cxn modelId="{340104E6-24C0-47AC-928C-435549F7A733}" type="presParOf" srcId="{0FA4114F-62E8-4FC9-864D-39A25247A8F3}" destId="{782ED657-9487-42DF-BB9C-58954D0E6410}" srcOrd="0" destOrd="0" presId="urn:microsoft.com/office/officeart/2008/layout/HorizontalMultiLevelHierarchy"/>
    <dgm:cxn modelId="{E070C1AF-7EAC-470B-9D7D-FAE798B79DF3}" type="presParOf" srcId="{0FA4114F-62E8-4FC9-864D-39A25247A8F3}" destId="{04CFEC6A-D20D-4A9B-AA00-1E92ADE0C498}" srcOrd="1" destOrd="0" presId="urn:microsoft.com/office/officeart/2008/layout/HorizontalMultiLevelHierarchy"/>
    <dgm:cxn modelId="{79132C45-932B-40DD-80B6-998040DC8749}" type="presParOf" srcId="{76B75E0C-8567-44E2-AE33-819EA87095F0}" destId="{CF8CF15F-7B50-4AB0-9D41-0437B3B69DFC}" srcOrd="4" destOrd="0" presId="urn:microsoft.com/office/officeart/2008/layout/HorizontalMultiLevelHierarchy"/>
    <dgm:cxn modelId="{D63122C7-8BEC-4C51-AA67-7D42D9253134}" type="presParOf" srcId="{CF8CF15F-7B50-4AB0-9D41-0437B3B69DFC}" destId="{36EA4AD0-B26A-4620-A383-51CC2B2BD641}" srcOrd="0" destOrd="0" presId="urn:microsoft.com/office/officeart/2008/layout/HorizontalMultiLevelHierarchy"/>
    <dgm:cxn modelId="{EF8EC54D-1985-47B2-819D-DD25D709A7BA}" type="presParOf" srcId="{76B75E0C-8567-44E2-AE33-819EA87095F0}" destId="{4DB7EFCA-A6D1-41C9-9771-410B5C5BD259}" srcOrd="5" destOrd="0" presId="urn:microsoft.com/office/officeart/2008/layout/HorizontalMultiLevelHierarchy"/>
    <dgm:cxn modelId="{AC8DB3CF-BBD1-412E-8445-835A96D1151C}" type="presParOf" srcId="{4DB7EFCA-A6D1-41C9-9771-410B5C5BD259}" destId="{FC0209F7-24A8-4FB0-AFF6-125FF122AB61}" srcOrd="0" destOrd="0" presId="urn:microsoft.com/office/officeart/2008/layout/HorizontalMultiLevelHierarchy"/>
    <dgm:cxn modelId="{6944120D-3754-483C-BC19-CF37ADD40E7B}" type="presParOf" srcId="{4DB7EFCA-A6D1-41C9-9771-410B5C5BD259}" destId="{57A7925D-E447-48D4-B563-3534025A685B}" srcOrd="1" destOrd="0" presId="urn:microsoft.com/office/officeart/2008/layout/HorizontalMultiLevelHierarchy"/>
    <dgm:cxn modelId="{4D7777A6-F1A7-4130-B1D4-AF8D0EAADEEE}" type="presParOf" srcId="{76B75E0C-8567-44E2-AE33-819EA87095F0}" destId="{3889E792-4421-4F6C-B1CF-D39D8AA3A63F}" srcOrd="6" destOrd="0" presId="urn:microsoft.com/office/officeart/2008/layout/HorizontalMultiLevelHierarchy"/>
    <dgm:cxn modelId="{C75641B5-8225-44C1-A897-922C0D1F7E6C}" type="presParOf" srcId="{3889E792-4421-4F6C-B1CF-D39D8AA3A63F}" destId="{AC1E2779-2F9F-4E72-9E37-44F48DFAFEF7}" srcOrd="0" destOrd="0" presId="urn:microsoft.com/office/officeart/2008/layout/HorizontalMultiLevelHierarchy"/>
    <dgm:cxn modelId="{DA956199-4D28-4248-9A75-0B411A0E87CE}" type="presParOf" srcId="{76B75E0C-8567-44E2-AE33-819EA87095F0}" destId="{82959A69-4BD5-402F-8700-52D8AD54F626}" srcOrd="7" destOrd="0" presId="urn:microsoft.com/office/officeart/2008/layout/HorizontalMultiLevelHierarchy"/>
    <dgm:cxn modelId="{224121B8-D2D1-4F9A-A4EE-A16749FB233E}" type="presParOf" srcId="{82959A69-4BD5-402F-8700-52D8AD54F626}" destId="{4A055663-7DA9-4BAD-9872-DD6960B4A088}" srcOrd="0" destOrd="0" presId="urn:microsoft.com/office/officeart/2008/layout/HorizontalMultiLevelHierarchy"/>
    <dgm:cxn modelId="{AED7BA35-9D08-4544-BF29-9746533BB9A4}" type="presParOf" srcId="{82959A69-4BD5-402F-8700-52D8AD54F626}" destId="{BB136730-E0C6-4D02-BC46-8DA937E4074B}" srcOrd="1" destOrd="0" presId="urn:microsoft.com/office/officeart/2008/layout/HorizontalMultiLevelHierarchy"/>
    <dgm:cxn modelId="{321B37C5-6F11-4FEA-932B-5294E9F44261}" type="presParOf" srcId="{76B75E0C-8567-44E2-AE33-819EA87095F0}" destId="{79C9625F-AFA1-4734-A788-8E50C84186C6}" srcOrd="8" destOrd="0" presId="urn:microsoft.com/office/officeart/2008/layout/HorizontalMultiLevelHierarchy"/>
    <dgm:cxn modelId="{21ED9815-E2F0-4C5E-A9C6-7F5DAF0D1631}" type="presParOf" srcId="{79C9625F-AFA1-4734-A788-8E50C84186C6}" destId="{164B9433-E38E-4305-9FDF-C1025150D369}" srcOrd="0" destOrd="0" presId="urn:microsoft.com/office/officeart/2008/layout/HorizontalMultiLevelHierarchy"/>
    <dgm:cxn modelId="{1C8B4561-AFE5-4ECD-8C48-8C0F26CF54D3}" type="presParOf" srcId="{76B75E0C-8567-44E2-AE33-819EA87095F0}" destId="{BB13D43D-E649-4CF8-948E-F670A2CE395F}" srcOrd="9" destOrd="0" presId="urn:microsoft.com/office/officeart/2008/layout/HorizontalMultiLevelHierarchy"/>
    <dgm:cxn modelId="{1EB854F9-3BD5-4250-9FBC-CC0DABE9AE84}" type="presParOf" srcId="{BB13D43D-E649-4CF8-948E-F670A2CE395F}" destId="{20E5CEBF-5E21-44F7-A888-CB656F485B3F}" srcOrd="0" destOrd="0" presId="urn:microsoft.com/office/officeart/2008/layout/HorizontalMultiLevelHierarchy"/>
    <dgm:cxn modelId="{F2E01673-AE8C-46C0-827D-481C5AC36CC4}" type="presParOf" srcId="{BB13D43D-E649-4CF8-948E-F670A2CE395F}" destId="{4EC96EFC-5374-4E93-AB55-D2B0C4EBE0A9}" srcOrd="1" destOrd="0" presId="urn:microsoft.com/office/officeart/2008/layout/HorizontalMultiLevelHierarchy"/>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5C5C2F6-B7C9-48C4-BA8A-D2D247FD6EF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fr-FR"/>
        </a:p>
      </dgm:t>
    </dgm:pt>
    <dgm:pt modelId="{BF46A195-9B8E-408F-895E-DD7446F0B569}">
      <dgm:prSet phldrT="[Texte]"/>
      <dgm:spPr/>
      <dgm:t>
        <a:bodyPr/>
        <a:lstStyle/>
        <a:p>
          <a:pPr rtl="1"/>
          <a:r>
            <a:rPr lang="ar-SA" b="1" dirty="0" smtClean="0">
              <a:solidFill>
                <a:srgbClr val="00B0F0"/>
              </a:solidFill>
              <a:latin typeface="Simplified Arabic" panose="02020603050405020304" pitchFamily="18" charset="-78"/>
              <a:cs typeface="Simplified Arabic" panose="02020603050405020304" pitchFamily="18" charset="-78"/>
            </a:rPr>
            <a:t>على المستوى الاقتصادي</a:t>
          </a:r>
          <a:r>
            <a:rPr lang="ar-SA" b="1" dirty="0" smtClean="0">
              <a:solidFill>
                <a:schemeClr val="accent3">
                  <a:lumMod val="75000"/>
                </a:schemeClr>
              </a:solidFill>
              <a:latin typeface="Simplified Arabic" panose="02020603050405020304" pitchFamily="18" charset="-78"/>
              <a:cs typeface="Simplified Arabic" panose="02020603050405020304" pitchFamily="18" charset="-78"/>
            </a:rPr>
            <a:t>:</a:t>
          </a:r>
          <a:endParaRPr lang="fr-FR" dirty="0"/>
        </a:p>
      </dgm:t>
    </dgm:pt>
    <dgm:pt modelId="{A8590031-59A3-4DB0-AA3B-571854004135}" type="parTrans" cxnId="{4FFCEDBD-D7C9-4FB0-88C3-5A45A42A100A}">
      <dgm:prSet/>
      <dgm:spPr/>
      <dgm:t>
        <a:bodyPr/>
        <a:lstStyle/>
        <a:p>
          <a:endParaRPr lang="fr-FR"/>
        </a:p>
      </dgm:t>
    </dgm:pt>
    <dgm:pt modelId="{A6255F59-B580-4EF9-88B4-4E203C3AF644}" type="sibTrans" cxnId="{4FFCEDBD-D7C9-4FB0-88C3-5A45A42A100A}">
      <dgm:prSet/>
      <dgm:spPr/>
      <dgm:t>
        <a:bodyPr/>
        <a:lstStyle/>
        <a:p>
          <a:endParaRPr lang="fr-FR"/>
        </a:p>
      </dgm:t>
    </dgm:pt>
    <dgm:pt modelId="{A0D52368-2BF8-4D0C-8FA7-A49BDA637F30}">
      <dgm:prSet phldrT="[Texte]"/>
      <dgm:spPr/>
      <dgm:t>
        <a:bodyPr/>
        <a:lstStyle/>
        <a:p>
          <a:pPr rtl="1"/>
          <a:r>
            <a:rPr lang="ar-SA" dirty="0" smtClean="0"/>
            <a:t>إعادة هيكلة وتحديد النسيج الاقتصادي من خلال خلق مؤسسات جديدة اعتمادا على أفكار إبداعية بما يستجيب لاحتياجات السوق.</a:t>
          </a:r>
          <a:endParaRPr lang="fr-FR" dirty="0"/>
        </a:p>
      </dgm:t>
    </dgm:pt>
    <dgm:pt modelId="{F5498772-F625-469C-931A-A8A6D0FE1FD4}" type="parTrans" cxnId="{F3A821C1-3310-4DB7-835E-B638FD07B7DE}">
      <dgm:prSet/>
      <dgm:spPr/>
      <dgm:t>
        <a:bodyPr/>
        <a:lstStyle/>
        <a:p>
          <a:endParaRPr lang="fr-FR"/>
        </a:p>
      </dgm:t>
    </dgm:pt>
    <dgm:pt modelId="{AD81CB73-66A5-4800-8EA4-C1F0A2D42445}" type="sibTrans" cxnId="{F3A821C1-3310-4DB7-835E-B638FD07B7DE}">
      <dgm:prSet/>
      <dgm:spPr/>
      <dgm:t>
        <a:bodyPr/>
        <a:lstStyle/>
        <a:p>
          <a:endParaRPr lang="fr-FR"/>
        </a:p>
      </dgm:t>
    </dgm:pt>
    <dgm:pt modelId="{5506CEA9-609F-4B89-B942-4A59937209D9}">
      <dgm:prSet phldrT="[Texte]"/>
      <dgm:spPr/>
      <dgm:t>
        <a:bodyPr/>
        <a:lstStyle/>
        <a:p>
          <a:pPr rtl="1"/>
          <a:r>
            <a:rPr lang="ar-SA" b="1" dirty="0" smtClean="0">
              <a:solidFill>
                <a:srgbClr val="00B0F0"/>
              </a:solidFill>
              <a:latin typeface="Simplified Arabic" panose="02020603050405020304" pitchFamily="18" charset="-78"/>
              <a:cs typeface="Simplified Arabic" panose="02020603050405020304" pitchFamily="18" charset="-78"/>
            </a:rPr>
            <a:t>على المستوى الاقتصادي:</a:t>
          </a:r>
          <a:endParaRPr lang="fr-FR" dirty="0">
            <a:solidFill>
              <a:srgbClr val="00B0F0"/>
            </a:solidFill>
          </a:endParaRPr>
        </a:p>
      </dgm:t>
    </dgm:pt>
    <dgm:pt modelId="{F90DB58D-FDF0-4A4D-BACC-2D7C87C16C79}" type="parTrans" cxnId="{C4741EEB-A2C6-4BDB-8C5E-46F6225A4483}">
      <dgm:prSet/>
      <dgm:spPr/>
      <dgm:t>
        <a:bodyPr/>
        <a:lstStyle/>
        <a:p>
          <a:endParaRPr lang="fr-FR"/>
        </a:p>
      </dgm:t>
    </dgm:pt>
    <dgm:pt modelId="{B19BF191-BFE6-4087-9604-1AA2A09BECF8}" type="sibTrans" cxnId="{C4741EEB-A2C6-4BDB-8C5E-46F6225A4483}">
      <dgm:prSet/>
      <dgm:spPr/>
      <dgm:t>
        <a:bodyPr/>
        <a:lstStyle/>
        <a:p>
          <a:endParaRPr lang="fr-FR"/>
        </a:p>
      </dgm:t>
    </dgm:pt>
    <dgm:pt modelId="{A29BB061-58C2-44C8-A817-16173DD51128}">
      <dgm:prSet phldrT="[Texte]"/>
      <dgm:spPr/>
      <dgm:t>
        <a:bodyPr/>
        <a:lstStyle/>
        <a:p>
          <a:pPr rtl="1"/>
          <a:r>
            <a:rPr lang="ar-SA" dirty="0" smtClean="0"/>
            <a:t>المحافظة على استمرارية المنافسة في الأسواق وكسر النمط </a:t>
          </a:r>
          <a:r>
            <a:rPr lang="ar-SA" dirty="0" err="1" smtClean="0"/>
            <a:t>الاختكاري</a:t>
          </a:r>
          <a:r>
            <a:rPr lang="ar-SA" dirty="0" smtClean="0"/>
            <a:t> الذي تمارسه المؤسسات الكبيرة بفضل الإبداع والابتكار.</a:t>
          </a:r>
          <a:endParaRPr lang="fr-FR" dirty="0"/>
        </a:p>
      </dgm:t>
    </dgm:pt>
    <dgm:pt modelId="{727F3717-F5C4-4B84-92F8-579FA0C5283E}" type="parTrans" cxnId="{CA0ADD57-90ED-4631-9BA3-C580862A2E46}">
      <dgm:prSet/>
      <dgm:spPr/>
      <dgm:t>
        <a:bodyPr/>
        <a:lstStyle/>
        <a:p>
          <a:endParaRPr lang="fr-FR"/>
        </a:p>
      </dgm:t>
    </dgm:pt>
    <dgm:pt modelId="{158884C7-205E-4D40-92B6-7868EA8599E3}" type="sibTrans" cxnId="{CA0ADD57-90ED-4631-9BA3-C580862A2E46}">
      <dgm:prSet/>
      <dgm:spPr/>
      <dgm:t>
        <a:bodyPr/>
        <a:lstStyle/>
        <a:p>
          <a:endParaRPr lang="fr-FR"/>
        </a:p>
      </dgm:t>
    </dgm:pt>
    <dgm:pt modelId="{8E5ABEB4-939F-4C31-B715-4A671A7D1F97}">
      <dgm:prSet phldrT="[Texte]" phldr="1"/>
      <dgm:spPr/>
      <dgm:t>
        <a:bodyPr/>
        <a:lstStyle/>
        <a:p>
          <a:endParaRPr lang="fr-FR" dirty="0"/>
        </a:p>
      </dgm:t>
    </dgm:pt>
    <dgm:pt modelId="{198CAE2F-6C73-4747-8DC1-5D399664B64D}" type="parTrans" cxnId="{229D02D9-914F-4949-A1DF-0A344676BA0E}">
      <dgm:prSet/>
      <dgm:spPr/>
      <dgm:t>
        <a:bodyPr/>
        <a:lstStyle/>
        <a:p>
          <a:endParaRPr lang="fr-FR"/>
        </a:p>
      </dgm:t>
    </dgm:pt>
    <dgm:pt modelId="{DA0BF230-C968-4298-9548-3A22CD7B3FBD}" type="sibTrans" cxnId="{229D02D9-914F-4949-A1DF-0A344676BA0E}">
      <dgm:prSet/>
      <dgm:spPr/>
      <dgm:t>
        <a:bodyPr/>
        <a:lstStyle/>
        <a:p>
          <a:endParaRPr lang="fr-FR"/>
        </a:p>
      </dgm:t>
    </dgm:pt>
    <dgm:pt modelId="{CDE5C70D-C301-497E-B1E8-0ECA3453535E}">
      <dgm:prSet phldrT="[Texte]"/>
      <dgm:spPr/>
      <dgm:t>
        <a:bodyPr/>
        <a:lstStyle/>
        <a:p>
          <a:pPr rtl="1"/>
          <a:r>
            <a:rPr lang="ar-SA" b="1" dirty="0" smtClean="0">
              <a:solidFill>
                <a:srgbClr val="00B0F0"/>
              </a:solidFill>
              <a:latin typeface="Simplified Arabic" panose="02020603050405020304" pitchFamily="18" charset="-78"/>
              <a:cs typeface="Simplified Arabic" panose="02020603050405020304" pitchFamily="18" charset="-78"/>
            </a:rPr>
            <a:t>على المستوى الاقتصادي</a:t>
          </a:r>
          <a:r>
            <a:rPr lang="ar-SA" b="1" dirty="0" smtClean="0">
              <a:solidFill>
                <a:schemeClr val="accent3">
                  <a:lumMod val="75000"/>
                </a:schemeClr>
              </a:solidFill>
              <a:latin typeface="Simplified Arabic" panose="02020603050405020304" pitchFamily="18" charset="-78"/>
              <a:cs typeface="Simplified Arabic" panose="02020603050405020304" pitchFamily="18" charset="-78"/>
            </a:rPr>
            <a:t>:</a:t>
          </a:r>
          <a:endParaRPr lang="fr-FR" dirty="0"/>
        </a:p>
      </dgm:t>
    </dgm:pt>
    <dgm:pt modelId="{741C3E4A-9A8D-403B-A6E7-012EABC013C5}" type="parTrans" cxnId="{FBE9A7E3-DE23-4EA8-827C-0F360CE3C1F6}">
      <dgm:prSet/>
      <dgm:spPr/>
      <dgm:t>
        <a:bodyPr/>
        <a:lstStyle/>
        <a:p>
          <a:endParaRPr lang="fr-FR"/>
        </a:p>
      </dgm:t>
    </dgm:pt>
    <dgm:pt modelId="{5402B556-0D33-46F2-8D29-6AB76E1F9AC9}" type="sibTrans" cxnId="{FBE9A7E3-DE23-4EA8-827C-0F360CE3C1F6}">
      <dgm:prSet/>
      <dgm:spPr/>
      <dgm:t>
        <a:bodyPr/>
        <a:lstStyle/>
        <a:p>
          <a:endParaRPr lang="fr-FR"/>
        </a:p>
      </dgm:t>
    </dgm:pt>
    <dgm:pt modelId="{41F8EF0C-865B-4CAD-8953-04AA9CC7CF66}">
      <dgm:prSet phldrT="[Texte]"/>
      <dgm:spPr/>
      <dgm:t>
        <a:bodyPr/>
        <a:lstStyle/>
        <a:p>
          <a:pPr rtl="1"/>
          <a:r>
            <a:rPr lang="ar-SA" dirty="0" smtClean="0"/>
            <a:t>المساهمة في نمو الاقتصاد إذ أصبحت </a:t>
          </a:r>
          <a:r>
            <a:rPr lang="ar-SA" dirty="0" err="1" smtClean="0"/>
            <a:t>المقاولاتية</a:t>
          </a:r>
          <a:r>
            <a:rPr lang="ar-SA" dirty="0" smtClean="0"/>
            <a:t> تلعب دورا هاما في تقدم الاقتصاديات وتحقيق نسب نمو مهمة بسبب </a:t>
          </a:r>
          <a:r>
            <a:rPr lang="ar-SA" dirty="0" err="1" smtClean="0"/>
            <a:t>مرونمها</a:t>
          </a:r>
          <a:r>
            <a:rPr lang="ar-SA" dirty="0" smtClean="0"/>
            <a:t> وقابليتها على الاستجابة للتغيرات السريعة في الاقتصاد.</a:t>
          </a:r>
          <a:endParaRPr lang="fr-FR" dirty="0"/>
        </a:p>
      </dgm:t>
    </dgm:pt>
    <dgm:pt modelId="{7C93AAD7-5E36-41C6-BB27-B91C13430015}" type="parTrans" cxnId="{8713C9DB-A5EF-4FBD-A074-21D46397FE8B}">
      <dgm:prSet/>
      <dgm:spPr/>
      <dgm:t>
        <a:bodyPr/>
        <a:lstStyle/>
        <a:p>
          <a:endParaRPr lang="fr-FR"/>
        </a:p>
      </dgm:t>
    </dgm:pt>
    <dgm:pt modelId="{5B0416FD-DE5A-4334-AD42-9E994166F339}" type="sibTrans" cxnId="{8713C9DB-A5EF-4FBD-A074-21D46397FE8B}">
      <dgm:prSet/>
      <dgm:spPr/>
      <dgm:t>
        <a:bodyPr/>
        <a:lstStyle/>
        <a:p>
          <a:endParaRPr lang="fr-FR"/>
        </a:p>
      </dgm:t>
    </dgm:pt>
    <dgm:pt modelId="{D5BD4797-DDD5-4B5C-AC08-88679781DC33}" type="pres">
      <dgm:prSet presAssocID="{35C5C2F6-B7C9-48C4-BA8A-D2D247FD6EF2}" presName="linearFlow" presStyleCnt="0">
        <dgm:presLayoutVars>
          <dgm:dir/>
          <dgm:animLvl val="lvl"/>
          <dgm:resizeHandles val="exact"/>
        </dgm:presLayoutVars>
      </dgm:prSet>
      <dgm:spPr/>
    </dgm:pt>
    <dgm:pt modelId="{DFBA6E93-9B3F-450A-8ACE-559EAA92CCF9}" type="pres">
      <dgm:prSet presAssocID="{BF46A195-9B8E-408F-895E-DD7446F0B569}" presName="composite" presStyleCnt="0"/>
      <dgm:spPr/>
    </dgm:pt>
    <dgm:pt modelId="{23490327-E418-4269-9768-E300484B9A5C}" type="pres">
      <dgm:prSet presAssocID="{BF46A195-9B8E-408F-895E-DD7446F0B569}" presName="parentText" presStyleLbl="alignNode1" presStyleIdx="0" presStyleCnt="3" custLinFactNeighborX="0" custLinFactNeighborY="-10016">
        <dgm:presLayoutVars>
          <dgm:chMax val="1"/>
          <dgm:bulletEnabled val="1"/>
        </dgm:presLayoutVars>
      </dgm:prSet>
      <dgm:spPr/>
      <dgm:t>
        <a:bodyPr/>
        <a:lstStyle/>
        <a:p>
          <a:endParaRPr lang="fr-FR"/>
        </a:p>
      </dgm:t>
    </dgm:pt>
    <dgm:pt modelId="{D5C3B493-2175-4E7A-829F-D6709DE5B375}" type="pres">
      <dgm:prSet presAssocID="{BF46A195-9B8E-408F-895E-DD7446F0B569}" presName="descendantText" presStyleLbl="alignAcc1" presStyleIdx="0" presStyleCnt="3">
        <dgm:presLayoutVars>
          <dgm:bulletEnabled val="1"/>
        </dgm:presLayoutVars>
      </dgm:prSet>
      <dgm:spPr/>
      <dgm:t>
        <a:bodyPr/>
        <a:lstStyle/>
        <a:p>
          <a:endParaRPr lang="fr-FR"/>
        </a:p>
      </dgm:t>
    </dgm:pt>
    <dgm:pt modelId="{A6464F9A-7EE4-483F-B352-61936464C9A5}" type="pres">
      <dgm:prSet presAssocID="{A6255F59-B580-4EF9-88B4-4E203C3AF644}" presName="sp" presStyleCnt="0"/>
      <dgm:spPr/>
    </dgm:pt>
    <dgm:pt modelId="{53393366-A030-4D4B-8659-F25EAD679055}" type="pres">
      <dgm:prSet presAssocID="{5506CEA9-609F-4B89-B942-4A59937209D9}" presName="composite" presStyleCnt="0"/>
      <dgm:spPr/>
    </dgm:pt>
    <dgm:pt modelId="{3E9E159E-C0BD-448A-8D17-17B9E70C5172}" type="pres">
      <dgm:prSet presAssocID="{5506CEA9-609F-4B89-B942-4A59937209D9}" presName="parentText" presStyleLbl="alignNode1" presStyleIdx="1" presStyleCnt="3">
        <dgm:presLayoutVars>
          <dgm:chMax val="1"/>
          <dgm:bulletEnabled val="1"/>
        </dgm:presLayoutVars>
      </dgm:prSet>
      <dgm:spPr/>
      <dgm:t>
        <a:bodyPr/>
        <a:lstStyle/>
        <a:p>
          <a:endParaRPr lang="fr-FR"/>
        </a:p>
      </dgm:t>
    </dgm:pt>
    <dgm:pt modelId="{F1330BE3-2354-4464-9A03-8676001EB6D7}" type="pres">
      <dgm:prSet presAssocID="{5506CEA9-609F-4B89-B942-4A59937209D9}" presName="descendantText" presStyleLbl="alignAcc1" presStyleIdx="1" presStyleCnt="3">
        <dgm:presLayoutVars>
          <dgm:bulletEnabled val="1"/>
        </dgm:presLayoutVars>
      </dgm:prSet>
      <dgm:spPr/>
      <dgm:t>
        <a:bodyPr/>
        <a:lstStyle/>
        <a:p>
          <a:endParaRPr lang="fr-FR"/>
        </a:p>
      </dgm:t>
    </dgm:pt>
    <dgm:pt modelId="{F6183501-59FC-4706-A643-9BC71C3F0439}" type="pres">
      <dgm:prSet presAssocID="{B19BF191-BFE6-4087-9604-1AA2A09BECF8}" presName="sp" presStyleCnt="0"/>
      <dgm:spPr/>
    </dgm:pt>
    <dgm:pt modelId="{33FF6A07-894E-413C-90E6-6C3EE06AD2D0}" type="pres">
      <dgm:prSet presAssocID="{CDE5C70D-C301-497E-B1E8-0ECA3453535E}" presName="composite" presStyleCnt="0"/>
      <dgm:spPr/>
    </dgm:pt>
    <dgm:pt modelId="{0B721D60-FCCE-4F08-A1BB-4FCFABA4FEF3}" type="pres">
      <dgm:prSet presAssocID="{CDE5C70D-C301-497E-B1E8-0ECA3453535E}" presName="parentText" presStyleLbl="alignNode1" presStyleIdx="2" presStyleCnt="3" custLinFactNeighborX="-1025" custLinFactNeighborY="-6453">
        <dgm:presLayoutVars>
          <dgm:chMax val="1"/>
          <dgm:bulletEnabled val="1"/>
        </dgm:presLayoutVars>
      </dgm:prSet>
      <dgm:spPr/>
      <dgm:t>
        <a:bodyPr/>
        <a:lstStyle/>
        <a:p>
          <a:endParaRPr lang="fr-FR"/>
        </a:p>
      </dgm:t>
    </dgm:pt>
    <dgm:pt modelId="{7A19D6E9-9B6A-4E09-A466-2A7B511F6941}" type="pres">
      <dgm:prSet presAssocID="{CDE5C70D-C301-497E-B1E8-0ECA3453535E}" presName="descendantText" presStyleLbl="alignAcc1" presStyleIdx="2" presStyleCnt="3">
        <dgm:presLayoutVars>
          <dgm:bulletEnabled val="1"/>
        </dgm:presLayoutVars>
      </dgm:prSet>
      <dgm:spPr/>
      <dgm:t>
        <a:bodyPr/>
        <a:lstStyle/>
        <a:p>
          <a:endParaRPr lang="fr-FR"/>
        </a:p>
      </dgm:t>
    </dgm:pt>
  </dgm:ptLst>
  <dgm:cxnLst>
    <dgm:cxn modelId="{229D02D9-914F-4949-A1DF-0A344676BA0E}" srcId="{5506CEA9-609F-4B89-B942-4A59937209D9}" destId="{8E5ABEB4-939F-4C31-B715-4A671A7D1F97}" srcOrd="1" destOrd="0" parTransId="{198CAE2F-6C73-4747-8DC1-5D399664B64D}" sibTransId="{DA0BF230-C968-4298-9548-3A22CD7B3FBD}"/>
    <dgm:cxn modelId="{0D2F81D0-3A0C-47AA-A9FD-3324E1CB19EE}" type="presOf" srcId="{CDE5C70D-C301-497E-B1E8-0ECA3453535E}" destId="{0B721D60-FCCE-4F08-A1BB-4FCFABA4FEF3}" srcOrd="0" destOrd="0" presId="urn:microsoft.com/office/officeart/2005/8/layout/chevron2"/>
    <dgm:cxn modelId="{CE9DB336-C3B3-4B45-A795-A7B2CFA98F20}" type="presOf" srcId="{A29BB061-58C2-44C8-A817-16173DD51128}" destId="{F1330BE3-2354-4464-9A03-8676001EB6D7}" srcOrd="0" destOrd="0" presId="urn:microsoft.com/office/officeart/2005/8/layout/chevron2"/>
    <dgm:cxn modelId="{8713C9DB-A5EF-4FBD-A074-21D46397FE8B}" srcId="{CDE5C70D-C301-497E-B1E8-0ECA3453535E}" destId="{41F8EF0C-865B-4CAD-8953-04AA9CC7CF66}" srcOrd="0" destOrd="0" parTransId="{7C93AAD7-5E36-41C6-BB27-B91C13430015}" sibTransId="{5B0416FD-DE5A-4334-AD42-9E994166F339}"/>
    <dgm:cxn modelId="{AEEEC96B-17E6-489D-9971-0138E177770F}" type="presOf" srcId="{35C5C2F6-B7C9-48C4-BA8A-D2D247FD6EF2}" destId="{D5BD4797-DDD5-4B5C-AC08-88679781DC33}" srcOrd="0" destOrd="0" presId="urn:microsoft.com/office/officeart/2005/8/layout/chevron2"/>
    <dgm:cxn modelId="{F3A821C1-3310-4DB7-835E-B638FD07B7DE}" srcId="{BF46A195-9B8E-408F-895E-DD7446F0B569}" destId="{A0D52368-2BF8-4D0C-8FA7-A49BDA637F30}" srcOrd="0" destOrd="0" parTransId="{F5498772-F625-469C-931A-A8A6D0FE1FD4}" sibTransId="{AD81CB73-66A5-4800-8EA4-C1F0A2D42445}"/>
    <dgm:cxn modelId="{B0DABD3E-1111-4B16-924C-D0D78CB69B7B}" type="presOf" srcId="{BF46A195-9B8E-408F-895E-DD7446F0B569}" destId="{23490327-E418-4269-9768-E300484B9A5C}" srcOrd="0" destOrd="0" presId="urn:microsoft.com/office/officeart/2005/8/layout/chevron2"/>
    <dgm:cxn modelId="{18BC5879-9777-4D9E-A961-4EF149A99995}" type="presOf" srcId="{5506CEA9-609F-4B89-B942-4A59937209D9}" destId="{3E9E159E-C0BD-448A-8D17-17B9E70C5172}" srcOrd="0" destOrd="0" presId="urn:microsoft.com/office/officeart/2005/8/layout/chevron2"/>
    <dgm:cxn modelId="{FBE9A7E3-DE23-4EA8-827C-0F360CE3C1F6}" srcId="{35C5C2F6-B7C9-48C4-BA8A-D2D247FD6EF2}" destId="{CDE5C70D-C301-497E-B1E8-0ECA3453535E}" srcOrd="2" destOrd="0" parTransId="{741C3E4A-9A8D-403B-A6E7-012EABC013C5}" sibTransId="{5402B556-0D33-46F2-8D29-6AB76E1F9AC9}"/>
    <dgm:cxn modelId="{C4741EEB-A2C6-4BDB-8C5E-46F6225A4483}" srcId="{35C5C2F6-B7C9-48C4-BA8A-D2D247FD6EF2}" destId="{5506CEA9-609F-4B89-B942-4A59937209D9}" srcOrd="1" destOrd="0" parTransId="{F90DB58D-FDF0-4A4D-BACC-2D7C87C16C79}" sibTransId="{B19BF191-BFE6-4087-9604-1AA2A09BECF8}"/>
    <dgm:cxn modelId="{D476F6A6-B757-4ECC-803A-274ED7008707}" type="presOf" srcId="{A0D52368-2BF8-4D0C-8FA7-A49BDA637F30}" destId="{D5C3B493-2175-4E7A-829F-D6709DE5B375}" srcOrd="0" destOrd="0" presId="urn:microsoft.com/office/officeart/2005/8/layout/chevron2"/>
    <dgm:cxn modelId="{50805A2A-9E34-48D5-A750-8F917B9293A4}" type="presOf" srcId="{41F8EF0C-865B-4CAD-8953-04AA9CC7CF66}" destId="{7A19D6E9-9B6A-4E09-A466-2A7B511F6941}" srcOrd="0" destOrd="0" presId="urn:microsoft.com/office/officeart/2005/8/layout/chevron2"/>
    <dgm:cxn modelId="{150B19D7-3C10-4639-835C-9DED557B12F5}" type="presOf" srcId="{8E5ABEB4-939F-4C31-B715-4A671A7D1F97}" destId="{F1330BE3-2354-4464-9A03-8676001EB6D7}" srcOrd="0" destOrd="1" presId="urn:microsoft.com/office/officeart/2005/8/layout/chevron2"/>
    <dgm:cxn modelId="{4FFCEDBD-D7C9-4FB0-88C3-5A45A42A100A}" srcId="{35C5C2F6-B7C9-48C4-BA8A-D2D247FD6EF2}" destId="{BF46A195-9B8E-408F-895E-DD7446F0B569}" srcOrd="0" destOrd="0" parTransId="{A8590031-59A3-4DB0-AA3B-571854004135}" sibTransId="{A6255F59-B580-4EF9-88B4-4E203C3AF644}"/>
    <dgm:cxn modelId="{CA0ADD57-90ED-4631-9BA3-C580862A2E46}" srcId="{5506CEA9-609F-4B89-B942-4A59937209D9}" destId="{A29BB061-58C2-44C8-A817-16173DD51128}" srcOrd="0" destOrd="0" parTransId="{727F3717-F5C4-4B84-92F8-579FA0C5283E}" sibTransId="{158884C7-205E-4D40-92B6-7868EA8599E3}"/>
    <dgm:cxn modelId="{975C889C-2E8D-4EFF-BF8E-A52AB46FAC60}" type="presParOf" srcId="{D5BD4797-DDD5-4B5C-AC08-88679781DC33}" destId="{DFBA6E93-9B3F-450A-8ACE-559EAA92CCF9}" srcOrd="0" destOrd="0" presId="urn:microsoft.com/office/officeart/2005/8/layout/chevron2"/>
    <dgm:cxn modelId="{958AC9F8-EF85-4A9F-BCCB-78175351097A}" type="presParOf" srcId="{DFBA6E93-9B3F-450A-8ACE-559EAA92CCF9}" destId="{23490327-E418-4269-9768-E300484B9A5C}" srcOrd="0" destOrd="0" presId="urn:microsoft.com/office/officeart/2005/8/layout/chevron2"/>
    <dgm:cxn modelId="{D8073FE6-F828-4CE7-986D-5C34240CDBD5}" type="presParOf" srcId="{DFBA6E93-9B3F-450A-8ACE-559EAA92CCF9}" destId="{D5C3B493-2175-4E7A-829F-D6709DE5B375}" srcOrd="1" destOrd="0" presId="urn:microsoft.com/office/officeart/2005/8/layout/chevron2"/>
    <dgm:cxn modelId="{A32A271F-EB49-4FFD-AC9A-FBD80E03D137}" type="presParOf" srcId="{D5BD4797-DDD5-4B5C-AC08-88679781DC33}" destId="{A6464F9A-7EE4-483F-B352-61936464C9A5}" srcOrd="1" destOrd="0" presId="urn:microsoft.com/office/officeart/2005/8/layout/chevron2"/>
    <dgm:cxn modelId="{9C24E13B-8087-4737-9C98-B7B9EB44547D}" type="presParOf" srcId="{D5BD4797-DDD5-4B5C-AC08-88679781DC33}" destId="{53393366-A030-4D4B-8659-F25EAD679055}" srcOrd="2" destOrd="0" presId="urn:microsoft.com/office/officeart/2005/8/layout/chevron2"/>
    <dgm:cxn modelId="{1A23051B-8C95-4A2C-8C35-3BFC508CB044}" type="presParOf" srcId="{53393366-A030-4D4B-8659-F25EAD679055}" destId="{3E9E159E-C0BD-448A-8D17-17B9E70C5172}" srcOrd="0" destOrd="0" presId="urn:microsoft.com/office/officeart/2005/8/layout/chevron2"/>
    <dgm:cxn modelId="{A62A3469-9C9F-4F04-AE08-290C700EA452}" type="presParOf" srcId="{53393366-A030-4D4B-8659-F25EAD679055}" destId="{F1330BE3-2354-4464-9A03-8676001EB6D7}" srcOrd="1" destOrd="0" presId="urn:microsoft.com/office/officeart/2005/8/layout/chevron2"/>
    <dgm:cxn modelId="{DE13A8F1-7907-4914-BB83-100DA315F474}" type="presParOf" srcId="{D5BD4797-DDD5-4B5C-AC08-88679781DC33}" destId="{F6183501-59FC-4706-A643-9BC71C3F0439}" srcOrd="3" destOrd="0" presId="urn:microsoft.com/office/officeart/2005/8/layout/chevron2"/>
    <dgm:cxn modelId="{45493DE6-36A1-4161-895D-0291EC73C181}" type="presParOf" srcId="{D5BD4797-DDD5-4B5C-AC08-88679781DC33}" destId="{33FF6A07-894E-413C-90E6-6C3EE06AD2D0}" srcOrd="4" destOrd="0" presId="urn:microsoft.com/office/officeart/2005/8/layout/chevron2"/>
    <dgm:cxn modelId="{FC7F2375-BCA5-4967-83F6-F4FF083134D9}" type="presParOf" srcId="{33FF6A07-894E-413C-90E6-6C3EE06AD2D0}" destId="{0B721D60-FCCE-4F08-A1BB-4FCFABA4FEF3}" srcOrd="0" destOrd="0" presId="urn:microsoft.com/office/officeart/2005/8/layout/chevron2"/>
    <dgm:cxn modelId="{BB54ED85-A822-4E80-8752-0E548145E658}" type="presParOf" srcId="{33FF6A07-894E-413C-90E6-6C3EE06AD2D0}" destId="{7A19D6E9-9B6A-4E09-A466-2A7B511F6941}"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676C806-A690-4B50-A2FA-FB09A5B39CE5}" type="doc">
      <dgm:prSet loTypeId="urn:microsoft.com/office/officeart/2005/8/layout/hList7" loCatId="picture" qsTypeId="urn:microsoft.com/office/officeart/2009/2/quickstyle/3d8" qsCatId="3D" csTypeId="urn:microsoft.com/office/officeart/2005/8/colors/colorful2" csCatId="colorful" phldr="1"/>
      <dgm:spPr/>
    </dgm:pt>
    <dgm:pt modelId="{DE459092-EDA2-42AD-AC2F-1C635B61F363}">
      <dgm:prSet phldrT="[Texte]"/>
      <dgm:spPr/>
      <dgm:t>
        <a:bodyPr/>
        <a:lstStyle/>
        <a:p>
          <a:pPr rtl="1"/>
          <a:r>
            <a:rPr lang="ar-SA" dirty="0" smtClean="0"/>
            <a:t>المساهمة في استقرار السكان والتقليل من النزوح الريفي، وهذا بحكم قدراتها على التواجد في بيئات وأجواء مختلفة</a:t>
          </a:r>
          <a:endParaRPr lang="fr-FR" dirty="0"/>
        </a:p>
      </dgm:t>
    </dgm:pt>
    <dgm:pt modelId="{8F3B091A-AF24-42C6-A8C1-B0F3B365F181}" type="parTrans" cxnId="{067B600B-4FD4-4208-A5B4-7F301E6F3E58}">
      <dgm:prSet/>
      <dgm:spPr/>
      <dgm:t>
        <a:bodyPr/>
        <a:lstStyle/>
        <a:p>
          <a:endParaRPr lang="fr-FR"/>
        </a:p>
      </dgm:t>
    </dgm:pt>
    <dgm:pt modelId="{9A832517-B6F1-4401-AF37-2713A08A8086}" type="sibTrans" cxnId="{067B600B-4FD4-4208-A5B4-7F301E6F3E58}">
      <dgm:prSet/>
      <dgm:spPr/>
      <dgm:t>
        <a:bodyPr/>
        <a:lstStyle/>
        <a:p>
          <a:endParaRPr lang="fr-FR"/>
        </a:p>
      </dgm:t>
    </dgm:pt>
    <dgm:pt modelId="{1406B6DC-DB57-4A05-B1C0-4F64ACC17C97}">
      <dgm:prSet phldrT="[Texte]"/>
      <dgm:spPr/>
      <dgm:t>
        <a:bodyPr/>
        <a:lstStyle/>
        <a:p>
          <a:pPr rtl="1"/>
          <a:r>
            <a:rPr lang="ar-SA" dirty="0" smtClean="0"/>
            <a:t>المساهمة في تحقيق العدالة الاجتماعية وإعادة توزيع الثروة بين أفراد المجتمع من خلال انتشارها الجغرافي الذي لها ولوج عدة مجالات وأنشطة</a:t>
          </a:r>
          <a:endParaRPr lang="fr-FR" dirty="0"/>
        </a:p>
      </dgm:t>
    </dgm:pt>
    <dgm:pt modelId="{14E40817-7F1E-488E-BDA9-24A817240160}" type="parTrans" cxnId="{DCCD4863-D91A-41DF-A139-890D58BF4C1B}">
      <dgm:prSet/>
      <dgm:spPr/>
      <dgm:t>
        <a:bodyPr/>
        <a:lstStyle/>
        <a:p>
          <a:endParaRPr lang="fr-FR"/>
        </a:p>
      </dgm:t>
    </dgm:pt>
    <dgm:pt modelId="{4AAA9635-8FDA-4D96-8B58-CDC863A9177B}" type="sibTrans" cxnId="{DCCD4863-D91A-41DF-A139-890D58BF4C1B}">
      <dgm:prSet/>
      <dgm:spPr/>
      <dgm:t>
        <a:bodyPr/>
        <a:lstStyle/>
        <a:p>
          <a:endParaRPr lang="fr-FR"/>
        </a:p>
      </dgm:t>
    </dgm:pt>
    <dgm:pt modelId="{8E33C3D9-5EE2-4CB9-8F90-67E02C9743C4}">
      <dgm:prSet phldrT="[Texte]"/>
      <dgm:spPr/>
      <dgm:t>
        <a:bodyPr/>
        <a:lstStyle/>
        <a:p>
          <a:pPr rtl="1"/>
          <a:r>
            <a:rPr lang="ar-SA" dirty="0" smtClean="0"/>
            <a:t>المساهمة في </a:t>
          </a:r>
          <a:r>
            <a:rPr lang="ar-SA" dirty="0" err="1" smtClean="0"/>
            <a:t>تحسيين</a:t>
          </a:r>
          <a:r>
            <a:rPr lang="ar-SA" dirty="0" smtClean="0"/>
            <a:t> المستوى المعيشي </a:t>
          </a:r>
          <a:r>
            <a:rPr lang="ar-SA" dirty="0" err="1" smtClean="0"/>
            <a:t>للافراد</a:t>
          </a:r>
          <a:r>
            <a:rPr lang="ar-SA" dirty="0" smtClean="0"/>
            <a:t> وذلك من خلال خلق فرص عمل وتقليل البطالة مما يؤدي إلى زيادة متوسط الدخل الفردي.</a:t>
          </a:r>
          <a:endParaRPr lang="fr-FR" dirty="0"/>
        </a:p>
      </dgm:t>
    </dgm:pt>
    <dgm:pt modelId="{F38AC783-A31C-49A8-84CC-F05484158844}" type="parTrans" cxnId="{8DD8E876-4233-4A68-BD98-5185B1A38185}">
      <dgm:prSet/>
      <dgm:spPr/>
      <dgm:t>
        <a:bodyPr/>
        <a:lstStyle/>
        <a:p>
          <a:endParaRPr lang="fr-FR"/>
        </a:p>
      </dgm:t>
    </dgm:pt>
    <dgm:pt modelId="{DD0D8054-588B-4246-98C2-35D927856089}" type="sibTrans" cxnId="{8DD8E876-4233-4A68-BD98-5185B1A38185}">
      <dgm:prSet/>
      <dgm:spPr/>
      <dgm:t>
        <a:bodyPr/>
        <a:lstStyle/>
        <a:p>
          <a:endParaRPr lang="fr-FR"/>
        </a:p>
      </dgm:t>
    </dgm:pt>
    <dgm:pt modelId="{EFD42447-DE8B-4B27-BCB9-AB98A1DA272B}" type="pres">
      <dgm:prSet presAssocID="{C676C806-A690-4B50-A2FA-FB09A5B39CE5}" presName="Name0" presStyleCnt="0">
        <dgm:presLayoutVars>
          <dgm:dir/>
          <dgm:resizeHandles val="exact"/>
        </dgm:presLayoutVars>
      </dgm:prSet>
      <dgm:spPr/>
    </dgm:pt>
    <dgm:pt modelId="{F00FE354-2BFC-4F95-90FB-124EFE760E86}" type="pres">
      <dgm:prSet presAssocID="{C676C806-A690-4B50-A2FA-FB09A5B39CE5}" presName="fgShape" presStyleLbl="fgShp" presStyleIdx="0" presStyleCnt="1"/>
      <dgm:spPr/>
    </dgm:pt>
    <dgm:pt modelId="{A8D56C0C-A73E-40E5-9EDA-B4BB3CD5990C}" type="pres">
      <dgm:prSet presAssocID="{C676C806-A690-4B50-A2FA-FB09A5B39CE5}" presName="linComp" presStyleCnt="0"/>
      <dgm:spPr/>
    </dgm:pt>
    <dgm:pt modelId="{398D50C5-CA65-441C-909C-9C9DBA1900C7}" type="pres">
      <dgm:prSet presAssocID="{DE459092-EDA2-42AD-AC2F-1C635B61F363}" presName="compNode" presStyleCnt="0"/>
      <dgm:spPr/>
    </dgm:pt>
    <dgm:pt modelId="{A2FF835B-93E7-4EDB-B86E-363E3EE02981}" type="pres">
      <dgm:prSet presAssocID="{DE459092-EDA2-42AD-AC2F-1C635B61F363}" presName="bkgdShape" presStyleLbl="node1" presStyleIdx="0" presStyleCnt="3"/>
      <dgm:spPr/>
    </dgm:pt>
    <dgm:pt modelId="{B7422848-DF28-4B3C-9426-5916B4261048}" type="pres">
      <dgm:prSet presAssocID="{DE459092-EDA2-42AD-AC2F-1C635B61F363}" presName="nodeTx" presStyleLbl="node1" presStyleIdx="0" presStyleCnt="3">
        <dgm:presLayoutVars>
          <dgm:bulletEnabled val="1"/>
        </dgm:presLayoutVars>
      </dgm:prSet>
      <dgm:spPr/>
    </dgm:pt>
    <dgm:pt modelId="{751467B2-66D5-4CC7-890C-CBC18DB3862F}" type="pres">
      <dgm:prSet presAssocID="{DE459092-EDA2-42AD-AC2F-1C635B61F363}" presName="invisiNode" presStyleLbl="node1" presStyleIdx="0" presStyleCnt="3"/>
      <dgm:spPr/>
    </dgm:pt>
    <dgm:pt modelId="{DD3FB0B7-2017-4291-82D0-03BF8EC957CF}" type="pres">
      <dgm:prSet presAssocID="{DE459092-EDA2-42AD-AC2F-1C635B61F363}" presName="imagNode" presStyleLbl="fgImgPlace1" presStyleIdx="0" presStyleCnt="3"/>
      <dgm:spPr/>
    </dgm:pt>
    <dgm:pt modelId="{496EE071-3462-494A-A595-14E4182992B1}" type="pres">
      <dgm:prSet presAssocID="{9A832517-B6F1-4401-AF37-2713A08A8086}" presName="sibTrans" presStyleLbl="sibTrans2D1" presStyleIdx="0" presStyleCnt="0"/>
      <dgm:spPr/>
    </dgm:pt>
    <dgm:pt modelId="{25FE8187-864D-4E82-9402-CBDB7371C02A}" type="pres">
      <dgm:prSet presAssocID="{1406B6DC-DB57-4A05-B1C0-4F64ACC17C97}" presName="compNode" presStyleCnt="0"/>
      <dgm:spPr/>
    </dgm:pt>
    <dgm:pt modelId="{D5398A38-8503-423D-8CCD-511F66EBF697}" type="pres">
      <dgm:prSet presAssocID="{1406B6DC-DB57-4A05-B1C0-4F64ACC17C97}" presName="bkgdShape" presStyleLbl="node1" presStyleIdx="1" presStyleCnt="3"/>
      <dgm:spPr/>
    </dgm:pt>
    <dgm:pt modelId="{02477AAC-C525-4755-A7B4-CB1D8BA7766F}" type="pres">
      <dgm:prSet presAssocID="{1406B6DC-DB57-4A05-B1C0-4F64ACC17C97}" presName="nodeTx" presStyleLbl="node1" presStyleIdx="1" presStyleCnt="3">
        <dgm:presLayoutVars>
          <dgm:bulletEnabled val="1"/>
        </dgm:presLayoutVars>
      </dgm:prSet>
      <dgm:spPr/>
    </dgm:pt>
    <dgm:pt modelId="{E9FBF63F-232F-4BBE-99CA-36D5E3D8C329}" type="pres">
      <dgm:prSet presAssocID="{1406B6DC-DB57-4A05-B1C0-4F64ACC17C97}" presName="invisiNode" presStyleLbl="node1" presStyleIdx="1" presStyleCnt="3"/>
      <dgm:spPr/>
    </dgm:pt>
    <dgm:pt modelId="{8BC6E098-94F2-4A8B-AFE9-13061327D54B}" type="pres">
      <dgm:prSet presAssocID="{1406B6DC-DB57-4A05-B1C0-4F64ACC17C97}" presName="imagNode" presStyleLbl="fgImgPlace1" presStyleIdx="1" presStyleCnt="3"/>
      <dgm:spPr/>
    </dgm:pt>
    <dgm:pt modelId="{97A66F4E-4711-46CD-BD95-E4A82DAFED69}" type="pres">
      <dgm:prSet presAssocID="{4AAA9635-8FDA-4D96-8B58-CDC863A9177B}" presName="sibTrans" presStyleLbl="sibTrans2D1" presStyleIdx="0" presStyleCnt="0"/>
      <dgm:spPr/>
    </dgm:pt>
    <dgm:pt modelId="{52BDEC45-FA3D-4DD6-8CB5-D55F7D3D36C6}" type="pres">
      <dgm:prSet presAssocID="{8E33C3D9-5EE2-4CB9-8F90-67E02C9743C4}" presName="compNode" presStyleCnt="0"/>
      <dgm:spPr/>
    </dgm:pt>
    <dgm:pt modelId="{3A0D39F0-1C83-4B7C-AC2E-21B4A6D794A1}" type="pres">
      <dgm:prSet presAssocID="{8E33C3D9-5EE2-4CB9-8F90-67E02C9743C4}" presName="bkgdShape" presStyleLbl="node1" presStyleIdx="2" presStyleCnt="3" custLinFactNeighborX="-1934" custLinFactNeighborY="8949"/>
      <dgm:spPr/>
    </dgm:pt>
    <dgm:pt modelId="{C8EDD86A-6806-44B1-AA77-0F5DAE12F1D7}" type="pres">
      <dgm:prSet presAssocID="{8E33C3D9-5EE2-4CB9-8F90-67E02C9743C4}" presName="nodeTx" presStyleLbl="node1" presStyleIdx="2" presStyleCnt="3">
        <dgm:presLayoutVars>
          <dgm:bulletEnabled val="1"/>
        </dgm:presLayoutVars>
      </dgm:prSet>
      <dgm:spPr/>
    </dgm:pt>
    <dgm:pt modelId="{02424C10-B769-46DA-9E0A-8B65E3E0B0A6}" type="pres">
      <dgm:prSet presAssocID="{8E33C3D9-5EE2-4CB9-8F90-67E02C9743C4}" presName="invisiNode" presStyleLbl="node1" presStyleIdx="2" presStyleCnt="3"/>
      <dgm:spPr/>
    </dgm:pt>
    <dgm:pt modelId="{0336D3AD-D6C5-4617-91B5-54500AB7DD8C}" type="pres">
      <dgm:prSet presAssocID="{8E33C3D9-5EE2-4CB9-8F90-67E02C9743C4}" presName="imagNode" presStyleLbl="fgImgPlace1" presStyleIdx="2" presStyleCnt="3"/>
      <dgm:spPr/>
    </dgm:pt>
  </dgm:ptLst>
  <dgm:cxnLst>
    <dgm:cxn modelId="{D2EE260D-7EB3-4399-A5F1-255431AD71FD}" type="presOf" srcId="{9A832517-B6F1-4401-AF37-2713A08A8086}" destId="{496EE071-3462-494A-A595-14E4182992B1}" srcOrd="0" destOrd="0" presId="urn:microsoft.com/office/officeart/2005/8/layout/hList7"/>
    <dgm:cxn modelId="{DD8C4D0B-E231-44C2-A901-500ECCB66AB9}" type="presOf" srcId="{DE459092-EDA2-42AD-AC2F-1C635B61F363}" destId="{B7422848-DF28-4B3C-9426-5916B4261048}" srcOrd="1" destOrd="0" presId="urn:microsoft.com/office/officeart/2005/8/layout/hList7"/>
    <dgm:cxn modelId="{4AB43B06-D8E8-4331-BD7F-29701ED9F97A}" type="presOf" srcId="{DE459092-EDA2-42AD-AC2F-1C635B61F363}" destId="{A2FF835B-93E7-4EDB-B86E-363E3EE02981}" srcOrd="0" destOrd="0" presId="urn:microsoft.com/office/officeart/2005/8/layout/hList7"/>
    <dgm:cxn modelId="{067B600B-4FD4-4208-A5B4-7F301E6F3E58}" srcId="{C676C806-A690-4B50-A2FA-FB09A5B39CE5}" destId="{DE459092-EDA2-42AD-AC2F-1C635B61F363}" srcOrd="0" destOrd="0" parTransId="{8F3B091A-AF24-42C6-A8C1-B0F3B365F181}" sibTransId="{9A832517-B6F1-4401-AF37-2713A08A8086}"/>
    <dgm:cxn modelId="{7A145F9F-8CCB-4E93-A333-356C3B4EDF6B}" type="presOf" srcId="{1406B6DC-DB57-4A05-B1C0-4F64ACC17C97}" destId="{02477AAC-C525-4755-A7B4-CB1D8BA7766F}" srcOrd="1" destOrd="0" presId="urn:microsoft.com/office/officeart/2005/8/layout/hList7"/>
    <dgm:cxn modelId="{CD4066FB-882F-441B-A554-92495600C4E9}" type="presOf" srcId="{8E33C3D9-5EE2-4CB9-8F90-67E02C9743C4}" destId="{C8EDD86A-6806-44B1-AA77-0F5DAE12F1D7}" srcOrd="1" destOrd="0" presId="urn:microsoft.com/office/officeart/2005/8/layout/hList7"/>
    <dgm:cxn modelId="{8DD8E876-4233-4A68-BD98-5185B1A38185}" srcId="{C676C806-A690-4B50-A2FA-FB09A5B39CE5}" destId="{8E33C3D9-5EE2-4CB9-8F90-67E02C9743C4}" srcOrd="2" destOrd="0" parTransId="{F38AC783-A31C-49A8-84CC-F05484158844}" sibTransId="{DD0D8054-588B-4246-98C2-35D927856089}"/>
    <dgm:cxn modelId="{EFB40423-9B2F-4B9B-9A60-32EDEE1A0D0F}" type="presOf" srcId="{8E33C3D9-5EE2-4CB9-8F90-67E02C9743C4}" destId="{3A0D39F0-1C83-4B7C-AC2E-21B4A6D794A1}" srcOrd="0" destOrd="0" presId="urn:microsoft.com/office/officeart/2005/8/layout/hList7"/>
    <dgm:cxn modelId="{D18E1288-8163-4443-B462-23E7DDAE83AB}" type="presOf" srcId="{4AAA9635-8FDA-4D96-8B58-CDC863A9177B}" destId="{97A66F4E-4711-46CD-BD95-E4A82DAFED69}" srcOrd="0" destOrd="0" presId="urn:microsoft.com/office/officeart/2005/8/layout/hList7"/>
    <dgm:cxn modelId="{3D2C6BFE-F4B5-4928-91AB-D2AD7CA5EE47}" type="presOf" srcId="{C676C806-A690-4B50-A2FA-FB09A5B39CE5}" destId="{EFD42447-DE8B-4B27-BCB9-AB98A1DA272B}" srcOrd="0" destOrd="0" presId="urn:microsoft.com/office/officeart/2005/8/layout/hList7"/>
    <dgm:cxn modelId="{F48389A2-7AFD-4985-9E45-24A769BBFFE0}" type="presOf" srcId="{1406B6DC-DB57-4A05-B1C0-4F64ACC17C97}" destId="{D5398A38-8503-423D-8CCD-511F66EBF697}" srcOrd="0" destOrd="0" presId="urn:microsoft.com/office/officeart/2005/8/layout/hList7"/>
    <dgm:cxn modelId="{DCCD4863-D91A-41DF-A139-890D58BF4C1B}" srcId="{C676C806-A690-4B50-A2FA-FB09A5B39CE5}" destId="{1406B6DC-DB57-4A05-B1C0-4F64ACC17C97}" srcOrd="1" destOrd="0" parTransId="{14E40817-7F1E-488E-BDA9-24A817240160}" sibTransId="{4AAA9635-8FDA-4D96-8B58-CDC863A9177B}"/>
    <dgm:cxn modelId="{E7D63228-C6EB-4E04-8AC4-CF58F64A7B6D}" type="presParOf" srcId="{EFD42447-DE8B-4B27-BCB9-AB98A1DA272B}" destId="{F00FE354-2BFC-4F95-90FB-124EFE760E86}" srcOrd="0" destOrd="0" presId="urn:microsoft.com/office/officeart/2005/8/layout/hList7"/>
    <dgm:cxn modelId="{464AB594-F257-47C3-8070-50F0BE8F6808}" type="presParOf" srcId="{EFD42447-DE8B-4B27-BCB9-AB98A1DA272B}" destId="{A8D56C0C-A73E-40E5-9EDA-B4BB3CD5990C}" srcOrd="1" destOrd="0" presId="urn:microsoft.com/office/officeart/2005/8/layout/hList7"/>
    <dgm:cxn modelId="{C9B50FCC-A82D-4887-8DF9-E0EE2048787E}" type="presParOf" srcId="{A8D56C0C-A73E-40E5-9EDA-B4BB3CD5990C}" destId="{398D50C5-CA65-441C-909C-9C9DBA1900C7}" srcOrd="0" destOrd="0" presId="urn:microsoft.com/office/officeart/2005/8/layout/hList7"/>
    <dgm:cxn modelId="{405F71F4-D629-41D3-8D08-4EF2C971996F}" type="presParOf" srcId="{398D50C5-CA65-441C-909C-9C9DBA1900C7}" destId="{A2FF835B-93E7-4EDB-B86E-363E3EE02981}" srcOrd="0" destOrd="0" presId="urn:microsoft.com/office/officeart/2005/8/layout/hList7"/>
    <dgm:cxn modelId="{CF84B786-A354-4E9E-BAE8-B503A32BB0C7}" type="presParOf" srcId="{398D50C5-CA65-441C-909C-9C9DBA1900C7}" destId="{B7422848-DF28-4B3C-9426-5916B4261048}" srcOrd="1" destOrd="0" presId="urn:microsoft.com/office/officeart/2005/8/layout/hList7"/>
    <dgm:cxn modelId="{A1AE1AEB-AA15-4CF0-9423-9FAFA2BBBC7F}" type="presParOf" srcId="{398D50C5-CA65-441C-909C-9C9DBA1900C7}" destId="{751467B2-66D5-4CC7-890C-CBC18DB3862F}" srcOrd="2" destOrd="0" presId="urn:microsoft.com/office/officeart/2005/8/layout/hList7"/>
    <dgm:cxn modelId="{4D4F1539-1371-4E42-B3F9-9CD1853FFB85}" type="presParOf" srcId="{398D50C5-CA65-441C-909C-9C9DBA1900C7}" destId="{DD3FB0B7-2017-4291-82D0-03BF8EC957CF}" srcOrd="3" destOrd="0" presId="urn:microsoft.com/office/officeart/2005/8/layout/hList7"/>
    <dgm:cxn modelId="{C6412A2F-A5B1-45B0-A069-6CEA56A828D2}" type="presParOf" srcId="{A8D56C0C-A73E-40E5-9EDA-B4BB3CD5990C}" destId="{496EE071-3462-494A-A595-14E4182992B1}" srcOrd="1" destOrd="0" presId="urn:microsoft.com/office/officeart/2005/8/layout/hList7"/>
    <dgm:cxn modelId="{6B5D42D4-AEBB-4410-BD8D-215B02B032A3}" type="presParOf" srcId="{A8D56C0C-A73E-40E5-9EDA-B4BB3CD5990C}" destId="{25FE8187-864D-4E82-9402-CBDB7371C02A}" srcOrd="2" destOrd="0" presId="urn:microsoft.com/office/officeart/2005/8/layout/hList7"/>
    <dgm:cxn modelId="{126DCDFE-F38E-4C87-AD91-C8BC988374D9}" type="presParOf" srcId="{25FE8187-864D-4E82-9402-CBDB7371C02A}" destId="{D5398A38-8503-423D-8CCD-511F66EBF697}" srcOrd="0" destOrd="0" presId="urn:microsoft.com/office/officeart/2005/8/layout/hList7"/>
    <dgm:cxn modelId="{6FC06836-CD7B-49D2-9C6A-DCB563ABB9B3}" type="presParOf" srcId="{25FE8187-864D-4E82-9402-CBDB7371C02A}" destId="{02477AAC-C525-4755-A7B4-CB1D8BA7766F}" srcOrd="1" destOrd="0" presId="urn:microsoft.com/office/officeart/2005/8/layout/hList7"/>
    <dgm:cxn modelId="{25CF2531-33C2-49AB-9FA2-ADD5E7878817}" type="presParOf" srcId="{25FE8187-864D-4E82-9402-CBDB7371C02A}" destId="{E9FBF63F-232F-4BBE-99CA-36D5E3D8C329}" srcOrd="2" destOrd="0" presId="urn:microsoft.com/office/officeart/2005/8/layout/hList7"/>
    <dgm:cxn modelId="{B260A792-4612-4FED-A2CD-98EE17442A4D}" type="presParOf" srcId="{25FE8187-864D-4E82-9402-CBDB7371C02A}" destId="{8BC6E098-94F2-4A8B-AFE9-13061327D54B}" srcOrd="3" destOrd="0" presId="urn:microsoft.com/office/officeart/2005/8/layout/hList7"/>
    <dgm:cxn modelId="{B27F47AF-81B7-4227-B52C-B01F773CCCAE}" type="presParOf" srcId="{A8D56C0C-A73E-40E5-9EDA-B4BB3CD5990C}" destId="{97A66F4E-4711-46CD-BD95-E4A82DAFED69}" srcOrd="3" destOrd="0" presId="urn:microsoft.com/office/officeart/2005/8/layout/hList7"/>
    <dgm:cxn modelId="{7310724B-4737-4F1F-B2A2-09C4B6E4D260}" type="presParOf" srcId="{A8D56C0C-A73E-40E5-9EDA-B4BB3CD5990C}" destId="{52BDEC45-FA3D-4DD6-8CB5-D55F7D3D36C6}" srcOrd="4" destOrd="0" presId="urn:microsoft.com/office/officeart/2005/8/layout/hList7"/>
    <dgm:cxn modelId="{EFA7474D-FCDE-4DB7-8FB9-03C4D90074C3}" type="presParOf" srcId="{52BDEC45-FA3D-4DD6-8CB5-D55F7D3D36C6}" destId="{3A0D39F0-1C83-4B7C-AC2E-21B4A6D794A1}" srcOrd="0" destOrd="0" presId="urn:microsoft.com/office/officeart/2005/8/layout/hList7"/>
    <dgm:cxn modelId="{56B0977F-F1ED-42E2-9C59-6AF752C8627C}" type="presParOf" srcId="{52BDEC45-FA3D-4DD6-8CB5-D55F7D3D36C6}" destId="{C8EDD86A-6806-44B1-AA77-0F5DAE12F1D7}" srcOrd="1" destOrd="0" presId="urn:microsoft.com/office/officeart/2005/8/layout/hList7"/>
    <dgm:cxn modelId="{A5A41A74-3AAD-435D-90F7-11CBEC266952}" type="presParOf" srcId="{52BDEC45-FA3D-4DD6-8CB5-D55F7D3D36C6}" destId="{02424C10-B769-46DA-9E0A-8B65E3E0B0A6}" srcOrd="2" destOrd="0" presId="urn:microsoft.com/office/officeart/2005/8/layout/hList7"/>
    <dgm:cxn modelId="{146C9A9A-5165-444E-B460-5EE919D9A66C}" type="presParOf" srcId="{52BDEC45-FA3D-4DD6-8CB5-D55F7D3D36C6}" destId="{0336D3AD-D6C5-4617-91B5-54500AB7DD8C}"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C9625F-AFA1-4734-A788-8E50C84186C6}">
      <dsp:nvSpPr>
        <dsp:cNvPr id="0" name=""/>
        <dsp:cNvSpPr/>
      </dsp:nvSpPr>
      <dsp:spPr>
        <a:xfrm>
          <a:off x="1304318" y="2785534"/>
          <a:ext cx="594687" cy="1765118"/>
        </a:xfrm>
        <a:custGeom>
          <a:avLst/>
          <a:gdLst/>
          <a:ahLst/>
          <a:cxnLst/>
          <a:rect l="0" t="0" r="0" b="0"/>
          <a:pathLst>
            <a:path>
              <a:moveTo>
                <a:pt x="0" y="0"/>
              </a:moveTo>
              <a:lnTo>
                <a:pt x="297343" y="0"/>
              </a:lnTo>
              <a:lnTo>
                <a:pt x="297343" y="1765118"/>
              </a:lnTo>
              <a:lnTo>
                <a:pt x="594687" y="176511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fr-FR" sz="700" kern="1200"/>
        </a:p>
      </dsp:txBody>
      <dsp:txXfrm>
        <a:off x="1555096" y="3621528"/>
        <a:ext cx="93130" cy="93130"/>
      </dsp:txXfrm>
    </dsp:sp>
    <dsp:sp modelId="{3889E792-4421-4F6C-B1CF-D39D8AA3A63F}">
      <dsp:nvSpPr>
        <dsp:cNvPr id="0" name=""/>
        <dsp:cNvSpPr/>
      </dsp:nvSpPr>
      <dsp:spPr>
        <a:xfrm>
          <a:off x="1304318" y="1552139"/>
          <a:ext cx="637983" cy="1233394"/>
        </a:xfrm>
        <a:custGeom>
          <a:avLst/>
          <a:gdLst/>
          <a:ahLst/>
          <a:cxnLst/>
          <a:rect l="0" t="0" r="0" b="0"/>
          <a:pathLst>
            <a:path>
              <a:moveTo>
                <a:pt x="0" y="1233394"/>
              </a:moveTo>
              <a:lnTo>
                <a:pt x="318991" y="1233394"/>
              </a:lnTo>
              <a:lnTo>
                <a:pt x="318991" y="0"/>
              </a:lnTo>
              <a:lnTo>
                <a:pt x="637983"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1588593" y="2134121"/>
        <a:ext cx="69431" cy="69431"/>
      </dsp:txXfrm>
    </dsp:sp>
    <dsp:sp modelId="{CF8CF15F-7B50-4AB0-9D41-0437B3B69DFC}">
      <dsp:nvSpPr>
        <dsp:cNvPr id="0" name=""/>
        <dsp:cNvSpPr/>
      </dsp:nvSpPr>
      <dsp:spPr>
        <a:xfrm>
          <a:off x="1304318" y="2496586"/>
          <a:ext cx="640358" cy="288947"/>
        </a:xfrm>
        <a:custGeom>
          <a:avLst/>
          <a:gdLst/>
          <a:ahLst/>
          <a:cxnLst/>
          <a:rect l="0" t="0" r="0" b="0"/>
          <a:pathLst>
            <a:path>
              <a:moveTo>
                <a:pt x="0" y="288947"/>
              </a:moveTo>
              <a:lnTo>
                <a:pt x="320179" y="288947"/>
              </a:lnTo>
              <a:lnTo>
                <a:pt x="320179" y="0"/>
              </a:lnTo>
              <a:lnTo>
                <a:pt x="640358"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1606933" y="2623496"/>
        <a:ext cx="35126" cy="35126"/>
      </dsp:txXfrm>
    </dsp:sp>
    <dsp:sp modelId="{E3827FED-9AA2-4356-BB32-D23382E5EA0D}">
      <dsp:nvSpPr>
        <dsp:cNvPr id="0" name=""/>
        <dsp:cNvSpPr/>
      </dsp:nvSpPr>
      <dsp:spPr>
        <a:xfrm>
          <a:off x="1304318" y="2785534"/>
          <a:ext cx="669465" cy="717301"/>
        </a:xfrm>
        <a:custGeom>
          <a:avLst/>
          <a:gdLst/>
          <a:ahLst/>
          <a:cxnLst/>
          <a:rect l="0" t="0" r="0" b="0"/>
          <a:pathLst>
            <a:path>
              <a:moveTo>
                <a:pt x="0" y="0"/>
              </a:moveTo>
              <a:lnTo>
                <a:pt x="334732" y="0"/>
              </a:lnTo>
              <a:lnTo>
                <a:pt x="334732" y="717301"/>
              </a:lnTo>
              <a:lnTo>
                <a:pt x="669465" y="717301"/>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fr-FR" sz="500" kern="1200"/>
        </a:p>
      </dsp:txBody>
      <dsp:txXfrm>
        <a:off x="1614521" y="3119655"/>
        <a:ext cx="49058" cy="49058"/>
      </dsp:txXfrm>
    </dsp:sp>
    <dsp:sp modelId="{705112CC-B0EF-43B0-A1EF-0D1D8B8F0939}">
      <dsp:nvSpPr>
        <dsp:cNvPr id="0" name=""/>
        <dsp:cNvSpPr/>
      </dsp:nvSpPr>
      <dsp:spPr>
        <a:xfrm>
          <a:off x="1304318" y="464890"/>
          <a:ext cx="608936" cy="2320643"/>
        </a:xfrm>
        <a:custGeom>
          <a:avLst/>
          <a:gdLst/>
          <a:ahLst/>
          <a:cxnLst/>
          <a:rect l="0" t="0" r="0" b="0"/>
          <a:pathLst>
            <a:path>
              <a:moveTo>
                <a:pt x="0" y="2320643"/>
              </a:moveTo>
              <a:lnTo>
                <a:pt x="304468" y="2320643"/>
              </a:lnTo>
              <a:lnTo>
                <a:pt x="304468" y="0"/>
              </a:lnTo>
              <a:lnTo>
                <a:pt x="608936"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fr-FR" sz="900" kern="1200"/>
        </a:p>
      </dsp:txBody>
      <dsp:txXfrm>
        <a:off x="1548806" y="1565232"/>
        <a:ext cx="119960" cy="119960"/>
      </dsp:txXfrm>
    </dsp:sp>
    <dsp:sp modelId="{FDC5F896-F814-4CE4-B59A-6E69BA256C32}">
      <dsp:nvSpPr>
        <dsp:cNvPr id="0" name=""/>
        <dsp:cNvSpPr/>
      </dsp:nvSpPr>
      <dsp:spPr>
        <a:xfrm rot="16200000">
          <a:off x="-1602593" y="2321405"/>
          <a:ext cx="4885565" cy="928257"/>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465" tIns="37465" rIns="37465" bIns="37465" numCol="1" spcCol="1270" anchor="ctr" anchorCtr="0">
          <a:noAutofit/>
        </a:bodyPr>
        <a:lstStyle/>
        <a:p>
          <a:pPr lvl="0" algn="ctr" defTabSz="2622550">
            <a:lnSpc>
              <a:spcPct val="90000"/>
            </a:lnSpc>
            <a:spcBef>
              <a:spcPct val="0"/>
            </a:spcBef>
            <a:spcAft>
              <a:spcPct val="35000"/>
            </a:spcAft>
          </a:pPr>
          <a:r>
            <a:rPr lang="ar-DZ" sz="5900" kern="1200" dirty="0" smtClean="0"/>
            <a:t>خصائص </a:t>
          </a:r>
          <a:r>
            <a:rPr lang="ar-DZ" sz="5900" kern="1200" dirty="0" err="1" smtClean="0"/>
            <a:t>المقاولاتية</a:t>
          </a:r>
          <a:endParaRPr lang="fr-FR" sz="5900" kern="1200" dirty="0"/>
        </a:p>
      </dsp:txBody>
      <dsp:txXfrm>
        <a:off x="-1602593" y="2321405"/>
        <a:ext cx="4885565" cy="928257"/>
      </dsp:txXfrm>
    </dsp:sp>
    <dsp:sp modelId="{7889C0CD-379B-4595-9BD5-52A50C4DF466}">
      <dsp:nvSpPr>
        <dsp:cNvPr id="0" name=""/>
        <dsp:cNvSpPr/>
      </dsp:nvSpPr>
      <dsp:spPr>
        <a:xfrm>
          <a:off x="1913254" y="761"/>
          <a:ext cx="3044684" cy="928257"/>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kern="1200" dirty="0" smtClean="0">
              <a:latin typeface="Simplified Arabic" panose="02020603050405020304" pitchFamily="18" charset="-78"/>
              <a:cs typeface="Simplified Arabic" panose="02020603050405020304" pitchFamily="18" charset="-78"/>
            </a:rPr>
            <a:t>هي فكر تتحول إلى مشروع أو مؤسسة على أرض الواقع.</a:t>
          </a:r>
          <a:endParaRPr lang="fr-FR" sz="1700" kern="1200" dirty="0">
            <a:latin typeface="Simplified Arabic" panose="02020603050405020304" pitchFamily="18" charset="-78"/>
            <a:cs typeface="Simplified Arabic" panose="02020603050405020304" pitchFamily="18" charset="-78"/>
          </a:endParaRPr>
        </a:p>
      </dsp:txBody>
      <dsp:txXfrm>
        <a:off x="1913254" y="761"/>
        <a:ext cx="3044684" cy="928257"/>
      </dsp:txXfrm>
    </dsp:sp>
    <dsp:sp modelId="{782ED657-9487-42DF-BB9C-58954D0E6410}">
      <dsp:nvSpPr>
        <dsp:cNvPr id="0" name=""/>
        <dsp:cNvSpPr/>
      </dsp:nvSpPr>
      <dsp:spPr>
        <a:xfrm>
          <a:off x="1973783" y="3038706"/>
          <a:ext cx="3044684" cy="928257"/>
        </a:xfrm>
        <a:prstGeom prst="rect">
          <a:avLst/>
        </a:prstGeom>
        <a:gradFill rotWithShape="1">
          <a:gsLst>
            <a:gs pos="0">
              <a:schemeClr val="accent2">
                <a:tint val="94000"/>
                <a:satMod val="100000"/>
                <a:lumMod val="108000"/>
              </a:schemeClr>
            </a:gs>
            <a:gs pos="50000">
              <a:schemeClr val="accent2">
                <a:tint val="98000"/>
                <a:shade val="100000"/>
                <a:satMod val="100000"/>
                <a:lumMod val="100000"/>
              </a:schemeClr>
            </a:gs>
            <a:gs pos="100000">
              <a:schemeClr val="accent2">
                <a:shade val="72000"/>
                <a:satMod val="120000"/>
                <a:lumMod val="100000"/>
              </a:schemeClr>
            </a:gs>
          </a:gsLst>
          <a:lin ang="5400000" scaled="0"/>
        </a:gradFill>
        <a:ln w="9525" cap="flat" cmpd="sng" algn="ctr">
          <a:solidFill>
            <a:schemeClr val="accent2">
              <a:shade val="60000"/>
            </a:schemeClr>
          </a:solidFill>
          <a:prstDash val="solid"/>
        </a:ln>
        <a:effectLst>
          <a:outerShdw blurRad="50800" dist="25400" dir="5400000" rotWithShape="0">
            <a:srgbClr val="000000">
              <a:alpha val="28000"/>
            </a:srgbClr>
          </a:outerShdw>
        </a:effectLst>
      </dsp:spPr>
      <dsp:style>
        <a:lnRef idx="1">
          <a:schemeClr val="accent2"/>
        </a:lnRef>
        <a:fillRef idx="3">
          <a:schemeClr val="accent2"/>
        </a:fillRef>
        <a:effectRef idx="2">
          <a:schemeClr val="accent2"/>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kern="1200" dirty="0" smtClean="0"/>
            <a:t>المنتوج يكون غير نمطي ومختلف عن </a:t>
          </a:r>
          <a:r>
            <a:rPr lang="ar-SA" sz="1700" kern="1200" dirty="0" err="1" smtClean="0"/>
            <a:t>ماهو</a:t>
          </a:r>
          <a:r>
            <a:rPr lang="ar-SA" sz="1700" kern="1200" dirty="0" smtClean="0"/>
            <a:t> موجود ومتوفر في السوق.</a:t>
          </a:r>
          <a:endParaRPr lang="ar-SA" sz="1700" kern="1200" dirty="0" smtClean="0"/>
        </a:p>
      </dsp:txBody>
      <dsp:txXfrm>
        <a:off x="1973783" y="3038706"/>
        <a:ext cx="3044684" cy="928257"/>
      </dsp:txXfrm>
    </dsp:sp>
    <dsp:sp modelId="{FC0209F7-24A8-4FB0-AFF6-125FF122AB61}">
      <dsp:nvSpPr>
        <dsp:cNvPr id="0" name=""/>
        <dsp:cNvSpPr/>
      </dsp:nvSpPr>
      <dsp:spPr>
        <a:xfrm>
          <a:off x="1944676" y="2032457"/>
          <a:ext cx="3044684" cy="928257"/>
        </a:xfrm>
        <a:prstGeom prst="rect">
          <a:avLst/>
        </a:prstGeom>
        <a:solidFill>
          <a:schemeClr val="accent2">
            <a:tint val="69000"/>
            <a:satMod val="105000"/>
            <a:lumMod val="110000"/>
          </a:schemeClr>
        </a:solidFill>
        <a:ln w="9525" cap="flat" cmpd="sng" algn="ctr">
          <a:solidFill>
            <a:schemeClr val="accent2">
              <a:shade val="60000"/>
            </a:schemeClr>
          </a:solidFill>
          <a:prstDash val="solid"/>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kern="1200" dirty="0" smtClean="0"/>
            <a:t>هدفها الأساسي هو الربح المادي الناتج عن المنتوج(بيع ، إيجار، شراء، تسويق،...)</a:t>
          </a:r>
          <a:endParaRPr lang="ar-SA" sz="1700" kern="1200" dirty="0" smtClean="0"/>
        </a:p>
      </dsp:txBody>
      <dsp:txXfrm>
        <a:off x="1944676" y="2032457"/>
        <a:ext cx="3044684" cy="928257"/>
      </dsp:txXfrm>
    </dsp:sp>
    <dsp:sp modelId="{4A055663-7DA9-4BAD-9872-DD6960B4A088}">
      <dsp:nvSpPr>
        <dsp:cNvPr id="0" name=""/>
        <dsp:cNvSpPr/>
      </dsp:nvSpPr>
      <dsp:spPr>
        <a:xfrm>
          <a:off x="1942301" y="1088011"/>
          <a:ext cx="3044684" cy="928257"/>
        </a:xfrm>
        <a:prstGeom prst="rect">
          <a:avLst/>
        </a:prstGeom>
        <a:solidFill>
          <a:schemeClr val="accent1"/>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ar-SA" sz="1700" kern="1200" dirty="0" smtClean="0"/>
            <a:t>يقوم بها المقاول (</a:t>
          </a:r>
          <a:r>
            <a:rPr lang="ar-SA" sz="1700" kern="1200" dirty="0" err="1" smtClean="0"/>
            <a:t>الفلاحي،الصناعي</a:t>
          </a:r>
          <a:r>
            <a:rPr lang="ar-SA" sz="1700" kern="1200" dirty="0" smtClean="0"/>
            <a:t>، </a:t>
          </a:r>
          <a:r>
            <a:rPr lang="ar-SA" sz="1700" kern="1200" dirty="0" err="1" smtClean="0"/>
            <a:t>الخدماتي،الحرفي</a:t>
          </a:r>
          <a:r>
            <a:rPr lang="ar-SA" sz="1700" kern="1200" dirty="0" smtClean="0"/>
            <a:t>) يتميز بالريادة والقيادة والقدرة على الابداع والتغيير وتحمل المخاطر بأنواعها.</a:t>
          </a:r>
          <a:endParaRPr lang="fr-FR" sz="1700" kern="1200" dirty="0"/>
        </a:p>
      </dsp:txBody>
      <dsp:txXfrm>
        <a:off x="1942301" y="1088011"/>
        <a:ext cx="3044684" cy="928257"/>
      </dsp:txXfrm>
    </dsp:sp>
    <dsp:sp modelId="{20E5CEBF-5E21-44F7-A888-CB656F485B3F}">
      <dsp:nvSpPr>
        <dsp:cNvPr id="0" name=""/>
        <dsp:cNvSpPr/>
      </dsp:nvSpPr>
      <dsp:spPr>
        <a:xfrm>
          <a:off x="1899005" y="4086523"/>
          <a:ext cx="3044684" cy="928257"/>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rtl="1">
            <a:lnSpc>
              <a:spcPct val="90000"/>
            </a:lnSpc>
            <a:spcBef>
              <a:spcPct val="0"/>
            </a:spcBef>
            <a:spcAft>
              <a:spcPct val="35000"/>
            </a:spcAft>
          </a:pPr>
          <a:r>
            <a:rPr lang="ar-SA" sz="1700" kern="1200" dirty="0" smtClean="0"/>
            <a:t>هي نموذج للريادة م المبادرة الفردية يبرهن من خلالها المقاول قدراته وإبداعاته وقوة شخصيته ومسؤولية في تقبل </a:t>
          </a:r>
          <a:r>
            <a:rPr lang="ar-SA" sz="1700" kern="1200" dirty="0" err="1" smtClean="0"/>
            <a:t>الإرباح</a:t>
          </a:r>
          <a:r>
            <a:rPr lang="ar-SA" sz="1700" kern="1200" dirty="0" smtClean="0"/>
            <a:t> وتحمل الاضرار.</a:t>
          </a:r>
          <a:endParaRPr lang="fr-FR" sz="1700" kern="1200" dirty="0"/>
        </a:p>
      </dsp:txBody>
      <dsp:txXfrm>
        <a:off x="1899005" y="4086523"/>
        <a:ext cx="3044684" cy="9282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490327-E418-4269-9768-E300484B9A5C}">
      <dsp:nvSpPr>
        <dsp:cNvPr id="0" name=""/>
        <dsp:cNvSpPr/>
      </dsp:nvSpPr>
      <dsp:spPr>
        <a:xfrm rot="5400000">
          <a:off x="-289718" y="289718"/>
          <a:ext cx="1931458" cy="1352020"/>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00B0F0"/>
              </a:solidFill>
              <a:latin typeface="Simplified Arabic" panose="02020603050405020304" pitchFamily="18" charset="-78"/>
              <a:cs typeface="Simplified Arabic" panose="02020603050405020304" pitchFamily="18" charset="-78"/>
            </a:rPr>
            <a:t>على المستوى الاقتصادي</a:t>
          </a:r>
          <a:r>
            <a:rPr lang="ar-SA" sz="1400" b="1" kern="1200" dirty="0" smtClean="0">
              <a:solidFill>
                <a:schemeClr val="accent3">
                  <a:lumMod val="75000"/>
                </a:schemeClr>
              </a:solidFill>
              <a:latin typeface="Simplified Arabic" panose="02020603050405020304" pitchFamily="18" charset="-78"/>
              <a:cs typeface="Simplified Arabic" panose="02020603050405020304" pitchFamily="18" charset="-78"/>
            </a:rPr>
            <a:t>:</a:t>
          </a:r>
          <a:endParaRPr lang="fr-FR" sz="1400" kern="1200" dirty="0"/>
        </a:p>
      </dsp:txBody>
      <dsp:txXfrm rot="-5400000">
        <a:off x="1" y="676009"/>
        <a:ext cx="1352020" cy="579438"/>
      </dsp:txXfrm>
    </dsp:sp>
    <dsp:sp modelId="{D5C3B493-2175-4E7A-829F-D6709DE5B375}">
      <dsp:nvSpPr>
        <dsp:cNvPr id="0" name=""/>
        <dsp:cNvSpPr/>
      </dsp:nvSpPr>
      <dsp:spPr>
        <a:xfrm rot="5400000">
          <a:off x="4495908" y="-3140801"/>
          <a:ext cx="1255447" cy="7543223"/>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r" defTabSz="1155700" rtl="1">
            <a:lnSpc>
              <a:spcPct val="90000"/>
            </a:lnSpc>
            <a:spcBef>
              <a:spcPct val="0"/>
            </a:spcBef>
            <a:spcAft>
              <a:spcPct val="15000"/>
            </a:spcAft>
            <a:buChar char="••"/>
          </a:pPr>
          <a:r>
            <a:rPr lang="ar-SA" sz="2600" kern="1200" dirty="0" smtClean="0"/>
            <a:t>إعادة هيكلة وتحديد النسيج الاقتصادي من خلال خلق مؤسسات جديدة اعتمادا على أفكار إبداعية بما يستجيب لاحتياجات السوق.</a:t>
          </a:r>
          <a:endParaRPr lang="fr-FR" sz="2600" kern="1200" dirty="0"/>
        </a:p>
      </dsp:txBody>
      <dsp:txXfrm rot="-5400000">
        <a:off x="1352020" y="64373"/>
        <a:ext cx="7481937" cy="1132875"/>
      </dsp:txXfrm>
    </dsp:sp>
    <dsp:sp modelId="{3E9E159E-C0BD-448A-8D17-17B9E70C5172}">
      <dsp:nvSpPr>
        <dsp:cNvPr id="0" name=""/>
        <dsp:cNvSpPr/>
      </dsp:nvSpPr>
      <dsp:spPr>
        <a:xfrm rot="5400000">
          <a:off x="-289718" y="2033323"/>
          <a:ext cx="1931458" cy="1352020"/>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00B0F0"/>
              </a:solidFill>
              <a:latin typeface="Simplified Arabic" panose="02020603050405020304" pitchFamily="18" charset="-78"/>
              <a:cs typeface="Simplified Arabic" panose="02020603050405020304" pitchFamily="18" charset="-78"/>
            </a:rPr>
            <a:t>على المستوى الاقتصادي:</a:t>
          </a:r>
          <a:endParaRPr lang="fr-FR" sz="1400" kern="1200" dirty="0">
            <a:solidFill>
              <a:srgbClr val="00B0F0"/>
            </a:solidFill>
          </a:endParaRPr>
        </a:p>
      </dsp:txBody>
      <dsp:txXfrm rot="-5400000">
        <a:off x="1" y="2419614"/>
        <a:ext cx="1352020" cy="579438"/>
      </dsp:txXfrm>
    </dsp:sp>
    <dsp:sp modelId="{F1330BE3-2354-4464-9A03-8676001EB6D7}">
      <dsp:nvSpPr>
        <dsp:cNvPr id="0" name=""/>
        <dsp:cNvSpPr/>
      </dsp:nvSpPr>
      <dsp:spPr>
        <a:xfrm rot="5400000">
          <a:off x="4495908" y="-1400283"/>
          <a:ext cx="1255447" cy="7543223"/>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r" defTabSz="1155700" rtl="1">
            <a:lnSpc>
              <a:spcPct val="90000"/>
            </a:lnSpc>
            <a:spcBef>
              <a:spcPct val="0"/>
            </a:spcBef>
            <a:spcAft>
              <a:spcPct val="15000"/>
            </a:spcAft>
            <a:buChar char="••"/>
          </a:pPr>
          <a:r>
            <a:rPr lang="ar-SA" sz="2600" kern="1200" dirty="0" smtClean="0"/>
            <a:t>المحافظة على استمرارية المنافسة في الأسواق وكسر النمط </a:t>
          </a:r>
          <a:r>
            <a:rPr lang="ar-SA" sz="2600" kern="1200" dirty="0" err="1" smtClean="0"/>
            <a:t>الاختكاري</a:t>
          </a:r>
          <a:r>
            <a:rPr lang="ar-SA" sz="2600" kern="1200" dirty="0" smtClean="0"/>
            <a:t> الذي تمارسه المؤسسات الكبيرة بفضل الإبداع والابتكار.</a:t>
          </a:r>
          <a:endParaRPr lang="fr-FR" sz="2600" kern="1200" dirty="0"/>
        </a:p>
        <a:p>
          <a:pPr marL="228600" lvl="1" indent="-228600" algn="l" defTabSz="1155700">
            <a:lnSpc>
              <a:spcPct val="90000"/>
            </a:lnSpc>
            <a:spcBef>
              <a:spcPct val="0"/>
            </a:spcBef>
            <a:spcAft>
              <a:spcPct val="15000"/>
            </a:spcAft>
            <a:buChar char="••"/>
          </a:pPr>
          <a:endParaRPr lang="fr-FR" sz="2600" kern="1200" dirty="0"/>
        </a:p>
      </dsp:txBody>
      <dsp:txXfrm rot="-5400000">
        <a:off x="1352020" y="1804891"/>
        <a:ext cx="7481937" cy="1132875"/>
      </dsp:txXfrm>
    </dsp:sp>
    <dsp:sp modelId="{0B721D60-FCCE-4F08-A1BB-4FCFABA4FEF3}">
      <dsp:nvSpPr>
        <dsp:cNvPr id="0" name=""/>
        <dsp:cNvSpPr/>
      </dsp:nvSpPr>
      <dsp:spPr>
        <a:xfrm rot="5400000">
          <a:off x="-289718" y="3649203"/>
          <a:ext cx="1931458" cy="1352020"/>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ar-SA" sz="1400" b="1" kern="1200" dirty="0" smtClean="0">
              <a:solidFill>
                <a:srgbClr val="00B0F0"/>
              </a:solidFill>
              <a:latin typeface="Simplified Arabic" panose="02020603050405020304" pitchFamily="18" charset="-78"/>
              <a:cs typeface="Simplified Arabic" panose="02020603050405020304" pitchFamily="18" charset="-78"/>
            </a:rPr>
            <a:t>على المستوى الاقتصادي</a:t>
          </a:r>
          <a:r>
            <a:rPr lang="ar-SA" sz="1400" b="1" kern="1200" dirty="0" smtClean="0">
              <a:solidFill>
                <a:schemeClr val="accent3">
                  <a:lumMod val="75000"/>
                </a:schemeClr>
              </a:solidFill>
              <a:latin typeface="Simplified Arabic" panose="02020603050405020304" pitchFamily="18" charset="-78"/>
              <a:cs typeface="Simplified Arabic" panose="02020603050405020304" pitchFamily="18" charset="-78"/>
            </a:rPr>
            <a:t>:</a:t>
          </a:r>
          <a:endParaRPr lang="fr-FR" sz="1400" kern="1200" dirty="0"/>
        </a:p>
      </dsp:txBody>
      <dsp:txXfrm rot="-5400000">
        <a:off x="1" y="4035494"/>
        <a:ext cx="1352020" cy="579438"/>
      </dsp:txXfrm>
    </dsp:sp>
    <dsp:sp modelId="{7A19D6E9-9B6A-4E09-A466-2A7B511F6941}">
      <dsp:nvSpPr>
        <dsp:cNvPr id="0" name=""/>
        <dsp:cNvSpPr/>
      </dsp:nvSpPr>
      <dsp:spPr>
        <a:xfrm rot="5400000">
          <a:off x="4495908" y="340234"/>
          <a:ext cx="1255447" cy="7543223"/>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r" defTabSz="1155700" rtl="1">
            <a:lnSpc>
              <a:spcPct val="90000"/>
            </a:lnSpc>
            <a:spcBef>
              <a:spcPct val="0"/>
            </a:spcBef>
            <a:spcAft>
              <a:spcPct val="15000"/>
            </a:spcAft>
            <a:buChar char="••"/>
          </a:pPr>
          <a:r>
            <a:rPr lang="ar-SA" sz="2600" kern="1200" dirty="0" smtClean="0"/>
            <a:t>المساهمة في نمو الاقتصاد إذ أصبحت </a:t>
          </a:r>
          <a:r>
            <a:rPr lang="ar-SA" sz="2600" kern="1200" dirty="0" err="1" smtClean="0"/>
            <a:t>المقاولاتية</a:t>
          </a:r>
          <a:r>
            <a:rPr lang="ar-SA" sz="2600" kern="1200" dirty="0" smtClean="0"/>
            <a:t> تلعب دورا هاما في تقدم الاقتصاديات وتحقيق نسب نمو مهمة بسبب </a:t>
          </a:r>
          <a:r>
            <a:rPr lang="ar-SA" sz="2600" kern="1200" dirty="0" err="1" smtClean="0"/>
            <a:t>مرونمها</a:t>
          </a:r>
          <a:r>
            <a:rPr lang="ar-SA" sz="2600" kern="1200" dirty="0" smtClean="0"/>
            <a:t> وقابليتها على الاستجابة للتغيرات السريعة في الاقتصاد.</a:t>
          </a:r>
          <a:endParaRPr lang="fr-FR" sz="2600" kern="1200" dirty="0"/>
        </a:p>
      </dsp:txBody>
      <dsp:txXfrm rot="-5400000">
        <a:off x="1352020" y="3545408"/>
        <a:ext cx="7481937" cy="11328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FF835B-93E7-4EDB-B86E-363E3EE02981}">
      <dsp:nvSpPr>
        <dsp:cNvPr id="0" name=""/>
        <dsp:cNvSpPr/>
      </dsp:nvSpPr>
      <dsp:spPr>
        <a:xfrm>
          <a:off x="2301" y="0"/>
          <a:ext cx="3581359" cy="4254115"/>
        </a:xfrm>
        <a:prstGeom prst="roundRect">
          <a:avLst>
            <a:gd name="adj" fmla="val 10000"/>
          </a:avLst>
        </a:prstGeom>
        <a:solidFill>
          <a:schemeClr val="accent2">
            <a:hueOff val="0"/>
            <a:satOff val="0"/>
            <a:lumOff val="0"/>
            <a:alphaOff val="0"/>
          </a:schemeClr>
        </a:solidFill>
        <a:ln>
          <a:noFill/>
        </a:ln>
        <a:effectLst>
          <a:outerShdw blurRad="50800" dist="25400" dir="5400000" rotWithShape="0">
            <a:srgbClr val="000000">
              <a:alpha val="28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rtl="1">
            <a:lnSpc>
              <a:spcPct val="90000"/>
            </a:lnSpc>
            <a:spcBef>
              <a:spcPct val="0"/>
            </a:spcBef>
            <a:spcAft>
              <a:spcPct val="35000"/>
            </a:spcAft>
          </a:pPr>
          <a:r>
            <a:rPr lang="ar-SA" sz="2100" kern="1200" dirty="0" smtClean="0"/>
            <a:t>المساهمة في استقرار السكان والتقليل من النزوح الريفي، وهذا بحكم قدراتها على التواجد في بيئات وأجواء مختلفة</a:t>
          </a:r>
          <a:endParaRPr lang="fr-FR" sz="2100" kern="1200" dirty="0"/>
        </a:p>
      </dsp:txBody>
      <dsp:txXfrm>
        <a:off x="2301" y="1701646"/>
        <a:ext cx="3581359" cy="1701646"/>
      </dsp:txXfrm>
    </dsp:sp>
    <dsp:sp modelId="{DD3FB0B7-2017-4291-82D0-03BF8EC957CF}">
      <dsp:nvSpPr>
        <dsp:cNvPr id="0" name=""/>
        <dsp:cNvSpPr/>
      </dsp:nvSpPr>
      <dsp:spPr>
        <a:xfrm>
          <a:off x="1084671" y="255246"/>
          <a:ext cx="1416620" cy="1416620"/>
        </a:xfrm>
        <a:prstGeom prst="ellipse">
          <a:avLst/>
        </a:prstGeom>
        <a:solidFill>
          <a:schemeClr val="accent2">
            <a:tint val="50000"/>
            <a:hueOff val="0"/>
            <a:satOff val="0"/>
            <a:lumOff val="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D5398A38-8503-423D-8CCD-511F66EBF697}">
      <dsp:nvSpPr>
        <dsp:cNvPr id="0" name=""/>
        <dsp:cNvSpPr/>
      </dsp:nvSpPr>
      <dsp:spPr>
        <a:xfrm>
          <a:off x="3691102" y="0"/>
          <a:ext cx="3581359" cy="4254115"/>
        </a:xfrm>
        <a:prstGeom prst="roundRect">
          <a:avLst>
            <a:gd name="adj" fmla="val 10000"/>
          </a:avLst>
        </a:prstGeom>
        <a:solidFill>
          <a:schemeClr val="accent2">
            <a:hueOff val="-1180472"/>
            <a:satOff val="-10766"/>
            <a:lumOff val="-1961"/>
            <a:alphaOff val="0"/>
          </a:schemeClr>
        </a:solidFill>
        <a:ln>
          <a:noFill/>
        </a:ln>
        <a:effectLst>
          <a:outerShdw blurRad="50800" dist="25400" dir="5400000" rotWithShape="0">
            <a:srgbClr val="000000">
              <a:alpha val="28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rtl="1">
            <a:lnSpc>
              <a:spcPct val="90000"/>
            </a:lnSpc>
            <a:spcBef>
              <a:spcPct val="0"/>
            </a:spcBef>
            <a:spcAft>
              <a:spcPct val="35000"/>
            </a:spcAft>
          </a:pPr>
          <a:r>
            <a:rPr lang="ar-SA" sz="2100" kern="1200" dirty="0" smtClean="0"/>
            <a:t>المساهمة في تحقيق العدالة الاجتماعية وإعادة توزيع الثروة بين أفراد المجتمع من خلال انتشارها الجغرافي الذي لها ولوج عدة مجالات وأنشطة</a:t>
          </a:r>
          <a:endParaRPr lang="fr-FR" sz="2100" kern="1200" dirty="0"/>
        </a:p>
      </dsp:txBody>
      <dsp:txXfrm>
        <a:off x="3691102" y="1701646"/>
        <a:ext cx="3581359" cy="1701646"/>
      </dsp:txXfrm>
    </dsp:sp>
    <dsp:sp modelId="{8BC6E098-94F2-4A8B-AFE9-13061327D54B}">
      <dsp:nvSpPr>
        <dsp:cNvPr id="0" name=""/>
        <dsp:cNvSpPr/>
      </dsp:nvSpPr>
      <dsp:spPr>
        <a:xfrm>
          <a:off x="4773471" y="255246"/>
          <a:ext cx="1416620" cy="1416620"/>
        </a:xfrm>
        <a:prstGeom prst="ellipse">
          <a:avLst/>
        </a:prstGeom>
        <a:solidFill>
          <a:schemeClr val="accent2">
            <a:tint val="50000"/>
            <a:hueOff val="-1511808"/>
            <a:satOff val="-10227"/>
            <a:lumOff val="-1055"/>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3A0D39F0-1C83-4B7C-AC2E-21B4A6D794A1}">
      <dsp:nvSpPr>
        <dsp:cNvPr id="0" name=""/>
        <dsp:cNvSpPr/>
      </dsp:nvSpPr>
      <dsp:spPr>
        <a:xfrm>
          <a:off x="7310639" y="0"/>
          <a:ext cx="3581359" cy="4254115"/>
        </a:xfrm>
        <a:prstGeom prst="roundRect">
          <a:avLst>
            <a:gd name="adj" fmla="val 10000"/>
          </a:avLst>
        </a:prstGeom>
        <a:solidFill>
          <a:schemeClr val="accent2">
            <a:hueOff val="-2360944"/>
            <a:satOff val="-21531"/>
            <a:lumOff val="-3922"/>
            <a:alphaOff val="0"/>
          </a:schemeClr>
        </a:solidFill>
        <a:ln>
          <a:noFill/>
        </a:ln>
        <a:effectLst>
          <a:outerShdw blurRad="50800" dist="25400" dir="5400000" rotWithShape="0">
            <a:srgbClr val="000000">
              <a:alpha val="28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rtl="1">
            <a:lnSpc>
              <a:spcPct val="90000"/>
            </a:lnSpc>
            <a:spcBef>
              <a:spcPct val="0"/>
            </a:spcBef>
            <a:spcAft>
              <a:spcPct val="35000"/>
            </a:spcAft>
          </a:pPr>
          <a:r>
            <a:rPr lang="ar-SA" sz="2100" kern="1200" dirty="0" smtClean="0"/>
            <a:t>المساهمة في </a:t>
          </a:r>
          <a:r>
            <a:rPr lang="ar-SA" sz="2100" kern="1200" dirty="0" err="1" smtClean="0"/>
            <a:t>تحسيين</a:t>
          </a:r>
          <a:r>
            <a:rPr lang="ar-SA" sz="2100" kern="1200" dirty="0" smtClean="0"/>
            <a:t> المستوى المعيشي </a:t>
          </a:r>
          <a:r>
            <a:rPr lang="ar-SA" sz="2100" kern="1200" dirty="0" err="1" smtClean="0"/>
            <a:t>للافراد</a:t>
          </a:r>
          <a:r>
            <a:rPr lang="ar-SA" sz="2100" kern="1200" dirty="0" smtClean="0"/>
            <a:t> وذلك من خلال خلق فرص عمل وتقليل البطالة مما يؤدي إلى زيادة متوسط الدخل الفردي.</a:t>
          </a:r>
          <a:endParaRPr lang="fr-FR" sz="2100" kern="1200" dirty="0"/>
        </a:p>
      </dsp:txBody>
      <dsp:txXfrm>
        <a:off x="7310639" y="1701646"/>
        <a:ext cx="3581359" cy="1701646"/>
      </dsp:txXfrm>
    </dsp:sp>
    <dsp:sp modelId="{0336D3AD-D6C5-4617-91B5-54500AB7DD8C}">
      <dsp:nvSpPr>
        <dsp:cNvPr id="0" name=""/>
        <dsp:cNvSpPr/>
      </dsp:nvSpPr>
      <dsp:spPr>
        <a:xfrm>
          <a:off x="8462272" y="255246"/>
          <a:ext cx="1416620" cy="1416620"/>
        </a:xfrm>
        <a:prstGeom prst="ellipse">
          <a:avLst/>
        </a:prstGeom>
        <a:solidFill>
          <a:schemeClr val="accent2">
            <a:tint val="50000"/>
            <a:hueOff val="-3023616"/>
            <a:satOff val="-20454"/>
            <a:lumOff val="-2110"/>
            <a:alphaOff val="0"/>
          </a:schemeClr>
        </a:solidFill>
        <a:ln>
          <a:noFill/>
        </a:ln>
        <a:effectLst/>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F00FE354-2BFC-4F95-90FB-124EFE760E86}">
      <dsp:nvSpPr>
        <dsp:cNvPr id="0" name=""/>
        <dsp:cNvSpPr/>
      </dsp:nvSpPr>
      <dsp:spPr>
        <a:xfrm>
          <a:off x="438542" y="3403292"/>
          <a:ext cx="10086478" cy="638117"/>
        </a:xfrm>
        <a:prstGeom prst="leftRightArrow">
          <a:avLst/>
        </a:prstGeom>
        <a:solidFill>
          <a:schemeClr val="accent2">
            <a:tint val="40000"/>
            <a:hueOff val="0"/>
            <a:satOff val="0"/>
            <a:lumOff val="0"/>
            <a:alphaOff val="0"/>
          </a:schemeClr>
        </a:solidFill>
        <a:ln>
          <a:noFill/>
        </a:ln>
        <a:effectLst>
          <a:outerShdw blurRad="50800" dist="25400" dir="5400000" rotWithShape="0">
            <a:srgbClr val="000000">
              <a:alpha val="28000"/>
            </a:srgbClr>
          </a:outerShdw>
        </a:effectLst>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fr-FR" smtClean="0"/>
              <a:t>Modifiez le style du titre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A1DF64D3-DCB7-424F-82B9-0B1FE5A7B7D8}" type="datetimeFigureOut">
              <a:rPr lang="fr-FR" smtClean="0"/>
              <a:t>05/02/2025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02C820-2406-4409-8F5C-1586BC2F0172}" type="slidenum">
              <a:rPr lang="fr-FR" smtClean="0"/>
              <a:t>‹N°›</a:t>
            </a:fld>
            <a:endParaRPr lang="fr-FR"/>
          </a:p>
        </p:txBody>
      </p:sp>
    </p:spTree>
    <p:extLst>
      <p:ext uri="{BB962C8B-B14F-4D97-AF65-F5344CB8AC3E}">
        <p14:creationId xmlns:p14="http://schemas.microsoft.com/office/powerpoint/2010/main" val="4075565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smtClean="0"/>
              <a:t>Modifiez le style du titre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A1DF64D3-DCB7-424F-82B9-0B1FE5A7B7D8}" type="datetimeFigureOut">
              <a:rPr lang="fr-FR" smtClean="0"/>
              <a:t>05/02/2025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02C820-2406-4409-8F5C-1586BC2F0172}" type="slidenum">
              <a:rPr lang="fr-FR" smtClean="0"/>
              <a:t>‹N°›</a:t>
            </a:fld>
            <a:endParaRPr lang="fr-FR"/>
          </a:p>
        </p:txBody>
      </p:sp>
    </p:spTree>
    <p:extLst>
      <p:ext uri="{BB962C8B-B14F-4D97-AF65-F5344CB8AC3E}">
        <p14:creationId xmlns:p14="http://schemas.microsoft.com/office/powerpoint/2010/main" val="2348491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fr-FR" smtClean="0"/>
              <a:t>Modifiez le style du titre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A1DF64D3-DCB7-424F-82B9-0B1FE5A7B7D8}" type="datetimeFigureOut">
              <a:rPr lang="fr-FR" smtClean="0"/>
              <a:t>05/02/2025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02C820-2406-4409-8F5C-1586BC2F0172}" type="slidenum">
              <a:rPr lang="fr-FR" smtClean="0"/>
              <a:t>‹N°›</a:t>
            </a:fld>
            <a:endParaRPr lang="fr-FR"/>
          </a:p>
        </p:txBody>
      </p:sp>
    </p:spTree>
    <p:extLst>
      <p:ext uri="{BB962C8B-B14F-4D97-AF65-F5344CB8AC3E}">
        <p14:creationId xmlns:p14="http://schemas.microsoft.com/office/powerpoint/2010/main" val="12525472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fr-FR" smtClean="0"/>
              <a:t>Modifiez le style du titre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A1DF64D3-DCB7-424F-82B9-0B1FE5A7B7D8}" type="datetimeFigureOut">
              <a:rPr lang="fr-FR" smtClean="0"/>
              <a:t>05/02/2025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202C820-2406-4409-8F5C-1586BC2F0172}" type="slidenum">
              <a:rPr lang="fr-FR" smtClean="0"/>
              <a:t>‹N°›</a:t>
            </a:fld>
            <a:endParaRPr lang="fr-FR"/>
          </a:p>
        </p:txBody>
      </p:sp>
    </p:spTree>
    <p:extLst>
      <p:ext uri="{BB962C8B-B14F-4D97-AF65-F5344CB8AC3E}">
        <p14:creationId xmlns:p14="http://schemas.microsoft.com/office/powerpoint/2010/main" val="1294072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2" name="Content Placeholder 3"/>
          <p:cNvSpPr>
            <a:spLocks noGrp="1"/>
          </p:cNvSpPr>
          <p:nvPr>
            <p:ph sz="quarter" idx="13"/>
          </p:nvPr>
        </p:nvSpPr>
        <p:spPr>
          <a:xfrm>
            <a:off x="913774" y="3051012"/>
            <a:ext cx="5106027" cy="274018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3" name="Content Placeholder 5"/>
          <p:cNvSpPr>
            <a:spLocks noGrp="1"/>
          </p:cNvSpPr>
          <p:nvPr>
            <p:ph sz="quarter" idx="14"/>
          </p:nvPr>
        </p:nvSpPr>
        <p:spPr>
          <a:xfrm>
            <a:off x="6172200" y="3051012"/>
            <a:ext cx="5105401" cy="274018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A1DF64D3-DCB7-424F-82B9-0B1FE5A7B7D8}" type="datetimeFigureOut">
              <a:rPr lang="fr-FR" smtClean="0"/>
              <a:t>05/02/2025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202C820-2406-4409-8F5C-1586BC2F0172}" type="slidenum">
              <a:rPr lang="fr-FR" smtClean="0"/>
              <a:t>‹N°›</a:t>
            </a:fld>
            <a:endParaRPr lang="fr-FR"/>
          </a:p>
        </p:txBody>
      </p:sp>
    </p:spTree>
    <p:extLst>
      <p:ext uri="{BB962C8B-B14F-4D97-AF65-F5344CB8AC3E}">
        <p14:creationId xmlns:p14="http://schemas.microsoft.com/office/powerpoint/2010/main" val="1043859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A1DF64D3-DCB7-424F-82B9-0B1FE5A7B7D8}" type="datetimeFigureOut">
              <a:rPr lang="fr-FR" smtClean="0"/>
              <a:t>05/02/2025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202C820-2406-4409-8F5C-1586BC2F0172}" type="slidenum">
              <a:rPr lang="fr-FR" smtClean="0"/>
              <a:t>‹N°›</a:t>
            </a:fld>
            <a:endParaRPr lang="fr-FR"/>
          </a:p>
        </p:txBody>
      </p:sp>
    </p:spTree>
    <p:extLst>
      <p:ext uri="{BB962C8B-B14F-4D97-AF65-F5344CB8AC3E}">
        <p14:creationId xmlns:p14="http://schemas.microsoft.com/office/powerpoint/2010/main" val="1463120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A1DF64D3-DCB7-424F-82B9-0B1FE5A7B7D8}" type="datetimeFigureOut">
              <a:rPr lang="fr-FR" smtClean="0"/>
              <a:t>05/02/2025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3202C820-2406-4409-8F5C-1586BC2F0172}" type="slidenum">
              <a:rPr lang="fr-FR" smtClean="0"/>
              <a:t>‹N°›</a:t>
            </a:fld>
            <a:endParaRPr lang="fr-FR"/>
          </a:p>
        </p:txBody>
      </p:sp>
    </p:spTree>
    <p:extLst>
      <p:ext uri="{BB962C8B-B14F-4D97-AF65-F5344CB8AC3E}">
        <p14:creationId xmlns:p14="http://schemas.microsoft.com/office/powerpoint/2010/main" val="3453672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fr-FR" smtClean="0"/>
              <a:t>Modifiez le style du titre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A1DF64D3-DCB7-424F-82B9-0B1FE5A7B7D8}" type="datetimeFigureOut">
              <a:rPr lang="fr-FR" smtClean="0"/>
              <a:t>05/02/2025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202C820-2406-4409-8F5C-1586BC2F0172}" type="slidenum">
              <a:rPr lang="fr-FR" smtClean="0"/>
              <a:t>‹N°›</a:t>
            </a:fld>
            <a:endParaRPr lang="fr-FR"/>
          </a:p>
        </p:txBody>
      </p:sp>
    </p:spTree>
    <p:extLst>
      <p:ext uri="{BB962C8B-B14F-4D97-AF65-F5344CB8AC3E}">
        <p14:creationId xmlns:p14="http://schemas.microsoft.com/office/powerpoint/2010/main" val="3943291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A1DF64D3-DCB7-424F-82B9-0B1FE5A7B7D8}" type="datetimeFigureOut">
              <a:rPr lang="fr-FR" smtClean="0"/>
              <a:t>05/02/2025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202C820-2406-4409-8F5C-1586BC2F0172}" type="slidenum">
              <a:rPr lang="fr-FR" smtClean="0"/>
              <a:t>‹N°›</a:t>
            </a:fld>
            <a:endParaRPr lang="fr-FR"/>
          </a:p>
        </p:txBody>
      </p:sp>
    </p:spTree>
    <p:extLst>
      <p:ext uri="{BB962C8B-B14F-4D97-AF65-F5344CB8AC3E}">
        <p14:creationId xmlns:p14="http://schemas.microsoft.com/office/powerpoint/2010/main" val="1675715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A1DF64D3-DCB7-424F-82B9-0B1FE5A7B7D8}" type="datetimeFigureOut">
              <a:rPr lang="fr-FR" smtClean="0"/>
              <a:t>05/02/2025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202C820-2406-4409-8F5C-1586BC2F0172}" type="slidenum">
              <a:rPr lang="fr-FR" smtClean="0"/>
              <a:t>‹N°›</a:t>
            </a:fld>
            <a:endParaRPr lang="fr-FR"/>
          </a:p>
        </p:txBody>
      </p:sp>
    </p:spTree>
    <p:extLst>
      <p:ext uri="{BB962C8B-B14F-4D97-AF65-F5344CB8AC3E}">
        <p14:creationId xmlns:p14="http://schemas.microsoft.com/office/powerpoint/2010/main" val="2024668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fr-FR" smtClean="0"/>
              <a:t>Modifiez le style du titre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A1DF64D3-DCB7-424F-82B9-0B1FE5A7B7D8}" type="datetimeFigureOut">
              <a:rPr lang="fr-FR" smtClean="0"/>
              <a:t>05/02/2025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202C820-2406-4409-8F5C-1586BC2F0172}" type="slidenum">
              <a:rPr lang="fr-FR" smtClean="0"/>
              <a:t>‹N°›</a:t>
            </a:fld>
            <a:endParaRPr lang="fr-FR"/>
          </a:p>
        </p:txBody>
      </p:sp>
    </p:spTree>
    <p:extLst>
      <p:ext uri="{BB962C8B-B14F-4D97-AF65-F5344CB8AC3E}">
        <p14:creationId xmlns:p14="http://schemas.microsoft.com/office/powerpoint/2010/main" val="6441341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fr-FR" smtClean="0"/>
              <a:t>Modifiez le style du titre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A1DF64D3-DCB7-424F-82B9-0B1FE5A7B7D8}" type="datetimeFigureOut">
              <a:rPr lang="fr-FR" smtClean="0"/>
              <a:t>05/02/2025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202C820-2406-4409-8F5C-1586BC2F0172}" type="slidenum">
              <a:rPr lang="fr-FR" smtClean="0"/>
              <a:t>‹N°›</a:t>
            </a:fld>
            <a:endParaRPr lang="fr-FR"/>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399406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fr-FR" smtClean="0"/>
              <a:t>Modifiez le style du titre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A1DF64D3-DCB7-424F-82B9-0B1FE5A7B7D8}" type="datetimeFigureOut">
              <a:rPr lang="fr-FR" smtClean="0"/>
              <a:t>05/02/2025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202C820-2406-4409-8F5C-1586BC2F0172}" type="slidenum">
              <a:rPr lang="fr-FR" smtClean="0"/>
              <a:t>‹N°›</a:t>
            </a:fld>
            <a:endParaRPr lang="fr-FR"/>
          </a:p>
        </p:txBody>
      </p:sp>
    </p:spTree>
    <p:extLst>
      <p:ext uri="{BB962C8B-B14F-4D97-AF65-F5344CB8AC3E}">
        <p14:creationId xmlns:p14="http://schemas.microsoft.com/office/powerpoint/2010/main" val="34412093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fr-FR" smtClean="0"/>
              <a:t>Modifiez le style du titre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3" name="Date Placeholder 2"/>
          <p:cNvSpPr>
            <a:spLocks noGrp="1"/>
          </p:cNvSpPr>
          <p:nvPr>
            <p:ph type="dt" sz="half" idx="10"/>
          </p:nvPr>
        </p:nvSpPr>
        <p:spPr/>
        <p:txBody>
          <a:bodyPr/>
          <a:lstStyle/>
          <a:p>
            <a:fld id="{A1DF64D3-DCB7-424F-82B9-0B1FE5A7B7D8}" type="datetimeFigureOut">
              <a:rPr lang="fr-FR" smtClean="0"/>
              <a:t>05/02/2025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202C820-2406-4409-8F5C-1586BC2F0172}" type="slidenum">
              <a:rPr lang="fr-FR" smtClean="0"/>
              <a:t>‹N°›</a:t>
            </a:fld>
            <a:endParaRPr lang="fr-FR"/>
          </a:p>
        </p:txBody>
      </p:sp>
    </p:spTree>
    <p:extLst>
      <p:ext uri="{BB962C8B-B14F-4D97-AF65-F5344CB8AC3E}">
        <p14:creationId xmlns:p14="http://schemas.microsoft.com/office/powerpoint/2010/main" val="2186449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fr-FR" smtClean="0"/>
              <a:t>Modifiez le style du titre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3" name="Date Placeholder 2"/>
          <p:cNvSpPr>
            <a:spLocks noGrp="1"/>
          </p:cNvSpPr>
          <p:nvPr>
            <p:ph type="dt" sz="half" idx="10"/>
          </p:nvPr>
        </p:nvSpPr>
        <p:spPr/>
        <p:txBody>
          <a:bodyPr/>
          <a:lstStyle/>
          <a:p>
            <a:fld id="{A1DF64D3-DCB7-424F-82B9-0B1FE5A7B7D8}" type="datetimeFigureOut">
              <a:rPr lang="fr-FR" smtClean="0"/>
              <a:t>05/02/2025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202C820-2406-4409-8F5C-1586BC2F0172}" type="slidenum">
              <a:rPr lang="fr-FR" smtClean="0"/>
              <a:t>‹N°›</a:t>
            </a:fld>
            <a:endParaRPr lang="fr-FR"/>
          </a:p>
        </p:txBody>
      </p:sp>
    </p:spTree>
    <p:extLst>
      <p:ext uri="{BB962C8B-B14F-4D97-AF65-F5344CB8AC3E}">
        <p14:creationId xmlns:p14="http://schemas.microsoft.com/office/powerpoint/2010/main" val="3785288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smtClean="0"/>
              <a:t>Modifiez le style du titre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A1DF64D3-DCB7-424F-82B9-0B1FE5A7B7D8}" type="datetimeFigureOut">
              <a:rPr lang="fr-FR" smtClean="0"/>
              <a:t>05/02/2025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02C820-2406-4409-8F5C-1586BC2F0172}" type="slidenum">
              <a:rPr lang="fr-FR" smtClean="0"/>
              <a:t>‹N°›</a:t>
            </a:fld>
            <a:endParaRPr lang="fr-FR"/>
          </a:p>
        </p:txBody>
      </p:sp>
    </p:spTree>
    <p:extLst>
      <p:ext uri="{BB962C8B-B14F-4D97-AF65-F5344CB8AC3E}">
        <p14:creationId xmlns:p14="http://schemas.microsoft.com/office/powerpoint/2010/main" val="35517214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fr-FR" smtClean="0"/>
              <a:t>Modifiez le style du titre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A1DF64D3-DCB7-424F-82B9-0B1FE5A7B7D8}" type="datetimeFigureOut">
              <a:rPr lang="fr-FR" smtClean="0"/>
              <a:t>05/02/2025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202C820-2406-4409-8F5C-1586BC2F0172}" type="slidenum">
              <a:rPr lang="fr-FR" smtClean="0"/>
              <a:t>‹N°›</a:t>
            </a:fld>
            <a:endParaRPr lang="fr-FR"/>
          </a:p>
        </p:txBody>
      </p:sp>
    </p:spTree>
    <p:extLst>
      <p:ext uri="{BB962C8B-B14F-4D97-AF65-F5344CB8AC3E}">
        <p14:creationId xmlns:p14="http://schemas.microsoft.com/office/powerpoint/2010/main" val="2778501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A1DF64D3-DCB7-424F-82B9-0B1FE5A7B7D8}" type="datetimeFigureOut">
              <a:rPr lang="fr-FR" smtClean="0"/>
              <a:t>05/02/2025</a:t>
            </a:fld>
            <a:endParaRPr lang="fr-FR"/>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fr-FR"/>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3202C820-2406-4409-8F5C-1586BC2F0172}" type="slidenum">
              <a:rPr lang="fr-FR" smtClean="0"/>
              <a:t>‹N°›</a:t>
            </a:fld>
            <a:endParaRPr lang="fr-FR"/>
          </a:p>
        </p:txBody>
      </p:sp>
    </p:spTree>
    <p:extLst>
      <p:ext uri="{BB962C8B-B14F-4D97-AF65-F5344CB8AC3E}">
        <p14:creationId xmlns:p14="http://schemas.microsoft.com/office/powerpoint/2010/main" val="67723306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2027539"/>
            <a:ext cx="5585138" cy="2505824"/>
          </a:xfrm>
        </p:spPr>
        <p:txBody>
          <a:bodyPr>
            <a:normAutofit fontScale="90000"/>
          </a:bodyPr>
          <a:lstStyle/>
          <a:p>
            <a:pPr algn="ctr"/>
            <a:r>
              <a:rPr lang="ar-SA" sz="4400" dirty="0" smtClean="0"/>
              <a:t>المركز الجامعي مغنية</a:t>
            </a:r>
            <a:br>
              <a:rPr lang="ar-SA" sz="4400" dirty="0" smtClean="0"/>
            </a:br>
            <a:r>
              <a:rPr lang="ar-SA" sz="4400" dirty="0" smtClean="0"/>
              <a:t>كلية العلوم الاقتصادية والتجارية و علوم التسيير</a:t>
            </a:r>
            <a:br>
              <a:rPr lang="ar-SA" sz="4400" dirty="0" smtClean="0"/>
            </a:br>
            <a:r>
              <a:rPr lang="ar-SA" sz="4400" dirty="0" smtClean="0"/>
              <a:t>قسم العلوم الاقتصادية وعلوم التسيير</a:t>
            </a:r>
            <a:br>
              <a:rPr lang="ar-SA" sz="4400" dirty="0" smtClean="0"/>
            </a:br>
            <a:r>
              <a:rPr lang="ar-SA" sz="4400" dirty="0" smtClean="0"/>
              <a:t>السنة الثانية</a:t>
            </a:r>
            <a:r>
              <a:rPr lang="ar-SA" dirty="0" smtClean="0"/>
              <a:t/>
            </a:r>
            <a:br>
              <a:rPr lang="ar-SA" dirty="0" smtClean="0"/>
            </a:br>
            <a:r>
              <a:rPr lang="ar-SA" sz="4400" dirty="0"/>
              <a:t>2024-2025</a:t>
            </a:r>
            <a:endParaRPr lang="fr-FR" sz="4400" dirty="0"/>
          </a:p>
        </p:txBody>
      </p:sp>
      <p:sp>
        <p:nvSpPr>
          <p:cNvPr id="3" name="Sous-titre 2"/>
          <p:cNvSpPr>
            <a:spLocks noGrp="1"/>
          </p:cNvSpPr>
          <p:nvPr>
            <p:ph type="subTitle" idx="1"/>
          </p:nvPr>
        </p:nvSpPr>
        <p:spPr>
          <a:xfrm>
            <a:off x="0" y="4932608"/>
            <a:ext cx="7109138" cy="1741868"/>
          </a:xfrm>
        </p:spPr>
        <p:style>
          <a:lnRef idx="3">
            <a:schemeClr val="lt1"/>
          </a:lnRef>
          <a:fillRef idx="1">
            <a:schemeClr val="accent1"/>
          </a:fillRef>
          <a:effectRef idx="1">
            <a:schemeClr val="accent1"/>
          </a:effectRef>
          <a:fontRef idx="minor">
            <a:schemeClr val="lt1"/>
          </a:fontRef>
        </p:style>
        <p:txBody>
          <a:bodyPr>
            <a:normAutofit fontScale="77500" lnSpcReduction="20000"/>
          </a:bodyPr>
          <a:lstStyle/>
          <a:p>
            <a:r>
              <a:rPr lang="ar-SA" sz="4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latin typeface="Simplified Arabic" panose="02020603050405020304" pitchFamily="18" charset="-78"/>
                <a:cs typeface="Simplified Arabic" panose="02020603050405020304" pitchFamily="18" charset="-78"/>
              </a:rPr>
              <a:t>مقياس ريادة الاعمال</a:t>
            </a:r>
          </a:p>
          <a:p>
            <a:r>
              <a:rPr lang="ar-SA" sz="4400" b="1" cap="none" spc="50" dirty="0" smtClean="0">
                <a:ln w="9525" cmpd="sng">
                  <a:solidFill>
                    <a:schemeClr val="accent1"/>
                  </a:solidFill>
                  <a:prstDash val="solid"/>
                </a:ln>
                <a:solidFill>
                  <a:srgbClr val="70AD47">
                    <a:tint val="1000"/>
                  </a:srgbClr>
                </a:solidFill>
                <a:effectLst>
                  <a:glow rad="38100">
                    <a:schemeClr val="accent1">
                      <a:alpha val="40000"/>
                    </a:schemeClr>
                  </a:glow>
                </a:effectLst>
                <a:latin typeface="Simplified Arabic" panose="02020603050405020304" pitchFamily="18" charset="-78"/>
                <a:cs typeface="Simplified Arabic" panose="02020603050405020304" pitchFamily="18" charset="-78"/>
              </a:rPr>
              <a:t>السداسي الرابع يدرس عن بعد</a:t>
            </a:r>
          </a:p>
          <a:p>
            <a:pPr algn="l"/>
            <a:r>
              <a:rPr lang="ar-SA" sz="3000" b="1" i="1" cap="none" dirty="0">
                <a:ln w="6600">
                  <a:solidFill>
                    <a:schemeClr val="accent2"/>
                  </a:solidFill>
                  <a:prstDash val="solid"/>
                </a:ln>
                <a:solidFill>
                  <a:srgbClr val="FFFFFF"/>
                </a:solidFill>
                <a:effectLst>
                  <a:outerShdw dist="38100" dir="2700000" algn="tl" rotWithShape="0">
                    <a:schemeClr val="accent2"/>
                  </a:outerShdw>
                </a:effectLst>
                <a:latin typeface="Simplified Arabic" panose="02020603050405020304" pitchFamily="18" charset="-78"/>
                <a:cs typeface="Simplified Arabic" panose="02020603050405020304" pitchFamily="18" charset="-78"/>
              </a:rPr>
              <a:t> </a:t>
            </a:r>
            <a:r>
              <a:rPr lang="ar-SA" sz="3000" b="1" i="1" cap="none" dirty="0" smtClean="0">
                <a:ln w="6600">
                  <a:solidFill>
                    <a:schemeClr val="accent2"/>
                  </a:solidFill>
                  <a:prstDash val="solid"/>
                </a:ln>
                <a:solidFill>
                  <a:srgbClr val="FFFFFF"/>
                </a:solidFill>
                <a:effectLst>
                  <a:outerShdw dist="38100" dir="2700000" algn="tl" rotWithShape="0">
                    <a:schemeClr val="accent2"/>
                  </a:outerShdw>
                </a:effectLst>
                <a:latin typeface="Simplified Arabic" panose="02020603050405020304" pitchFamily="18" charset="-78"/>
                <a:cs typeface="Simplified Arabic" panose="02020603050405020304" pitchFamily="18" charset="-78"/>
              </a:rPr>
              <a:t>   الأستاذة :لمريني ن</a:t>
            </a:r>
            <a:endParaRPr lang="fr-FR" sz="3000" b="1" i="1" cap="none" dirty="0">
              <a:ln w="6600">
                <a:solidFill>
                  <a:schemeClr val="accent2"/>
                </a:solidFill>
                <a:prstDash val="solid"/>
              </a:ln>
              <a:solidFill>
                <a:srgbClr val="FFFFFF"/>
              </a:solidFill>
              <a:effectLst>
                <a:outerShdw dist="38100" dir="2700000" algn="tl" rotWithShape="0">
                  <a:schemeClr val="accent2"/>
                </a:outerShdw>
              </a:effectLst>
              <a:latin typeface="Simplified Arabic" panose="02020603050405020304" pitchFamily="18" charset="-78"/>
              <a:cs typeface="Simplified Arabic" panose="02020603050405020304" pitchFamily="18" charset="-78"/>
            </a:endParaRPr>
          </a:p>
        </p:txBody>
      </p:sp>
      <p:pic>
        <p:nvPicPr>
          <p:cNvPr id="4" name="Image 3" descr="Home - المركز الجامعي مغنية"/>
          <p:cNvPicPr/>
          <p:nvPr/>
        </p:nvPicPr>
        <p:blipFill>
          <a:blip r:embed="rId2">
            <a:extLst>
              <a:ext uri="{28A0092B-C50C-407E-A947-70E740481C1C}">
                <a14:useLocalDpi xmlns:a14="http://schemas.microsoft.com/office/drawing/2010/main" val="0"/>
              </a:ext>
            </a:extLst>
          </a:blip>
          <a:srcRect/>
          <a:stretch>
            <a:fillRect/>
          </a:stretch>
        </p:blipFill>
        <p:spPr bwMode="auto">
          <a:xfrm>
            <a:off x="10000914" y="471354"/>
            <a:ext cx="1514475" cy="1162050"/>
          </a:xfrm>
          <a:prstGeom prst="rect">
            <a:avLst/>
          </a:prstGeom>
          <a:noFill/>
          <a:ln>
            <a:noFill/>
          </a:ln>
        </p:spPr>
      </p:pic>
      <p:pic>
        <p:nvPicPr>
          <p:cNvPr id="5" name="Image 4" descr="Home - المركز الجامعي مغنية"/>
          <p:cNvPicPr/>
          <p:nvPr/>
        </p:nvPicPr>
        <p:blipFill>
          <a:blip r:embed="rId2">
            <a:extLst>
              <a:ext uri="{28A0092B-C50C-407E-A947-70E740481C1C}">
                <a14:useLocalDpi xmlns:a14="http://schemas.microsoft.com/office/drawing/2010/main" val="0"/>
              </a:ext>
            </a:extLst>
          </a:blip>
          <a:srcRect/>
          <a:stretch>
            <a:fillRect/>
          </a:stretch>
        </p:blipFill>
        <p:spPr bwMode="auto">
          <a:xfrm>
            <a:off x="212970" y="583630"/>
            <a:ext cx="1514475" cy="1162050"/>
          </a:xfrm>
          <a:prstGeom prst="rect">
            <a:avLst/>
          </a:prstGeom>
          <a:noFill/>
          <a:ln>
            <a:noFill/>
          </a:ln>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2314" y="0"/>
            <a:ext cx="5739685" cy="68580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31525202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6206544" cy="1325563"/>
          </a:xfrm>
        </p:spPr>
        <p:txBody>
          <a:bodyPr/>
          <a:lstStyle/>
          <a:p>
            <a:pPr algn="r" rtl="1"/>
            <a:r>
              <a:rPr lang="ar-SA" dirty="0" smtClean="0"/>
              <a:t>تمهيد</a:t>
            </a:r>
            <a:endParaRPr lang="fr-FR" dirty="0"/>
          </a:p>
        </p:txBody>
      </p:sp>
      <p:sp>
        <p:nvSpPr>
          <p:cNvPr id="3" name="Espace réservé du contenu 2"/>
          <p:cNvSpPr>
            <a:spLocks noGrp="1"/>
          </p:cNvSpPr>
          <p:nvPr>
            <p:ph sz="quarter" idx="13"/>
          </p:nvPr>
        </p:nvSpPr>
        <p:spPr>
          <a:xfrm>
            <a:off x="838200" y="1825625"/>
            <a:ext cx="6412606" cy="4351338"/>
          </a:xfrm>
        </p:spPr>
        <p:txBody>
          <a:bodyPr/>
          <a:lstStyle/>
          <a:p>
            <a:pPr algn="r" rtl="1"/>
            <a:r>
              <a:rPr lang="ar-SA" dirty="0" smtClean="0"/>
              <a:t>من خلال هذه المحاضرة الأولى سيتم التطرق إلى مجموعة من العناصر التي تشكل معا الإطار </a:t>
            </a:r>
            <a:r>
              <a:rPr lang="ar-SA" dirty="0" err="1" smtClean="0"/>
              <a:t>المفاهيمي</a:t>
            </a:r>
            <a:r>
              <a:rPr lang="ar-SA" dirty="0" smtClean="0"/>
              <a:t> </a:t>
            </a:r>
            <a:r>
              <a:rPr lang="ar-SA" dirty="0" err="1" smtClean="0"/>
              <a:t>للمقاولاتية</a:t>
            </a:r>
            <a:r>
              <a:rPr lang="ar-SA" dirty="0" smtClean="0"/>
              <a:t> والمقاول وهي:</a:t>
            </a:r>
          </a:p>
          <a:p>
            <a:pPr algn="r" rtl="1">
              <a:buFont typeface="Wingdings" panose="05000000000000000000" pitchFamily="2" charset="2"/>
              <a:buChar char="v"/>
            </a:pPr>
            <a:r>
              <a:rPr lang="ar-SA" dirty="0" smtClean="0"/>
              <a:t>التعريف </a:t>
            </a:r>
            <a:r>
              <a:rPr lang="ar-SA" dirty="0" err="1" smtClean="0"/>
              <a:t>بالمقاولاتية</a:t>
            </a:r>
            <a:r>
              <a:rPr lang="ar-SA" dirty="0" smtClean="0"/>
              <a:t> والمقاول.</a:t>
            </a:r>
          </a:p>
          <a:p>
            <a:pPr algn="r" rtl="1">
              <a:buFont typeface="Wingdings" panose="05000000000000000000" pitchFamily="2" charset="2"/>
              <a:buChar char="v"/>
            </a:pPr>
            <a:r>
              <a:rPr lang="ar-SA" dirty="0" smtClean="0"/>
              <a:t>أبعاد </a:t>
            </a:r>
            <a:r>
              <a:rPr lang="ar-SA" dirty="0" err="1" smtClean="0"/>
              <a:t>المقاولاتية</a:t>
            </a:r>
            <a:r>
              <a:rPr lang="ar-SA" dirty="0" smtClean="0"/>
              <a:t>.</a:t>
            </a:r>
          </a:p>
          <a:p>
            <a:pPr algn="r" rtl="1">
              <a:buFont typeface="Wingdings" panose="05000000000000000000" pitchFamily="2" charset="2"/>
              <a:buChar char="v"/>
            </a:pPr>
            <a:r>
              <a:rPr lang="ar-SA" dirty="0" smtClean="0"/>
              <a:t>خصائص </a:t>
            </a:r>
            <a:r>
              <a:rPr lang="ar-SA" dirty="0" err="1" smtClean="0"/>
              <a:t>المقاولاتية</a:t>
            </a:r>
            <a:r>
              <a:rPr lang="ar-SA" dirty="0" smtClean="0"/>
              <a:t>.</a:t>
            </a:r>
          </a:p>
          <a:p>
            <a:pPr algn="r" rtl="1">
              <a:buFont typeface="Wingdings" panose="05000000000000000000" pitchFamily="2" charset="2"/>
              <a:buChar char="v"/>
            </a:pPr>
            <a:r>
              <a:rPr lang="ar-SA" dirty="0" smtClean="0"/>
              <a:t>دور </a:t>
            </a:r>
            <a:r>
              <a:rPr lang="ar-SA" dirty="0" err="1" smtClean="0"/>
              <a:t>المقاولاتية</a:t>
            </a:r>
            <a:r>
              <a:rPr lang="ar-SA" dirty="0" smtClean="0"/>
              <a:t> على المستوى الاقتصادي والاجتماعي و البيئي.</a:t>
            </a:r>
          </a:p>
          <a:p>
            <a:pPr algn="r" rtl="1">
              <a:buFont typeface="Wingdings" panose="05000000000000000000" pitchFamily="2" charset="2"/>
              <a:buChar char="v"/>
            </a:pPr>
            <a:endParaRPr lang="ar-SA" dirty="0" smtClean="0"/>
          </a:p>
        </p:txBody>
      </p:sp>
      <p:pic>
        <p:nvPicPr>
          <p:cNvPr id="5" name="Image 4"/>
          <p:cNvPicPr>
            <a:picLocks noChangeAspect="1"/>
          </p:cNvPicPr>
          <p:nvPr/>
        </p:nvPicPr>
        <p:blipFill>
          <a:blip r:embed="rId2"/>
          <a:stretch>
            <a:fillRect/>
          </a:stretch>
        </p:blipFill>
        <p:spPr>
          <a:xfrm>
            <a:off x="7606145" y="803563"/>
            <a:ext cx="4117901" cy="562494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2833228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7091" y="365125"/>
            <a:ext cx="7412181" cy="1325563"/>
          </a:xfrm>
        </p:spPr>
        <p:txBody>
          <a:bodyPr>
            <a:normAutofit/>
          </a:bodyPr>
          <a:lstStyle/>
          <a:p>
            <a:pPr marL="857250" indent="-857250" algn="r" rtl="1">
              <a:buFont typeface="+mj-lt"/>
              <a:buAutoNum type="romanUcPeriod"/>
            </a:pPr>
            <a:r>
              <a:rPr lang="ar-SA" dirty="0" smtClean="0"/>
              <a:t>تعريف </a:t>
            </a:r>
            <a:r>
              <a:rPr lang="ar-SA" dirty="0" err="1" smtClean="0"/>
              <a:t>المقاولاتية</a:t>
            </a:r>
            <a:r>
              <a:rPr lang="ar-SA" dirty="0" smtClean="0"/>
              <a:t>(ريادة الأعمال)</a:t>
            </a:r>
            <a:endParaRPr lang="fr-FR" dirty="0"/>
          </a:p>
        </p:txBody>
      </p:sp>
      <p:sp>
        <p:nvSpPr>
          <p:cNvPr id="3" name="Espace réservé du contenu 2"/>
          <p:cNvSpPr>
            <a:spLocks noGrp="1"/>
          </p:cNvSpPr>
          <p:nvPr>
            <p:ph sz="quarter" idx="13"/>
          </p:nvPr>
        </p:nvSpPr>
        <p:spPr>
          <a:xfrm>
            <a:off x="0" y="1253331"/>
            <a:ext cx="8243454" cy="4351338"/>
          </a:xfrm>
        </p:spPr>
        <p:txBody>
          <a:bodyPr>
            <a:noAutofit/>
          </a:bodyPr>
          <a:lstStyle/>
          <a:p>
            <a:pPr algn="just" rtl="1"/>
            <a:r>
              <a:rPr lang="ar-SA" sz="3200" dirty="0" smtClean="0">
                <a:latin typeface="Simplified Arabic" panose="02020603050405020304" pitchFamily="18" charset="-78"/>
                <a:cs typeface="Simplified Arabic" panose="02020603050405020304" pitchFamily="18" charset="-78"/>
              </a:rPr>
              <a:t>عرف المرصد العالمي لريادة الأعمال(</a:t>
            </a:r>
            <a:r>
              <a:rPr lang="fr-FR" sz="3200" dirty="0" smtClean="0">
                <a:latin typeface="Simplified Arabic" panose="02020603050405020304" pitchFamily="18" charset="-78"/>
                <a:cs typeface="Simplified Arabic" panose="02020603050405020304" pitchFamily="18" charset="-78"/>
              </a:rPr>
              <a:t>GEM</a:t>
            </a:r>
            <a:r>
              <a:rPr lang="ar-SA" sz="3200" dirty="0" smtClean="0">
                <a:latin typeface="Simplified Arabic" panose="02020603050405020304" pitchFamily="18" charset="-78"/>
                <a:cs typeface="Simplified Arabic" panose="02020603050405020304" pitchFamily="18" charset="-78"/>
              </a:rPr>
              <a:t>)، على أنها:" أي محاولة </a:t>
            </a:r>
            <a:r>
              <a:rPr lang="ar-SA" sz="3200" dirty="0" err="1" smtClean="0">
                <a:latin typeface="Simplified Arabic" panose="02020603050405020304" pitchFamily="18" charset="-78"/>
                <a:cs typeface="Simplified Arabic" panose="02020603050405020304" pitchFamily="18" charset="-78"/>
              </a:rPr>
              <a:t>لانشاء</a:t>
            </a:r>
            <a:r>
              <a:rPr lang="ar-SA" sz="3200" dirty="0" smtClean="0">
                <a:latin typeface="Simplified Arabic" panose="02020603050405020304" pitchFamily="18" charset="-78"/>
                <a:cs typeface="Simplified Arabic" panose="02020603050405020304" pitchFamily="18" charset="-78"/>
              </a:rPr>
              <a:t> أعمال تجارية جديدة أو إنشاء مشاريع جديدة مثل الأعمال الحرة(</a:t>
            </a:r>
            <a:r>
              <a:rPr lang="fr-FR" sz="3200" dirty="0" err="1" smtClean="0">
                <a:latin typeface="Simplified Arabic" panose="02020603050405020304" pitchFamily="18" charset="-78"/>
                <a:cs typeface="Simplified Arabic" panose="02020603050405020304" pitchFamily="18" charset="-78"/>
              </a:rPr>
              <a:t>Employment-selft</a:t>
            </a:r>
            <a:r>
              <a:rPr lang="ar-SA" sz="3200" dirty="0" smtClean="0">
                <a:latin typeface="Simplified Arabic" panose="02020603050405020304" pitchFamily="18" charset="-78"/>
                <a:cs typeface="Simplified Arabic" panose="02020603050405020304" pitchFamily="18" charset="-78"/>
              </a:rPr>
              <a:t>) أو مؤسسات جديدة أو توسيع نشاط تجاري قائم، من قبل فرد أو مجموعة من الأفراد، كما يعرفها المرصد نفسه </a:t>
            </a:r>
            <a:r>
              <a:rPr lang="ar-SA" sz="3200" dirty="0" err="1" smtClean="0">
                <a:latin typeface="Simplified Arabic" panose="02020603050405020304" pitchFamily="18" charset="-78"/>
                <a:cs typeface="Simplified Arabic" panose="02020603050405020304" pitchFamily="18" charset="-78"/>
              </a:rPr>
              <a:t>بأنها:عملية</a:t>
            </a:r>
            <a:r>
              <a:rPr lang="ar-SA" sz="3200" dirty="0" smtClean="0">
                <a:latin typeface="Simplified Arabic" panose="02020603050405020304" pitchFamily="18" charset="-78"/>
                <a:cs typeface="Simplified Arabic" panose="02020603050405020304" pitchFamily="18" charset="-78"/>
              </a:rPr>
              <a:t> خلق القيمة عن طريق استثمار الفرصة من خلال موارد متفردة </a:t>
            </a:r>
            <a:r>
              <a:rPr lang="ar-DZ" sz="3200" dirty="0" smtClean="0">
                <a:latin typeface="Simplified Arabic" panose="02020603050405020304" pitchFamily="18" charset="-78"/>
                <a:cs typeface="Simplified Arabic" panose="02020603050405020304" pitchFamily="18" charset="-78"/>
              </a:rPr>
              <a:t>  </a:t>
            </a:r>
            <a:r>
              <a:rPr lang="en-US" sz="3200" dirty="0" smtClean="0">
                <a:latin typeface="Simplified Arabic" panose="02020603050405020304" pitchFamily="18" charset="-78"/>
                <a:cs typeface="Simplified Arabic" panose="02020603050405020304" pitchFamily="18" charset="-78"/>
              </a:rPr>
              <a:t>“</a:t>
            </a:r>
            <a:r>
              <a:rPr lang="ar-DZ" sz="3200" dirty="0" smtClean="0">
                <a:latin typeface="Simplified Arabic" panose="02020603050405020304" pitchFamily="18" charset="-78"/>
                <a:cs typeface="Simplified Arabic" panose="02020603050405020304" pitchFamily="18" charset="-78"/>
              </a:rPr>
              <a:t>وعرفها أيضا :"الريادة هي السعي وراء الفرص المتاحة والمتتالية التي تتسبب في إنشاء أو تطوير المؤسسة مع توقع خلق قيمة للمشاركين وأصحاب المصالح".</a:t>
            </a:r>
            <a:r>
              <a:rPr lang="en-US" sz="3200" dirty="0" smtClean="0">
                <a:latin typeface="Simplified Arabic" panose="02020603050405020304" pitchFamily="18" charset="-78"/>
                <a:cs typeface="Simplified Arabic" panose="02020603050405020304" pitchFamily="18" charset="-78"/>
              </a:rPr>
              <a:t> </a:t>
            </a:r>
            <a:endParaRPr lang="fr-FR" sz="32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8243454" y="0"/>
            <a:ext cx="3948545" cy="6858000"/>
          </a:xfrm>
          <a:prstGeom prst="rect">
            <a:avLst/>
          </a:prstGeom>
        </p:spPr>
      </p:pic>
    </p:spTree>
    <p:extLst>
      <p:ext uri="{BB962C8B-B14F-4D97-AF65-F5344CB8AC3E}">
        <p14:creationId xmlns:p14="http://schemas.microsoft.com/office/powerpoint/2010/main" val="24858438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DZ" dirty="0" err="1" smtClean="0"/>
              <a:t>ثانيا:الفرق</a:t>
            </a:r>
            <a:r>
              <a:rPr lang="ar-DZ" dirty="0" smtClean="0"/>
              <a:t> بين المقاول و المدير و القائد</a:t>
            </a:r>
            <a:endParaRPr lang="fr-FR" dirty="0"/>
          </a:p>
        </p:txBody>
      </p:sp>
      <p:graphicFrame>
        <p:nvGraphicFramePr>
          <p:cNvPr id="5" name="Tableau 4"/>
          <p:cNvGraphicFramePr>
            <a:graphicFrameLocks noGrp="1"/>
          </p:cNvGraphicFramePr>
          <p:nvPr>
            <p:extLst>
              <p:ext uri="{D42A27DB-BD31-4B8C-83A1-F6EECF244321}">
                <p14:modId xmlns:p14="http://schemas.microsoft.com/office/powerpoint/2010/main" val="3301343715"/>
              </p:ext>
            </p:extLst>
          </p:nvPr>
        </p:nvGraphicFramePr>
        <p:xfrm>
          <a:off x="1343893" y="1690689"/>
          <a:ext cx="8615385" cy="4728685"/>
        </p:xfrm>
        <a:graphic>
          <a:graphicData uri="http://schemas.openxmlformats.org/drawingml/2006/table">
            <a:tbl>
              <a:tblPr firstRow="1" bandRow="1">
                <a:tableStyleId>{5C22544A-7EE6-4342-B048-85BDC9FD1C3A}</a:tableStyleId>
              </a:tblPr>
              <a:tblGrid>
                <a:gridCol w="2871795">
                  <a:extLst>
                    <a:ext uri="{9D8B030D-6E8A-4147-A177-3AD203B41FA5}">
                      <a16:colId xmlns:a16="http://schemas.microsoft.com/office/drawing/2014/main" val="2718267708"/>
                    </a:ext>
                  </a:extLst>
                </a:gridCol>
                <a:gridCol w="2871795">
                  <a:extLst>
                    <a:ext uri="{9D8B030D-6E8A-4147-A177-3AD203B41FA5}">
                      <a16:colId xmlns:a16="http://schemas.microsoft.com/office/drawing/2014/main" val="2534346499"/>
                    </a:ext>
                  </a:extLst>
                </a:gridCol>
                <a:gridCol w="2871795">
                  <a:extLst>
                    <a:ext uri="{9D8B030D-6E8A-4147-A177-3AD203B41FA5}">
                      <a16:colId xmlns:a16="http://schemas.microsoft.com/office/drawing/2014/main" val="1068151045"/>
                    </a:ext>
                  </a:extLst>
                </a:gridCol>
              </a:tblGrid>
              <a:tr h="628029">
                <a:tc>
                  <a:txBody>
                    <a:bodyPr/>
                    <a:lstStyle/>
                    <a:p>
                      <a:pPr algn="ctr"/>
                      <a:r>
                        <a:rPr lang="ar-DZ" sz="2800" b="1" dirty="0" smtClean="0">
                          <a:latin typeface="Simplified Arabic" panose="02020603050405020304" pitchFamily="18" charset="-78"/>
                          <a:cs typeface="Simplified Arabic" panose="02020603050405020304" pitchFamily="18" charset="-78"/>
                        </a:rPr>
                        <a:t>القائد</a:t>
                      </a:r>
                      <a:endParaRPr lang="fr-FR" sz="2800" b="1" dirty="0">
                        <a:latin typeface="Simplified Arabic" panose="02020603050405020304" pitchFamily="18" charset="-78"/>
                        <a:cs typeface="Simplified Arabic" panose="02020603050405020304" pitchFamily="18" charset="-78"/>
                      </a:endParaRPr>
                    </a:p>
                  </a:txBody>
                  <a:tcPr/>
                </a:tc>
                <a:tc>
                  <a:txBody>
                    <a:bodyPr/>
                    <a:lstStyle/>
                    <a:p>
                      <a:pPr algn="ctr"/>
                      <a:r>
                        <a:rPr lang="ar-DZ" sz="2800" b="1" dirty="0" smtClean="0">
                          <a:latin typeface="Simplified Arabic" panose="02020603050405020304" pitchFamily="18" charset="-78"/>
                          <a:cs typeface="Simplified Arabic" panose="02020603050405020304" pitchFamily="18" charset="-78"/>
                        </a:rPr>
                        <a:t>المدير</a:t>
                      </a:r>
                      <a:endParaRPr lang="fr-FR" sz="2800" b="1" dirty="0">
                        <a:latin typeface="Simplified Arabic" panose="02020603050405020304" pitchFamily="18" charset="-78"/>
                        <a:cs typeface="Simplified Arabic" panose="02020603050405020304" pitchFamily="18" charset="-78"/>
                      </a:endParaRPr>
                    </a:p>
                  </a:txBody>
                  <a:tcPr/>
                </a:tc>
                <a:tc>
                  <a:txBody>
                    <a:bodyPr/>
                    <a:lstStyle/>
                    <a:p>
                      <a:pPr algn="ctr"/>
                      <a:r>
                        <a:rPr lang="ar-DZ" sz="2800" b="1" dirty="0" smtClean="0">
                          <a:latin typeface="Simplified Arabic" panose="02020603050405020304" pitchFamily="18" charset="-78"/>
                          <a:cs typeface="Simplified Arabic" panose="02020603050405020304" pitchFamily="18" charset="-78"/>
                        </a:rPr>
                        <a:t>المقاول</a:t>
                      </a:r>
                      <a:endParaRPr lang="fr-FR" sz="2800" b="1"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2359271172"/>
                  </a:ext>
                </a:extLst>
              </a:tr>
              <a:tr h="480257">
                <a:tc>
                  <a:txBody>
                    <a:bodyPr/>
                    <a:lstStyle/>
                    <a:p>
                      <a:pPr algn="ctr" rtl="1"/>
                      <a:r>
                        <a:rPr lang="ar-DZ" sz="2000" b="1" dirty="0" smtClean="0">
                          <a:latin typeface="Simplified Arabic" panose="02020603050405020304" pitchFamily="18" charset="-78"/>
                          <a:cs typeface="Simplified Arabic" panose="02020603050405020304" pitchFamily="18" charset="-78"/>
                        </a:rPr>
                        <a:t>يقود</a:t>
                      </a:r>
                      <a:endParaRPr lang="fr-FR" sz="2000" b="1" dirty="0">
                        <a:latin typeface="Simplified Arabic" panose="02020603050405020304" pitchFamily="18" charset="-78"/>
                        <a:cs typeface="Simplified Arabic" panose="02020603050405020304" pitchFamily="18" charset="-78"/>
                      </a:endParaRPr>
                    </a:p>
                  </a:txBody>
                  <a:tcPr/>
                </a:tc>
                <a:tc>
                  <a:txBody>
                    <a:bodyPr/>
                    <a:lstStyle/>
                    <a:p>
                      <a:pPr algn="ctr"/>
                      <a:r>
                        <a:rPr lang="ar-DZ" sz="2000" b="1" dirty="0" smtClean="0">
                          <a:latin typeface="Simplified Arabic" panose="02020603050405020304" pitchFamily="18" charset="-78"/>
                          <a:cs typeface="Simplified Arabic" panose="02020603050405020304" pitchFamily="18" charset="-78"/>
                        </a:rPr>
                        <a:t>يدير</a:t>
                      </a:r>
                      <a:endParaRPr lang="fr-FR" sz="2000" b="1" dirty="0">
                        <a:latin typeface="Simplified Arabic" panose="02020603050405020304" pitchFamily="18" charset="-78"/>
                        <a:cs typeface="Simplified Arabic" panose="02020603050405020304" pitchFamily="18" charset="-78"/>
                      </a:endParaRPr>
                    </a:p>
                  </a:txBody>
                  <a:tcPr/>
                </a:tc>
                <a:tc>
                  <a:txBody>
                    <a:bodyPr/>
                    <a:lstStyle/>
                    <a:p>
                      <a:pPr algn="ctr"/>
                      <a:r>
                        <a:rPr lang="ar-DZ" sz="2000" b="1" dirty="0" smtClean="0">
                          <a:latin typeface="Simplified Arabic" panose="02020603050405020304" pitchFamily="18" charset="-78"/>
                          <a:cs typeface="Simplified Arabic" panose="02020603050405020304" pitchFamily="18" charset="-78"/>
                        </a:rPr>
                        <a:t>يتمتع</a:t>
                      </a:r>
                      <a:r>
                        <a:rPr lang="ar-DZ" sz="2000" b="1" baseline="0" dirty="0" smtClean="0">
                          <a:latin typeface="Simplified Arabic" panose="02020603050405020304" pitchFamily="18" charset="-78"/>
                          <a:cs typeface="Simplified Arabic" panose="02020603050405020304" pitchFamily="18" charset="-78"/>
                        </a:rPr>
                        <a:t> بالعمل</a:t>
                      </a:r>
                      <a:endParaRPr lang="fr-FR" sz="2000" b="1"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1800583254"/>
                  </a:ext>
                </a:extLst>
              </a:tr>
              <a:tr h="4802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DZ" sz="2000" b="1" dirty="0" smtClean="0">
                          <a:latin typeface="Simplified Arabic" panose="02020603050405020304" pitchFamily="18" charset="-78"/>
                          <a:cs typeface="Simplified Arabic" panose="02020603050405020304" pitchFamily="18" charset="-78"/>
                        </a:rPr>
                        <a:t>يبتكر</a:t>
                      </a:r>
                      <a:endParaRPr lang="fr-FR" sz="2000" b="1" dirty="0" smtClean="0">
                        <a:latin typeface="Simplified Arabic" panose="02020603050405020304" pitchFamily="18" charset="-78"/>
                        <a:cs typeface="Simplified Arabic" panose="02020603050405020304" pitchFamily="18" charset="-78"/>
                      </a:endParaRPr>
                    </a:p>
                  </a:txBody>
                  <a:tcPr/>
                </a:tc>
                <a:tc>
                  <a:txBody>
                    <a:bodyPr/>
                    <a:lstStyle/>
                    <a:p>
                      <a:pPr algn="ctr"/>
                      <a:r>
                        <a:rPr lang="ar-DZ" sz="2000" b="1" dirty="0" smtClean="0">
                          <a:latin typeface="Simplified Arabic" panose="02020603050405020304" pitchFamily="18" charset="-78"/>
                          <a:cs typeface="Simplified Arabic" panose="02020603050405020304" pitchFamily="18" charset="-78"/>
                        </a:rPr>
                        <a:t>يدير</a:t>
                      </a:r>
                    </a:p>
                  </a:txBody>
                  <a:tcPr/>
                </a:tc>
                <a:tc>
                  <a:txBody>
                    <a:bodyPr/>
                    <a:lstStyle/>
                    <a:p>
                      <a:pPr algn="ctr"/>
                      <a:r>
                        <a:rPr lang="ar-DZ" sz="2000" b="1" dirty="0" smtClean="0">
                          <a:latin typeface="Simplified Arabic" panose="02020603050405020304" pitchFamily="18" charset="-78"/>
                          <a:cs typeface="Simplified Arabic" panose="02020603050405020304" pitchFamily="18" charset="-78"/>
                        </a:rPr>
                        <a:t>يبتكر</a:t>
                      </a:r>
                      <a:endParaRPr lang="fr-FR" sz="2000" b="1"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3745161622"/>
                  </a:ext>
                </a:extLst>
              </a:tr>
              <a:tr h="4802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ar-DZ" sz="2000" b="1" dirty="0" smtClean="0">
                          <a:latin typeface="Simplified Arabic" panose="02020603050405020304" pitchFamily="18" charset="-78"/>
                          <a:cs typeface="Simplified Arabic" panose="02020603050405020304" pitchFamily="18" charset="-78"/>
                        </a:rPr>
                        <a:t>يطور</a:t>
                      </a:r>
                      <a:r>
                        <a:rPr lang="ar-DZ" sz="2000" b="1" baseline="0" dirty="0" smtClean="0">
                          <a:latin typeface="Simplified Arabic" panose="02020603050405020304" pitchFamily="18" charset="-78"/>
                          <a:cs typeface="Simplified Arabic" panose="02020603050405020304" pitchFamily="18" charset="-78"/>
                        </a:rPr>
                        <a:t> الوضع الراهن</a:t>
                      </a:r>
                      <a:endParaRPr lang="fr-FR" sz="2000" b="1" dirty="0" smtClean="0">
                        <a:latin typeface="Simplified Arabic" panose="02020603050405020304" pitchFamily="18" charset="-78"/>
                        <a:cs typeface="Simplified Arabic" panose="02020603050405020304" pitchFamily="18" charset="-78"/>
                      </a:endParaRPr>
                    </a:p>
                  </a:txBody>
                  <a:tcPr/>
                </a:tc>
                <a:tc>
                  <a:txBody>
                    <a:bodyPr/>
                    <a:lstStyle/>
                    <a:p>
                      <a:pPr algn="ctr"/>
                      <a:r>
                        <a:rPr lang="ar-DZ" sz="2000" b="1" dirty="0" smtClean="0">
                          <a:latin typeface="Simplified Arabic" panose="02020603050405020304" pitchFamily="18" charset="-78"/>
                          <a:cs typeface="Simplified Arabic" panose="02020603050405020304" pitchFamily="18" charset="-78"/>
                        </a:rPr>
                        <a:t>يحافظ</a:t>
                      </a:r>
                      <a:r>
                        <a:rPr lang="ar-DZ" sz="2000" b="1" baseline="0" dirty="0" smtClean="0">
                          <a:latin typeface="Simplified Arabic" panose="02020603050405020304" pitchFamily="18" charset="-78"/>
                          <a:cs typeface="Simplified Arabic" panose="02020603050405020304" pitchFamily="18" charset="-78"/>
                        </a:rPr>
                        <a:t> على الوضع الراهن</a:t>
                      </a:r>
                      <a:endParaRPr lang="fr-FR" sz="2000" b="1" dirty="0">
                        <a:latin typeface="Simplified Arabic" panose="02020603050405020304" pitchFamily="18" charset="-78"/>
                        <a:cs typeface="Simplified Arabic" panose="02020603050405020304" pitchFamily="18" charset="-78"/>
                      </a:endParaRPr>
                    </a:p>
                  </a:txBody>
                  <a:tcPr/>
                </a:tc>
                <a:tc>
                  <a:txBody>
                    <a:bodyPr/>
                    <a:lstStyle/>
                    <a:p>
                      <a:pPr algn="ctr"/>
                      <a:r>
                        <a:rPr lang="ar-DZ" sz="2000" b="1" dirty="0" smtClean="0">
                          <a:latin typeface="Simplified Arabic" panose="02020603050405020304" pitchFamily="18" charset="-78"/>
                          <a:cs typeface="Simplified Arabic" panose="02020603050405020304" pitchFamily="18" charset="-78"/>
                        </a:rPr>
                        <a:t>يخلق وضعا جديدا</a:t>
                      </a:r>
                      <a:endParaRPr lang="fr-FR" sz="2000" b="1"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714069265"/>
                  </a:ext>
                </a:extLst>
              </a:tr>
              <a:tr h="480257">
                <a:tc>
                  <a:txBody>
                    <a:bodyPr/>
                    <a:lstStyle/>
                    <a:p>
                      <a:pPr algn="ctr"/>
                      <a:r>
                        <a:rPr lang="ar-DZ" sz="2000" b="1" dirty="0" smtClean="0">
                          <a:latin typeface="Simplified Arabic" panose="02020603050405020304" pitchFamily="18" charset="-78"/>
                          <a:cs typeface="Simplified Arabic" panose="02020603050405020304" pitchFamily="18" charset="-78"/>
                        </a:rPr>
                        <a:t>يركز على الأفراد</a:t>
                      </a:r>
                      <a:endParaRPr lang="fr-FR" sz="2000" b="1" dirty="0">
                        <a:latin typeface="Simplified Arabic" panose="02020603050405020304" pitchFamily="18" charset="-78"/>
                        <a:cs typeface="Simplified Arabic" panose="02020603050405020304" pitchFamily="18" charset="-78"/>
                      </a:endParaRPr>
                    </a:p>
                  </a:txBody>
                  <a:tcPr/>
                </a:tc>
                <a:tc>
                  <a:txBody>
                    <a:bodyPr/>
                    <a:lstStyle/>
                    <a:p>
                      <a:pPr algn="ctr"/>
                      <a:r>
                        <a:rPr lang="ar-DZ" sz="2000" b="1" dirty="0" smtClean="0">
                          <a:latin typeface="Simplified Arabic" panose="02020603050405020304" pitchFamily="18" charset="-78"/>
                          <a:cs typeface="Simplified Arabic" panose="02020603050405020304" pitchFamily="18" charset="-78"/>
                        </a:rPr>
                        <a:t>يركز على نظم</a:t>
                      </a:r>
                      <a:r>
                        <a:rPr lang="ar-DZ" sz="2000" b="1" baseline="0" dirty="0" smtClean="0">
                          <a:latin typeface="Simplified Arabic" panose="02020603050405020304" pitchFamily="18" charset="-78"/>
                          <a:cs typeface="Simplified Arabic" panose="02020603050405020304" pitchFamily="18" charset="-78"/>
                        </a:rPr>
                        <a:t> العمل</a:t>
                      </a:r>
                      <a:endParaRPr lang="fr-FR" sz="2000" b="1" dirty="0">
                        <a:latin typeface="Simplified Arabic" panose="02020603050405020304" pitchFamily="18" charset="-78"/>
                        <a:cs typeface="Simplified Arabic" panose="02020603050405020304" pitchFamily="18" charset="-78"/>
                      </a:endParaRPr>
                    </a:p>
                  </a:txBody>
                  <a:tcPr/>
                </a:tc>
                <a:tc>
                  <a:txBody>
                    <a:bodyPr/>
                    <a:lstStyle/>
                    <a:p>
                      <a:pPr algn="ctr"/>
                      <a:r>
                        <a:rPr lang="ar-DZ" sz="2000" b="1" dirty="0" smtClean="0">
                          <a:latin typeface="Simplified Arabic" panose="02020603050405020304" pitchFamily="18" charset="-78"/>
                          <a:cs typeface="Simplified Arabic" panose="02020603050405020304" pitchFamily="18" charset="-78"/>
                        </a:rPr>
                        <a:t>يركز على</a:t>
                      </a:r>
                      <a:r>
                        <a:rPr lang="ar-DZ" sz="2000" b="1" baseline="0" dirty="0" smtClean="0">
                          <a:latin typeface="Simplified Arabic" panose="02020603050405020304" pitchFamily="18" charset="-78"/>
                          <a:cs typeface="Simplified Arabic" panose="02020603050405020304" pitchFamily="18" charset="-78"/>
                        </a:rPr>
                        <a:t> أعمال المؤسسة </a:t>
                      </a:r>
                      <a:endParaRPr lang="fr-FR" sz="2000" b="1"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1979979643"/>
                  </a:ext>
                </a:extLst>
              </a:tr>
              <a:tr h="480257">
                <a:tc>
                  <a:txBody>
                    <a:bodyPr/>
                    <a:lstStyle/>
                    <a:p>
                      <a:pPr algn="ctr"/>
                      <a:r>
                        <a:rPr lang="ar-DZ" sz="2000" b="1" dirty="0" smtClean="0">
                          <a:latin typeface="Simplified Arabic" panose="02020603050405020304" pitchFamily="18" charset="-78"/>
                          <a:cs typeface="Simplified Arabic" panose="02020603050405020304" pitchFamily="18" charset="-78"/>
                        </a:rPr>
                        <a:t>يوحى بالثقة</a:t>
                      </a:r>
                      <a:endParaRPr lang="fr-FR" sz="2000" b="1" dirty="0">
                        <a:latin typeface="Simplified Arabic" panose="02020603050405020304" pitchFamily="18" charset="-78"/>
                        <a:cs typeface="Simplified Arabic" panose="02020603050405020304" pitchFamily="18" charset="-78"/>
                      </a:endParaRPr>
                    </a:p>
                  </a:txBody>
                  <a:tcPr/>
                </a:tc>
                <a:tc>
                  <a:txBody>
                    <a:bodyPr/>
                    <a:lstStyle/>
                    <a:p>
                      <a:pPr algn="ctr"/>
                      <a:r>
                        <a:rPr lang="ar-DZ" sz="2000" b="1" dirty="0" smtClean="0">
                          <a:latin typeface="Simplified Arabic" panose="02020603050405020304" pitchFamily="18" charset="-78"/>
                          <a:cs typeface="Simplified Arabic" panose="02020603050405020304" pitchFamily="18" charset="-78"/>
                        </a:rPr>
                        <a:t>يعتمد</a:t>
                      </a:r>
                      <a:r>
                        <a:rPr lang="ar-DZ" sz="2000" b="1" baseline="0" dirty="0" smtClean="0">
                          <a:latin typeface="Simplified Arabic" panose="02020603050405020304" pitchFamily="18" charset="-78"/>
                          <a:cs typeface="Simplified Arabic" panose="02020603050405020304" pitchFamily="18" charset="-78"/>
                        </a:rPr>
                        <a:t> على الرقابة والسيطرة</a:t>
                      </a:r>
                      <a:endParaRPr lang="fr-FR" sz="2000" b="1" dirty="0">
                        <a:latin typeface="Simplified Arabic" panose="02020603050405020304" pitchFamily="18" charset="-78"/>
                        <a:cs typeface="Simplified Arabic" panose="02020603050405020304" pitchFamily="18" charset="-78"/>
                      </a:endParaRPr>
                    </a:p>
                  </a:txBody>
                  <a:tcPr/>
                </a:tc>
                <a:tc>
                  <a:txBody>
                    <a:bodyPr/>
                    <a:lstStyle/>
                    <a:p>
                      <a:pPr algn="ctr"/>
                      <a:r>
                        <a:rPr lang="ar-DZ" sz="2000" b="1" dirty="0" smtClean="0">
                          <a:latin typeface="Simplified Arabic" panose="02020603050405020304" pitchFamily="18" charset="-78"/>
                          <a:cs typeface="Simplified Arabic" panose="02020603050405020304" pitchFamily="18" charset="-78"/>
                        </a:rPr>
                        <a:t>يكون فرق عمل </a:t>
                      </a:r>
                      <a:endParaRPr lang="fr-FR" sz="2000" b="1"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350121449"/>
                  </a:ext>
                </a:extLst>
              </a:tr>
              <a:tr h="480257">
                <a:tc>
                  <a:txBody>
                    <a:bodyPr/>
                    <a:lstStyle/>
                    <a:p>
                      <a:pPr algn="ctr"/>
                      <a:r>
                        <a:rPr lang="ar-DZ" sz="2000" b="1" dirty="0" smtClean="0">
                          <a:latin typeface="Simplified Arabic" panose="02020603050405020304" pitchFamily="18" charset="-78"/>
                          <a:cs typeface="Simplified Arabic" panose="02020603050405020304" pitchFamily="18" charset="-78"/>
                        </a:rPr>
                        <a:t>ينظر إلى المستقبل</a:t>
                      </a:r>
                      <a:endParaRPr lang="fr-FR" sz="2000" b="1" dirty="0">
                        <a:latin typeface="Simplified Arabic" panose="02020603050405020304" pitchFamily="18" charset="-78"/>
                        <a:cs typeface="Simplified Arabic" panose="02020603050405020304" pitchFamily="18" charset="-78"/>
                      </a:endParaRPr>
                    </a:p>
                  </a:txBody>
                  <a:tcPr/>
                </a:tc>
                <a:tc>
                  <a:txBody>
                    <a:bodyPr/>
                    <a:lstStyle/>
                    <a:p>
                      <a:pPr algn="ctr"/>
                      <a:r>
                        <a:rPr lang="ar-DZ" sz="2000" b="1" dirty="0" smtClean="0">
                          <a:latin typeface="Simplified Arabic" panose="02020603050405020304" pitchFamily="18" charset="-78"/>
                          <a:cs typeface="Simplified Arabic" panose="02020603050405020304" pitchFamily="18" charset="-78"/>
                        </a:rPr>
                        <a:t>لا يرى إلا المشكلات</a:t>
                      </a:r>
                      <a:endParaRPr lang="fr-FR" sz="2000" b="1" dirty="0">
                        <a:latin typeface="Simplified Arabic" panose="02020603050405020304" pitchFamily="18" charset="-78"/>
                        <a:cs typeface="Simplified Arabic" panose="02020603050405020304" pitchFamily="18" charset="-78"/>
                      </a:endParaRPr>
                    </a:p>
                  </a:txBody>
                  <a:tcPr/>
                </a:tc>
                <a:tc>
                  <a:txBody>
                    <a:bodyPr/>
                    <a:lstStyle/>
                    <a:p>
                      <a:pPr algn="ctr"/>
                      <a:r>
                        <a:rPr lang="ar-DZ" sz="2000" b="1" dirty="0" smtClean="0">
                          <a:latin typeface="Simplified Arabic" panose="02020603050405020304" pitchFamily="18" charset="-78"/>
                          <a:cs typeface="Simplified Arabic" panose="02020603050405020304" pitchFamily="18" charset="-78"/>
                        </a:rPr>
                        <a:t>يدرك وجود الفرص</a:t>
                      </a:r>
                      <a:endParaRPr lang="fr-FR" sz="2000" b="1"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678173631"/>
                  </a:ext>
                </a:extLst>
              </a:tr>
              <a:tr h="1219114">
                <a:tc>
                  <a:txBody>
                    <a:bodyPr/>
                    <a:lstStyle/>
                    <a:p>
                      <a:pPr algn="ctr"/>
                      <a:r>
                        <a:rPr lang="ar-DZ" sz="2000" b="1" dirty="0" smtClean="0">
                          <a:latin typeface="Simplified Arabic" panose="02020603050405020304" pitchFamily="18" charset="-78"/>
                          <a:cs typeface="Simplified Arabic" panose="02020603050405020304" pitchFamily="18" charset="-78"/>
                        </a:rPr>
                        <a:t>يسأل</a:t>
                      </a:r>
                      <a:r>
                        <a:rPr lang="ar-DZ" sz="2000" b="1" baseline="0" dirty="0" smtClean="0">
                          <a:latin typeface="Simplified Arabic" panose="02020603050405020304" pitchFamily="18" charset="-78"/>
                          <a:cs typeface="Simplified Arabic" panose="02020603050405020304" pitchFamily="18" charset="-78"/>
                        </a:rPr>
                        <a:t> ما</a:t>
                      </a:r>
                      <a:r>
                        <a:rPr lang="ar-SA" sz="2000" b="1" baseline="0" dirty="0" smtClean="0">
                          <a:latin typeface="Simplified Arabic" panose="02020603050405020304" pitchFamily="18" charset="-78"/>
                          <a:cs typeface="Simplified Arabic" panose="02020603050405020304" pitchFamily="18" charset="-78"/>
                        </a:rPr>
                        <a:t>ذا و لماذا؟</a:t>
                      </a:r>
                    </a:p>
                    <a:p>
                      <a:pPr algn="ctr"/>
                      <a:r>
                        <a:rPr lang="ar-SA" sz="2000" b="1" baseline="0" dirty="0" smtClean="0">
                          <a:latin typeface="Simplified Arabic" panose="02020603050405020304" pitchFamily="18" charset="-78"/>
                          <a:cs typeface="Simplified Arabic" panose="02020603050405020304" pitchFamily="18" charset="-78"/>
                        </a:rPr>
                        <a:t>يفكر في الأجل الطويل</a:t>
                      </a:r>
                      <a:endParaRPr lang="ar-DZ" sz="2000" b="1" dirty="0" smtClean="0">
                        <a:latin typeface="Simplified Arabic" panose="02020603050405020304" pitchFamily="18" charset="-78"/>
                        <a:cs typeface="Simplified Arabic" panose="02020603050405020304" pitchFamily="18" charset="-78"/>
                      </a:endParaRPr>
                    </a:p>
                    <a:p>
                      <a:pPr algn="ctr"/>
                      <a:endParaRPr lang="ar-DZ" sz="2000" b="1" dirty="0" smtClean="0">
                        <a:latin typeface="Simplified Arabic" panose="02020603050405020304" pitchFamily="18" charset="-78"/>
                        <a:cs typeface="Simplified Arabic" panose="02020603050405020304" pitchFamily="18" charset="-78"/>
                      </a:endParaRPr>
                    </a:p>
                  </a:txBody>
                  <a:tcPr/>
                </a:tc>
                <a:tc>
                  <a:txBody>
                    <a:bodyPr/>
                    <a:lstStyle/>
                    <a:p>
                      <a:pPr algn="ctr"/>
                      <a:r>
                        <a:rPr lang="ar-DZ" sz="2000" b="1" dirty="0" smtClean="0">
                          <a:latin typeface="Simplified Arabic" panose="02020603050405020304" pitchFamily="18" charset="-78"/>
                          <a:cs typeface="Simplified Arabic" panose="02020603050405020304" pitchFamily="18" charset="-78"/>
                        </a:rPr>
                        <a:t>يسأل كيف ومتى؟</a:t>
                      </a:r>
                    </a:p>
                    <a:p>
                      <a:pPr marL="0" marR="0" indent="0" algn="ctr" defTabSz="914400" rtl="0" eaLnBrk="1" fontAlgn="auto" latinLnBrk="0" hangingPunct="1">
                        <a:lnSpc>
                          <a:spcPct val="100000"/>
                        </a:lnSpc>
                        <a:spcBef>
                          <a:spcPts val="0"/>
                        </a:spcBef>
                        <a:spcAft>
                          <a:spcPts val="0"/>
                        </a:spcAft>
                        <a:buClrTx/>
                        <a:buSzTx/>
                        <a:buFontTx/>
                        <a:buNone/>
                        <a:tabLst/>
                        <a:defRPr/>
                      </a:pPr>
                      <a:r>
                        <a:rPr lang="ar-DZ" sz="2000" b="1" dirty="0" smtClean="0">
                          <a:latin typeface="Simplified Arabic" panose="02020603050405020304" pitchFamily="18" charset="-78"/>
                          <a:cs typeface="Simplified Arabic" panose="02020603050405020304" pitchFamily="18" charset="-78"/>
                        </a:rPr>
                        <a:t>يركز</a:t>
                      </a:r>
                      <a:r>
                        <a:rPr lang="ar-DZ" sz="2000" b="1" baseline="0" dirty="0" smtClean="0">
                          <a:latin typeface="Simplified Arabic" panose="02020603050405020304" pitchFamily="18" charset="-78"/>
                          <a:cs typeface="Simplified Arabic" panose="02020603050405020304" pitchFamily="18" charset="-78"/>
                        </a:rPr>
                        <a:t> على المدى القصير</a:t>
                      </a:r>
                      <a:endParaRPr lang="fr-FR" sz="2000" b="1" dirty="0" smtClean="0">
                        <a:latin typeface="Simplified Arabic" panose="02020603050405020304" pitchFamily="18" charset="-78"/>
                        <a:cs typeface="Simplified Arabic" panose="02020603050405020304" pitchFamily="18" charset="-78"/>
                      </a:endParaRPr>
                    </a:p>
                  </a:txBody>
                  <a:tcPr/>
                </a:tc>
                <a:tc>
                  <a:txBody>
                    <a:bodyPr/>
                    <a:lstStyle/>
                    <a:p>
                      <a:pPr algn="ctr"/>
                      <a:r>
                        <a:rPr lang="ar-DZ" sz="2000" b="1" dirty="0" smtClean="0">
                          <a:latin typeface="Simplified Arabic" panose="02020603050405020304" pitchFamily="18" charset="-78"/>
                          <a:cs typeface="Simplified Arabic" panose="02020603050405020304" pitchFamily="18" charset="-78"/>
                        </a:rPr>
                        <a:t>يسأل كيف ومتى؟</a:t>
                      </a:r>
                    </a:p>
                    <a:p>
                      <a:pPr algn="ctr"/>
                      <a:r>
                        <a:rPr lang="ar-DZ" sz="2000" b="1" dirty="0" smtClean="0">
                          <a:latin typeface="Simplified Arabic" panose="02020603050405020304" pitchFamily="18" charset="-78"/>
                          <a:cs typeface="Simplified Arabic" panose="02020603050405020304" pitchFamily="18" charset="-78"/>
                        </a:rPr>
                        <a:t>يركز</a:t>
                      </a:r>
                      <a:r>
                        <a:rPr lang="ar-DZ" sz="2000" b="1" baseline="0" dirty="0" smtClean="0">
                          <a:latin typeface="Simplified Arabic" panose="02020603050405020304" pitchFamily="18" charset="-78"/>
                          <a:cs typeface="Simplified Arabic" panose="02020603050405020304" pitchFamily="18" charset="-78"/>
                        </a:rPr>
                        <a:t> على المدى الطويل</a:t>
                      </a:r>
                      <a:endParaRPr lang="fr-FR" sz="2000" b="1"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1237642396"/>
                  </a:ext>
                </a:extLst>
              </a:tr>
            </a:tbl>
          </a:graphicData>
        </a:graphic>
      </p:graphicFrame>
    </p:spTree>
    <p:extLst>
      <p:ext uri="{BB962C8B-B14F-4D97-AF65-F5344CB8AC3E}">
        <p14:creationId xmlns:p14="http://schemas.microsoft.com/office/powerpoint/2010/main" val="7880662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23376" y="0"/>
            <a:ext cx="5320770" cy="1596177"/>
          </a:xfrm>
        </p:spPr>
        <p:txBody>
          <a:bodyPr/>
          <a:lstStyle/>
          <a:p>
            <a:pPr algn="r" rtl="1"/>
            <a:r>
              <a:rPr lang="ar-SA" dirty="0" err="1" smtClean="0"/>
              <a:t>ثالثا:أبعاد</a:t>
            </a:r>
            <a:r>
              <a:rPr lang="ar-SA" dirty="0" smtClean="0"/>
              <a:t> المقاول </a:t>
            </a:r>
            <a:endParaRPr lang="fr-FR" dirty="0"/>
          </a:p>
        </p:txBody>
      </p:sp>
      <p:sp>
        <p:nvSpPr>
          <p:cNvPr id="7" name="Espace réservé du contenu 6"/>
          <p:cNvSpPr>
            <a:spLocks noGrp="1"/>
          </p:cNvSpPr>
          <p:nvPr>
            <p:ph sz="quarter" idx="13"/>
          </p:nvPr>
        </p:nvSpPr>
        <p:spPr>
          <a:xfrm>
            <a:off x="1" y="1343891"/>
            <a:ext cx="7342908" cy="5611091"/>
          </a:xfrm>
        </p:spPr>
        <p:txBody>
          <a:bodyPr>
            <a:normAutofit fontScale="25000" lnSpcReduction="20000"/>
          </a:bodyPr>
          <a:lstStyle/>
          <a:p>
            <a:pPr algn="just" rtl="1"/>
            <a:r>
              <a:rPr lang="ar-SA" sz="5500" dirty="0" smtClean="0">
                <a:latin typeface="Simplified Arabic" panose="02020603050405020304" pitchFamily="18" charset="-78"/>
                <a:cs typeface="Simplified Arabic" panose="02020603050405020304" pitchFamily="18" charset="-78"/>
              </a:rPr>
              <a:t>الاستعداد والميل نحو المخاطرة سواء كانت عند بدء المشروع أو تشغيله ويلاحظ أنه كلما زادت درجة الرغبة في النجاح يزداد الميل والاستعداد نحو الخاطرة.</a:t>
            </a:r>
          </a:p>
          <a:p>
            <a:pPr algn="just" rtl="1"/>
            <a:r>
              <a:rPr lang="ar-SA" sz="5500" dirty="0" smtClean="0">
                <a:latin typeface="Simplified Arabic" panose="02020603050405020304" pitchFamily="18" charset="-78"/>
                <a:cs typeface="Simplified Arabic" panose="02020603050405020304" pitchFamily="18" charset="-78"/>
              </a:rPr>
              <a:t>الرغبة في النجاح: يعرف المقاولون أهدافهم جيدا ويعملون بمثابرة لتحقيقها.</a:t>
            </a:r>
          </a:p>
          <a:p>
            <a:pPr algn="just" rtl="1"/>
            <a:r>
              <a:rPr lang="ar-SA" sz="5500" dirty="0" smtClean="0">
                <a:latin typeface="Simplified Arabic" panose="02020603050405020304" pitchFamily="18" charset="-78"/>
                <a:cs typeface="Simplified Arabic" panose="02020603050405020304" pitchFamily="18" charset="-78"/>
              </a:rPr>
              <a:t>الثقة بالنفس: يملك المقاولون ثقة بالنفس وقدرة على ترتيب المشاكل المختلفة وتصنيفها والتعامل معها بصورة أفضل من الآخرين ذلك انهم لا يخافون من ارتكاب الأخطاء فهم يعلمون أنه جزء من ضريبة العمل الحر والإرادة المستقلة.</a:t>
            </a:r>
          </a:p>
          <a:p>
            <a:pPr algn="just" rtl="1"/>
            <a:r>
              <a:rPr lang="ar-SA" sz="5500" dirty="0" smtClean="0">
                <a:latin typeface="Simplified Arabic" panose="02020603050405020304" pitchFamily="18" charset="-78"/>
                <a:cs typeface="Simplified Arabic" panose="02020603050405020304" pitchFamily="18" charset="-78"/>
              </a:rPr>
              <a:t>الاندفاع </a:t>
            </a:r>
            <a:r>
              <a:rPr lang="ar-SA" sz="5500" dirty="0" err="1" smtClean="0">
                <a:latin typeface="Simplified Arabic" panose="02020603050405020304" pitchFamily="18" charset="-78"/>
                <a:cs typeface="Simplified Arabic" panose="02020603050405020304" pitchFamily="18" charset="-78"/>
              </a:rPr>
              <a:t>للعمل:عادة</a:t>
            </a:r>
            <a:r>
              <a:rPr lang="ar-SA" sz="5500" dirty="0" smtClean="0">
                <a:latin typeface="Simplified Arabic" panose="02020603050405020304" pitchFamily="18" charset="-78"/>
                <a:cs typeface="Simplified Arabic" panose="02020603050405020304" pitchFamily="18" charset="-78"/>
              </a:rPr>
              <a:t> ما يظهر المقاولون مستوى من الاندفاع الذاتي نحو العمل والتميز على الاخرين واحيانا </a:t>
            </a:r>
            <a:r>
              <a:rPr lang="ar-SA" sz="5500" dirty="0" err="1" smtClean="0">
                <a:latin typeface="Simplified Arabic" panose="02020603050405020304" pitchFamily="18" charset="-78"/>
                <a:cs typeface="Simplified Arabic" panose="02020603050405020304" pitchFamily="18" charset="-78"/>
              </a:rPr>
              <a:t>يأخد</a:t>
            </a:r>
            <a:r>
              <a:rPr lang="ar-SA" sz="5500" dirty="0" smtClean="0">
                <a:latin typeface="Simplified Arabic" panose="02020603050405020304" pitchFamily="18" charset="-78"/>
                <a:cs typeface="Simplified Arabic" panose="02020603050405020304" pitchFamily="18" charset="-78"/>
              </a:rPr>
              <a:t> شكل العناد والرغبة في العمل الصعب أو الشاق.</a:t>
            </a:r>
          </a:p>
          <a:p>
            <a:pPr algn="just" rtl="1"/>
            <a:r>
              <a:rPr lang="ar-SA" sz="5500" dirty="0" err="1" smtClean="0">
                <a:latin typeface="Simplified Arabic" panose="02020603050405020304" pitchFamily="18" charset="-78"/>
                <a:cs typeface="Simplified Arabic" panose="02020603050405020304" pitchFamily="18" charset="-78"/>
              </a:rPr>
              <a:t>الااستعداد</a:t>
            </a:r>
            <a:r>
              <a:rPr lang="ar-SA" sz="5500" dirty="0" smtClean="0">
                <a:latin typeface="Simplified Arabic" panose="02020603050405020304" pitchFamily="18" charset="-78"/>
                <a:cs typeface="Simplified Arabic" panose="02020603050405020304" pitchFamily="18" charset="-78"/>
              </a:rPr>
              <a:t> الطوعي للعمل ساعات طويلة: غالبا ما يدومون أيام الأسبوع كاملة حتى يحققون المنافسة.</a:t>
            </a:r>
          </a:p>
          <a:p>
            <a:pPr algn="just" rtl="1"/>
            <a:r>
              <a:rPr lang="ar-SA" sz="5500" dirty="0" smtClean="0">
                <a:latin typeface="Simplified Arabic" panose="02020603050405020304" pitchFamily="18" charset="-78"/>
                <a:cs typeface="Simplified Arabic" panose="02020603050405020304" pitchFamily="18" charset="-78"/>
              </a:rPr>
              <a:t>الالتزام : لا بد للمقاولين من إدامة تركيزهم على أهدافهم وتخطيط أنشطتهم </a:t>
            </a:r>
            <a:r>
              <a:rPr lang="ar-SA" sz="5500" dirty="0" err="1" smtClean="0">
                <a:latin typeface="Simplified Arabic" panose="02020603050405020304" pitchFamily="18" charset="-78"/>
                <a:cs typeface="Simplified Arabic" panose="02020603050405020304" pitchFamily="18" charset="-78"/>
              </a:rPr>
              <a:t>المختلفة،ذلك</a:t>
            </a:r>
            <a:r>
              <a:rPr lang="ar-SA" sz="5500" dirty="0" smtClean="0">
                <a:latin typeface="Simplified Arabic" panose="02020603050405020304" pitchFamily="18" charset="-78"/>
                <a:cs typeface="Simplified Arabic" panose="02020603050405020304" pitchFamily="18" charset="-78"/>
              </a:rPr>
              <a:t> أنه توجد علاقة بين مدى الالتزام ومستوى نجاح العمل.</a:t>
            </a:r>
          </a:p>
          <a:p>
            <a:pPr algn="just" rtl="1"/>
            <a:r>
              <a:rPr lang="ar-SA" sz="5500" dirty="0" smtClean="0">
                <a:latin typeface="Simplified Arabic" panose="02020603050405020304" pitchFamily="18" charset="-78"/>
                <a:cs typeface="Simplified Arabic" panose="02020603050405020304" pitchFamily="18" charset="-78"/>
              </a:rPr>
              <a:t>لتفاؤل : يمتلك المقاولون خاصية التفاؤل فعندهم تحويل الفشل إلى نجاح يشبه تحويل الطاقة السلبية إلى الطاقة الإيجابية والتفكير السلبي إلى  التفكير  الإيجابي إذ يساعد على النجاح.</a:t>
            </a:r>
          </a:p>
          <a:p>
            <a:pPr algn="just" rtl="1"/>
            <a:r>
              <a:rPr lang="ar-SA" sz="5500" dirty="0" smtClean="0">
                <a:latin typeface="Simplified Arabic" panose="02020603050405020304" pitchFamily="18" charset="-78"/>
                <a:cs typeface="Simplified Arabic" panose="02020603050405020304" pitchFamily="18" charset="-78"/>
              </a:rPr>
              <a:t>المنهجية </a:t>
            </a:r>
            <a:r>
              <a:rPr lang="ar-SA" sz="5500" dirty="0" err="1" smtClean="0">
                <a:latin typeface="Simplified Arabic" panose="02020603050405020304" pitchFamily="18" charset="-78"/>
                <a:cs typeface="Simplified Arabic" panose="02020603050405020304" pitchFamily="18" charset="-78"/>
              </a:rPr>
              <a:t>والنظام:لدى</a:t>
            </a:r>
            <a:r>
              <a:rPr lang="ar-SA" sz="5500" dirty="0" smtClean="0">
                <a:latin typeface="Simplified Arabic" panose="02020603050405020304" pitchFamily="18" charset="-78"/>
                <a:cs typeface="Simplified Arabic" panose="02020603050405020304" pitchFamily="18" charset="-78"/>
              </a:rPr>
              <a:t> المقاول القدرة على ترتيب وتنظيم الوقت وهم قادرون على رؤية الصورة الكبيرة وبشكل واقعي مدركين التفاصيل الدقيقة وهذا </a:t>
            </a:r>
            <a:r>
              <a:rPr lang="ar-SA" sz="5500" dirty="0" err="1" smtClean="0">
                <a:latin typeface="Simplified Arabic" panose="02020603050405020304" pitchFamily="18" charset="-78"/>
                <a:cs typeface="Simplified Arabic" panose="02020603050405020304" pitchFamily="18" charset="-78"/>
              </a:rPr>
              <a:t>يختاج</a:t>
            </a:r>
            <a:r>
              <a:rPr lang="ar-SA" sz="5500" dirty="0" smtClean="0">
                <a:latin typeface="Simplified Arabic" panose="02020603050405020304" pitchFamily="18" charset="-78"/>
                <a:cs typeface="Simplified Arabic" panose="02020603050405020304" pitchFamily="18" charset="-78"/>
              </a:rPr>
              <a:t> إلى القدرات متميزة في مجال التحليل والربط بين المتغيرات البيئية قد لا يملكها الاخرون. </a:t>
            </a:r>
          </a:p>
          <a:p>
            <a:pPr algn="r" rtl="1"/>
            <a:endParaRPr lang="fr-FR" dirty="0"/>
          </a:p>
        </p:txBody>
      </p:sp>
      <p:pic>
        <p:nvPicPr>
          <p:cNvPr id="8" name="Image 7"/>
          <p:cNvPicPr>
            <a:picLocks noChangeAspect="1"/>
          </p:cNvPicPr>
          <p:nvPr/>
        </p:nvPicPr>
        <p:blipFill>
          <a:blip r:embed="rId2"/>
          <a:stretch>
            <a:fillRect/>
          </a:stretch>
        </p:blipFill>
        <p:spPr>
          <a:xfrm>
            <a:off x="8049491" y="1032293"/>
            <a:ext cx="4142509" cy="409388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244978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additive="base">
                                        <p:cTn id="1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1000"/>
                                        <p:tgtEl>
                                          <p:spTgt spid="7">
                                            <p:txEl>
                                              <p:pRg st="3" end="3"/>
                                            </p:txEl>
                                          </p:spTgt>
                                        </p:tgtEl>
                                      </p:cBhvr>
                                    </p:animEffect>
                                    <p:anim calcmode="lin" valueType="num">
                                      <p:cBhvr>
                                        <p:cTn id="22"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4" end="4"/>
                                            </p:txEl>
                                          </p:spTgt>
                                        </p:tgtEl>
                                        <p:attrNameLst>
                                          <p:attrName>style.visibility</p:attrName>
                                        </p:attrNameLst>
                                      </p:cBhvr>
                                      <p:to>
                                        <p:strVal val="visible"/>
                                      </p:to>
                                    </p:set>
                                    <p:animEffect transition="in" filter="fade">
                                      <p:cBhvr>
                                        <p:cTn id="28" dur="1000"/>
                                        <p:tgtEl>
                                          <p:spTgt spid="7">
                                            <p:txEl>
                                              <p:pRg st="4" end="4"/>
                                            </p:txEl>
                                          </p:spTgt>
                                        </p:tgtEl>
                                      </p:cBhvr>
                                    </p:animEffect>
                                    <p:anim calcmode="lin" valueType="num">
                                      <p:cBhvr>
                                        <p:cTn id="29"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animEffect transition="in" filter="fade">
                                      <p:cBhvr>
                                        <p:cTn id="35" dur="1000"/>
                                        <p:tgtEl>
                                          <p:spTgt spid="7">
                                            <p:txEl>
                                              <p:pRg st="5" end="5"/>
                                            </p:txEl>
                                          </p:spTgt>
                                        </p:tgtEl>
                                      </p:cBhvr>
                                    </p:animEffect>
                                    <p:anim calcmode="lin" valueType="num">
                                      <p:cBhvr>
                                        <p:cTn id="36"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xEl>
                                              <p:pRg st="6" end="6"/>
                                            </p:txEl>
                                          </p:spTgt>
                                        </p:tgtEl>
                                        <p:attrNameLst>
                                          <p:attrName>style.visibility</p:attrName>
                                        </p:attrNameLst>
                                      </p:cBhvr>
                                      <p:to>
                                        <p:strVal val="visible"/>
                                      </p:to>
                                    </p:set>
                                    <p:animEffect transition="in" filter="fade">
                                      <p:cBhvr>
                                        <p:cTn id="42" dur="500"/>
                                        <p:tgtEl>
                                          <p:spTgt spid="7">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7">
                                            <p:txEl>
                                              <p:pRg st="7" end="7"/>
                                            </p:txEl>
                                          </p:spTgt>
                                        </p:tgtEl>
                                        <p:attrNameLst>
                                          <p:attrName>style.visibility</p:attrName>
                                        </p:attrNameLst>
                                      </p:cBhvr>
                                      <p:to>
                                        <p:strVal val="visible"/>
                                      </p:to>
                                    </p:set>
                                    <p:animEffect transition="in" filter="barn(inVertical)">
                                      <p:cBhvr>
                                        <p:cTn id="47"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sz="quarter" idx="13"/>
            <p:extLst>
              <p:ext uri="{D42A27DB-BD31-4B8C-83A1-F6EECF244321}">
                <p14:modId xmlns:p14="http://schemas.microsoft.com/office/powerpoint/2010/main" val="91266042"/>
              </p:ext>
            </p:extLst>
          </p:nvPr>
        </p:nvGraphicFramePr>
        <p:xfrm>
          <a:off x="914400" y="775855"/>
          <a:ext cx="10363200" cy="50153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me 5"/>
          <p:cNvGraphicFramePr/>
          <p:nvPr>
            <p:extLst>
              <p:ext uri="{D42A27DB-BD31-4B8C-83A1-F6EECF244321}">
                <p14:modId xmlns:p14="http://schemas.microsoft.com/office/powerpoint/2010/main" val="2661118908"/>
              </p:ext>
            </p:extLst>
          </p:nvPr>
        </p:nvGraphicFramePr>
        <p:xfrm>
          <a:off x="0" y="651165"/>
          <a:ext cx="5334000" cy="557106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8" name="Image 7"/>
          <p:cNvPicPr>
            <a:picLocks noChangeAspect="1"/>
          </p:cNvPicPr>
          <p:nvPr/>
        </p:nvPicPr>
        <p:blipFill>
          <a:blip r:embed="rId12"/>
          <a:stretch>
            <a:fillRect/>
          </a:stretch>
        </p:blipFill>
        <p:spPr>
          <a:xfrm>
            <a:off x="7121236" y="775855"/>
            <a:ext cx="4156364" cy="4087090"/>
          </a:xfrm>
          <a:prstGeom prst="snip2DiagRect">
            <a:avLst/>
          </a:prstGeom>
          <a:solidFill>
            <a:srgbClr val="FFFFFF">
              <a:shade val="85000"/>
            </a:srgbClr>
          </a:solidFill>
          <a:ln w="88900" cap="sq">
            <a:solidFill>
              <a:srgbClr val="00B0F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479220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75229" y="258299"/>
            <a:ext cx="10364451" cy="1596177"/>
          </a:xfrm>
        </p:spPr>
        <p:txBody>
          <a:bodyPr/>
          <a:lstStyle/>
          <a:p>
            <a:pPr algn="r" rtl="1"/>
            <a:r>
              <a:rPr lang="ar-SA" dirty="0" err="1" smtClean="0"/>
              <a:t>خامسا:دور</a:t>
            </a:r>
            <a:r>
              <a:rPr lang="ar-SA" dirty="0" smtClean="0"/>
              <a:t> </a:t>
            </a:r>
            <a:r>
              <a:rPr lang="ar-SA" dirty="0" err="1" smtClean="0"/>
              <a:t>المقاولاتية</a:t>
            </a:r>
            <a:endParaRPr lang="fr-FR" dirty="0"/>
          </a:p>
        </p:txBody>
      </p:sp>
      <p:graphicFrame>
        <p:nvGraphicFramePr>
          <p:cNvPr id="5" name="Diagramme 4"/>
          <p:cNvGraphicFramePr/>
          <p:nvPr>
            <p:extLst>
              <p:ext uri="{D42A27DB-BD31-4B8C-83A1-F6EECF244321}">
                <p14:modId xmlns:p14="http://schemas.microsoft.com/office/powerpoint/2010/main" val="854599578"/>
              </p:ext>
            </p:extLst>
          </p:nvPr>
        </p:nvGraphicFramePr>
        <p:xfrm>
          <a:off x="913774" y="1439333"/>
          <a:ext cx="8895244"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82856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56218" y="618517"/>
            <a:ext cx="4822008" cy="1596177"/>
          </a:xfrm>
        </p:spPr>
        <p:txBody>
          <a:bodyPr/>
          <a:lstStyle/>
          <a:p>
            <a:pPr lvl="0"/>
            <a:r>
              <a:rPr lang="ar-SA" b="1" dirty="0">
                <a:solidFill>
                  <a:srgbClr val="00B0F0"/>
                </a:solidFill>
                <a:latin typeface="Simplified Arabic" panose="02020603050405020304" pitchFamily="18" charset="-78"/>
                <a:cs typeface="Simplified Arabic" panose="02020603050405020304" pitchFamily="18" charset="-78"/>
              </a:rPr>
              <a:t>على المستوى </a:t>
            </a:r>
            <a:r>
              <a:rPr lang="ar-DZ" b="1" dirty="0" smtClean="0">
                <a:solidFill>
                  <a:srgbClr val="00B0F0"/>
                </a:solidFill>
                <a:latin typeface="Simplified Arabic" panose="02020603050405020304" pitchFamily="18" charset="-78"/>
                <a:cs typeface="Simplified Arabic" panose="02020603050405020304" pitchFamily="18" charset="-78"/>
              </a:rPr>
              <a:t>الاجتماعي:</a:t>
            </a:r>
            <a:endParaRPr lang="fr-FR" dirty="0"/>
          </a:p>
        </p:txBody>
      </p:sp>
      <p:sp>
        <p:nvSpPr>
          <p:cNvPr id="3" name="Espace réservé du contenu 2"/>
          <p:cNvSpPr>
            <a:spLocks noGrp="1"/>
          </p:cNvSpPr>
          <p:nvPr>
            <p:ph sz="quarter" idx="13"/>
          </p:nvPr>
        </p:nvSpPr>
        <p:spPr/>
        <p:txBody>
          <a:bodyPr/>
          <a:lstStyle/>
          <a:p>
            <a:endParaRPr lang="fr-FR"/>
          </a:p>
        </p:txBody>
      </p:sp>
      <p:graphicFrame>
        <p:nvGraphicFramePr>
          <p:cNvPr id="4" name="Diagramme 3"/>
          <p:cNvGraphicFramePr/>
          <p:nvPr>
            <p:extLst>
              <p:ext uri="{D42A27DB-BD31-4B8C-83A1-F6EECF244321}">
                <p14:modId xmlns:p14="http://schemas.microsoft.com/office/powerpoint/2010/main" val="3598450251"/>
              </p:ext>
            </p:extLst>
          </p:nvPr>
        </p:nvGraphicFramePr>
        <p:xfrm>
          <a:off x="1089891" y="1884218"/>
          <a:ext cx="10963564" cy="42541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78265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471055" y="1302328"/>
            <a:ext cx="6082145" cy="4488872"/>
          </a:xfrm>
        </p:spPr>
        <p:txBody>
          <a:bodyPr/>
          <a:lstStyle/>
          <a:p>
            <a:pPr algn="r" rtl="1"/>
            <a:r>
              <a:rPr lang="ar-SA" sz="2400" dirty="0" smtClean="0">
                <a:solidFill>
                  <a:srgbClr val="00B0F0"/>
                </a:solidFill>
                <a:latin typeface="Simplified Arabic" panose="02020603050405020304" pitchFamily="18" charset="-78"/>
                <a:cs typeface="Simplified Arabic" panose="02020603050405020304" pitchFamily="18" charset="-78"/>
              </a:rPr>
              <a:t>على المستوى البيئي</a:t>
            </a:r>
          </a:p>
          <a:p>
            <a:pPr algn="r" rtl="1"/>
            <a:r>
              <a:rPr lang="ar-SA" dirty="0" smtClean="0"/>
              <a:t>يرتبط المفهوم </a:t>
            </a:r>
            <a:r>
              <a:rPr lang="ar-SA" dirty="0" err="1" smtClean="0"/>
              <a:t>المقاولاتي</a:t>
            </a:r>
            <a:r>
              <a:rPr lang="ar-SA" dirty="0" smtClean="0"/>
              <a:t> بالبعد البيئي من خلال مفهوم التنمية المستدامة، الذي يهتم بالمحافظة على البيئة وحماية الموارد الطبيعية الحالية والمستقبلية، إذ يقوم المقاولون </a:t>
            </a:r>
            <a:r>
              <a:rPr lang="ar-SA" dirty="0" err="1" smtClean="0"/>
              <a:t>بإختيار</a:t>
            </a:r>
            <a:r>
              <a:rPr lang="ar-SA" dirty="0" smtClean="0"/>
              <a:t> تلك المشاريع التي تأخذ بالحسبان الجانب البيئي أو المشاريع </a:t>
            </a:r>
            <a:r>
              <a:rPr lang="ar-SA" dirty="0" err="1" smtClean="0"/>
              <a:t>المقاولاتية</a:t>
            </a:r>
            <a:r>
              <a:rPr lang="ar-SA" dirty="0" smtClean="0"/>
              <a:t> المستدامة ، وهذا راجع للمنطق الإبداعي والابتكار للمقاولة وتبني المسؤولية الاجتماعية.</a:t>
            </a:r>
            <a:endParaRPr lang="fr-FR" dirty="0"/>
          </a:p>
        </p:txBody>
      </p:sp>
      <p:pic>
        <p:nvPicPr>
          <p:cNvPr id="2" name="Image 1"/>
          <p:cNvPicPr>
            <a:picLocks noChangeAspect="1"/>
          </p:cNvPicPr>
          <p:nvPr/>
        </p:nvPicPr>
        <p:blipFill>
          <a:blip r:embed="rId2"/>
          <a:stretch>
            <a:fillRect/>
          </a:stretch>
        </p:blipFill>
        <p:spPr>
          <a:xfrm>
            <a:off x="7304376" y="1659082"/>
            <a:ext cx="4084060" cy="4132118"/>
          </a:xfrm>
          <a:prstGeom prst="rect">
            <a:avLst/>
          </a:prstGeom>
          <a:ln>
            <a:noFill/>
          </a:ln>
          <a:effectLst>
            <a:softEdge rad="112500"/>
          </a:effectLst>
        </p:spPr>
      </p:pic>
    </p:spTree>
    <p:extLst>
      <p:ext uri="{BB962C8B-B14F-4D97-AF65-F5344CB8AC3E}">
        <p14:creationId xmlns:p14="http://schemas.microsoft.com/office/powerpoint/2010/main" val="2537750052"/>
      </p:ext>
    </p:extLst>
  </p:cSld>
  <p:clrMapOvr>
    <a:masterClrMapping/>
  </p:clrMapOvr>
  <p:timing>
    <p:tnLst>
      <p:par>
        <p:cTn id="1" dur="indefinite" restart="never" nodeType="tmRoot"/>
      </p:par>
    </p:tnLst>
  </p:timing>
</p:sld>
</file>

<file path=ppt/theme/theme1.xml><?xml version="1.0" encoding="utf-8"?>
<a:theme xmlns:a="http://schemas.openxmlformats.org/drawingml/2006/main" name="Ronds dans l’eau">
  <a:themeElements>
    <a:clrScheme name="Ronds dans l’eau">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Ronds dans l’eau">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onds dans l’eau">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docProps/app.xml><?xml version="1.0" encoding="utf-8"?>
<Properties xmlns="http://schemas.openxmlformats.org/officeDocument/2006/extended-properties" xmlns:vt="http://schemas.openxmlformats.org/officeDocument/2006/docPropsVTypes">
  <Template>Ronds dans l’eau</Template>
  <TotalTime>379</TotalTime>
  <Words>703</Words>
  <Application>Microsoft Office PowerPoint</Application>
  <PresentationFormat>Grand écran</PresentationFormat>
  <Paragraphs>68</Paragraphs>
  <Slides>9</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9</vt:i4>
      </vt:variant>
    </vt:vector>
  </HeadingPairs>
  <TitlesOfParts>
    <vt:vector size="15" baseType="lpstr">
      <vt:lpstr>Arial</vt:lpstr>
      <vt:lpstr>Simplified Arabic</vt:lpstr>
      <vt:lpstr>Times New Roman</vt:lpstr>
      <vt:lpstr>Tw Cen MT</vt:lpstr>
      <vt:lpstr>Wingdings</vt:lpstr>
      <vt:lpstr>Ronds dans l’eau</vt:lpstr>
      <vt:lpstr>المركز الجامعي مغنية كلية العلوم الاقتصادية والتجارية و علوم التسيير قسم العلوم الاقتصادية وعلوم التسيير السنة الثانية 2024-2025</vt:lpstr>
      <vt:lpstr>تمهيد</vt:lpstr>
      <vt:lpstr>تعريف المقاولاتية(ريادة الأعمال)</vt:lpstr>
      <vt:lpstr>ثانيا:الفرق بين المقاول و المدير و القائد</vt:lpstr>
      <vt:lpstr>ثالثا:أبعاد المقاول </vt:lpstr>
      <vt:lpstr>Présentation PowerPoint</vt:lpstr>
      <vt:lpstr>خامسا:دور المقاولاتية</vt:lpstr>
      <vt:lpstr>على المستوى الاجتماعي:</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mcs info</dc:creator>
  <cp:lastModifiedBy>mcs info</cp:lastModifiedBy>
  <cp:revision>26</cp:revision>
  <dcterms:created xsi:type="dcterms:W3CDTF">2025-02-05T13:27:10Z</dcterms:created>
  <dcterms:modified xsi:type="dcterms:W3CDTF">2025-02-05T22:30:02Z</dcterms:modified>
</cp:coreProperties>
</file>