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91" r:id="rId6"/>
    <p:sldId id="292" r:id="rId7"/>
    <p:sldId id="293" r:id="rId8"/>
    <p:sldId id="294" r:id="rId9"/>
    <p:sldId id="295" r:id="rId10"/>
    <p:sldId id="296" r:id="rId11"/>
    <p:sldId id="259" r:id="rId12"/>
    <p:sldId id="260" r:id="rId13"/>
    <p:sldId id="297" r:id="rId14"/>
    <p:sldId id="298" r:id="rId15"/>
    <p:sldId id="261" r:id="rId16"/>
    <p:sldId id="299" r:id="rId17"/>
    <p:sldId id="300" r:id="rId18"/>
    <p:sldId id="301" r:id="rId19"/>
    <p:sldId id="302" r:id="rId20"/>
    <p:sldId id="262" r:id="rId21"/>
    <p:sldId id="263" r:id="rId22"/>
    <p:sldId id="303" r:id="rId23"/>
    <p:sldId id="304" r:id="rId24"/>
    <p:sldId id="305" r:id="rId25"/>
    <p:sldId id="264" r:id="rId26"/>
    <p:sldId id="306" r:id="rId27"/>
    <p:sldId id="26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95736" y="3068960"/>
            <a:ext cx="482453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 b="1" dirty="0" smtClean="0"/>
              <a:t>Les piles a combustible</a:t>
            </a:r>
            <a:endParaRPr lang="fr-FR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42493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/>
              <a:t>Relation Enthalpie libre / Différence de potentiel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5576" y="3129935"/>
            <a:ext cx="777686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/>
              <a:t>2.Présentation générale</a:t>
            </a:r>
            <a:endParaRPr kumimoji="0" lang="fr-FR" sz="3600" b="1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688628"/>
            <a:ext cx="6317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Histoire de la pile a combustible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323528" y="196270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- 1800 : Pile d'Alessandro Volta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- 1839 : Pile a combustible de Sir William Grove (UK)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(prototypes H2/O2 en milieu acide sulfurique)</a:t>
            </a:r>
            <a:endParaRPr lang="fr-F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96752"/>
            <a:ext cx="19492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448298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- 1895 : Première </a:t>
            </a:r>
            <a:r>
              <a:rPr lang="fr-FR" sz="2400" b="1" dirty="0" err="1" smtClean="0"/>
              <a:t>PaCo</a:t>
            </a:r>
            <a:r>
              <a:rPr lang="fr-FR" sz="2400" b="1" dirty="0" smtClean="0"/>
              <a:t> de puissance (1,5 kW) par W. W. Jacques (pile charbon/air avec électrolyte KOH fondu a 450 °C) (100 mA/cm2)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288" y="3933056"/>
            <a:ext cx="1750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Sir W. Grove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 Années 1930 : Travaux de Francis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Thomas Bacon (1902-1992)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pile alcaline de quelques kW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(prototype en 1953)</a:t>
            </a:r>
          </a:p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 Fin </a:t>
            </a:r>
            <a:r>
              <a:rPr lang="fr-FR" sz="2400" b="1" dirty="0" err="1" smtClean="0"/>
              <a:t>annees</a:t>
            </a:r>
            <a:r>
              <a:rPr lang="fr-FR" sz="2400" b="1" dirty="0" smtClean="0"/>
              <a:t> 1950 : Programme spatial américain (NASA) réalisation de piles a électrolyte polymère solide (GE)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 Années 1960 : fabrication de piles alcalines par Pratt &amp; Whitney pour les missions lunaires (Apollo)</a:t>
            </a:r>
            <a:endParaRPr lang="fr-FR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67240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912734" y="3140968"/>
            <a:ext cx="383573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/>
              <a:t>F. T. Bacon et sa pile de 5 kW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9018" y="116632"/>
            <a:ext cx="40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← La pile utilisée sur les missions Apollo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1967 - Programme Gemini (USA)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1977 - unité de 1 MW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1983 - unité de 4,5 MW (PAFC)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1987 - Développement des PEMFC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381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573016"/>
            <a:ext cx="2124844" cy="29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486916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Début des années 1990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- premier prototypes de voitures particulières a PEMFC.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40060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/>
              <a:t>PEMFC →</a:t>
            </a:r>
            <a:endParaRPr lang="fr-F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5816" y="404664"/>
            <a:ext cx="3271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/>
              <a:t>Principe général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La pile a combustible utilise des électrodes gazeuses.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Généralement, </a:t>
            </a:r>
            <a:r>
              <a:rPr lang="fr-FR" sz="2400" b="1" i="1" dirty="0" smtClean="0"/>
              <a:t>dihydrogène et dioxygène</a:t>
            </a:r>
            <a:endParaRPr lang="fr-FR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3448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166" y="404664"/>
            <a:ext cx="7470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/>
              <a:t>Cas particulier de la pile a hydrogène :</a:t>
            </a:r>
            <a:endParaRPr lang="fr-FR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3244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876867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/>
              <a:t>La pile est un empilement de N cellules </a:t>
            </a:r>
            <a:r>
              <a:rPr lang="fr-FR" sz="2000" b="1" dirty="0" err="1" smtClean="0"/>
              <a:t>elementaires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connectees</a:t>
            </a:r>
            <a:r>
              <a:rPr lang="fr-FR" sz="2000" b="1" dirty="0" smtClean="0"/>
              <a:t> en </a:t>
            </a:r>
            <a:r>
              <a:rPr lang="fr-FR" sz="2000" b="1" dirty="0" err="1" smtClean="0"/>
              <a:t>serie</a:t>
            </a:r>
            <a:r>
              <a:rPr lang="fr-FR" sz="2000" b="1" dirty="0" smtClean="0"/>
              <a:t> : le ≪ </a:t>
            </a:r>
            <a:r>
              <a:rPr lang="fr-FR" sz="2000" b="1" dirty="0" err="1" smtClean="0"/>
              <a:t>stack</a:t>
            </a:r>
            <a:r>
              <a:rPr lang="fr-FR" sz="2000" b="1" dirty="0" smtClean="0"/>
              <a:t> ≫</a:t>
            </a:r>
          </a:p>
          <a:p>
            <a:pPr algn="just">
              <a:lnSpc>
                <a:spcPct val="150000"/>
              </a:lnSpc>
            </a:pPr>
            <a:endParaRPr lang="fr-FR" sz="2000" b="1" dirty="0" smtClean="0"/>
          </a:p>
          <a:p>
            <a:pPr algn="just">
              <a:lnSpc>
                <a:spcPct val="150000"/>
              </a:lnSpc>
            </a:pPr>
            <a:endParaRPr lang="fr-FR" sz="2000" b="1" dirty="0" smtClean="0"/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Δ</a:t>
            </a:r>
            <a:r>
              <a:rPr lang="fr-FR" sz="2000" b="1" dirty="0" smtClean="0"/>
              <a:t>E : force électromotrice aux bornes d'une cellule élémentaire</a:t>
            </a:r>
            <a:endParaRPr lang="fr-FR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5013176"/>
            <a:ext cx="8496944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/>
              <a:t>L'intensité est fonction de la charge. Elle est directement liée au débit d'hydrogène consomme</a:t>
            </a:r>
            <a:endParaRPr lang="fr-FR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49413"/>
            <a:ext cx="1728192" cy="5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5283"/>
            <a:ext cx="564218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74" y="2177008"/>
            <a:ext cx="85472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576" y="1434852"/>
            <a:ext cx="218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/>
              <a:t>stack</a:t>
            </a:r>
            <a:r>
              <a:rPr lang="fr-FR" sz="2400" b="1" dirty="0" smtClean="0"/>
              <a:t> a 1 cellule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004048" y="1405235"/>
            <a:ext cx="230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/>
              <a:t>stack</a:t>
            </a:r>
            <a:r>
              <a:rPr lang="fr-FR" sz="2400" b="1" dirty="0" smtClean="0"/>
              <a:t> a 3 cellules</a:t>
            </a:r>
            <a:endParaRPr lang="fr-F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3070701"/>
            <a:ext cx="648072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/>
              <a:t>1.Notions d’électrochimie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3068960"/>
            <a:ext cx="662473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600" b="1" dirty="0" smtClean="0"/>
              <a:t>3. Les différents types de piles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32656"/>
            <a:ext cx="871296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/>
              <a:t>On distingue actuellement 6 types de piles à combustibles: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AFC : </a:t>
            </a:r>
            <a:r>
              <a:rPr lang="fr-FR" sz="2200" b="1" dirty="0" err="1" smtClean="0"/>
              <a:t>Alkaline</a:t>
            </a:r>
            <a:r>
              <a:rPr lang="fr-FR" sz="2200" b="1" dirty="0" smtClean="0"/>
              <a:t> Fuel </a:t>
            </a:r>
            <a:r>
              <a:rPr lang="fr-FR" sz="2200" b="1" dirty="0" err="1" smtClean="0"/>
              <a:t>Cell</a:t>
            </a:r>
            <a:r>
              <a:rPr lang="fr-FR" sz="2200" b="1" dirty="0" smtClean="0"/>
              <a:t> (Pile alcaline)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PEMFC : </a:t>
            </a:r>
            <a:r>
              <a:rPr lang="fr-FR" sz="2200" b="1" dirty="0" err="1" smtClean="0"/>
              <a:t>Polymer</a:t>
            </a:r>
            <a:r>
              <a:rPr lang="fr-FR" sz="2200" b="1" dirty="0" smtClean="0"/>
              <a:t> Exchange Membrane Fuel </a:t>
            </a:r>
            <a:r>
              <a:rPr lang="fr-FR" sz="2200" b="1" dirty="0" err="1" smtClean="0"/>
              <a:t>Cell</a:t>
            </a:r>
            <a:r>
              <a:rPr lang="fr-FR" sz="2200" b="1" dirty="0" smtClean="0"/>
              <a:t> (Pile a membrane échangeuse de proton):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b="1" dirty="0" smtClean="0"/>
              <a:t>DMFC</a:t>
            </a:r>
            <a:r>
              <a:rPr lang="fr-FR" sz="2400" dirty="0" smtClean="0"/>
              <a:t> </a:t>
            </a:r>
            <a:r>
              <a:rPr lang="fr-FR" sz="2200" b="1" dirty="0" smtClean="0"/>
              <a:t>et DEFC </a:t>
            </a:r>
            <a:r>
              <a:rPr lang="en-US" sz="2200" b="1" dirty="0" smtClean="0"/>
              <a:t>: Direct Methanol</a:t>
            </a:r>
            <a:r>
              <a:rPr lang="fr-FR" sz="2200" b="1" dirty="0" smtClean="0"/>
              <a:t> (or Ethanol)</a:t>
            </a:r>
            <a:r>
              <a:rPr lang="en-US" sz="2200" b="1" dirty="0" smtClean="0"/>
              <a:t> Fuel Cell</a:t>
            </a:r>
            <a:r>
              <a:rPr lang="fr-FR" sz="2200" b="1" dirty="0" smtClean="0"/>
              <a:t> (Piles a méthanol (ou éthanol) direct)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DFAFC : </a:t>
            </a:r>
            <a:r>
              <a:rPr lang="fr-FR" sz="2200" b="1" dirty="0" err="1" smtClean="0"/>
              <a:t>Formic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Acid</a:t>
            </a:r>
            <a:r>
              <a:rPr lang="fr-FR" sz="2200" b="1" dirty="0" smtClean="0"/>
              <a:t> Fuel </a:t>
            </a:r>
            <a:r>
              <a:rPr lang="fr-FR" sz="2200" b="1" dirty="0" err="1" smtClean="0"/>
              <a:t>Cell</a:t>
            </a:r>
            <a:r>
              <a:rPr lang="fr-FR" sz="2200" b="1" dirty="0" smtClean="0"/>
              <a:t> (Piles a acide formique 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200" b="1" dirty="0" smtClean="0"/>
              <a:t>HMFC : Hydrogen Membrane Fuel Cell (Pile a membrane hydrogenee)</a:t>
            </a:r>
            <a:endParaRPr lang="en-US" sz="22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 PAFC : Phosphoric Acid Fuel Cell</a:t>
            </a:r>
            <a:r>
              <a:rPr lang="fr-FR" sz="2200" b="1" dirty="0" smtClean="0"/>
              <a:t> (Pile a acide phosphorique)</a:t>
            </a:r>
            <a:endParaRPr lang="en-US" sz="22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200" b="1" dirty="0" smtClean="0"/>
              <a:t> MCFC : Molten Carbonate Fuel Cell</a:t>
            </a:r>
            <a:r>
              <a:rPr lang="fr-FR" sz="2200" b="1" dirty="0" smtClean="0"/>
              <a:t> (Pile a carbonates fondus)</a:t>
            </a:r>
            <a:endParaRPr lang="it-IT" sz="22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/>
              <a:t> SOFC : Solid </a:t>
            </a:r>
            <a:r>
              <a:rPr lang="en-US" sz="2200" b="1" dirty="0" err="1" smtClean="0"/>
              <a:t>Oxid</a:t>
            </a:r>
            <a:r>
              <a:rPr lang="en-US" sz="2200" b="1" dirty="0" smtClean="0"/>
              <a:t> Fuel Cell</a:t>
            </a:r>
            <a:r>
              <a:rPr lang="fr-FR" sz="2200" b="1" dirty="0" smtClean="0"/>
              <a:t> (Pile a oxydes solides)</a:t>
            </a:r>
            <a:endParaRPr lang="fr-FR" sz="2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5433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/>
              <a:t>Elles se distinguent par: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La nature de carburant: hydrogène, méthanol, gaz naturel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La nature de l’électrolyte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La nature des ions transportés: H+ ou carbonate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La température de fonctionnement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Leur architecture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La taille de l’application (immeuble, usine, véhicule, PC ou GSM) et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/>
              <a:t>la nature de l’application (espace, fixe, mobile, transportable)</a:t>
            </a:r>
            <a:endParaRPr lang="fr-FR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476672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/>
              <a:t>Piles régénératives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•MHFC : </a:t>
            </a:r>
            <a:r>
              <a:rPr lang="fr-FR" sz="2200" b="1" dirty="0" err="1" smtClean="0"/>
              <a:t>Metal</a:t>
            </a:r>
            <a:r>
              <a:rPr lang="fr-FR" sz="2200" b="1" dirty="0" smtClean="0"/>
              <a:t> Hydride Fuel </a:t>
            </a:r>
            <a:r>
              <a:rPr lang="fr-FR" sz="2200" b="1" dirty="0" err="1" smtClean="0"/>
              <a:t>Cell</a:t>
            </a:r>
            <a:r>
              <a:rPr lang="fr-FR" sz="2200" b="1" dirty="0" smtClean="0"/>
              <a:t> (Pile métal hydrure) 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•Piles métal-air</a:t>
            </a:r>
            <a:endParaRPr lang="fr-FR" sz="2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92696"/>
            <a:ext cx="84249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/>
              <a:t>Basse T (80-90°C)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Membranes polymères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AFC piles alcalines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T modérée (200°C)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Acide Phosphorique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T moyenne (600-700°C)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piles à carbonates fondus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T élevée (900-1000°C)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 smtClean="0"/>
              <a:t> piles à oxydes solides</a:t>
            </a:r>
            <a:endParaRPr lang="fr-FR" sz="2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9752" y="3068960"/>
            <a:ext cx="437895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/>
              <a:t>4. Montage d’une pile</a:t>
            </a:r>
            <a:endParaRPr lang="fr-FR" sz="5400" b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57912"/>
            <a:ext cx="842493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2000" algn="just">
              <a:lnSpc>
                <a:spcPct val="150000"/>
              </a:lnSpc>
            </a:pPr>
            <a:r>
              <a:rPr lang="fr-FR" sz="2200" b="1" dirty="0" smtClean="0"/>
              <a:t>En pratique, les cellules élémentaires sont assemblées en série ou en parallèle les unes avec les autres pour former une pile ou </a:t>
            </a:r>
            <a:r>
              <a:rPr lang="fr-FR" sz="2200" b="1" dirty="0" err="1" smtClean="0"/>
              <a:t>stack</a:t>
            </a:r>
            <a:r>
              <a:rPr lang="fr-FR" sz="2200" b="1" dirty="0" smtClean="0"/>
              <a:t>.</a:t>
            </a:r>
          </a:p>
          <a:p>
            <a:pPr indent="162000" algn="just">
              <a:lnSpc>
                <a:spcPct val="150000"/>
              </a:lnSpc>
            </a:pPr>
            <a:r>
              <a:rPr lang="fr-FR" sz="2200" b="1" dirty="0" smtClean="0"/>
              <a:t>La puissance du </a:t>
            </a:r>
            <a:r>
              <a:rPr lang="fr-FR" sz="2200" b="1" dirty="0" err="1" smtClean="0"/>
              <a:t>stack</a:t>
            </a:r>
            <a:r>
              <a:rPr lang="fr-FR" sz="2200" b="1" dirty="0" smtClean="0"/>
              <a:t> dépend du nombre de cellules et de leur surface.</a:t>
            </a:r>
          </a:p>
          <a:p>
            <a:pPr indent="162000" algn="just">
              <a:lnSpc>
                <a:spcPct val="150000"/>
              </a:lnSpc>
            </a:pPr>
            <a:r>
              <a:rPr lang="fr-FR" sz="2200" b="1" dirty="0" smtClean="0"/>
              <a:t>On peut ainsi couvrir une large gamme de puissance du kW à plusieurs MW.</a:t>
            </a:r>
          </a:p>
          <a:p>
            <a:pPr indent="162000" algn="just">
              <a:lnSpc>
                <a:spcPct val="150000"/>
              </a:lnSpc>
            </a:pPr>
            <a:r>
              <a:rPr lang="fr-FR" sz="2200" b="1" dirty="0" smtClean="0"/>
              <a:t>Il existe même des versions miniaturisées de quelques W.</a:t>
            </a:r>
            <a:endParaRPr lang="fr-FR" sz="2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7707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187628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Piles et piles a combustible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/>
              <a:t>Energie chimique → Energie électrique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Electrolyseurs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/>
              <a:t>Energie électrique → Energie chimique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Batteries d'accumulateurs, piles rechargeables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/>
              <a:t>Energie électriques ↔ Energie chimique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Autre différence : le stockage de l‘énergie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Interne : piles, batteries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Externe : piles a combustible, électrolyseurs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04664"/>
            <a:ext cx="8640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Les systèmes de conversion électrochimique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744" y="476672"/>
            <a:ext cx="4638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La pile électrochimique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• Un circuit électrique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• Un circuit ionique : l’électrolyte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• Deux électrodes :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- Anode (borne -)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400" b="1" dirty="0" smtClean="0"/>
              <a:t>Cathode (borne +)</a:t>
            </a:r>
          </a:p>
          <a:p>
            <a:pPr>
              <a:lnSpc>
                <a:spcPct val="150000"/>
              </a:lnSpc>
            </a:pPr>
            <a:endParaRPr lang="fr-FR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D'ou provient l‘énergie ?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Des matériaux mis en présence au niveau des électrodes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384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05001"/>
            <a:ext cx="6120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Réaction d'</a:t>
            </a:r>
            <a:r>
              <a:rPr lang="fr-FR" sz="2400" b="1" dirty="0" err="1" smtClean="0"/>
              <a:t>oxydo-réduction</a:t>
            </a:r>
            <a:r>
              <a:rPr lang="fr-FR" sz="2400" b="1" dirty="0" smtClean="0"/>
              <a:t> aux électrodes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Exemple : </a:t>
            </a:r>
            <a:r>
              <a:rPr lang="fr-FR" sz="2400" b="1" i="1" dirty="0" smtClean="0">
                <a:solidFill>
                  <a:srgbClr val="00B050"/>
                </a:solidFill>
              </a:rPr>
              <a:t>La pile Daniell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• Anode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Zn → Zn2+ + 2 e-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Oxydation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Zn = le réducteur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• Cathode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Cu2+ + 2 e- → Cu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Réduction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Cu2+ = l'oxydant</a:t>
            </a:r>
            <a:endParaRPr lang="fr-F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680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2931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/>
              <a:t>Chaque demi-réaction fait intervenir un couple oxydant-réducteur :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/>
              <a:t>Zn2+ // Zn et Cu2+ // Cu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/>
              <a:t>Oxydant + </a:t>
            </a:r>
            <a:r>
              <a:rPr lang="fr-FR" sz="2200" b="1" dirty="0" err="1" smtClean="0"/>
              <a:t>n.e</a:t>
            </a:r>
            <a:r>
              <a:rPr lang="fr-FR" sz="2200" b="1" dirty="0" smtClean="0"/>
              <a:t>- ↔ Réducteur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Oxydation et réduction sont deux phénomènes indissociables car il n'y a pas d‘électron libre dans la nature.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/>
              <a:t>Réaction globale : Zn + Cu2+ ↔ Zn2+ + Cu</a:t>
            </a:r>
          </a:p>
          <a:p>
            <a:pPr algn="just">
              <a:lnSpc>
                <a:spcPct val="150000"/>
              </a:lnSpc>
            </a:pPr>
            <a:r>
              <a:rPr lang="fr-FR" sz="2200" b="1" dirty="0" smtClean="0"/>
              <a:t>Simultanément, création d'une différence de potentiel au cours de la réaction, il y a libération d‘énergie.</a:t>
            </a:r>
            <a:endParaRPr lang="fr-FR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2890989" y="692696"/>
            <a:ext cx="3409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err="1" smtClean="0"/>
              <a:t>Oxydo-réduction</a:t>
            </a:r>
            <a:endParaRPr lang="fr-FR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8453"/>
            <a:ext cx="7288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Equilibre chimique et Potentiel redox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467544" y="185934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Une réaction chimique spontanée sans apport d‘énergie extérieure est </a:t>
            </a:r>
            <a:r>
              <a:rPr lang="fr-FR" sz="2400" b="1" dirty="0" err="1" smtClean="0"/>
              <a:t>exoénergétique</a:t>
            </a:r>
            <a:r>
              <a:rPr lang="fr-FR" sz="2400" b="1" dirty="0" smtClean="0"/>
              <a:t> (libération d‘énergie).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/>
              <a:t>Réactifs → Produits + Energie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/>
              <a:t>Σ</a:t>
            </a:r>
            <a:r>
              <a:rPr lang="fr-FR" sz="2400" b="1" dirty="0" err="1" smtClean="0"/>
              <a:t>H</a:t>
            </a:r>
            <a:r>
              <a:rPr lang="fr-FR" b="1" dirty="0" err="1" smtClean="0"/>
              <a:t>réactifs</a:t>
            </a:r>
            <a:r>
              <a:rPr lang="fr-FR" sz="2400" b="1" dirty="0" smtClean="0"/>
              <a:t> → </a:t>
            </a:r>
            <a:r>
              <a:rPr lang="el-GR" sz="2400" b="1" dirty="0" smtClean="0"/>
              <a:t>Σ</a:t>
            </a:r>
            <a:r>
              <a:rPr lang="fr-FR" sz="2400" b="1" dirty="0" err="1" smtClean="0"/>
              <a:t>H</a:t>
            </a:r>
            <a:r>
              <a:rPr lang="fr-FR" b="1" dirty="0" err="1" smtClean="0"/>
              <a:t>produits</a:t>
            </a:r>
            <a:r>
              <a:rPr lang="fr-FR" sz="2400" b="1" dirty="0" smtClean="0"/>
              <a:t> + Energie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Cette chaleur libérée vaut donc :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/>
              <a:t>Energie = </a:t>
            </a:r>
            <a:r>
              <a:rPr lang="el-GR" sz="2400" b="1" dirty="0" smtClean="0"/>
              <a:t>Σ</a:t>
            </a:r>
            <a:r>
              <a:rPr lang="fr-FR" sz="2400" b="1" dirty="0" err="1" smtClean="0"/>
              <a:t>Hproduits</a:t>
            </a:r>
            <a:r>
              <a:rPr lang="fr-FR" sz="2400" b="1" dirty="0" smtClean="0"/>
              <a:t> </a:t>
            </a:r>
            <a:r>
              <a:rPr lang="fr-FR" sz="2200" b="1" dirty="0" smtClean="0"/>
              <a:t>- </a:t>
            </a:r>
            <a:r>
              <a:rPr lang="el-GR" sz="2400" b="1" dirty="0" smtClean="0"/>
              <a:t>Σ</a:t>
            </a:r>
            <a:r>
              <a:rPr lang="fr-FR" sz="2400" b="1" dirty="0" err="1" smtClean="0"/>
              <a:t>H</a:t>
            </a:r>
            <a:r>
              <a:rPr lang="fr-FR" b="1" dirty="0" err="1" smtClean="0"/>
              <a:t>réactifs</a:t>
            </a:r>
            <a:r>
              <a:rPr lang="fr-FR" b="1" dirty="0" smtClean="0"/>
              <a:t> </a:t>
            </a:r>
            <a:r>
              <a:rPr lang="fr-FR" sz="2400" b="1" dirty="0" smtClean="0"/>
              <a:t> =  </a:t>
            </a:r>
            <a:r>
              <a:rPr lang="el-GR" sz="2400" b="1" dirty="0" smtClean="0"/>
              <a:t>Δ</a:t>
            </a:r>
            <a:r>
              <a:rPr lang="fr-FR" sz="2400" b="1" dirty="0" err="1" smtClean="0"/>
              <a:t>H</a:t>
            </a:r>
            <a:r>
              <a:rPr lang="fr-FR" b="1" dirty="0" err="1" smtClean="0"/>
              <a:t>réaction</a:t>
            </a: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Pour une réaction spontanée : </a:t>
            </a:r>
            <a:r>
              <a:rPr lang="fr-FR" sz="2400" b="1" dirty="0" err="1" smtClean="0"/>
              <a:t>ΔH</a:t>
            </a:r>
            <a:r>
              <a:rPr lang="fr-FR" b="1" dirty="0" err="1" smtClean="0"/>
              <a:t>réaction</a:t>
            </a:r>
            <a:r>
              <a:rPr lang="fr-FR" sz="2400" b="1" dirty="0" smtClean="0"/>
              <a:t> &lt; 0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633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/>
              <a:t>Dans une </a:t>
            </a:r>
            <a:r>
              <a:rPr lang="fr-FR" sz="2200" b="1" dirty="0" err="1" smtClean="0"/>
              <a:t>reaction</a:t>
            </a:r>
            <a:r>
              <a:rPr lang="fr-FR" sz="2200" b="1" dirty="0" smtClean="0"/>
              <a:t> d'</a:t>
            </a:r>
            <a:r>
              <a:rPr lang="fr-FR" sz="2200" b="1" dirty="0" err="1" smtClean="0"/>
              <a:t>oxydoreduction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spontanee</a:t>
            </a:r>
            <a:r>
              <a:rPr lang="fr-FR" sz="2200" b="1" dirty="0" smtClean="0"/>
              <a:t>, l'</a:t>
            </a:r>
            <a:r>
              <a:rPr lang="fr-FR" sz="2200" b="1" dirty="0" err="1" smtClean="0"/>
              <a:t>energie</a:t>
            </a:r>
            <a:r>
              <a:rPr lang="fr-FR" sz="2200" b="1" dirty="0" smtClean="0"/>
              <a:t> est </a:t>
            </a:r>
            <a:r>
              <a:rPr lang="fr-FR" sz="2200" b="1" dirty="0" err="1" smtClean="0"/>
              <a:t>liberee</a:t>
            </a:r>
            <a:r>
              <a:rPr lang="fr-FR" sz="2200" b="1" dirty="0" smtClean="0"/>
              <a:t> sous deux formes </a:t>
            </a:r>
            <a:r>
              <a:rPr lang="fr-FR" sz="2200" b="1" dirty="0" err="1" smtClean="0"/>
              <a:t>differentes</a:t>
            </a:r>
            <a:r>
              <a:rPr lang="fr-FR" sz="2200" b="1" dirty="0" smtClean="0"/>
              <a:t> :</a:t>
            </a:r>
          </a:p>
          <a:p>
            <a:pPr>
              <a:lnSpc>
                <a:spcPct val="150000"/>
              </a:lnSpc>
            </a:pPr>
            <a:endParaRPr lang="fr-FR" sz="2200" b="1" i="1" dirty="0" smtClean="0"/>
          </a:p>
          <a:p>
            <a:pPr>
              <a:lnSpc>
                <a:spcPct val="150000"/>
              </a:lnSpc>
            </a:pPr>
            <a:endParaRPr lang="fr-FR" sz="2200" b="1" i="1" dirty="0" smtClean="0"/>
          </a:p>
          <a:p>
            <a:pPr>
              <a:lnSpc>
                <a:spcPct val="150000"/>
              </a:lnSpc>
            </a:pPr>
            <a:r>
              <a:rPr lang="fr-FR" sz="2200" b="1" i="1" dirty="0" smtClean="0"/>
              <a:t>T </a:t>
            </a:r>
            <a:r>
              <a:rPr lang="fr-FR" sz="2200" b="1" i="1" dirty="0" err="1" smtClean="0"/>
              <a:t>ΔS</a:t>
            </a:r>
            <a:r>
              <a:rPr lang="fr-FR" b="1" i="1" dirty="0" err="1" smtClean="0"/>
              <a:t>réaction</a:t>
            </a:r>
            <a:r>
              <a:rPr lang="fr-FR" sz="2200" b="1" i="1" dirty="0" smtClean="0"/>
              <a:t> : chaleur causée par les irréversibilités.</a:t>
            </a:r>
          </a:p>
          <a:p>
            <a:pPr>
              <a:lnSpc>
                <a:spcPct val="150000"/>
              </a:lnSpc>
            </a:pPr>
            <a:r>
              <a:rPr lang="fr-FR" sz="2200" b="1" dirty="0" err="1" smtClean="0"/>
              <a:t>Δ</a:t>
            </a:r>
            <a:r>
              <a:rPr lang="fr-FR" sz="2200" b="1" i="1" dirty="0" err="1" smtClean="0"/>
              <a:t>G</a:t>
            </a:r>
            <a:r>
              <a:rPr lang="fr-FR" b="1" i="1" dirty="0" err="1" smtClean="0"/>
              <a:t>réaction</a:t>
            </a:r>
            <a:r>
              <a:rPr lang="fr-FR" sz="2200" b="1" i="1" dirty="0" smtClean="0"/>
              <a:t> : énergie maximale convertible en électricité </a:t>
            </a:r>
            <a:r>
              <a:rPr lang="fr-FR" sz="2200" b="1" dirty="0" smtClean="0"/>
              <a:t>(enthalpie libre)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/>
              <a:t>Rendement thermodynamique :</a:t>
            </a:r>
          </a:p>
          <a:p>
            <a:pPr>
              <a:lnSpc>
                <a:spcPct val="150000"/>
              </a:lnSpc>
            </a:pPr>
            <a:endParaRPr lang="fr-FR" sz="3200" b="1" dirty="0" smtClean="0"/>
          </a:p>
          <a:p>
            <a:pPr>
              <a:lnSpc>
                <a:spcPct val="150000"/>
              </a:lnSpc>
            </a:pPr>
            <a:endParaRPr lang="fr-FR" sz="3200" b="1" dirty="0" smtClean="0"/>
          </a:p>
          <a:p>
            <a:pPr>
              <a:lnSpc>
                <a:spcPct val="150000"/>
              </a:lnSpc>
            </a:pPr>
            <a:endParaRPr lang="fr-FR" sz="3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143078" cy="82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3"/>
            <a:ext cx="5132437" cy="254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23701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Une réaction d'oxydoréduction est réversible, mais un seul sens est spontané.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7645</TotalTime>
  <Words>910</Words>
  <Application>Microsoft Office PowerPoint</Application>
  <PresentationFormat>Affichage à l'écran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lenovo</cp:lastModifiedBy>
  <cp:revision>124</cp:revision>
  <dcterms:created xsi:type="dcterms:W3CDTF">2021-05-05T22:08:29Z</dcterms:created>
  <dcterms:modified xsi:type="dcterms:W3CDTF">2022-11-02T11:23:54Z</dcterms:modified>
</cp:coreProperties>
</file>