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4" r:id="rId2"/>
    <p:sldId id="257" r:id="rId3"/>
    <p:sldId id="258" r:id="rId4"/>
    <p:sldId id="259" r:id="rId5"/>
    <p:sldId id="263" r:id="rId6"/>
    <p:sldId id="268" r:id="rId7"/>
    <p:sldId id="270" r:id="rId8"/>
    <p:sldId id="285" r:id="rId9"/>
    <p:sldId id="271" r:id="rId10"/>
    <p:sldId id="269" r:id="rId11"/>
    <p:sldId id="272" r:id="rId12"/>
    <p:sldId id="279" r:id="rId13"/>
    <p:sldId id="273" r:id="rId14"/>
    <p:sldId id="276" r:id="rId15"/>
    <p:sldId id="275" r:id="rId16"/>
    <p:sldId id="280" r:id="rId17"/>
    <p:sldId id="277" r:id="rId18"/>
    <p:sldId id="282" r:id="rId19"/>
    <p:sldId id="281" r:id="rId20"/>
    <p:sldId id="283" r:id="rId21"/>
    <p:sldId id="286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5B"/>
    <a:srgbClr val="C29A4A"/>
    <a:srgbClr val="BF9B17"/>
    <a:srgbClr val="E8F56F"/>
    <a:srgbClr val="E86C4A"/>
    <a:srgbClr val="C27F3C"/>
    <a:srgbClr val="CDCD3B"/>
    <a:srgbClr val="B9CD57"/>
    <a:srgbClr val="C79587"/>
    <a:srgbClr val="B8B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401" autoAdjust="0"/>
  </p:normalViewPr>
  <p:slideViewPr>
    <p:cSldViewPr snapToGrid="0">
      <p:cViewPr varScale="1">
        <p:scale>
          <a:sx n="74" d="100"/>
          <a:sy n="74" d="100"/>
        </p:scale>
        <p:origin x="-786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800" dirty="0" smtClean="0">
                <a:solidFill>
                  <a:srgbClr val="C00000"/>
                </a:solidFill>
              </a:rPr>
              <a:t>L’évolution</a:t>
            </a:r>
            <a:r>
              <a:rPr lang="fr-FR" sz="2800" baseline="0" dirty="0" smtClean="0">
                <a:solidFill>
                  <a:srgbClr val="C00000"/>
                </a:solidFill>
              </a:rPr>
              <a:t> de population des PME en Algérie de 2006 au 2014  </a:t>
            </a:r>
            <a:endParaRPr lang="fr-FR" sz="2800" dirty="0">
              <a:solidFill>
                <a:srgbClr val="C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PME Publiques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Feuil1!$A$2:$A$9</c:f>
              <c:numCache>
                <c:formatCode>General</c:formatCode>
                <c:ptCount val="8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Feuil1!$B$2:$B$9</c:f>
              <c:numCache>
                <c:formatCode>General</c:formatCode>
                <c:ptCount val="8"/>
                <c:pt idx="0">
                  <c:v>110000</c:v>
                </c:pt>
                <c:pt idx="1">
                  <c:v>100000</c:v>
                </c:pt>
                <c:pt idx="2">
                  <c:v>88000</c:v>
                </c:pt>
                <c:pt idx="3">
                  <c:v>58000</c:v>
                </c:pt>
                <c:pt idx="4">
                  <c:v>40000</c:v>
                </c:pt>
                <c:pt idx="5">
                  <c:v>35000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PME Privées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Feuil1!$A$2:$A$9</c:f>
              <c:numCache>
                <c:formatCode>General</c:formatCode>
                <c:ptCount val="8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Feuil1!$C$2:$C$9</c:f>
              <c:numCache>
                <c:formatCode>General</c:formatCode>
                <c:ptCount val="8"/>
                <c:pt idx="0">
                  <c:v>269806</c:v>
                </c:pt>
                <c:pt idx="1">
                  <c:v>392013</c:v>
                </c:pt>
                <c:pt idx="2">
                  <c:v>482892</c:v>
                </c:pt>
                <c:pt idx="3">
                  <c:v>550511</c:v>
                </c:pt>
                <c:pt idx="4">
                  <c:v>880000</c:v>
                </c:pt>
                <c:pt idx="5">
                  <c:v>1100000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647040"/>
        <c:axId val="94648576"/>
      </c:lineChart>
      <c:catAx>
        <c:axId val="9464704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4648576"/>
        <c:crosses val="autoZero"/>
        <c:auto val="1"/>
        <c:lblAlgn val="ctr"/>
        <c:lblOffset val="100"/>
        <c:noMultiLvlLbl val="0"/>
      </c:catAx>
      <c:valAx>
        <c:axId val="9464857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464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12BBEC-D7D1-4ABF-BE49-0A24C8849963}" type="doc">
      <dgm:prSet loTypeId="urn:microsoft.com/office/officeart/2005/8/layout/arrow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617682-72A2-4B10-AFFB-B960BC3C0459}">
      <dgm:prSet phldrT="[Texte]" custT="1"/>
      <dgm:spPr/>
      <dgm:t>
        <a:bodyPr/>
        <a:lstStyle/>
        <a:p>
          <a:pPr algn="ctr"/>
          <a:endParaRPr lang="fr-FR" sz="2000" dirty="0" smtClean="0"/>
        </a:p>
        <a:p>
          <a:pPr algn="l"/>
          <a:r>
            <a:rPr lang="fr-FR" sz="2000" dirty="0" smtClean="0">
              <a:solidFill>
                <a:schemeClr val="tx1"/>
              </a:solidFill>
            </a:rPr>
            <a:t>- Infériorité des couts </a:t>
          </a:r>
        </a:p>
        <a:p>
          <a:pPr algn="l"/>
          <a:r>
            <a:rPr lang="fr-FR" sz="2000" dirty="0" smtClean="0">
              <a:solidFill>
                <a:schemeClr val="tx1"/>
              </a:solidFill>
            </a:rPr>
            <a:t>- Une page blanche</a:t>
          </a:r>
        </a:p>
        <a:p>
          <a:pPr algn="ctr"/>
          <a:endParaRPr lang="fr-FR" sz="2000" dirty="0"/>
        </a:p>
      </dgm:t>
    </dgm:pt>
    <dgm:pt modelId="{8272E525-AE51-4716-9C22-B0B05D538EE9}" type="parTrans" cxnId="{29215291-0AE6-43CD-B4F9-7E9B42612DD5}">
      <dgm:prSet/>
      <dgm:spPr/>
      <dgm:t>
        <a:bodyPr/>
        <a:lstStyle/>
        <a:p>
          <a:endParaRPr lang="fr-FR"/>
        </a:p>
      </dgm:t>
    </dgm:pt>
    <dgm:pt modelId="{D01501C2-DDB0-4A9F-99F9-3B5122A16545}" type="sibTrans" cxnId="{29215291-0AE6-43CD-B4F9-7E9B42612DD5}">
      <dgm:prSet/>
      <dgm:spPr/>
      <dgm:t>
        <a:bodyPr/>
        <a:lstStyle/>
        <a:p>
          <a:endParaRPr lang="fr-FR"/>
        </a:p>
      </dgm:t>
    </dgm:pt>
    <dgm:pt modelId="{1AF07461-816F-49BA-87B5-4005FB457F42}">
      <dgm:prSet phldrT="[Texte]" custT="1"/>
      <dgm:spPr/>
      <dgm:t>
        <a:bodyPr/>
        <a:lstStyle/>
        <a:p>
          <a:pPr algn="l"/>
          <a:r>
            <a:rPr lang="fr-FR" sz="2000" dirty="0" smtClean="0">
              <a:solidFill>
                <a:schemeClr val="tx1"/>
              </a:solidFill>
            </a:rPr>
            <a:t>-Le risque est plus élevé</a:t>
          </a:r>
        </a:p>
        <a:p>
          <a:pPr algn="l"/>
          <a:r>
            <a:rPr lang="fr-FR" sz="2000" dirty="0" smtClean="0">
              <a:solidFill>
                <a:schemeClr val="tx1"/>
              </a:solidFill>
            </a:rPr>
            <a:t>-L’inconnu total</a:t>
          </a:r>
          <a:endParaRPr lang="fr-FR" sz="2000" dirty="0">
            <a:solidFill>
              <a:schemeClr val="tx1"/>
            </a:solidFill>
          </a:endParaRPr>
        </a:p>
      </dgm:t>
    </dgm:pt>
    <dgm:pt modelId="{EC5FC977-0AD1-4828-9E88-6B1111A442C9}" type="parTrans" cxnId="{9C514BF0-7304-4B22-8456-3D1DDCB0DBE5}">
      <dgm:prSet/>
      <dgm:spPr/>
      <dgm:t>
        <a:bodyPr/>
        <a:lstStyle/>
        <a:p>
          <a:endParaRPr lang="fr-FR"/>
        </a:p>
      </dgm:t>
    </dgm:pt>
    <dgm:pt modelId="{7D8508BB-9D62-40F4-B4CB-96D73CCA446D}" type="sibTrans" cxnId="{9C514BF0-7304-4B22-8456-3D1DDCB0DBE5}">
      <dgm:prSet/>
      <dgm:spPr/>
      <dgm:t>
        <a:bodyPr/>
        <a:lstStyle/>
        <a:p>
          <a:endParaRPr lang="fr-FR"/>
        </a:p>
      </dgm:t>
    </dgm:pt>
    <dgm:pt modelId="{6539753B-8C14-4224-BB74-82CAAC9A3846}" type="pres">
      <dgm:prSet presAssocID="{E412BBEC-D7D1-4ABF-BE49-0A24C884996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C7C3305-5EAB-441A-8FE1-C976E1137FF1}" type="pres">
      <dgm:prSet presAssocID="{E412BBEC-D7D1-4ABF-BE49-0A24C8849963}" presName="ribbon" presStyleLbl="node1" presStyleIdx="0" presStyleCnt="1"/>
      <dgm:spPr>
        <a:solidFill>
          <a:srgbClr val="C00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/>
        </a:p>
      </dgm:t>
    </dgm:pt>
    <dgm:pt modelId="{B4ADC5AE-0550-48C0-BA05-C46B6460A384}" type="pres">
      <dgm:prSet presAssocID="{E412BBEC-D7D1-4ABF-BE49-0A24C8849963}" presName="leftArrowText" presStyleLbl="node1" presStyleIdx="0" presStyleCnt="1" custScaleY="8156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7BC47-5AAA-471C-897E-B274FC3B3D40}" type="pres">
      <dgm:prSet presAssocID="{E412BBEC-D7D1-4ABF-BE49-0A24C8849963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17F6C59-AA98-4FD3-A189-597A81654427}" type="presOf" srcId="{E412BBEC-D7D1-4ABF-BE49-0A24C8849963}" destId="{6539753B-8C14-4224-BB74-82CAAC9A3846}" srcOrd="0" destOrd="0" presId="urn:microsoft.com/office/officeart/2005/8/layout/arrow6"/>
    <dgm:cxn modelId="{2EB09D5A-CA82-44C6-9274-065976641B17}" type="presOf" srcId="{1AF07461-816F-49BA-87B5-4005FB457F42}" destId="{9807BC47-5AAA-471C-897E-B274FC3B3D40}" srcOrd="0" destOrd="0" presId="urn:microsoft.com/office/officeart/2005/8/layout/arrow6"/>
    <dgm:cxn modelId="{9C514BF0-7304-4B22-8456-3D1DDCB0DBE5}" srcId="{E412BBEC-D7D1-4ABF-BE49-0A24C8849963}" destId="{1AF07461-816F-49BA-87B5-4005FB457F42}" srcOrd="1" destOrd="0" parTransId="{EC5FC977-0AD1-4828-9E88-6B1111A442C9}" sibTransId="{7D8508BB-9D62-40F4-B4CB-96D73CCA446D}"/>
    <dgm:cxn modelId="{C9623E74-7306-4B2C-8925-C520184FD7EB}" type="presOf" srcId="{D0617682-72A2-4B10-AFFB-B960BC3C0459}" destId="{B4ADC5AE-0550-48C0-BA05-C46B6460A384}" srcOrd="0" destOrd="0" presId="urn:microsoft.com/office/officeart/2005/8/layout/arrow6"/>
    <dgm:cxn modelId="{29215291-0AE6-43CD-B4F9-7E9B42612DD5}" srcId="{E412BBEC-D7D1-4ABF-BE49-0A24C8849963}" destId="{D0617682-72A2-4B10-AFFB-B960BC3C0459}" srcOrd="0" destOrd="0" parTransId="{8272E525-AE51-4716-9C22-B0B05D538EE9}" sibTransId="{D01501C2-DDB0-4A9F-99F9-3B5122A16545}"/>
    <dgm:cxn modelId="{01400B59-B2DA-49BA-978D-18F495343681}" type="presParOf" srcId="{6539753B-8C14-4224-BB74-82CAAC9A3846}" destId="{2C7C3305-5EAB-441A-8FE1-C976E1137FF1}" srcOrd="0" destOrd="0" presId="urn:microsoft.com/office/officeart/2005/8/layout/arrow6"/>
    <dgm:cxn modelId="{F675A60C-3950-4F67-A118-EE92EE91CA0A}" type="presParOf" srcId="{6539753B-8C14-4224-BB74-82CAAC9A3846}" destId="{B4ADC5AE-0550-48C0-BA05-C46B6460A384}" srcOrd="1" destOrd="0" presId="urn:microsoft.com/office/officeart/2005/8/layout/arrow6"/>
    <dgm:cxn modelId="{B5931E8A-1D2D-4C09-82B5-516BA6AC75E8}" type="presParOf" srcId="{6539753B-8C14-4224-BB74-82CAAC9A3846}" destId="{9807BC47-5AAA-471C-897E-B274FC3B3D4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D48135-E4CA-4B01-A121-11FC8CB833FC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60CF1C9-49E4-49E6-A9FB-97AE7CEB577E}" type="pres">
      <dgm:prSet presAssocID="{07D48135-E4CA-4B01-A121-11FC8CB833F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</dgm:ptLst>
  <dgm:cxnLst>
    <dgm:cxn modelId="{5F9046DF-6B58-44E8-9AE9-BBBE6186E124}" type="presOf" srcId="{07D48135-E4CA-4B01-A121-11FC8CB833FC}" destId="{460CF1C9-49E4-49E6-A9FB-97AE7CEB577E}" srcOrd="0" destOrd="0" presId="urn:microsoft.com/office/officeart/2008/layout/AlternatingHexagons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E259B2-3435-4C32-B68D-213153083574}" type="doc">
      <dgm:prSet loTypeId="urn:microsoft.com/office/officeart/2005/8/layout/equation2" loCatId="process" qsTypeId="urn:microsoft.com/office/officeart/2005/8/quickstyle/3d9" qsCatId="3D" csTypeId="urn:microsoft.com/office/officeart/2005/8/colors/accent1_2" csCatId="accent1" phldr="1"/>
      <dgm:spPr/>
    </dgm:pt>
    <dgm:pt modelId="{48F86772-D2D4-4853-93B9-FC0D2D3EE140}">
      <dgm:prSet phldrT="[Texte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Rachat d’une activité</a:t>
          </a:r>
          <a:endParaRPr lang="fr-FR" dirty="0">
            <a:solidFill>
              <a:schemeClr val="tx1"/>
            </a:solidFill>
          </a:endParaRPr>
        </a:p>
      </dgm:t>
    </dgm:pt>
    <dgm:pt modelId="{61620113-2AA0-487A-AECA-A8D1DA6086D3}" type="parTrans" cxnId="{5BEB01AA-A1CE-4ECD-8982-38FC9AE5FB87}">
      <dgm:prSet/>
      <dgm:spPr/>
      <dgm:t>
        <a:bodyPr/>
        <a:lstStyle/>
        <a:p>
          <a:endParaRPr lang="fr-FR"/>
        </a:p>
      </dgm:t>
    </dgm:pt>
    <dgm:pt modelId="{243D768B-FC76-4993-9E98-8EB34B3C5AC1}" type="sibTrans" cxnId="{5BEB01AA-A1CE-4ECD-8982-38FC9AE5FB87}">
      <dgm:prSet/>
      <dgm:spPr>
        <a:solidFill>
          <a:srgbClr val="FFC000"/>
        </a:solidFill>
      </dgm:spPr>
      <dgm:t>
        <a:bodyPr/>
        <a:lstStyle/>
        <a:p>
          <a:endParaRPr lang="fr-FR" dirty="0"/>
        </a:p>
      </dgm:t>
    </dgm:pt>
    <dgm:pt modelId="{5E35F84F-D71F-4148-986A-99F9CA880AAF}">
      <dgm:prSet phldrT="[Texte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Héritage familial</a:t>
          </a:r>
          <a:endParaRPr lang="fr-FR" dirty="0">
            <a:solidFill>
              <a:schemeClr val="tx1"/>
            </a:solidFill>
          </a:endParaRPr>
        </a:p>
      </dgm:t>
    </dgm:pt>
    <dgm:pt modelId="{E2AE0EB2-6BB5-446B-8415-225AFAFD74E4}" type="parTrans" cxnId="{CB0CB9CE-B61C-4092-A048-0C09C153FBB0}">
      <dgm:prSet/>
      <dgm:spPr/>
      <dgm:t>
        <a:bodyPr/>
        <a:lstStyle/>
        <a:p>
          <a:endParaRPr lang="fr-FR"/>
        </a:p>
      </dgm:t>
    </dgm:pt>
    <dgm:pt modelId="{8A51C086-8679-484A-BF7C-1922B2CED948}" type="sibTrans" cxnId="{CB0CB9CE-B61C-4092-A048-0C09C153FBB0}">
      <dgm:prSet/>
      <dgm:spPr>
        <a:solidFill>
          <a:srgbClr val="FFC000"/>
        </a:solidFill>
      </dgm:spPr>
      <dgm:t>
        <a:bodyPr/>
        <a:lstStyle/>
        <a:p>
          <a:endParaRPr lang="fr-FR"/>
        </a:p>
      </dgm:t>
    </dgm:pt>
    <dgm:pt modelId="{C549D0AB-EE47-46CA-923B-E269EBFFA7A3}">
      <dgm:prSet phldrT="[Texte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La reprise d’entreprise</a:t>
          </a:r>
          <a:endParaRPr lang="fr-FR" dirty="0">
            <a:solidFill>
              <a:schemeClr val="tx1"/>
            </a:solidFill>
          </a:endParaRPr>
        </a:p>
      </dgm:t>
    </dgm:pt>
    <dgm:pt modelId="{D62CED90-4E0D-4DFA-BCE8-0DEFD13906B4}" type="parTrans" cxnId="{73BA84D4-4A07-40E4-93A0-39F75E832319}">
      <dgm:prSet/>
      <dgm:spPr/>
      <dgm:t>
        <a:bodyPr/>
        <a:lstStyle/>
        <a:p>
          <a:endParaRPr lang="fr-FR"/>
        </a:p>
      </dgm:t>
    </dgm:pt>
    <dgm:pt modelId="{5014B108-D453-4371-8933-C5A9CCD1145A}" type="sibTrans" cxnId="{73BA84D4-4A07-40E4-93A0-39F75E832319}">
      <dgm:prSet/>
      <dgm:spPr/>
      <dgm:t>
        <a:bodyPr/>
        <a:lstStyle/>
        <a:p>
          <a:endParaRPr lang="fr-FR"/>
        </a:p>
      </dgm:t>
    </dgm:pt>
    <dgm:pt modelId="{BBD66FB0-B879-4493-AD70-AF049A26BD54}" type="pres">
      <dgm:prSet presAssocID="{22E259B2-3435-4C32-B68D-213153083574}" presName="Name0" presStyleCnt="0">
        <dgm:presLayoutVars>
          <dgm:dir/>
          <dgm:resizeHandles val="exact"/>
        </dgm:presLayoutVars>
      </dgm:prSet>
      <dgm:spPr/>
    </dgm:pt>
    <dgm:pt modelId="{B10DC15C-F9DB-400D-8598-4DBED3E70933}" type="pres">
      <dgm:prSet presAssocID="{22E259B2-3435-4C32-B68D-213153083574}" presName="vNodes" presStyleCnt="0"/>
      <dgm:spPr/>
    </dgm:pt>
    <dgm:pt modelId="{E910C2E0-5FB8-45B7-976F-782FD3CA9142}" type="pres">
      <dgm:prSet presAssocID="{48F86772-D2D4-4853-93B9-FC0D2D3EE14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01970B-D209-42DB-81D0-DD2A3F625D45}" type="pres">
      <dgm:prSet presAssocID="{243D768B-FC76-4993-9E98-8EB34B3C5AC1}" presName="spacerT" presStyleCnt="0"/>
      <dgm:spPr/>
    </dgm:pt>
    <dgm:pt modelId="{86FE3D2E-CD50-4F0D-8B16-58E422FF1064}" type="pres">
      <dgm:prSet presAssocID="{243D768B-FC76-4993-9E98-8EB34B3C5AC1}" presName="sibTrans" presStyleLbl="sibTrans2D1" presStyleIdx="0" presStyleCnt="2" custLinFactNeighborX="8321" custLinFactNeighborY="17316"/>
      <dgm:spPr/>
      <dgm:t>
        <a:bodyPr/>
        <a:lstStyle/>
        <a:p>
          <a:endParaRPr lang="fr-FR"/>
        </a:p>
      </dgm:t>
    </dgm:pt>
    <dgm:pt modelId="{0F2DADFA-62A2-4D2E-8BC6-AE614D424EC9}" type="pres">
      <dgm:prSet presAssocID="{243D768B-FC76-4993-9E98-8EB34B3C5AC1}" presName="spacerB" presStyleCnt="0"/>
      <dgm:spPr/>
    </dgm:pt>
    <dgm:pt modelId="{53348F83-0985-4834-9C0E-2E3BE43C758F}" type="pres">
      <dgm:prSet presAssocID="{5E35F84F-D71F-4148-986A-99F9CA880AA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A68449-0905-44EE-815D-23C5D24ECC83}" type="pres">
      <dgm:prSet presAssocID="{22E259B2-3435-4C32-B68D-213153083574}" presName="sibTransLast" presStyleLbl="sibTrans2D1" presStyleIdx="1" presStyleCnt="2"/>
      <dgm:spPr/>
      <dgm:t>
        <a:bodyPr/>
        <a:lstStyle/>
        <a:p>
          <a:endParaRPr lang="fr-FR"/>
        </a:p>
      </dgm:t>
    </dgm:pt>
    <dgm:pt modelId="{90531EF7-97A5-4CBB-8F0E-84C59AC7940F}" type="pres">
      <dgm:prSet presAssocID="{22E259B2-3435-4C32-B68D-213153083574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4E485A4B-AE97-47B1-8776-7A077626F49E}" type="pres">
      <dgm:prSet presAssocID="{22E259B2-3435-4C32-B68D-213153083574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3BA84D4-4A07-40E4-93A0-39F75E832319}" srcId="{22E259B2-3435-4C32-B68D-213153083574}" destId="{C549D0AB-EE47-46CA-923B-E269EBFFA7A3}" srcOrd="2" destOrd="0" parTransId="{D62CED90-4E0D-4DFA-BCE8-0DEFD13906B4}" sibTransId="{5014B108-D453-4371-8933-C5A9CCD1145A}"/>
    <dgm:cxn modelId="{99269037-D5B4-4AD8-801D-56DA3607B39F}" type="presOf" srcId="{5E35F84F-D71F-4148-986A-99F9CA880AAF}" destId="{53348F83-0985-4834-9C0E-2E3BE43C758F}" srcOrd="0" destOrd="0" presId="urn:microsoft.com/office/officeart/2005/8/layout/equation2"/>
    <dgm:cxn modelId="{FA4564C1-EC48-499D-AC6D-CD065D699F3B}" type="presOf" srcId="{243D768B-FC76-4993-9E98-8EB34B3C5AC1}" destId="{86FE3D2E-CD50-4F0D-8B16-58E422FF1064}" srcOrd="0" destOrd="0" presId="urn:microsoft.com/office/officeart/2005/8/layout/equation2"/>
    <dgm:cxn modelId="{5BEB01AA-A1CE-4ECD-8982-38FC9AE5FB87}" srcId="{22E259B2-3435-4C32-B68D-213153083574}" destId="{48F86772-D2D4-4853-93B9-FC0D2D3EE140}" srcOrd="0" destOrd="0" parTransId="{61620113-2AA0-487A-AECA-A8D1DA6086D3}" sibTransId="{243D768B-FC76-4993-9E98-8EB34B3C5AC1}"/>
    <dgm:cxn modelId="{9E2363D9-D7A2-47C9-BEA7-257ECB0A476A}" type="presOf" srcId="{8A51C086-8679-484A-BF7C-1922B2CED948}" destId="{7EA68449-0905-44EE-815D-23C5D24ECC83}" srcOrd="0" destOrd="0" presId="urn:microsoft.com/office/officeart/2005/8/layout/equation2"/>
    <dgm:cxn modelId="{327E8B10-B897-4850-9EA6-14F2D471E287}" type="presOf" srcId="{48F86772-D2D4-4853-93B9-FC0D2D3EE140}" destId="{E910C2E0-5FB8-45B7-976F-782FD3CA9142}" srcOrd="0" destOrd="0" presId="urn:microsoft.com/office/officeart/2005/8/layout/equation2"/>
    <dgm:cxn modelId="{78D71D82-5DBB-4924-BFC9-8518FBC9477A}" type="presOf" srcId="{8A51C086-8679-484A-BF7C-1922B2CED948}" destId="{90531EF7-97A5-4CBB-8F0E-84C59AC7940F}" srcOrd="1" destOrd="0" presId="urn:microsoft.com/office/officeart/2005/8/layout/equation2"/>
    <dgm:cxn modelId="{CB0CB9CE-B61C-4092-A048-0C09C153FBB0}" srcId="{22E259B2-3435-4C32-B68D-213153083574}" destId="{5E35F84F-D71F-4148-986A-99F9CA880AAF}" srcOrd="1" destOrd="0" parTransId="{E2AE0EB2-6BB5-446B-8415-225AFAFD74E4}" sibTransId="{8A51C086-8679-484A-BF7C-1922B2CED948}"/>
    <dgm:cxn modelId="{2753F09F-E988-4DDA-863A-6D3B7E6E9752}" type="presOf" srcId="{22E259B2-3435-4C32-B68D-213153083574}" destId="{BBD66FB0-B879-4493-AD70-AF049A26BD54}" srcOrd="0" destOrd="0" presId="urn:microsoft.com/office/officeart/2005/8/layout/equation2"/>
    <dgm:cxn modelId="{35333F26-299D-411A-ACBF-099FD1447821}" type="presOf" srcId="{C549D0AB-EE47-46CA-923B-E269EBFFA7A3}" destId="{4E485A4B-AE97-47B1-8776-7A077626F49E}" srcOrd="0" destOrd="0" presId="urn:microsoft.com/office/officeart/2005/8/layout/equation2"/>
    <dgm:cxn modelId="{DFB67B52-F694-40DD-8A9E-D8AAD0096EBA}" type="presParOf" srcId="{BBD66FB0-B879-4493-AD70-AF049A26BD54}" destId="{B10DC15C-F9DB-400D-8598-4DBED3E70933}" srcOrd="0" destOrd="0" presId="urn:microsoft.com/office/officeart/2005/8/layout/equation2"/>
    <dgm:cxn modelId="{3762E834-3FD0-46A4-B61E-C1A3D6108E6A}" type="presParOf" srcId="{B10DC15C-F9DB-400D-8598-4DBED3E70933}" destId="{E910C2E0-5FB8-45B7-976F-782FD3CA9142}" srcOrd="0" destOrd="0" presId="urn:microsoft.com/office/officeart/2005/8/layout/equation2"/>
    <dgm:cxn modelId="{3FE27E63-064D-4A02-BAE9-78FC50C732B1}" type="presParOf" srcId="{B10DC15C-F9DB-400D-8598-4DBED3E70933}" destId="{F501970B-D209-42DB-81D0-DD2A3F625D45}" srcOrd="1" destOrd="0" presId="urn:microsoft.com/office/officeart/2005/8/layout/equation2"/>
    <dgm:cxn modelId="{0A8860B1-A021-4BBF-96DB-66AF98096589}" type="presParOf" srcId="{B10DC15C-F9DB-400D-8598-4DBED3E70933}" destId="{86FE3D2E-CD50-4F0D-8B16-58E422FF1064}" srcOrd="2" destOrd="0" presId="urn:microsoft.com/office/officeart/2005/8/layout/equation2"/>
    <dgm:cxn modelId="{2E485641-308C-42C2-B094-C693C6983232}" type="presParOf" srcId="{B10DC15C-F9DB-400D-8598-4DBED3E70933}" destId="{0F2DADFA-62A2-4D2E-8BC6-AE614D424EC9}" srcOrd="3" destOrd="0" presId="urn:microsoft.com/office/officeart/2005/8/layout/equation2"/>
    <dgm:cxn modelId="{9551209D-DCCD-42B4-860B-3557BEF6319E}" type="presParOf" srcId="{B10DC15C-F9DB-400D-8598-4DBED3E70933}" destId="{53348F83-0985-4834-9C0E-2E3BE43C758F}" srcOrd="4" destOrd="0" presId="urn:microsoft.com/office/officeart/2005/8/layout/equation2"/>
    <dgm:cxn modelId="{6B9E0E2C-29A8-429D-803E-1441AC0E6456}" type="presParOf" srcId="{BBD66FB0-B879-4493-AD70-AF049A26BD54}" destId="{7EA68449-0905-44EE-815D-23C5D24ECC83}" srcOrd="1" destOrd="0" presId="urn:microsoft.com/office/officeart/2005/8/layout/equation2"/>
    <dgm:cxn modelId="{DC8EF69D-A794-4EC7-9567-0AA330E3942B}" type="presParOf" srcId="{7EA68449-0905-44EE-815D-23C5D24ECC83}" destId="{90531EF7-97A5-4CBB-8F0E-84C59AC7940F}" srcOrd="0" destOrd="0" presId="urn:microsoft.com/office/officeart/2005/8/layout/equation2"/>
    <dgm:cxn modelId="{B1CB82DF-1D42-45C0-B667-1120BA6BE862}" type="presParOf" srcId="{BBD66FB0-B879-4493-AD70-AF049A26BD54}" destId="{4E485A4B-AE97-47B1-8776-7A077626F49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E3362E-D194-43AB-BBD0-5D17FAB67E09}" type="doc">
      <dgm:prSet loTypeId="urn:microsoft.com/office/officeart/2005/8/layout/process2" loCatId="process" qsTypeId="urn:microsoft.com/office/officeart/2005/8/quickstyle/3d3" qsCatId="3D" csTypeId="urn:microsoft.com/office/officeart/2005/8/colors/accent1_2" csCatId="accent1" phldr="1"/>
      <dgm:spPr/>
    </dgm:pt>
    <dgm:pt modelId="{A66CFE95-02C3-4BE9-8B00-F3CFD63D38FF}">
      <dgm:prSet/>
      <dgm:spPr>
        <a:solidFill>
          <a:srgbClr val="C00000"/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L’essaimage à chaud (ou social)</a:t>
          </a:r>
          <a:endParaRPr lang="fr-FR" dirty="0">
            <a:solidFill>
              <a:schemeClr val="tx1"/>
            </a:solidFill>
          </a:endParaRPr>
        </a:p>
      </dgm:t>
    </dgm:pt>
    <dgm:pt modelId="{1320DD08-BF7A-4D16-936A-490F181FA106}" type="parTrans" cxnId="{A95C6061-169C-4DF6-955E-10293A553AC4}">
      <dgm:prSet/>
      <dgm:spPr/>
      <dgm:t>
        <a:bodyPr/>
        <a:lstStyle/>
        <a:p>
          <a:endParaRPr lang="fr-FR"/>
        </a:p>
      </dgm:t>
    </dgm:pt>
    <dgm:pt modelId="{D7F3F2A6-832B-447B-83F2-21BF74E173FA}" type="sibTrans" cxnId="{A95C6061-169C-4DF6-955E-10293A553AC4}">
      <dgm:prSet/>
      <dgm:spPr>
        <a:solidFill>
          <a:srgbClr val="FFC000"/>
        </a:solidFill>
      </dgm:spPr>
      <dgm:t>
        <a:bodyPr/>
        <a:lstStyle/>
        <a:p>
          <a:endParaRPr lang="fr-FR"/>
        </a:p>
      </dgm:t>
    </dgm:pt>
    <dgm:pt modelId="{A718EA36-BF3A-426F-9899-B88EEAA465FC}">
      <dgm:prSet/>
      <dgm:spPr>
        <a:solidFill>
          <a:srgbClr val="C00000"/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L’essaimage à froid (ou actif)</a:t>
          </a:r>
          <a:endParaRPr lang="fr-FR" dirty="0">
            <a:solidFill>
              <a:schemeClr val="tx1"/>
            </a:solidFill>
          </a:endParaRPr>
        </a:p>
      </dgm:t>
    </dgm:pt>
    <dgm:pt modelId="{EDF48F58-4EE6-427E-9947-8BFF3D38461A}" type="parTrans" cxnId="{1AC8B01F-B2F5-484B-B563-7D88A5BE53CC}">
      <dgm:prSet/>
      <dgm:spPr/>
      <dgm:t>
        <a:bodyPr/>
        <a:lstStyle/>
        <a:p>
          <a:endParaRPr lang="fr-FR"/>
        </a:p>
      </dgm:t>
    </dgm:pt>
    <dgm:pt modelId="{BE054FF0-630E-4883-A6DD-1662590A9D6F}" type="sibTrans" cxnId="{1AC8B01F-B2F5-484B-B563-7D88A5BE53CC}">
      <dgm:prSet/>
      <dgm:spPr>
        <a:solidFill>
          <a:srgbClr val="FFC000"/>
        </a:solidFill>
      </dgm:spPr>
      <dgm:t>
        <a:bodyPr/>
        <a:lstStyle/>
        <a:p>
          <a:endParaRPr lang="fr-FR"/>
        </a:p>
      </dgm:t>
    </dgm:pt>
    <dgm:pt modelId="{F96E6A0A-468C-438F-95F6-EB6EF943BC6B}">
      <dgm:prSet/>
      <dgm:spPr>
        <a:solidFill>
          <a:srgbClr val="C00000"/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L’essaimage stratégique</a:t>
          </a:r>
          <a:endParaRPr lang="fr-FR" dirty="0">
            <a:solidFill>
              <a:schemeClr val="tx1"/>
            </a:solidFill>
          </a:endParaRPr>
        </a:p>
      </dgm:t>
    </dgm:pt>
    <dgm:pt modelId="{D11C9A59-2B11-4E68-A51E-4B07ED86F0F3}" type="parTrans" cxnId="{F467D8E0-7C18-46A7-B02B-0D61B8C03A2F}">
      <dgm:prSet/>
      <dgm:spPr/>
      <dgm:t>
        <a:bodyPr/>
        <a:lstStyle/>
        <a:p>
          <a:endParaRPr lang="fr-FR"/>
        </a:p>
      </dgm:t>
    </dgm:pt>
    <dgm:pt modelId="{A3A97B86-7741-4498-BB08-7C4AC5E754CD}" type="sibTrans" cxnId="{F467D8E0-7C18-46A7-B02B-0D61B8C03A2F}">
      <dgm:prSet/>
      <dgm:spPr/>
      <dgm:t>
        <a:bodyPr/>
        <a:lstStyle/>
        <a:p>
          <a:endParaRPr lang="fr-FR"/>
        </a:p>
      </dgm:t>
    </dgm:pt>
    <dgm:pt modelId="{A472A84D-BEF8-4CCC-848F-3CF446C0AE45}" type="pres">
      <dgm:prSet presAssocID="{5FE3362E-D194-43AB-BBD0-5D17FAB67E09}" presName="linearFlow" presStyleCnt="0">
        <dgm:presLayoutVars>
          <dgm:resizeHandles val="exact"/>
        </dgm:presLayoutVars>
      </dgm:prSet>
      <dgm:spPr/>
    </dgm:pt>
    <dgm:pt modelId="{BC337686-EE87-42EF-90CC-0A828A6DF1F2}" type="pres">
      <dgm:prSet presAssocID="{A66CFE95-02C3-4BE9-8B00-F3CFD63D38F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BA6A1A-7875-4918-9023-0674B87C520C}" type="pres">
      <dgm:prSet presAssocID="{D7F3F2A6-832B-447B-83F2-21BF74E173FA}" presName="sibTrans" presStyleLbl="sibTrans2D1" presStyleIdx="0" presStyleCnt="2"/>
      <dgm:spPr/>
      <dgm:t>
        <a:bodyPr/>
        <a:lstStyle/>
        <a:p>
          <a:endParaRPr lang="fr-FR"/>
        </a:p>
      </dgm:t>
    </dgm:pt>
    <dgm:pt modelId="{DA0FD426-6AFB-4F49-9BE9-FA9999B46C55}" type="pres">
      <dgm:prSet presAssocID="{D7F3F2A6-832B-447B-83F2-21BF74E173FA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FFACAC17-E73B-4168-9CB9-36C193E1333C}" type="pres">
      <dgm:prSet presAssocID="{A718EA36-BF3A-426F-9899-B88EEAA465F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FF0CDC-391D-405B-8965-C2CBF9647689}" type="pres">
      <dgm:prSet presAssocID="{BE054FF0-630E-4883-A6DD-1662590A9D6F}" presName="sibTrans" presStyleLbl="sibTrans2D1" presStyleIdx="1" presStyleCnt="2"/>
      <dgm:spPr/>
      <dgm:t>
        <a:bodyPr/>
        <a:lstStyle/>
        <a:p>
          <a:endParaRPr lang="fr-FR"/>
        </a:p>
      </dgm:t>
    </dgm:pt>
    <dgm:pt modelId="{75DA81F6-C700-4AFD-9B53-E4CAC35D3B89}" type="pres">
      <dgm:prSet presAssocID="{BE054FF0-630E-4883-A6DD-1662590A9D6F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34DB6E6A-348A-45AC-8584-A1E2D99780EC}" type="pres">
      <dgm:prSet presAssocID="{F96E6A0A-468C-438F-95F6-EB6EF943BC6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AC8B01F-B2F5-484B-B563-7D88A5BE53CC}" srcId="{5FE3362E-D194-43AB-BBD0-5D17FAB67E09}" destId="{A718EA36-BF3A-426F-9899-B88EEAA465FC}" srcOrd="1" destOrd="0" parTransId="{EDF48F58-4EE6-427E-9947-8BFF3D38461A}" sibTransId="{BE054FF0-630E-4883-A6DD-1662590A9D6F}"/>
    <dgm:cxn modelId="{0DD5CDEB-ECDF-407B-8A5D-787A28EC50B5}" type="presOf" srcId="{5FE3362E-D194-43AB-BBD0-5D17FAB67E09}" destId="{A472A84D-BEF8-4CCC-848F-3CF446C0AE45}" srcOrd="0" destOrd="0" presId="urn:microsoft.com/office/officeart/2005/8/layout/process2"/>
    <dgm:cxn modelId="{7CF7A2E5-67B8-4996-B958-304B7E20C67C}" type="presOf" srcId="{BE054FF0-630E-4883-A6DD-1662590A9D6F}" destId="{16FF0CDC-391D-405B-8965-C2CBF9647689}" srcOrd="0" destOrd="0" presId="urn:microsoft.com/office/officeart/2005/8/layout/process2"/>
    <dgm:cxn modelId="{64200BE1-035B-499C-9422-4237743FE65F}" type="presOf" srcId="{A66CFE95-02C3-4BE9-8B00-F3CFD63D38FF}" destId="{BC337686-EE87-42EF-90CC-0A828A6DF1F2}" srcOrd="0" destOrd="0" presId="urn:microsoft.com/office/officeart/2005/8/layout/process2"/>
    <dgm:cxn modelId="{702A1DE9-6C2F-442B-9A0F-0D58CF0E2821}" type="presOf" srcId="{D7F3F2A6-832B-447B-83F2-21BF74E173FA}" destId="{DA0FD426-6AFB-4F49-9BE9-FA9999B46C55}" srcOrd="1" destOrd="0" presId="urn:microsoft.com/office/officeart/2005/8/layout/process2"/>
    <dgm:cxn modelId="{F467D8E0-7C18-46A7-B02B-0D61B8C03A2F}" srcId="{5FE3362E-D194-43AB-BBD0-5D17FAB67E09}" destId="{F96E6A0A-468C-438F-95F6-EB6EF943BC6B}" srcOrd="2" destOrd="0" parTransId="{D11C9A59-2B11-4E68-A51E-4B07ED86F0F3}" sibTransId="{A3A97B86-7741-4498-BB08-7C4AC5E754CD}"/>
    <dgm:cxn modelId="{5B6F4CB5-5445-4FDB-9E08-69C36980FDC8}" type="presOf" srcId="{BE054FF0-630E-4883-A6DD-1662590A9D6F}" destId="{75DA81F6-C700-4AFD-9B53-E4CAC35D3B89}" srcOrd="1" destOrd="0" presId="urn:microsoft.com/office/officeart/2005/8/layout/process2"/>
    <dgm:cxn modelId="{F8039E5D-57B6-4CAD-AD17-28C955D78072}" type="presOf" srcId="{D7F3F2A6-832B-447B-83F2-21BF74E173FA}" destId="{60BA6A1A-7875-4918-9023-0674B87C520C}" srcOrd="0" destOrd="0" presId="urn:microsoft.com/office/officeart/2005/8/layout/process2"/>
    <dgm:cxn modelId="{A95C6061-169C-4DF6-955E-10293A553AC4}" srcId="{5FE3362E-D194-43AB-BBD0-5D17FAB67E09}" destId="{A66CFE95-02C3-4BE9-8B00-F3CFD63D38FF}" srcOrd="0" destOrd="0" parTransId="{1320DD08-BF7A-4D16-936A-490F181FA106}" sibTransId="{D7F3F2A6-832B-447B-83F2-21BF74E173FA}"/>
    <dgm:cxn modelId="{D223672C-C009-4D05-BEED-054AEF4B0BFD}" type="presOf" srcId="{F96E6A0A-468C-438F-95F6-EB6EF943BC6B}" destId="{34DB6E6A-348A-45AC-8584-A1E2D99780EC}" srcOrd="0" destOrd="0" presId="urn:microsoft.com/office/officeart/2005/8/layout/process2"/>
    <dgm:cxn modelId="{DC5CB34B-111D-4300-A67C-55B91A71A3D6}" type="presOf" srcId="{A718EA36-BF3A-426F-9899-B88EEAA465FC}" destId="{FFACAC17-E73B-4168-9CB9-36C193E1333C}" srcOrd="0" destOrd="0" presId="urn:microsoft.com/office/officeart/2005/8/layout/process2"/>
    <dgm:cxn modelId="{BA8BCE68-013B-4B4A-B837-FCEEB384958B}" type="presParOf" srcId="{A472A84D-BEF8-4CCC-848F-3CF446C0AE45}" destId="{BC337686-EE87-42EF-90CC-0A828A6DF1F2}" srcOrd="0" destOrd="0" presId="urn:microsoft.com/office/officeart/2005/8/layout/process2"/>
    <dgm:cxn modelId="{8B4FD0DA-74C7-43F0-B518-D19ED0F9E281}" type="presParOf" srcId="{A472A84D-BEF8-4CCC-848F-3CF446C0AE45}" destId="{60BA6A1A-7875-4918-9023-0674B87C520C}" srcOrd="1" destOrd="0" presId="urn:microsoft.com/office/officeart/2005/8/layout/process2"/>
    <dgm:cxn modelId="{48DA52E9-BB98-4CF6-90D4-602DCC485E65}" type="presParOf" srcId="{60BA6A1A-7875-4918-9023-0674B87C520C}" destId="{DA0FD426-6AFB-4F49-9BE9-FA9999B46C55}" srcOrd="0" destOrd="0" presId="urn:microsoft.com/office/officeart/2005/8/layout/process2"/>
    <dgm:cxn modelId="{EB86A71C-BB03-4913-AB6E-5996DB5355B9}" type="presParOf" srcId="{A472A84D-BEF8-4CCC-848F-3CF446C0AE45}" destId="{FFACAC17-E73B-4168-9CB9-36C193E1333C}" srcOrd="2" destOrd="0" presId="urn:microsoft.com/office/officeart/2005/8/layout/process2"/>
    <dgm:cxn modelId="{3CE83070-24D8-4CB3-BC7D-D312E274B303}" type="presParOf" srcId="{A472A84D-BEF8-4CCC-848F-3CF446C0AE45}" destId="{16FF0CDC-391D-405B-8965-C2CBF9647689}" srcOrd="3" destOrd="0" presId="urn:microsoft.com/office/officeart/2005/8/layout/process2"/>
    <dgm:cxn modelId="{88BCE167-3B38-4B7B-9C40-8C2F86F69A0B}" type="presParOf" srcId="{16FF0CDC-391D-405B-8965-C2CBF9647689}" destId="{75DA81F6-C700-4AFD-9B53-E4CAC35D3B89}" srcOrd="0" destOrd="0" presId="urn:microsoft.com/office/officeart/2005/8/layout/process2"/>
    <dgm:cxn modelId="{A1904212-4397-4080-8855-255A8042A808}" type="presParOf" srcId="{A472A84D-BEF8-4CCC-848F-3CF446C0AE45}" destId="{34DB6E6A-348A-45AC-8584-A1E2D99780EC}" srcOrd="4" destOrd="0" presId="urn:microsoft.com/office/officeart/2005/8/layout/process2"/>
  </dgm:cxnLst>
  <dgm:bg>
    <a:effectLst>
      <a:outerShdw blurRad="254000" dist="38100" algn="l" rotWithShape="0">
        <a:prstClr val="black">
          <a:alpha val="51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1116EA-4595-4141-B38B-DB0401DB1D20}" type="doc">
      <dgm:prSet loTypeId="urn:microsoft.com/office/officeart/2005/8/layout/radial5" loCatId="cycle" qsTypeId="urn:microsoft.com/office/officeart/2005/8/quickstyle/3d3" qsCatId="3D" csTypeId="urn:microsoft.com/office/officeart/2005/8/colors/accent5_2" csCatId="accent5" phldr="1"/>
      <dgm:spPr/>
      <dgm:t>
        <a:bodyPr/>
        <a:lstStyle/>
        <a:p>
          <a:endParaRPr lang="fr-FR"/>
        </a:p>
      </dgm:t>
    </dgm:pt>
    <dgm:pt modelId="{CF3FF3DA-A8BB-4D81-8B52-67BA73196A17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  <a:latin typeface="Arial Rounded MT Bold" panose="020F0704030504030204" pitchFamily="34" charset="0"/>
            </a:rPr>
            <a:t>E Social</a:t>
          </a:r>
          <a:endParaRPr lang="fr-FR" dirty="0">
            <a:solidFill>
              <a:schemeClr val="tx1"/>
            </a:solidFill>
            <a:latin typeface="Arial Rounded MT Bold" panose="020F0704030504030204" pitchFamily="34" charset="0"/>
          </a:endParaRPr>
        </a:p>
      </dgm:t>
    </dgm:pt>
    <dgm:pt modelId="{C3BE7975-D0EC-46A3-B6D3-A259C1FF404E}" type="parTrans" cxnId="{37752123-6ABA-4912-AC7D-05D35E42A30E}">
      <dgm:prSet/>
      <dgm:spPr/>
      <dgm:t>
        <a:bodyPr/>
        <a:lstStyle/>
        <a:p>
          <a:endParaRPr lang="fr-FR"/>
        </a:p>
      </dgm:t>
    </dgm:pt>
    <dgm:pt modelId="{06A66B12-4D50-409B-B723-0128D8852CE0}" type="sibTrans" cxnId="{37752123-6ABA-4912-AC7D-05D35E42A30E}">
      <dgm:prSet/>
      <dgm:spPr/>
      <dgm:t>
        <a:bodyPr/>
        <a:lstStyle/>
        <a:p>
          <a:endParaRPr lang="fr-FR"/>
        </a:p>
      </dgm:t>
    </dgm:pt>
    <dgm:pt modelId="{D5FDA3E4-367B-415C-9A5E-C612B56CD922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FR" sz="1600" dirty="0" smtClean="0">
              <a:solidFill>
                <a:schemeClr val="tx1"/>
              </a:solidFill>
            </a:rPr>
            <a:t>La viabilité économique</a:t>
          </a:r>
          <a:endParaRPr lang="fr-FR" sz="1600" dirty="0">
            <a:solidFill>
              <a:schemeClr val="tx1"/>
            </a:solidFill>
          </a:endParaRPr>
        </a:p>
      </dgm:t>
    </dgm:pt>
    <dgm:pt modelId="{1C40D24B-DCFD-47B9-A526-68A767965E1D}" type="parTrans" cxnId="{786D9FC3-8294-47AE-8C25-510EAD9DD388}">
      <dgm:prSet/>
      <dgm:spPr>
        <a:solidFill>
          <a:srgbClr val="FFC000"/>
        </a:solidFill>
      </dgm:spPr>
      <dgm:t>
        <a:bodyPr/>
        <a:lstStyle/>
        <a:p>
          <a:endParaRPr lang="fr-FR"/>
        </a:p>
      </dgm:t>
    </dgm:pt>
    <dgm:pt modelId="{40C5B71C-9556-44D3-91AD-AA33C478445F}" type="sibTrans" cxnId="{786D9FC3-8294-47AE-8C25-510EAD9DD388}">
      <dgm:prSet/>
      <dgm:spPr/>
      <dgm:t>
        <a:bodyPr/>
        <a:lstStyle/>
        <a:p>
          <a:endParaRPr lang="fr-FR"/>
        </a:p>
      </dgm:t>
    </dgm:pt>
    <dgm:pt modelId="{D73AD2A2-958A-42E3-8202-4BD111F91365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Les objectifs sociaux/ environnementaux</a:t>
          </a:r>
          <a:endParaRPr lang="fr-FR" dirty="0">
            <a:solidFill>
              <a:schemeClr val="tx1"/>
            </a:solidFill>
          </a:endParaRPr>
        </a:p>
      </dgm:t>
    </dgm:pt>
    <dgm:pt modelId="{800D8768-0E51-47CC-BFAC-3BF6F44C9010}" type="parTrans" cxnId="{40BC2A89-AB24-43DC-B56E-EE8E9863F77D}">
      <dgm:prSet/>
      <dgm:spPr>
        <a:solidFill>
          <a:srgbClr val="FFC000"/>
        </a:solidFill>
      </dgm:spPr>
      <dgm:t>
        <a:bodyPr/>
        <a:lstStyle/>
        <a:p>
          <a:endParaRPr lang="fr-FR"/>
        </a:p>
      </dgm:t>
    </dgm:pt>
    <dgm:pt modelId="{71AA70E0-5AE3-42FD-9FFA-F6013E899413}" type="sibTrans" cxnId="{40BC2A89-AB24-43DC-B56E-EE8E9863F77D}">
      <dgm:prSet/>
      <dgm:spPr/>
      <dgm:t>
        <a:bodyPr/>
        <a:lstStyle/>
        <a:p>
          <a:endParaRPr lang="fr-FR"/>
        </a:p>
      </dgm:t>
    </dgm:pt>
    <dgm:pt modelId="{4C4BBED1-7A35-4BF4-A24E-BCAC0436A8EF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FR" sz="1600" dirty="0" smtClean="0">
              <a:solidFill>
                <a:schemeClr val="tx1"/>
              </a:solidFill>
            </a:rPr>
            <a:t>L’encadrement</a:t>
          </a:r>
          <a:r>
            <a:rPr lang="fr-FR" sz="2000" dirty="0" smtClean="0">
              <a:solidFill>
                <a:schemeClr val="tx1"/>
              </a:solidFill>
            </a:rPr>
            <a:t> </a:t>
          </a:r>
          <a:r>
            <a:rPr lang="fr-FR" sz="1600" dirty="0" smtClean="0">
              <a:solidFill>
                <a:schemeClr val="tx1"/>
              </a:solidFill>
            </a:rPr>
            <a:t>des profits</a:t>
          </a:r>
          <a:endParaRPr lang="fr-FR" sz="1600" dirty="0">
            <a:solidFill>
              <a:schemeClr val="tx1"/>
            </a:solidFill>
          </a:endParaRPr>
        </a:p>
      </dgm:t>
    </dgm:pt>
    <dgm:pt modelId="{5B761B49-B8D1-4839-AC56-55BC9B6FEF1A}" type="parTrans" cxnId="{D552EF19-1682-426C-ADCF-A1B43D0E5BF2}">
      <dgm:prSet/>
      <dgm:spPr>
        <a:solidFill>
          <a:srgbClr val="FFC000"/>
        </a:solidFill>
      </dgm:spPr>
      <dgm:t>
        <a:bodyPr/>
        <a:lstStyle/>
        <a:p>
          <a:endParaRPr lang="fr-FR"/>
        </a:p>
      </dgm:t>
    </dgm:pt>
    <dgm:pt modelId="{D0F37BC8-E626-47F9-B1ED-35C6679E5CAF}" type="sibTrans" cxnId="{D552EF19-1682-426C-ADCF-A1B43D0E5BF2}">
      <dgm:prSet/>
      <dgm:spPr/>
      <dgm:t>
        <a:bodyPr/>
        <a:lstStyle/>
        <a:p>
          <a:endParaRPr lang="fr-FR"/>
        </a:p>
      </dgm:t>
    </dgm:pt>
    <dgm:pt modelId="{A6BA5224-7E1B-4134-890F-CA9810B6CE94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FR" sz="1600" dirty="0" smtClean="0">
              <a:solidFill>
                <a:schemeClr val="tx1"/>
              </a:solidFill>
            </a:rPr>
            <a:t>Le partage de la gouvernance</a:t>
          </a:r>
          <a:endParaRPr lang="fr-FR" sz="1600" dirty="0">
            <a:solidFill>
              <a:schemeClr val="tx1"/>
            </a:solidFill>
          </a:endParaRPr>
        </a:p>
      </dgm:t>
    </dgm:pt>
    <dgm:pt modelId="{EB0942BF-D4C8-4CEA-B1F2-5644780FB9CF}" type="parTrans" cxnId="{F1F1120E-A4B6-4139-850B-EF2FA4A34C77}">
      <dgm:prSet/>
      <dgm:spPr>
        <a:solidFill>
          <a:srgbClr val="FFC000"/>
        </a:solidFill>
      </dgm:spPr>
      <dgm:t>
        <a:bodyPr/>
        <a:lstStyle/>
        <a:p>
          <a:endParaRPr lang="fr-FR"/>
        </a:p>
      </dgm:t>
    </dgm:pt>
    <dgm:pt modelId="{0C66ABCE-F8E7-4234-AD55-E335CDC853FC}" type="sibTrans" cxnId="{F1F1120E-A4B6-4139-850B-EF2FA4A34C77}">
      <dgm:prSet/>
      <dgm:spPr/>
      <dgm:t>
        <a:bodyPr/>
        <a:lstStyle/>
        <a:p>
          <a:endParaRPr lang="fr-FR"/>
        </a:p>
      </dgm:t>
    </dgm:pt>
    <dgm:pt modelId="{58ABF829-031E-4822-A969-57137B81232D}" type="pres">
      <dgm:prSet presAssocID="{FD1116EA-4595-4141-B38B-DB0401DB1D2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CBBBA72-354A-479C-834E-A1DAFDF21FF8}" type="pres">
      <dgm:prSet presAssocID="{CF3FF3DA-A8BB-4D81-8B52-67BA73196A17}" presName="centerShape" presStyleLbl="node0" presStyleIdx="0" presStyleCnt="1"/>
      <dgm:spPr/>
      <dgm:t>
        <a:bodyPr/>
        <a:lstStyle/>
        <a:p>
          <a:endParaRPr lang="fr-FR"/>
        </a:p>
      </dgm:t>
    </dgm:pt>
    <dgm:pt modelId="{9C969301-77B1-4681-A9AB-341E56353C40}" type="pres">
      <dgm:prSet presAssocID="{1C40D24B-DCFD-47B9-A526-68A767965E1D}" presName="parTrans" presStyleLbl="sibTrans2D1" presStyleIdx="0" presStyleCnt="4"/>
      <dgm:spPr/>
      <dgm:t>
        <a:bodyPr/>
        <a:lstStyle/>
        <a:p>
          <a:endParaRPr lang="fr-FR"/>
        </a:p>
      </dgm:t>
    </dgm:pt>
    <dgm:pt modelId="{00579D96-9BAE-4EBE-911B-931D0DE1ED82}" type="pres">
      <dgm:prSet presAssocID="{1C40D24B-DCFD-47B9-A526-68A767965E1D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40CE0757-867D-44B7-B38B-D0BE9AD65854}" type="pres">
      <dgm:prSet presAssocID="{D5FDA3E4-367B-415C-9A5E-C612B56CD922}" presName="node" presStyleLbl="node1" presStyleIdx="0" presStyleCnt="4" custScaleX="1298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45B4ED-2C7A-4A8F-A8D8-B18DD29F22E1}" type="pres">
      <dgm:prSet presAssocID="{800D8768-0E51-47CC-BFAC-3BF6F44C9010}" presName="parTrans" presStyleLbl="sibTrans2D1" presStyleIdx="1" presStyleCnt="4"/>
      <dgm:spPr/>
      <dgm:t>
        <a:bodyPr/>
        <a:lstStyle/>
        <a:p>
          <a:endParaRPr lang="fr-FR"/>
        </a:p>
      </dgm:t>
    </dgm:pt>
    <dgm:pt modelId="{E4D0A631-4BA6-4876-9908-E1773FFBD4FA}" type="pres">
      <dgm:prSet presAssocID="{800D8768-0E51-47CC-BFAC-3BF6F44C9010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C3BA9F54-E500-4539-B294-43E21E01788D}" type="pres">
      <dgm:prSet presAssocID="{D73AD2A2-958A-42E3-8202-4BD111F91365}" presName="node" presStyleLbl="node1" presStyleIdx="1" presStyleCnt="4" custScaleX="121706" custRadScaleRad="1230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BCD119-9C29-4A83-8C10-7CD1F432AF6F}" type="pres">
      <dgm:prSet presAssocID="{5B761B49-B8D1-4839-AC56-55BC9B6FEF1A}" presName="parTrans" presStyleLbl="sibTrans2D1" presStyleIdx="2" presStyleCnt="4"/>
      <dgm:spPr/>
      <dgm:t>
        <a:bodyPr/>
        <a:lstStyle/>
        <a:p>
          <a:endParaRPr lang="fr-FR"/>
        </a:p>
      </dgm:t>
    </dgm:pt>
    <dgm:pt modelId="{DA977AE6-178F-475E-A3AC-8DF794AB70FA}" type="pres">
      <dgm:prSet presAssocID="{5B761B49-B8D1-4839-AC56-55BC9B6FEF1A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16B7DD7E-C7B5-4E2B-80F3-E950E3EB384A}" type="pres">
      <dgm:prSet presAssocID="{4C4BBED1-7A35-4BF4-A24E-BCAC0436A8EF}" presName="node" presStyleLbl="node1" presStyleIdx="2" presStyleCnt="4" custScaleX="1332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24F896-0959-458F-AADD-433CE07ECE10}" type="pres">
      <dgm:prSet presAssocID="{EB0942BF-D4C8-4CEA-B1F2-5644780FB9CF}" presName="parTrans" presStyleLbl="sibTrans2D1" presStyleIdx="3" presStyleCnt="4"/>
      <dgm:spPr/>
      <dgm:t>
        <a:bodyPr/>
        <a:lstStyle/>
        <a:p>
          <a:endParaRPr lang="fr-FR"/>
        </a:p>
      </dgm:t>
    </dgm:pt>
    <dgm:pt modelId="{9F1C2836-88DD-49E4-9954-B996FEE674D0}" type="pres">
      <dgm:prSet presAssocID="{EB0942BF-D4C8-4CEA-B1F2-5644780FB9CF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8F89E54B-AEB8-4580-A336-9E4E05CD72BC}" type="pres">
      <dgm:prSet presAssocID="{A6BA5224-7E1B-4134-890F-CA9810B6CE94}" presName="node" presStyleLbl="node1" presStyleIdx="3" presStyleCnt="4" custScaleX="127179" custRadScaleRad="116927" custRadScaleInc="13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1F1120E-A4B6-4139-850B-EF2FA4A34C77}" srcId="{CF3FF3DA-A8BB-4D81-8B52-67BA73196A17}" destId="{A6BA5224-7E1B-4134-890F-CA9810B6CE94}" srcOrd="3" destOrd="0" parTransId="{EB0942BF-D4C8-4CEA-B1F2-5644780FB9CF}" sibTransId="{0C66ABCE-F8E7-4234-AD55-E335CDC853FC}"/>
    <dgm:cxn modelId="{8DC49E12-347D-425C-99B1-529B0F198737}" type="presOf" srcId="{CF3FF3DA-A8BB-4D81-8B52-67BA73196A17}" destId="{0CBBBA72-354A-479C-834E-A1DAFDF21FF8}" srcOrd="0" destOrd="0" presId="urn:microsoft.com/office/officeart/2005/8/layout/radial5"/>
    <dgm:cxn modelId="{AE6F9BE6-EA62-48BE-A5A9-F47742B2AEE6}" type="presOf" srcId="{A6BA5224-7E1B-4134-890F-CA9810B6CE94}" destId="{8F89E54B-AEB8-4580-A336-9E4E05CD72BC}" srcOrd="0" destOrd="0" presId="urn:microsoft.com/office/officeart/2005/8/layout/radial5"/>
    <dgm:cxn modelId="{A3D5F98E-FB50-456F-B159-979E5E3A50C3}" type="presOf" srcId="{EB0942BF-D4C8-4CEA-B1F2-5644780FB9CF}" destId="{9F1C2836-88DD-49E4-9954-B996FEE674D0}" srcOrd="1" destOrd="0" presId="urn:microsoft.com/office/officeart/2005/8/layout/radial5"/>
    <dgm:cxn modelId="{40348068-2E60-447A-9056-8175BDC92CE3}" type="presOf" srcId="{5B761B49-B8D1-4839-AC56-55BC9B6FEF1A}" destId="{DA977AE6-178F-475E-A3AC-8DF794AB70FA}" srcOrd="1" destOrd="0" presId="urn:microsoft.com/office/officeart/2005/8/layout/radial5"/>
    <dgm:cxn modelId="{D552EF19-1682-426C-ADCF-A1B43D0E5BF2}" srcId="{CF3FF3DA-A8BB-4D81-8B52-67BA73196A17}" destId="{4C4BBED1-7A35-4BF4-A24E-BCAC0436A8EF}" srcOrd="2" destOrd="0" parTransId="{5B761B49-B8D1-4839-AC56-55BC9B6FEF1A}" sibTransId="{D0F37BC8-E626-47F9-B1ED-35C6679E5CAF}"/>
    <dgm:cxn modelId="{DAE33FA5-3F08-484D-876D-0856EC2012C2}" type="presOf" srcId="{5B761B49-B8D1-4839-AC56-55BC9B6FEF1A}" destId="{97BCD119-9C29-4A83-8C10-7CD1F432AF6F}" srcOrd="0" destOrd="0" presId="urn:microsoft.com/office/officeart/2005/8/layout/radial5"/>
    <dgm:cxn modelId="{AABBDB7F-EDE7-48A8-ADF6-C7A0D1BEA89C}" type="presOf" srcId="{1C40D24B-DCFD-47B9-A526-68A767965E1D}" destId="{9C969301-77B1-4681-A9AB-341E56353C40}" srcOrd="0" destOrd="0" presId="urn:microsoft.com/office/officeart/2005/8/layout/radial5"/>
    <dgm:cxn modelId="{FDB4C731-2A71-4A99-A833-E43E258ED10B}" type="presOf" srcId="{800D8768-0E51-47CC-BFAC-3BF6F44C9010}" destId="{CB45B4ED-2C7A-4A8F-A8D8-B18DD29F22E1}" srcOrd="0" destOrd="0" presId="urn:microsoft.com/office/officeart/2005/8/layout/radial5"/>
    <dgm:cxn modelId="{A1C72BDA-7DBC-4621-8A37-80DB81B81B03}" type="presOf" srcId="{FD1116EA-4595-4141-B38B-DB0401DB1D20}" destId="{58ABF829-031E-4822-A969-57137B81232D}" srcOrd="0" destOrd="0" presId="urn:microsoft.com/office/officeart/2005/8/layout/radial5"/>
    <dgm:cxn modelId="{851746C6-7195-4EB2-9EF3-7FC6E2B9A699}" type="presOf" srcId="{1C40D24B-DCFD-47B9-A526-68A767965E1D}" destId="{00579D96-9BAE-4EBE-911B-931D0DE1ED82}" srcOrd="1" destOrd="0" presId="urn:microsoft.com/office/officeart/2005/8/layout/radial5"/>
    <dgm:cxn modelId="{58884D2E-0E72-4CB8-8DCA-78CF80CC45D0}" type="presOf" srcId="{800D8768-0E51-47CC-BFAC-3BF6F44C9010}" destId="{E4D0A631-4BA6-4876-9908-E1773FFBD4FA}" srcOrd="1" destOrd="0" presId="urn:microsoft.com/office/officeart/2005/8/layout/radial5"/>
    <dgm:cxn modelId="{4C469668-A5C4-41EB-A7B8-DF90EA469BE0}" type="presOf" srcId="{4C4BBED1-7A35-4BF4-A24E-BCAC0436A8EF}" destId="{16B7DD7E-C7B5-4E2B-80F3-E950E3EB384A}" srcOrd="0" destOrd="0" presId="urn:microsoft.com/office/officeart/2005/8/layout/radial5"/>
    <dgm:cxn modelId="{40BC2A89-AB24-43DC-B56E-EE8E9863F77D}" srcId="{CF3FF3DA-A8BB-4D81-8B52-67BA73196A17}" destId="{D73AD2A2-958A-42E3-8202-4BD111F91365}" srcOrd="1" destOrd="0" parTransId="{800D8768-0E51-47CC-BFAC-3BF6F44C9010}" sibTransId="{71AA70E0-5AE3-42FD-9FFA-F6013E899413}"/>
    <dgm:cxn modelId="{0A9FA090-1D81-4799-8B88-2E030AB6E079}" type="presOf" srcId="{D5FDA3E4-367B-415C-9A5E-C612B56CD922}" destId="{40CE0757-867D-44B7-B38B-D0BE9AD65854}" srcOrd="0" destOrd="0" presId="urn:microsoft.com/office/officeart/2005/8/layout/radial5"/>
    <dgm:cxn modelId="{37752123-6ABA-4912-AC7D-05D35E42A30E}" srcId="{FD1116EA-4595-4141-B38B-DB0401DB1D20}" destId="{CF3FF3DA-A8BB-4D81-8B52-67BA73196A17}" srcOrd="0" destOrd="0" parTransId="{C3BE7975-D0EC-46A3-B6D3-A259C1FF404E}" sibTransId="{06A66B12-4D50-409B-B723-0128D8852CE0}"/>
    <dgm:cxn modelId="{786D9FC3-8294-47AE-8C25-510EAD9DD388}" srcId="{CF3FF3DA-A8BB-4D81-8B52-67BA73196A17}" destId="{D5FDA3E4-367B-415C-9A5E-C612B56CD922}" srcOrd="0" destOrd="0" parTransId="{1C40D24B-DCFD-47B9-A526-68A767965E1D}" sibTransId="{40C5B71C-9556-44D3-91AD-AA33C478445F}"/>
    <dgm:cxn modelId="{A89AF8E9-6B15-4262-B999-8E95686DA02B}" type="presOf" srcId="{EB0942BF-D4C8-4CEA-B1F2-5644780FB9CF}" destId="{3F24F896-0959-458F-AADD-433CE07ECE10}" srcOrd="0" destOrd="0" presId="urn:microsoft.com/office/officeart/2005/8/layout/radial5"/>
    <dgm:cxn modelId="{A5E9F817-4F59-4920-8367-A4946E90D12D}" type="presOf" srcId="{D73AD2A2-958A-42E3-8202-4BD111F91365}" destId="{C3BA9F54-E500-4539-B294-43E21E01788D}" srcOrd="0" destOrd="0" presId="urn:microsoft.com/office/officeart/2005/8/layout/radial5"/>
    <dgm:cxn modelId="{21395C28-1205-4B21-BA45-83DA87B55323}" type="presParOf" srcId="{58ABF829-031E-4822-A969-57137B81232D}" destId="{0CBBBA72-354A-479C-834E-A1DAFDF21FF8}" srcOrd="0" destOrd="0" presId="urn:microsoft.com/office/officeart/2005/8/layout/radial5"/>
    <dgm:cxn modelId="{4544ED5A-48CD-47F1-A523-41A1934F67B4}" type="presParOf" srcId="{58ABF829-031E-4822-A969-57137B81232D}" destId="{9C969301-77B1-4681-A9AB-341E56353C40}" srcOrd="1" destOrd="0" presId="urn:microsoft.com/office/officeart/2005/8/layout/radial5"/>
    <dgm:cxn modelId="{23CB72A9-3CAC-4D0B-AF15-25A651104C0E}" type="presParOf" srcId="{9C969301-77B1-4681-A9AB-341E56353C40}" destId="{00579D96-9BAE-4EBE-911B-931D0DE1ED82}" srcOrd="0" destOrd="0" presId="urn:microsoft.com/office/officeart/2005/8/layout/radial5"/>
    <dgm:cxn modelId="{9AC817E7-9065-4F48-81F0-22CFFEB85F46}" type="presParOf" srcId="{58ABF829-031E-4822-A969-57137B81232D}" destId="{40CE0757-867D-44B7-B38B-D0BE9AD65854}" srcOrd="2" destOrd="0" presId="urn:microsoft.com/office/officeart/2005/8/layout/radial5"/>
    <dgm:cxn modelId="{AAE0C771-5091-4FA0-8623-EC390A259FBB}" type="presParOf" srcId="{58ABF829-031E-4822-A969-57137B81232D}" destId="{CB45B4ED-2C7A-4A8F-A8D8-B18DD29F22E1}" srcOrd="3" destOrd="0" presId="urn:microsoft.com/office/officeart/2005/8/layout/radial5"/>
    <dgm:cxn modelId="{B72446EF-7BA4-4866-B836-E0FB01B9D828}" type="presParOf" srcId="{CB45B4ED-2C7A-4A8F-A8D8-B18DD29F22E1}" destId="{E4D0A631-4BA6-4876-9908-E1773FFBD4FA}" srcOrd="0" destOrd="0" presId="urn:microsoft.com/office/officeart/2005/8/layout/radial5"/>
    <dgm:cxn modelId="{0DA705AC-2E36-4795-8C3E-6A7F707F3637}" type="presParOf" srcId="{58ABF829-031E-4822-A969-57137B81232D}" destId="{C3BA9F54-E500-4539-B294-43E21E01788D}" srcOrd="4" destOrd="0" presId="urn:microsoft.com/office/officeart/2005/8/layout/radial5"/>
    <dgm:cxn modelId="{4CDE1540-3FD2-424F-8C7C-8BCBC5FC8FE7}" type="presParOf" srcId="{58ABF829-031E-4822-A969-57137B81232D}" destId="{97BCD119-9C29-4A83-8C10-7CD1F432AF6F}" srcOrd="5" destOrd="0" presId="urn:microsoft.com/office/officeart/2005/8/layout/radial5"/>
    <dgm:cxn modelId="{A4DCA7D0-687A-43AD-978F-D2C6BB73A1F2}" type="presParOf" srcId="{97BCD119-9C29-4A83-8C10-7CD1F432AF6F}" destId="{DA977AE6-178F-475E-A3AC-8DF794AB70FA}" srcOrd="0" destOrd="0" presId="urn:microsoft.com/office/officeart/2005/8/layout/radial5"/>
    <dgm:cxn modelId="{16F45756-1B56-4265-BFC3-47DD767D08FD}" type="presParOf" srcId="{58ABF829-031E-4822-A969-57137B81232D}" destId="{16B7DD7E-C7B5-4E2B-80F3-E950E3EB384A}" srcOrd="6" destOrd="0" presId="urn:microsoft.com/office/officeart/2005/8/layout/radial5"/>
    <dgm:cxn modelId="{D8A435C4-A2EE-409E-B820-B5FF4BDFE1AC}" type="presParOf" srcId="{58ABF829-031E-4822-A969-57137B81232D}" destId="{3F24F896-0959-458F-AADD-433CE07ECE10}" srcOrd="7" destOrd="0" presId="urn:microsoft.com/office/officeart/2005/8/layout/radial5"/>
    <dgm:cxn modelId="{D0CD5DC4-41A8-4A23-972B-7B08259A738D}" type="presParOf" srcId="{3F24F896-0959-458F-AADD-433CE07ECE10}" destId="{9F1C2836-88DD-49E4-9954-B996FEE674D0}" srcOrd="0" destOrd="0" presId="urn:microsoft.com/office/officeart/2005/8/layout/radial5"/>
    <dgm:cxn modelId="{FDD77A36-238B-4314-9C48-1A2D91ADFBE6}" type="presParOf" srcId="{58ABF829-031E-4822-A969-57137B81232D}" destId="{8F89E54B-AEB8-4580-A336-9E4E05CD72B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A546A2-0C0B-4D17-8414-237257600F4D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51AEB654-AEF6-4108-9B28-05A7E0B2DC84}">
      <dgm:prSet phldrT="[Texte]"/>
      <dgm:spPr>
        <a:solidFill>
          <a:schemeClr val="accent4">
            <a:lumMod val="60000"/>
            <a:lumOff val="4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fr-FR" dirty="0"/>
        </a:p>
      </dgm:t>
    </dgm:pt>
    <dgm:pt modelId="{2B46BD2A-1EAA-48B7-9994-54515047DF0B}" type="parTrans" cxnId="{D7BD1A12-C2D0-48F2-8FD6-124C1A801D73}">
      <dgm:prSet/>
      <dgm:spPr/>
      <dgm:t>
        <a:bodyPr/>
        <a:lstStyle/>
        <a:p>
          <a:endParaRPr lang="fr-FR"/>
        </a:p>
      </dgm:t>
    </dgm:pt>
    <dgm:pt modelId="{95A4A747-8544-45C3-A9FA-D84496DCA3BB}" type="sibTrans" cxnId="{D7BD1A12-C2D0-48F2-8FD6-124C1A801D73}">
      <dgm:prSet/>
      <dgm:spPr/>
      <dgm:t>
        <a:bodyPr/>
        <a:lstStyle/>
        <a:p>
          <a:endParaRPr lang="fr-FR"/>
        </a:p>
      </dgm:t>
    </dgm:pt>
    <dgm:pt modelId="{9689F26C-2AFA-4C61-BC06-B0A842CD887C}">
      <dgm:prSet phldrT="[Texte]" phldr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fr-FR" dirty="0"/>
        </a:p>
      </dgm:t>
    </dgm:pt>
    <dgm:pt modelId="{BBF78D3E-0A75-4411-B1D4-D81051DF264B}" type="parTrans" cxnId="{071E0BD5-F6D8-4C3F-8C0D-4BAA68084E46}">
      <dgm:prSet/>
      <dgm:spPr/>
      <dgm:t>
        <a:bodyPr/>
        <a:lstStyle/>
        <a:p>
          <a:endParaRPr lang="fr-FR"/>
        </a:p>
      </dgm:t>
    </dgm:pt>
    <dgm:pt modelId="{E0DF8816-41A0-4E93-87AF-397F0DB1B4DE}" type="sibTrans" cxnId="{071E0BD5-F6D8-4C3F-8C0D-4BAA68084E46}">
      <dgm:prSet/>
      <dgm:spPr/>
      <dgm:t>
        <a:bodyPr/>
        <a:lstStyle/>
        <a:p>
          <a:endParaRPr lang="fr-FR"/>
        </a:p>
      </dgm:t>
    </dgm:pt>
    <dgm:pt modelId="{461A5E72-8580-4C0F-B700-ABFCD82D1131}">
      <dgm:prSet phldrT="[Texte]" phldr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fr-FR" dirty="0"/>
        </a:p>
      </dgm:t>
    </dgm:pt>
    <dgm:pt modelId="{D93133DB-75B8-4D30-8196-7A312419D98A}" type="parTrans" cxnId="{7FC7390C-DE02-4E73-9108-D50AAB94C84B}">
      <dgm:prSet/>
      <dgm:spPr/>
      <dgm:t>
        <a:bodyPr/>
        <a:lstStyle/>
        <a:p>
          <a:endParaRPr lang="fr-FR"/>
        </a:p>
      </dgm:t>
    </dgm:pt>
    <dgm:pt modelId="{AE57EB8D-749F-43E9-8D4A-F1CF1835B762}" type="sibTrans" cxnId="{7FC7390C-DE02-4E73-9108-D50AAB94C84B}">
      <dgm:prSet/>
      <dgm:spPr/>
      <dgm:t>
        <a:bodyPr/>
        <a:lstStyle/>
        <a:p>
          <a:endParaRPr lang="fr-FR"/>
        </a:p>
      </dgm:t>
    </dgm:pt>
    <dgm:pt modelId="{C7CCA30E-DB7C-43B3-AF92-7E8515015669}" type="pres">
      <dgm:prSet presAssocID="{D8A546A2-0C0B-4D17-8414-237257600F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EEBEF6A-F684-4698-A307-D16F55CC3BD5}" type="pres">
      <dgm:prSet presAssocID="{51AEB654-AEF6-4108-9B28-05A7E0B2DC84}" presName="node" presStyleLbl="node1" presStyleIdx="0" presStyleCnt="3" custLinFactNeighborX="-513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7EB69E-B73A-455D-833D-A64F443AEBB5}" type="pres">
      <dgm:prSet presAssocID="{95A4A747-8544-45C3-A9FA-D84496DCA3BB}" presName="sibTrans" presStyleCnt="0"/>
      <dgm:spPr/>
      <dgm:t>
        <a:bodyPr/>
        <a:lstStyle/>
        <a:p>
          <a:endParaRPr lang="fr-FR"/>
        </a:p>
      </dgm:t>
    </dgm:pt>
    <dgm:pt modelId="{9D84D508-5B6A-4E3E-8BC7-91643666A8ED}" type="pres">
      <dgm:prSet presAssocID="{9689F26C-2AFA-4C61-BC06-B0A842CD887C}" presName="node" presStyleLbl="node1" presStyleIdx="1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446854-1A6F-414B-B952-DC907A42F54F}" type="pres">
      <dgm:prSet presAssocID="{E0DF8816-41A0-4E93-87AF-397F0DB1B4DE}" presName="sibTrans" presStyleCnt="0"/>
      <dgm:spPr/>
      <dgm:t>
        <a:bodyPr/>
        <a:lstStyle/>
        <a:p>
          <a:endParaRPr lang="fr-FR"/>
        </a:p>
      </dgm:t>
    </dgm:pt>
    <dgm:pt modelId="{023F7993-6037-4ACF-96A6-B375CD62E582}" type="pres">
      <dgm:prSet presAssocID="{461A5E72-8580-4C0F-B700-ABFCD82D1131}" presName="node" presStyleLbl="node1" presStyleIdx="2" presStyleCnt="3" custLinFactNeighborX="513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71E0BD5-F6D8-4C3F-8C0D-4BAA68084E46}" srcId="{D8A546A2-0C0B-4D17-8414-237257600F4D}" destId="{9689F26C-2AFA-4C61-BC06-B0A842CD887C}" srcOrd="1" destOrd="0" parTransId="{BBF78D3E-0A75-4411-B1D4-D81051DF264B}" sibTransId="{E0DF8816-41A0-4E93-87AF-397F0DB1B4DE}"/>
    <dgm:cxn modelId="{30E6E525-CBA7-49B0-97A2-7B238D6E9D59}" type="presOf" srcId="{461A5E72-8580-4C0F-B700-ABFCD82D1131}" destId="{023F7993-6037-4ACF-96A6-B375CD62E582}" srcOrd="0" destOrd="0" presId="urn:microsoft.com/office/officeart/2005/8/layout/hList6"/>
    <dgm:cxn modelId="{9E441319-E2AC-457C-B587-5C5FC9F22881}" type="presOf" srcId="{51AEB654-AEF6-4108-9B28-05A7E0B2DC84}" destId="{7EEBEF6A-F684-4698-A307-D16F55CC3BD5}" srcOrd="0" destOrd="0" presId="urn:microsoft.com/office/officeart/2005/8/layout/hList6"/>
    <dgm:cxn modelId="{D7BD1A12-C2D0-48F2-8FD6-124C1A801D73}" srcId="{D8A546A2-0C0B-4D17-8414-237257600F4D}" destId="{51AEB654-AEF6-4108-9B28-05A7E0B2DC84}" srcOrd="0" destOrd="0" parTransId="{2B46BD2A-1EAA-48B7-9994-54515047DF0B}" sibTransId="{95A4A747-8544-45C3-A9FA-D84496DCA3BB}"/>
    <dgm:cxn modelId="{64198659-8640-4AF9-BD3E-398E313FC375}" type="presOf" srcId="{9689F26C-2AFA-4C61-BC06-B0A842CD887C}" destId="{9D84D508-5B6A-4E3E-8BC7-91643666A8ED}" srcOrd="0" destOrd="0" presId="urn:microsoft.com/office/officeart/2005/8/layout/hList6"/>
    <dgm:cxn modelId="{239ACF44-770E-4857-A49E-0A532112B347}" type="presOf" srcId="{D8A546A2-0C0B-4D17-8414-237257600F4D}" destId="{C7CCA30E-DB7C-43B3-AF92-7E8515015669}" srcOrd="0" destOrd="0" presId="urn:microsoft.com/office/officeart/2005/8/layout/hList6"/>
    <dgm:cxn modelId="{7FC7390C-DE02-4E73-9108-D50AAB94C84B}" srcId="{D8A546A2-0C0B-4D17-8414-237257600F4D}" destId="{461A5E72-8580-4C0F-B700-ABFCD82D1131}" srcOrd="2" destOrd="0" parTransId="{D93133DB-75B8-4D30-8196-7A312419D98A}" sibTransId="{AE57EB8D-749F-43E9-8D4A-F1CF1835B762}"/>
    <dgm:cxn modelId="{C005B903-05F4-4642-8D5F-A5888E0670F1}" type="presParOf" srcId="{C7CCA30E-DB7C-43B3-AF92-7E8515015669}" destId="{7EEBEF6A-F684-4698-A307-D16F55CC3BD5}" srcOrd="0" destOrd="0" presId="urn:microsoft.com/office/officeart/2005/8/layout/hList6"/>
    <dgm:cxn modelId="{F840AC86-6B50-4E75-A6DE-DE6DFD1EFBE0}" type="presParOf" srcId="{C7CCA30E-DB7C-43B3-AF92-7E8515015669}" destId="{D27EB69E-B73A-455D-833D-A64F443AEBB5}" srcOrd="1" destOrd="0" presId="urn:microsoft.com/office/officeart/2005/8/layout/hList6"/>
    <dgm:cxn modelId="{6821D4EC-8B0A-4CF2-B62C-6C4E6DFFBE0A}" type="presParOf" srcId="{C7CCA30E-DB7C-43B3-AF92-7E8515015669}" destId="{9D84D508-5B6A-4E3E-8BC7-91643666A8ED}" srcOrd="2" destOrd="0" presId="urn:microsoft.com/office/officeart/2005/8/layout/hList6"/>
    <dgm:cxn modelId="{C2539721-221E-4D8A-AE35-33C700A0A935}" type="presParOf" srcId="{C7CCA30E-DB7C-43B3-AF92-7E8515015669}" destId="{7C446854-1A6F-414B-B952-DC907A42F54F}" srcOrd="3" destOrd="0" presId="urn:microsoft.com/office/officeart/2005/8/layout/hList6"/>
    <dgm:cxn modelId="{D4B92DF1-B4F2-4E3B-96E0-A4B84F63176E}" type="presParOf" srcId="{C7CCA30E-DB7C-43B3-AF92-7E8515015669}" destId="{023F7993-6037-4ACF-96A6-B375CD62E58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A7413B-D649-43A1-B6E6-9ADE27D61294}" type="doc">
      <dgm:prSet loTypeId="urn:microsoft.com/office/officeart/2005/8/layout/hProcess9" loCatId="process" qsTypeId="urn:microsoft.com/office/officeart/2005/8/quickstyle/3d2" qsCatId="3D" csTypeId="urn:microsoft.com/office/officeart/2005/8/colors/accent1_2" csCatId="accent1" phldr="1"/>
      <dgm:spPr/>
    </dgm:pt>
    <dgm:pt modelId="{9109F5E8-CE0F-47AC-A5E5-EBC5FB7F2DC0}">
      <dgm:prSet/>
      <dgm:spPr>
        <a:solidFill>
          <a:srgbClr val="C00000"/>
        </a:solidFill>
      </dgm:spPr>
      <dgm:t>
        <a:bodyPr/>
        <a:lstStyle/>
        <a:p>
          <a:r>
            <a:rPr lang="fr-FR" smtClean="0">
              <a:solidFill>
                <a:schemeClr val="tx1"/>
              </a:solidFill>
            </a:rPr>
            <a:t>La période de l’économie planifiée: de l’indépendance jusqu’à 1990</a:t>
          </a:r>
          <a:endParaRPr lang="fr-FR" dirty="0">
            <a:solidFill>
              <a:schemeClr val="tx1"/>
            </a:solidFill>
          </a:endParaRPr>
        </a:p>
      </dgm:t>
    </dgm:pt>
    <dgm:pt modelId="{A473EE60-D933-4414-9EBB-11AC3941A96C}" type="parTrans" cxnId="{3BA00A69-BEB6-41E8-937E-057869A620F2}">
      <dgm:prSet/>
      <dgm:spPr/>
      <dgm:t>
        <a:bodyPr/>
        <a:lstStyle/>
        <a:p>
          <a:endParaRPr lang="fr-FR"/>
        </a:p>
      </dgm:t>
    </dgm:pt>
    <dgm:pt modelId="{B0B299BD-4ED1-4221-85FE-5EA441AC80CB}" type="sibTrans" cxnId="{3BA00A69-BEB6-41E8-937E-057869A620F2}">
      <dgm:prSet/>
      <dgm:spPr/>
      <dgm:t>
        <a:bodyPr/>
        <a:lstStyle/>
        <a:p>
          <a:endParaRPr lang="fr-FR"/>
        </a:p>
      </dgm:t>
    </dgm:pt>
    <dgm:pt modelId="{37379453-4DEC-42AD-A346-61F3321A1672}">
      <dgm:prSet/>
      <dgm:spPr>
        <a:solidFill>
          <a:srgbClr val="C00000"/>
        </a:solidFill>
      </dgm:spPr>
      <dgm:t>
        <a:bodyPr/>
        <a:lstStyle/>
        <a:p>
          <a:r>
            <a:rPr lang="fr-FR" smtClean="0">
              <a:solidFill>
                <a:schemeClr val="tx1"/>
              </a:solidFill>
            </a:rPr>
            <a:t> Le passage à l’économie de marché : à partir des années 1990</a:t>
          </a:r>
          <a:endParaRPr lang="fr-FR" dirty="0">
            <a:solidFill>
              <a:schemeClr val="tx1"/>
            </a:solidFill>
          </a:endParaRPr>
        </a:p>
      </dgm:t>
    </dgm:pt>
    <dgm:pt modelId="{D08D63B4-DAEB-4CBC-89FF-47A11DDD245C}" type="parTrans" cxnId="{6071CEC2-9A03-440D-AA06-F50A0B24ABC1}">
      <dgm:prSet/>
      <dgm:spPr/>
      <dgm:t>
        <a:bodyPr/>
        <a:lstStyle/>
        <a:p>
          <a:endParaRPr lang="fr-FR"/>
        </a:p>
      </dgm:t>
    </dgm:pt>
    <dgm:pt modelId="{42838F23-6A14-4031-93AA-EB4A8A91BF5F}" type="sibTrans" cxnId="{6071CEC2-9A03-440D-AA06-F50A0B24ABC1}">
      <dgm:prSet/>
      <dgm:spPr/>
      <dgm:t>
        <a:bodyPr/>
        <a:lstStyle/>
        <a:p>
          <a:endParaRPr lang="fr-FR"/>
        </a:p>
      </dgm:t>
    </dgm:pt>
    <dgm:pt modelId="{A15D399F-361A-401B-9C99-C1AB98D76F54}">
      <dgm:prSet/>
      <dgm:spPr>
        <a:solidFill>
          <a:srgbClr val="C00000"/>
        </a:solidFill>
      </dgm:spPr>
      <dgm:t>
        <a:bodyPr/>
        <a:lstStyle/>
        <a:p>
          <a:pPr algn="ctr"/>
          <a:r>
            <a:rPr lang="fr-FR" smtClean="0">
              <a:solidFill>
                <a:schemeClr val="tx1"/>
              </a:solidFill>
            </a:rPr>
            <a:t>Les réformes de deuxième génération : à partir de 2001 </a:t>
          </a:r>
          <a:endParaRPr lang="fr-FR" dirty="0">
            <a:solidFill>
              <a:schemeClr val="tx1"/>
            </a:solidFill>
          </a:endParaRPr>
        </a:p>
      </dgm:t>
    </dgm:pt>
    <dgm:pt modelId="{24657E94-2AAC-4B8C-9635-C48FC6C50FE3}" type="parTrans" cxnId="{FF7BFAB4-AA46-4A6A-B338-C5A894EDB264}">
      <dgm:prSet/>
      <dgm:spPr/>
      <dgm:t>
        <a:bodyPr/>
        <a:lstStyle/>
        <a:p>
          <a:endParaRPr lang="fr-FR"/>
        </a:p>
      </dgm:t>
    </dgm:pt>
    <dgm:pt modelId="{C4297CEE-131A-4C79-BDF2-1554A1E42E05}" type="sibTrans" cxnId="{FF7BFAB4-AA46-4A6A-B338-C5A894EDB264}">
      <dgm:prSet/>
      <dgm:spPr/>
      <dgm:t>
        <a:bodyPr/>
        <a:lstStyle/>
        <a:p>
          <a:endParaRPr lang="fr-FR"/>
        </a:p>
      </dgm:t>
    </dgm:pt>
    <dgm:pt modelId="{17728633-08D4-4266-AEEE-D136CBA7F38F}" type="pres">
      <dgm:prSet presAssocID="{BCA7413B-D649-43A1-B6E6-9ADE27D61294}" presName="CompostProcess" presStyleCnt="0">
        <dgm:presLayoutVars>
          <dgm:dir/>
          <dgm:resizeHandles val="exact"/>
        </dgm:presLayoutVars>
      </dgm:prSet>
      <dgm:spPr/>
    </dgm:pt>
    <dgm:pt modelId="{5510C2E0-3F44-4E1A-87F6-2BF260955E53}" type="pres">
      <dgm:prSet presAssocID="{BCA7413B-D649-43A1-B6E6-9ADE27D61294}" presName="arrow" presStyleLbl="bgShp" presStyleIdx="0" presStyleCnt="1"/>
      <dgm:spPr>
        <a:solidFill>
          <a:srgbClr val="FFC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152400">
          <a:bevelT w="190500" h="38100"/>
        </a:sp3d>
      </dgm:spPr>
    </dgm:pt>
    <dgm:pt modelId="{CC06050B-15BA-4860-9860-9BDD386A8C20}" type="pres">
      <dgm:prSet presAssocID="{BCA7413B-D649-43A1-B6E6-9ADE27D61294}" presName="linearProcess" presStyleCnt="0"/>
      <dgm:spPr/>
    </dgm:pt>
    <dgm:pt modelId="{F3D8D8D5-0A59-45EA-8C20-71C71867970E}" type="pres">
      <dgm:prSet presAssocID="{9109F5E8-CE0F-47AC-A5E5-EBC5FB7F2DC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6A2E0E-1101-4BCC-8641-08FA5185A1F8}" type="pres">
      <dgm:prSet presAssocID="{B0B299BD-4ED1-4221-85FE-5EA441AC80CB}" presName="sibTrans" presStyleCnt="0"/>
      <dgm:spPr/>
    </dgm:pt>
    <dgm:pt modelId="{CDB6A8C6-6C48-4EA4-BEDA-9274AAE309EB}" type="pres">
      <dgm:prSet presAssocID="{37379453-4DEC-42AD-A346-61F3321A167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2FA3B1-F9F2-4A8C-8CF9-63BFD1789664}" type="pres">
      <dgm:prSet presAssocID="{42838F23-6A14-4031-93AA-EB4A8A91BF5F}" presName="sibTrans" presStyleCnt="0"/>
      <dgm:spPr/>
    </dgm:pt>
    <dgm:pt modelId="{F9512218-90FF-4D9D-8472-160830228C19}" type="pres">
      <dgm:prSet presAssocID="{A15D399F-361A-401B-9C99-C1AB98D76F5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F7BFAB4-AA46-4A6A-B338-C5A894EDB264}" srcId="{BCA7413B-D649-43A1-B6E6-9ADE27D61294}" destId="{A15D399F-361A-401B-9C99-C1AB98D76F54}" srcOrd="2" destOrd="0" parTransId="{24657E94-2AAC-4B8C-9635-C48FC6C50FE3}" sibTransId="{C4297CEE-131A-4C79-BDF2-1554A1E42E05}"/>
    <dgm:cxn modelId="{45BA9CD1-3A70-4DCC-B894-05FCDCD5CA82}" type="presOf" srcId="{BCA7413B-D649-43A1-B6E6-9ADE27D61294}" destId="{17728633-08D4-4266-AEEE-D136CBA7F38F}" srcOrd="0" destOrd="0" presId="urn:microsoft.com/office/officeart/2005/8/layout/hProcess9"/>
    <dgm:cxn modelId="{4898342C-C89C-40B2-8812-9F019F62E95F}" type="presOf" srcId="{37379453-4DEC-42AD-A346-61F3321A1672}" destId="{CDB6A8C6-6C48-4EA4-BEDA-9274AAE309EB}" srcOrd="0" destOrd="0" presId="urn:microsoft.com/office/officeart/2005/8/layout/hProcess9"/>
    <dgm:cxn modelId="{576A2C2C-68DF-4F71-8232-3E4FB61F2E32}" type="presOf" srcId="{A15D399F-361A-401B-9C99-C1AB98D76F54}" destId="{F9512218-90FF-4D9D-8472-160830228C19}" srcOrd="0" destOrd="0" presId="urn:microsoft.com/office/officeart/2005/8/layout/hProcess9"/>
    <dgm:cxn modelId="{387BF34D-07D4-4A43-B12D-47738597523D}" type="presOf" srcId="{9109F5E8-CE0F-47AC-A5E5-EBC5FB7F2DC0}" destId="{F3D8D8D5-0A59-45EA-8C20-71C71867970E}" srcOrd="0" destOrd="0" presId="urn:microsoft.com/office/officeart/2005/8/layout/hProcess9"/>
    <dgm:cxn modelId="{3BA00A69-BEB6-41E8-937E-057869A620F2}" srcId="{BCA7413B-D649-43A1-B6E6-9ADE27D61294}" destId="{9109F5E8-CE0F-47AC-A5E5-EBC5FB7F2DC0}" srcOrd="0" destOrd="0" parTransId="{A473EE60-D933-4414-9EBB-11AC3941A96C}" sibTransId="{B0B299BD-4ED1-4221-85FE-5EA441AC80CB}"/>
    <dgm:cxn modelId="{6071CEC2-9A03-440D-AA06-F50A0B24ABC1}" srcId="{BCA7413B-D649-43A1-B6E6-9ADE27D61294}" destId="{37379453-4DEC-42AD-A346-61F3321A1672}" srcOrd="1" destOrd="0" parTransId="{D08D63B4-DAEB-4CBC-89FF-47A11DDD245C}" sibTransId="{42838F23-6A14-4031-93AA-EB4A8A91BF5F}"/>
    <dgm:cxn modelId="{E9B1F05B-A4D4-4147-BD86-0353182A7AB2}" type="presParOf" srcId="{17728633-08D4-4266-AEEE-D136CBA7F38F}" destId="{5510C2E0-3F44-4E1A-87F6-2BF260955E53}" srcOrd="0" destOrd="0" presId="urn:microsoft.com/office/officeart/2005/8/layout/hProcess9"/>
    <dgm:cxn modelId="{882A2BBC-7EF5-40E0-82E0-3469CCCCC630}" type="presParOf" srcId="{17728633-08D4-4266-AEEE-D136CBA7F38F}" destId="{CC06050B-15BA-4860-9860-9BDD386A8C20}" srcOrd="1" destOrd="0" presId="urn:microsoft.com/office/officeart/2005/8/layout/hProcess9"/>
    <dgm:cxn modelId="{BBC1193F-EC70-46FD-9237-A6C62C9633D1}" type="presParOf" srcId="{CC06050B-15BA-4860-9860-9BDD386A8C20}" destId="{F3D8D8D5-0A59-45EA-8C20-71C71867970E}" srcOrd="0" destOrd="0" presId="urn:microsoft.com/office/officeart/2005/8/layout/hProcess9"/>
    <dgm:cxn modelId="{5A14EA7C-15A4-42DE-83DE-2772EBA0F5E4}" type="presParOf" srcId="{CC06050B-15BA-4860-9860-9BDD386A8C20}" destId="{E06A2E0E-1101-4BCC-8641-08FA5185A1F8}" srcOrd="1" destOrd="0" presId="urn:microsoft.com/office/officeart/2005/8/layout/hProcess9"/>
    <dgm:cxn modelId="{070D129D-5D26-4EA0-85E0-6C26C2019549}" type="presParOf" srcId="{CC06050B-15BA-4860-9860-9BDD386A8C20}" destId="{CDB6A8C6-6C48-4EA4-BEDA-9274AAE309EB}" srcOrd="2" destOrd="0" presId="urn:microsoft.com/office/officeart/2005/8/layout/hProcess9"/>
    <dgm:cxn modelId="{2EB5CDD4-E1CD-448B-9DF9-0EBAEA1240A4}" type="presParOf" srcId="{CC06050B-15BA-4860-9860-9BDD386A8C20}" destId="{1C2FA3B1-F9F2-4A8C-8CF9-63BFD1789664}" srcOrd="3" destOrd="0" presId="urn:microsoft.com/office/officeart/2005/8/layout/hProcess9"/>
    <dgm:cxn modelId="{023490E1-608A-4D06-9BA7-B3B120487163}" type="presParOf" srcId="{CC06050B-15BA-4860-9860-9BDD386A8C20}" destId="{F9512218-90FF-4D9D-8472-160830228C1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C3305-5EAB-441A-8FE1-C976E1137FF1}">
      <dsp:nvSpPr>
        <dsp:cNvPr id="0" name=""/>
        <dsp:cNvSpPr/>
      </dsp:nvSpPr>
      <dsp:spPr>
        <a:xfrm>
          <a:off x="0" y="862488"/>
          <a:ext cx="7319962" cy="2927984"/>
        </a:xfrm>
        <a:prstGeom prst="leftRightRibbon">
          <a:avLst/>
        </a:prstGeom>
        <a:solidFill>
          <a:srgbClr val="C0000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ADC5AE-0550-48C0-BA05-C46B6460A384}">
      <dsp:nvSpPr>
        <dsp:cNvPr id="0" name=""/>
        <dsp:cNvSpPr/>
      </dsp:nvSpPr>
      <dsp:spPr>
        <a:xfrm>
          <a:off x="878395" y="1507152"/>
          <a:ext cx="2415587" cy="1170180"/>
        </a:xfrm>
        <a:prstGeom prst="rect">
          <a:avLst/>
        </a:prstGeom>
        <a:noFill/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- Infériorité des couts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- Une page blanche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/>
        </a:p>
      </dsp:txBody>
      <dsp:txXfrm>
        <a:off x="878395" y="1507152"/>
        <a:ext cx="2415587" cy="1170180"/>
      </dsp:txXfrm>
    </dsp:sp>
    <dsp:sp modelId="{9807BC47-5AAA-471C-897E-B274FC3B3D40}">
      <dsp:nvSpPr>
        <dsp:cNvPr id="0" name=""/>
        <dsp:cNvSpPr/>
      </dsp:nvSpPr>
      <dsp:spPr>
        <a:xfrm>
          <a:off x="3659981" y="1843363"/>
          <a:ext cx="2854785" cy="1434712"/>
        </a:xfrm>
        <a:prstGeom prst="rect">
          <a:avLst/>
        </a:prstGeom>
        <a:noFill/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-Le risque est plus élevé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-L’inconnu total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3659981" y="1843363"/>
        <a:ext cx="2854785" cy="14347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0C2E0-5FB8-45B7-976F-782FD3CA9142}">
      <dsp:nvSpPr>
        <dsp:cNvPr id="0" name=""/>
        <dsp:cNvSpPr/>
      </dsp:nvSpPr>
      <dsp:spPr>
        <a:xfrm>
          <a:off x="5179" y="210174"/>
          <a:ext cx="1838622" cy="1838622"/>
        </a:xfrm>
        <a:prstGeom prst="ellipse">
          <a:avLst/>
        </a:prstGeom>
        <a:solidFill>
          <a:srgbClr val="C00000"/>
        </a:solidFill>
        <a:ln>
          <a:solidFill>
            <a:schemeClr val="tx1"/>
          </a:solidFill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l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>
              <a:solidFill>
                <a:schemeClr val="tx1"/>
              </a:solidFill>
            </a:rPr>
            <a:t>Rachat d’une activité</a:t>
          </a:r>
          <a:endParaRPr lang="fr-FR" sz="2700" kern="1200" dirty="0">
            <a:solidFill>
              <a:schemeClr val="tx1"/>
            </a:solidFill>
          </a:endParaRPr>
        </a:p>
      </dsp:txBody>
      <dsp:txXfrm>
        <a:off x="274439" y="479434"/>
        <a:ext cx="1300102" cy="1300102"/>
      </dsp:txXfrm>
    </dsp:sp>
    <dsp:sp modelId="{86FE3D2E-CD50-4F0D-8B16-58E422FF1064}">
      <dsp:nvSpPr>
        <dsp:cNvPr id="0" name=""/>
        <dsp:cNvSpPr/>
      </dsp:nvSpPr>
      <dsp:spPr>
        <a:xfrm>
          <a:off x="480025" y="2223945"/>
          <a:ext cx="1066401" cy="1066401"/>
        </a:xfrm>
        <a:prstGeom prst="mathPlus">
          <a:avLst/>
        </a:prstGeom>
        <a:solidFill>
          <a:srgbClr val="FFC000"/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621376" y="2631737"/>
        <a:ext cx="783699" cy="250817"/>
      </dsp:txXfrm>
    </dsp:sp>
    <dsp:sp modelId="{53348F83-0985-4834-9C0E-2E3BE43C758F}">
      <dsp:nvSpPr>
        <dsp:cNvPr id="0" name=""/>
        <dsp:cNvSpPr/>
      </dsp:nvSpPr>
      <dsp:spPr>
        <a:xfrm>
          <a:off x="5179" y="3413790"/>
          <a:ext cx="1838622" cy="1838622"/>
        </a:xfrm>
        <a:prstGeom prst="ellipse">
          <a:avLst/>
        </a:prstGeom>
        <a:solidFill>
          <a:srgbClr val="C00000"/>
        </a:solidFill>
        <a:ln>
          <a:solidFill>
            <a:schemeClr val="tx1"/>
          </a:solidFill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l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>
              <a:solidFill>
                <a:schemeClr val="tx1"/>
              </a:solidFill>
            </a:rPr>
            <a:t>Héritage familial</a:t>
          </a:r>
          <a:endParaRPr lang="fr-FR" sz="2700" kern="1200" dirty="0">
            <a:solidFill>
              <a:schemeClr val="tx1"/>
            </a:solidFill>
          </a:endParaRPr>
        </a:p>
      </dsp:txBody>
      <dsp:txXfrm>
        <a:off x="274439" y="3683050"/>
        <a:ext cx="1300102" cy="1300102"/>
      </dsp:txXfrm>
    </dsp:sp>
    <dsp:sp modelId="{7EA68449-0905-44EE-815D-23C5D24ECC83}">
      <dsp:nvSpPr>
        <dsp:cNvPr id="0" name=""/>
        <dsp:cNvSpPr/>
      </dsp:nvSpPr>
      <dsp:spPr>
        <a:xfrm>
          <a:off x="2119595" y="2389309"/>
          <a:ext cx="584682" cy="683967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100" kern="1200"/>
        </a:p>
      </dsp:txBody>
      <dsp:txXfrm>
        <a:off x="2119595" y="2526102"/>
        <a:ext cx="409277" cy="410381"/>
      </dsp:txXfrm>
    </dsp:sp>
    <dsp:sp modelId="{4E485A4B-AE97-47B1-8776-7A077626F49E}">
      <dsp:nvSpPr>
        <dsp:cNvPr id="0" name=""/>
        <dsp:cNvSpPr/>
      </dsp:nvSpPr>
      <dsp:spPr>
        <a:xfrm>
          <a:off x="2946975" y="892670"/>
          <a:ext cx="3677245" cy="3677245"/>
        </a:xfrm>
        <a:prstGeom prst="ellipse">
          <a:avLst/>
        </a:prstGeom>
        <a:solidFill>
          <a:srgbClr val="C00000"/>
        </a:solidFill>
        <a:ln>
          <a:solidFill>
            <a:schemeClr val="tx1"/>
          </a:solidFill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l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  <a:sp3d extrusionH="28000" prstMaterial="matte"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>
              <a:solidFill>
                <a:schemeClr val="tx1"/>
              </a:solidFill>
            </a:rPr>
            <a:t>La reprise d’entreprise</a:t>
          </a:r>
          <a:endParaRPr lang="fr-FR" sz="4000" kern="1200" dirty="0">
            <a:solidFill>
              <a:schemeClr val="tx1"/>
            </a:solidFill>
          </a:endParaRPr>
        </a:p>
      </dsp:txBody>
      <dsp:txXfrm>
        <a:off x="3485495" y="1431190"/>
        <a:ext cx="2600205" cy="26002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37686-EE87-42EF-90CC-0A828A6DF1F2}">
      <dsp:nvSpPr>
        <dsp:cNvPr id="0" name=""/>
        <dsp:cNvSpPr/>
      </dsp:nvSpPr>
      <dsp:spPr>
        <a:xfrm>
          <a:off x="1657587" y="0"/>
          <a:ext cx="2690336" cy="1494631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tx1"/>
              </a:solidFill>
            </a:rPr>
            <a:t>L’essaimage à chaud (ou social)</a:t>
          </a:r>
          <a:endParaRPr lang="fr-FR" sz="2800" kern="1200" dirty="0">
            <a:solidFill>
              <a:schemeClr val="tx1"/>
            </a:solidFill>
          </a:endParaRPr>
        </a:p>
      </dsp:txBody>
      <dsp:txXfrm>
        <a:off x="1701363" y="43776"/>
        <a:ext cx="2602784" cy="1407079"/>
      </dsp:txXfrm>
    </dsp:sp>
    <dsp:sp modelId="{60BA6A1A-7875-4918-9023-0674B87C520C}">
      <dsp:nvSpPr>
        <dsp:cNvPr id="0" name=""/>
        <dsp:cNvSpPr/>
      </dsp:nvSpPr>
      <dsp:spPr>
        <a:xfrm rot="5400000">
          <a:off x="2722512" y="1531997"/>
          <a:ext cx="560486" cy="672584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-5400000">
        <a:off x="2800980" y="1588046"/>
        <a:ext cx="403550" cy="392340"/>
      </dsp:txXfrm>
    </dsp:sp>
    <dsp:sp modelId="{FFACAC17-E73B-4168-9CB9-36C193E1333C}">
      <dsp:nvSpPr>
        <dsp:cNvPr id="0" name=""/>
        <dsp:cNvSpPr/>
      </dsp:nvSpPr>
      <dsp:spPr>
        <a:xfrm>
          <a:off x="1657587" y="2241946"/>
          <a:ext cx="2690336" cy="1494631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tx1"/>
              </a:solidFill>
            </a:rPr>
            <a:t>L’essaimage à froid (ou actif)</a:t>
          </a:r>
          <a:endParaRPr lang="fr-FR" sz="2800" kern="1200" dirty="0">
            <a:solidFill>
              <a:schemeClr val="tx1"/>
            </a:solidFill>
          </a:endParaRPr>
        </a:p>
      </dsp:txBody>
      <dsp:txXfrm>
        <a:off x="1701363" y="2285722"/>
        <a:ext cx="2602784" cy="1407079"/>
      </dsp:txXfrm>
    </dsp:sp>
    <dsp:sp modelId="{16FF0CDC-391D-405B-8965-C2CBF9647689}">
      <dsp:nvSpPr>
        <dsp:cNvPr id="0" name=""/>
        <dsp:cNvSpPr/>
      </dsp:nvSpPr>
      <dsp:spPr>
        <a:xfrm rot="5400000">
          <a:off x="2722512" y="3773943"/>
          <a:ext cx="560486" cy="672584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-5400000">
        <a:off x="2800980" y="3829992"/>
        <a:ext cx="403550" cy="392340"/>
      </dsp:txXfrm>
    </dsp:sp>
    <dsp:sp modelId="{34DB6E6A-348A-45AC-8584-A1E2D99780EC}">
      <dsp:nvSpPr>
        <dsp:cNvPr id="0" name=""/>
        <dsp:cNvSpPr/>
      </dsp:nvSpPr>
      <dsp:spPr>
        <a:xfrm>
          <a:off x="1657587" y="4483893"/>
          <a:ext cx="2690336" cy="1494631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tx1"/>
              </a:solidFill>
            </a:rPr>
            <a:t>L’essaimage stratégique</a:t>
          </a:r>
          <a:endParaRPr lang="fr-FR" sz="2800" kern="1200" dirty="0">
            <a:solidFill>
              <a:schemeClr val="tx1"/>
            </a:solidFill>
          </a:endParaRPr>
        </a:p>
      </dsp:txBody>
      <dsp:txXfrm>
        <a:off x="1701363" y="4527669"/>
        <a:ext cx="2602784" cy="14070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BBA72-354A-479C-834E-A1DAFDF21FF8}">
      <dsp:nvSpPr>
        <dsp:cNvPr id="0" name=""/>
        <dsp:cNvSpPr/>
      </dsp:nvSpPr>
      <dsp:spPr>
        <a:xfrm>
          <a:off x="2692330" y="2235247"/>
          <a:ext cx="1339461" cy="1339461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>
              <a:solidFill>
                <a:schemeClr val="tx1"/>
              </a:solidFill>
              <a:latin typeface="Arial Rounded MT Bold" panose="020F0704030504030204" pitchFamily="34" charset="0"/>
            </a:rPr>
            <a:t>E Social</a:t>
          </a:r>
          <a:endParaRPr lang="fr-FR" sz="2300" kern="1200" dirty="0">
            <a:solidFill>
              <a:schemeClr val="tx1"/>
            </a:solidFill>
            <a:latin typeface="Arial Rounded MT Bold" panose="020F0704030504030204" pitchFamily="34" charset="0"/>
          </a:endParaRPr>
        </a:p>
      </dsp:txBody>
      <dsp:txXfrm>
        <a:off x="2888490" y="2431407"/>
        <a:ext cx="947141" cy="947141"/>
      </dsp:txXfrm>
    </dsp:sp>
    <dsp:sp modelId="{9C969301-77B1-4681-A9AB-341E56353C40}">
      <dsp:nvSpPr>
        <dsp:cNvPr id="0" name=""/>
        <dsp:cNvSpPr/>
      </dsp:nvSpPr>
      <dsp:spPr>
        <a:xfrm rot="16200000">
          <a:off x="3219320" y="1771597"/>
          <a:ext cx="285481" cy="4048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3262142" y="1895382"/>
        <a:ext cx="199837" cy="242889"/>
      </dsp:txXfrm>
    </dsp:sp>
    <dsp:sp modelId="{40CE0757-867D-44B7-B38B-D0BE9AD65854}">
      <dsp:nvSpPr>
        <dsp:cNvPr id="0" name=""/>
        <dsp:cNvSpPr/>
      </dsp:nvSpPr>
      <dsp:spPr>
        <a:xfrm>
          <a:off x="2274853" y="22275"/>
          <a:ext cx="2174415" cy="1674327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chemeClr val="tx1"/>
              </a:solidFill>
            </a:rPr>
            <a:t>La viabilité économique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2593289" y="267475"/>
        <a:ext cx="1537543" cy="1183927"/>
      </dsp:txXfrm>
    </dsp:sp>
    <dsp:sp modelId="{CB45B4ED-2C7A-4A8F-A8D8-B18DD29F22E1}">
      <dsp:nvSpPr>
        <dsp:cNvPr id="0" name=""/>
        <dsp:cNvSpPr/>
      </dsp:nvSpPr>
      <dsp:spPr>
        <a:xfrm>
          <a:off x="4165718" y="2702570"/>
          <a:ext cx="322640" cy="4048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4165718" y="2783533"/>
        <a:ext cx="225848" cy="242889"/>
      </dsp:txXfrm>
    </dsp:sp>
    <dsp:sp modelId="{C3BA9F54-E500-4539-B294-43E21E01788D}">
      <dsp:nvSpPr>
        <dsp:cNvPr id="0" name=""/>
        <dsp:cNvSpPr/>
      </dsp:nvSpPr>
      <dsp:spPr>
        <a:xfrm>
          <a:off x="4640547" y="2067814"/>
          <a:ext cx="2037756" cy="1674327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tx1"/>
              </a:solidFill>
            </a:rPr>
            <a:t>Les objectifs sociaux/ environnementaux</a:t>
          </a:r>
          <a:endParaRPr lang="fr-FR" sz="1400" kern="1200" dirty="0">
            <a:solidFill>
              <a:schemeClr val="tx1"/>
            </a:solidFill>
          </a:endParaRPr>
        </a:p>
      </dsp:txBody>
      <dsp:txXfrm>
        <a:off x="4938969" y="2313014"/>
        <a:ext cx="1440912" cy="1183927"/>
      </dsp:txXfrm>
    </dsp:sp>
    <dsp:sp modelId="{97BCD119-9C29-4A83-8C10-7CD1F432AF6F}">
      <dsp:nvSpPr>
        <dsp:cNvPr id="0" name=""/>
        <dsp:cNvSpPr/>
      </dsp:nvSpPr>
      <dsp:spPr>
        <a:xfrm rot="5400000">
          <a:off x="3219320" y="3633544"/>
          <a:ext cx="285481" cy="4048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3262142" y="3671685"/>
        <a:ext cx="199837" cy="242889"/>
      </dsp:txXfrm>
    </dsp:sp>
    <dsp:sp modelId="{16B7DD7E-C7B5-4E2B-80F3-E950E3EB384A}">
      <dsp:nvSpPr>
        <dsp:cNvPr id="0" name=""/>
        <dsp:cNvSpPr/>
      </dsp:nvSpPr>
      <dsp:spPr>
        <a:xfrm>
          <a:off x="2246716" y="4113353"/>
          <a:ext cx="2230689" cy="1674327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chemeClr val="tx1"/>
              </a:solidFill>
            </a:rPr>
            <a:t>L’encadrement</a:t>
          </a:r>
          <a:r>
            <a:rPr lang="fr-FR" sz="2000" kern="1200" dirty="0" smtClean="0">
              <a:solidFill>
                <a:schemeClr val="tx1"/>
              </a:solidFill>
            </a:rPr>
            <a:t> </a:t>
          </a:r>
          <a:r>
            <a:rPr lang="fr-FR" sz="1600" kern="1200" dirty="0" smtClean="0">
              <a:solidFill>
                <a:schemeClr val="tx1"/>
              </a:solidFill>
            </a:rPr>
            <a:t>des profits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2573393" y="4358553"/>
        <a:ext cx="1577335" cy="1183927"/>
      </dsp:txXfrm>
    </dsp:sp>
    <dsp:sp modelId="{3F24F896-0959-458F-AADD-433CE07ECE10}">
      <dsp:nvSpPr>
        <dsp:cNvPr id="0" name=""/>
        <dsp:cNvSpPr/>
      </dsp:nvSpPr>
      <dsp:spPr>
        <a:xfrm rot="10836653">
          <a:off x="2270054" y="2692518"/>
          <a:ext cx="298445" cy="4048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0800000">
        <a:off x="2359584" y="2773958"/>
        <a:ext cx="208912" cy="242889"/>
      </dsp:txXfrm>
    </dsp:sp>
    <dsp:sp modelId="{8F89E54B-AEB8-4580-A336-9E4E05CD72BC}">
      <dsp:nvSpPr>
        <dsp:cNvPr id="0" name=""/>
        <dsp:cNvSpPr/>
      </dsp:nvSpPr>
      <dsp:spPr>
        <a:xfrm>
          <a:off x="0" y="2043319"/>
          <a:ext cx="2129392" cy="1674327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chemeClr val="tx1"/>
              </a:solidFill>
            </a:rPr>
            <a:t>Le partage de la gouvernance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311842" y="2288519"/>
        <a:ext cx="1505708" cy="11839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EBEF6A-F684-4698-A307-D16F55CC3BD5}">
      <dsp:nvSpPr>
        <dsp:cNvPr id="0" name=""/>
        <dsp:cNvSpPr/>
      </dsp:nvSpPr>
      <dsp:spPr>
        <a:xfrm rot="16200000">
          <a:off x="-887015" y="887015"/>
          <a:ext cx="5643561" cy="3869531"/>
        </a:xfrm>
        <a:prstGeom prst="flowChartManualOperation">
          <a:avLst/>
        </a:prstGeom>
        <a:solidFill>
          <a:schemeClr val="accent4">
            <a:lumMod val="60000"/>
            <a:lumOff val="4000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 dirty="0"/>
        </a:p>
      </dsp:txBody>
      <dsp:txXfrm rot="5400000">
        <a:off x="0" y="1128712"/>
        <a:ext cx="3869531" cy="3386137"/>
      </dsp:txXfrm>
    </dsp:sp>
    <dsp:sp modelId="{9D84D508-5B6A-4E3E-8BC7-91643666A8ED}">
      <dsp:nvSpPr>
        <dsp:cNvPr id="0" name=""/>
        <dsp:cNvSpPr/>
      </dsp:nvSpPr>
      <dsp:spPr>
        <a:xfrm rot="16200000">
          <a:off x="3274219" y="887015"/>
          <a:ext cx="5643561" cy="3869531"/>
        </a:xfrm>
        <a:prstGeom prst="flowChartManualOperati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 dirty="0"/>
        </a:p>
      </dsp:txBody>
      <dsp:txXfrm rot="5400000">
        <a:off x="4161234" y="1128712"/>
        <a:ext cx="3869531" cy="3386137"/>
      </dsp:txXfrm>
    </dsp:sp>
    <dsp:sp modelId="{023F7993-6037-4ACF-96A6-B375CD62E582}">
      <dsp:nvSpPr>
        <dsp:cNvPr id="0" name=""/>
        <dsp:cNvSpPr/>
      </dsp:nvSpPr>
      <dsp:spPr>
        <a:xfrm rot="16200000">
          <a:off x="7435453" y="887015"/>
          <a:ext cx="5643561" cy="3869531"/>
        </a:xfrm>
        <a:prstGeom prst="flowChartManualOperati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 dirty="0"/>
        </a:p>
      </dsp:txBody>
      <dsp:txXfrm rot="5400000">
        <a:off x="8322468" y="1128712"/>
        <a:ext cx="3869531" cy="33861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0C2E0-3F44-4E1A-87F6-2BF260955E53}">
      <dsp:nvSpPr>
        <dsp:cNvPr id="0" name=""/>
        <dsp:cNvSpPr/>
      </dsp:nvSpPr>
      <dsp:spPr>
        <a:xfrm>
          <a:off x="914399" y="0"/>
          <a:ext cx="10363200" cy="5670550"/>
        </a:xfrm>
        <a:prstGeom prst="rightArrow">
          <a:avLst/>
        </a:prstGeom>
        <a:solidFill>
          <a:srgbClr val="FFC00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152400"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3D8D8D5-0A59-45EA-8C20-71C71867970E}">
      <dsp:nvSpPr>
        <dsp:cNvPr id="0" name=""/>
        <dsp:cNvSpPr/>
      </dsp:nvSpPr>
      <dsp:spPr>
        <a:xfrm>
          <a:off x="13096" y="1701165"/>
          <a:ext cx="3924300" cy="2268220"/>
        </a:xfrm>
        <a:prstGeom prst="roundRect">
          <a:avLst/>
        </a:prstGeom>
        <a:solidFill>
          <a:srgbClr val="C00000"/>
        </a:solidFill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smtClean="0">
              <a:solidFill>
                <a:schemeClr val="tx1"/>
              </a:solidFill>
            </a:rPr>
            <a:t>La période de l’économie planifiée: de l’indépendance jusqu’à 1990</a:t>
          </a:r>
          <a:endParaRPr lang="fr-FR" sz="3200" kern="1200" dirty="0">
            <a:solidFill>
              <a:schemeClr val="tx1"/>
            </a:solidFill>
          </a:endParaRPr>
        </a:p>
      </dsp:txBody>
      <dsp:txXfrm>
        <a:off x="123821" y="1811890"/>
        <a:ext cx="3702850" cy="2046770"/>
      </dsp:txXfrm>
    </dsp:sp>
    <dsp:sp modelId="{CDB6A8C6-6C48-4EA4-BEDA-9274AAE309EB}">
      <dsp:nvSpPr>
        <dsp:cNvPr id="0" name=""/>
        <dsp:cNvSpPr/>
      </dsp:nvSpPr>
      <dsp:spPr>
        <a:xfrm>
          <a:off x="4133850" y="1701165"/>
          <a:ext cx="3924300" cy="2268220"/>
        </a:xfrm>
        <a:prstGeom prst="roundRect">
          <a:avLst/>
        </a:prstGeom>
        <a:solidFill>
          <a:srgbClr val="C00000"/>
        </a:solidFill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smtClean="0">
              <a:solidFill>
                <a:schemeClr val="tx1"/>
              </a:solidFill>
            </a:rPr>
            <a:t> Le passage à l’économie de marché : à partir des années 1990</a:t>
          </a:r>
          <a:endParaRPr lang="fr-FR" sz="3200" kern="1200" dirty="0">
            <a:solidFill>
              <a:schemeClr val="tx1"/>
            </a:solidFill>
          </a:endParaRPr>
        </a:p>
      </dsp:txBody>
      <dsp:txXfrm>
        <a:off x="4244575" y="1811890"/>
        <a:ext cx="3702850" cy="2046770"/>
      </dsp:txXfrm>
    </dsp:sp>
    <dsp:sp modelId="{F9512218-90FF-4D9D-8472-160830228C19}">
      <dsp:nvSpPr>
        <dsp:cNvPr id="0" name=""/>
        <dsp:cNvSpPr/>
      </dsp:nvSpPr>
      <dsp:spPr>
        <a:xfrm>
          <a:off x="8254603" y="1701165"/>
          <a:ext cx="3924300" cy="2268220"/>
        </a:xfrm>
        <a:prstGeom prst="roundRect">
          <a:avLst/>
        </a:prstGeom>
        <a:solidFill>
          <a:srgbClr val="C00000"/>
        </a:solidFill>
        <a:ln>
          <a:noFill/>
        </a:ln>
        <a:effectLst>
          <a:outerShdw blurRad="50800" dist="38100" dir="27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smtClean="0">
              <a:solidFill>
                <a:schemeClr val="tx1"/>
              </a:solidFill>
            </a:rPr>
            <a:t>Les réformes de deuxième génération : à partir de 2001 </a:t>
          </a:r>
          <a:endParaRPr lang="fr-FR" sz="3200" kern="1200" dirty="0">
            <a:solidFill>
              <a:schemeClr val="tx1"/>
            </a:solidFill>
          </a:endParaRPr>
        </a:p>
      </dsp:txBody>
      <dsp:txXfrm>
        <a:off x="8365328" y="1811890"/>
        <a:ext cx="3702850" cy="2046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1A884-D549-4DAF-AFE0-BAAA32937DE4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7B44E-1A9F-4622-93BE-86432F67FD83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55613" y="392566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Définitions axées sur l’acte « l’entrepreneuriat »</a:t>
            </a:r>
          </a:p>
        </p:txBody>
      </p:sp>
    </p:spTree>
    <p:extLst>
      <p:ext uri="{BB962C8B-B14F-4D97-AF65-F5344CB8AC3E}">
        <p14:creationId xmlns:p14="http://schemas.microsoft.com/office/powerpoint/2010/main" val="2540467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ED696-DB0B-465C-B61C-B281E2A9DD72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762D6-FE76-4D37-BDF4-AAC1FDB920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93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762D6-FE76-4D37-BDF4-AAC1FDB9209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341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762D6-FE76-4D37-BDF4-AAC1FDB9209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372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762D6-FE76-4D37-BDF4-AAC1FDB9209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491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762D6-FE76-4D37-BDF4-AAC1FDB9209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794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762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610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71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98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11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39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3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8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91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1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06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gradFill flip="none" rotWithShape="1">
          <a:gsLst>
            <a:gs pos="0">
              <a:schemeClr val="accent2">
                <a:lumMod val="75000"/>
              </a:schemeClr>
            </a:gs>
            <a:gs pos="30000">
              <a:srgbClr val="C27F3C"/>
            </a:gs>
            <a:gs pos="63000">
              <a:srgbClr val="C29A4A"/>
            </a:gs>
            <a:gs pos="100000">
              <a:srgbClr val="FFE05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000EC-C5D7-468D-92B2-2BD968F23C37}" type="datetimeFigureOut">
              <a:rPr lang="fr-FR" smtClean="0"/>
              <a:t>16/08/2023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A28E-7D1A-4C5E-BE65-D70959EB9A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48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2" y="2678806"/>
            <a:ext cx="11603865" cy="2665926"/>
          </a:xfrm>
        </p:spPr>
      </p:pic>
      <p:sp>
        <p:nvSpPr>
          <p:cNvPr id="3" name="Rectangle 2"/>
          <p:cNvSpPr/>
          <p:nvPr/>
        </p:nvSpPr>
        <p:spPr>
          <a:xfrm>
            <a:off x="1944710" y="143075"/>
            <a:ext cx="81008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0" marR="2329180" algn="ctr">
              <a:spcBef>
                <a:spcPts val="450"/>
              </a:spcBef>
              <a:spcAft>
                <a:spcPts val="0"/>
              </a:spcAft>
            </a:pPr>
            <a:r>
              <a:rPr lang="ar-SA" b="1" dirty="0">
                <a:ea typeface="Times New Roman"/>
              </a:rPr>
              <a:t>الجمهورية</a:t>
            </a:r>
            <a:r>
              <a:rPr lang="ar-SA" b="1" dirty="0">
                <a:latin typeface="Times New Roman"/>
                <a:ea typeface="Times New Roman"/>
                <a:cs typeface="Calibri"/>
              </a:rPr>
              <a:t> </a:t>
            </a:r>
            <a:r>
              <a:rPr lang="ar-SA" b="1" dirty="0">
                <a:ea typeface="Times New Roman"/>
              </a:rPr>
              <a:t>الجزائرية</a:t>
            </a:r>
            <a:r>
              <a:rPr lang="ar-SA" b="1" dirty="0">
                <a:latin typeface="Times New Roman"/>
                <a:ea typeface="Times New Roman"/>
                <a:cs typeface="Calibri"/>
              </a:rPr>
              <a:t> </a:t>
            </a:r>
            <a:r>
              <a:rPr lang="ar-SA" b="1" dirty="0">
                <a:ea typeface="Times New Roman"/>
              </a:rPr>
              <a:t>الديمقراطية</a:t>
            </a:r>
            <a:r>
              <a:rPr lang="ar-SA" b="1" dirty="0">
                <a:latin typeface="Times New Roman"/>
                <a:ea typeface="Times New Roman"/>
                <a:cs typeface="Calibri"/>
              </a:rPr>
              <a:t> </a:t>
            </a:r>
            <a:r>
              <a:rPr lang="ar-SA" b="1" dirty="0">
                <a:ea typeface="Times New Roman"/>
              </a:rPr>
              <a:t>الشعبية</a:t>
            </a:r>
            <a:endParaRPr lang="fr-FR" sz="1600" dirty="0">
              <a:latin typeface="Times New Roman"/>
              <a:ea typeface="Calibri"/>
              <a:cs typeface="Arial"/>
            </a:endParaRPr>
          </a:p>
          <a:p>
            <a:pPr marL="75565" marR="2329180" algn="ctr">
              <a:spcBef>
                <a:spcPts val="5"/>
              </a:spcBef>
              <a:spcAft>
                <a:spcPts val="0"/>
              </a:spcAft>
            </a:pPr>
            <a:r>
              <a:rPr lang="fr-FR" b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fr-FR" b="1" dirty="0" smtClean="0">
                <a:latin typeface="Times New Roman"/>
                <a:ea typeface="Times New Roman"/>
                <a:cs typeface="Times New Roman"/>
              </a:rPr>
              <a:t>La </a:t>
            </a:r>
            <a:r>
              <a:rPr lang="fr-FR" b="1" dirty="0">
                <a:latin typeface="Times New Roman"/>
                <a:ea typeface="Times New Roman"/>
                <a:cs typeface="Times New Roman"/>
              </a:rPr>
              <a:t>République algérienne démocratique et populaire</a:t>
            </a:r>
            <a:endParaRPr lang="fr-FR" sz="1600" dirty="0">
              <a:latin typeface="Times New Roman"/>
              <a:ea typeface="Calibri"/>
              <a:cs typeface="Arial"/>
            </a:endParaRPr>
          </a:p>
          <a:p>
            <a:pPr marL="75565" marR="2329180" algn="ctr">
              <a:spcBef>
                <a:spcPts val="5"/>
              </a:spcBef>
              <a:spcAft>
                <a:spcPts val="0"/>
              </a:spcAft>
            </a:pPr>
            <a:r>
              <a:rPr lang="ar-SA" b="1" dirty="0" smtClean="0">
                <a:latin typeface="Times New Roman"/>
                <a:ea typeface="Times New Roman"/>
                <a:cs typeface="Times New Roman"/>
              </a:rPr>
              <a:t>وزارة </a:t>
            </a:r>
            <a:r>
              <a:rPr lang="ar-SA" b="1" dirty="0">
                <a:latin typeface="Times New Roman"/>
                <a:ea typeface="Times New Roman"/>
                <a:cs typeface="Times New Roman"/>
              </a:rPr>
              <a:t>التعليم العالي والبحث العلمي</a:t>
            </a:r>
            <a:endParaRPr lang="fr-FR" sz="1600" dirty="0">
              <a:latin typeface="Times New Roman"/>
              <a:ea typeface="Calibri"/>
              <a:cs typeface="Arial"/>
            </a:endParaRPr>
          </a:p>
          <a:p>
            <a:pPr marL="75565" marR="2329180" algn="ctr">
              <a:spcBef>
                <a:spcPts val="5"/>
              </a:spcBef>
              <a:spcAft>
                <a:spcPts val="0"/>
              </a:spcAft>
            </a:pPr>
            <a:r>
              <a:rPr lang="fr-FR" b="1" dirty="0" smtClean="0">
                <a:latin typeface="Times New Roman"/>
                <a:ea typeface="Times New Roman"/>
                <a:cs typeface="Times New Roman"/>
              </a:rPr>
              <a:t>Ministère </a:t>
            </a:r>
            <a:r>
              <a:rPr lang="fr-FR" b="1" dirty="0">
                <a:latin typeface="Times New Roman"/>
                <a:ea typeface="Times New Roman"/>
                <a:cs typeface="Times New Roman"/>
              </a:rPr>
              <a:t>de l'enseignement supérieur et de la </a:t>
            </a:r>
            <a:r>
              <a:rPr lang="fr-FR" b="1" dirty="0" smtClean="0">
                <a:latin typeface="Times New Roman"/>
                <a:ea typeface="Times New Roman"/>
                <a:cs typeface="Times New Roman"/>
              </a:rPr>
              <a:t>recherche </a:t>
            </a:r>
            <a:r>
              <a:rPr lang="fr-FR" b="1" dirty="0" smtClean="0">
                <a:latin typeface="Times New Roman"/>
                <a:ea typeface="Times New Roman"/>
                <a:cs typeface="Times New Roman"/>
              </a:rPr>
              <a:t>scientifique</a:t>
            </a:r>
            <a:endParaRPr lang="fr-FR" sz="1600" dirty="0">
              <a:latin typeface="Times New Roman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774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0465" y="225084"/>
            <a:ext cx="4510134" cy="682388"/>
          </a:xfrm>
          <a:gradFill>
            <a:gsLst>
              <a:gs pos="0">
                <a:schemeClr val="accent2">
                  <a:lumMod val="75000"/>
                </a:schemeClr>
              </a:gs>
              <a:gs pos="30000">
                <a:srgbClr val="C27F3C"/>
              </a:gs>
              <a:gs pos="57000">
                <a:srgbClr val="C29A4A"/>
              </a:gs>
              <a:gs pos="95000">
                <a:srgbClr val="FFFF00"/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L’INTRAPRENEURIAT:</a:t>
            </a:r>
            <a:endParaRPr lang="fr-FR" sz="3200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0" y="1674056"/>
            <a:ext cx="5349922" cy="57466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dirty="0" smtClean="0"/>
              <a:t>L’</a:t>
            </a:r>
            <a:r>
              <a:rPr lang="fr-FR" sz="2400" dirty="0" err="1" smtClean="0"/>
              <a:t>intrapreneuriat</a:t>
            </a:r>
            <a:r>
              <a:rPr lang="fr-FR" sz="2400" dirty="0" smtClean="0"/>
              <a:t> est une forme d’essaimage </a:t>
            </a:r>
            <a:r>
              <a:rPr lang="fr-FR" sz="2400" dirty="0"/>
              <a:t>en </a:t>
            </a:r>
            <a:r>
              <a:rPr lang="fr-FR" sz="2400" dirty="0" smtClean="0"/>
              <a:t>interne</a:t>
            </a:r>
          </a:p>
          <a:p>
            <a:pPr marL="0" indent="0" algn="ctr">
              <a:buNone/>
            </a:pPr>
            <a:r>
              <a:rPr lang="fr-FR" sz="2400" dirty="0" smtClean="0"/>
              <a:t>L’employeur encourage </a:t>
            </a:r>
            <a:r>
              <a:rPr lang="fr-FR" sz="2400" dirty="0"/>
              <a:t>le développement des compétences professionnelles </a:t>
            </a:r>
            <a:r>
              <a:rPr lang="fr-FR" sz="2400" dirty="0" smtClean="0"/>
              <a:t>et les </a:t>
            </a:r>
            <a:r>
              <a:rPr lang="fr-FR" sz="2400" dirty="0"/>
              <a:t>comportements entrepreneuriaux de ses employés au sein de </a:t>
            </a:r>
            <a:r>
              <a:rPr lang="fr-FR" sz="2400" dirty="0" smtClean="0"/>
              <a:t>l’entreprise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graphicFrame>
        <p:nvGraphicFramePr>
          <p:cNvPr id="15" name="Espace réservé du contenu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99859015"/>
              </p:ext>
            </p:extLst>
          </p:nvPr>
        </p:nvGraphicFramePr>
        <p:xfrm>
          <a:off x="5757885" y="245452"/>
          <a:ext cx="6215820" cy="3296559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05854"/>
                <a:gridCol w="2089846"/>
                <a:gridCol w="2220120"/>
              </a:tblGrid>
              <a:tr h="370479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L’entrepreneur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L’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intapreneur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</a:tr>
              <a:tr h="913509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 Le risque</a:t>
                      </a:r>
                      <a:endParaRPr lang="fr-FR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Assume la plupart</a:t>
                      </a:r>
                      <a:r>
                        <a:rPr lang="fr-FR" baseline="0" dirty="0" smtClean="0"/>
                        <a:t> des risque d’affaire</a:t>
                      </a:r>
                      <a:endParaRPr lang="fr-F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Assume</a:t>
                      </a:r>
                      <a:r>
                        <a:rPr lang="fr-FR" baseline="0" dirty="0" smtClean="0"/>
                        <a:t> un risque modéré lié à son projet </a:t>
                      </a:r>
                      <a:endParaRPr lang="fr-F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639457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la</a:t>
                      </a:r>
                      <a:r>
                        <a:rPr lang="fr-FR" sz="2000" baseline="0" dirty="0" smtClean="0"/>
                        <a:t> prise de décision</a:t>
                      </a:r>
                      <a:endParaRPr lang="fr-FR" sz="2000" baseline="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Toutes les décisions </a:t>
                      </a:r>
                    </a:p>
                    <a:p>
                      <a:r>
                        <a:rPr lang="fr-FR" dirty="0" smtClean="0"/>
                        <a:t> stratégiques</a:t>
                      </a:r>
                      <a:endParaRPr lang="fr-F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Partage</a:t>
                      </a:r>
                      <a:r>
                        <a:rPr lang="fr-FR" baseline="0" dirty="0" smtClean="0"/>
                        <a:t> le pouvoir décisionnel</a:t>
                      </a:r>
                      <a:endParaRPr lang="fr-F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26594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Les ressources</a:t>
                      </a:r>
                      <a:endParaRPr lang="fr-FR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L’entrepreneur doit trouver toutes les ressources </a:t>
                      </a:r>
                      <a:endParaRPr lang="fr-F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L’</a:t>
                      </a:r>
                      <a:r>
                        <a:rPr lang="fr-FR" dirty="0" err="1" smtClean="0"/>
                        <a:t>intrapreneur</a:t>
                      </a:r>
                      <a:r>
                        <a:rPr lang="fr-FR" dirty="0" smtClean="0"/>
                        <a:t> a</a:t>
                      </a:r>
                      <a:r>
                        <a:rPr lang="fr-FR" baseline="0" dirty="0" smtClean="0"/>
                        <a:t> accès à des ressource existante</a:t>
                      </a:r>
                      <a:endParaRPr lang="fr-F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479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L’indépendance</a:t>
                      </a:r>
                      <a:endParaRPr lang="fr-FR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forte</a:t>
                      </a:r>
                      <a:endParaRPr lang="fr-F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relative</a:t>
                      </a:r>
                      <a:endParaRPr lang="fr-F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293" y="225084"/>
            <a:ext cx="6246054" cy="329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65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-3.33333E-6 0.4800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5554" y="232190"/>
            <a:ext cx="4646612" cy="611872"/>
          </a:xfrm>
          <a:gradFill>
            <a:gsLst>
              <a:gs pos="0">
                <a:schemeClr val="accent2">
                  <a:lumMod val="75000"/>
                </a:schemeClr>
              </a:gs>
              <a:gs pos="30000">
                <a:srgbClr val="C27F3C"/>
              </a:gs>
              <a:gs pos="55000">
                <a:srgbClr val="C29A4A"/>
              </a:gs>
              <a:gs pos="100000">
                <a:srgbClr val="FFFF00"/>
              </a:gs>
            </a:gsLst>
            <a:lin ang="5400000" scaled="1"/>
          </a:gradFill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L’entrepreneuriat social:</a:t>
            </a:r>
            <a:endParaRPr lang="fr-FR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0" y="1365592"/>
            <a:ext cx="5022166" cy="5492408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/>
              <a:t>Une entreprise sociale n’a pas pour priorité de faire des profits, s</a:t>
            </a:r>
            <a:r>
              <a:rPr lang="fr-FR" sz="2000" dirty="0" smtClean="0"/>
              <a:t>on </a:t>
            </a:r>
            <a:r>
              <a:rPr lang="fr-FR" sz="2000" dirty="0"/>
              <a:t>but </a:t>
            </a:r>
            <a:r>
              <a:rPr lang="fr-FR" sz="2000" dirty="0" smtClean="0"/>
              <a:t>est </a:t>
            </a:r>
            <a:r>
              <a:rPr lang="fr-FR" sz="2000" dirty="0"/>
              <a:t>de réaliser des projets à forte utilité sociale</a:t>
            </a:r>
            <a:r>
              <a:rPr lang="fr-FR" sz="2000" dirty="0" smtClean="0"/>
              <a:t>, </a:t>
            </a:r>
          </a:p>
          <a:p>
            <a:pPr marL="0" indent="0">
              <a:buNone/>
            </a:pPr>
            <a:r>
              <a:rPr lang="fr-FR" sz="2000" dirty="0" smtClean="0"/>
              <a:t>Par exemple: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69790373"/>
              </p:ext>
            </p:extLst>
          </p:nvPr>
        </p:nvGraphicFramePr>
        <p:xfrm>
          <a:off x="5513696" y="232190"/>
          <a:ext cx="6678304" cy="5809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2988411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000" dirty="0"/>
              <a:t>L'insertion professionnelle des personnes en </a:t>
            </a:r>
            <a:endParaRPr lang="fr-FR" sz="2000" dirty="0" smtClean="0"/>
          </a:p>
          <a:p>
            <a:r>
              <a:rPr lang="fr-FR" sz="2000" dirty="0" smtClean="0"/>
              <a:t>     situation </a:t>
            </a:r>
            <a:r>
              <a:rPr lang="fr-FR" sz="2000" dirty="0"/>
              <a:t>d'exclusion.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000" dirty="0"/>
              <a:t>L'aide aux handicapés et aux personnes à mobilité réduite.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000" dirty="0"/>
              <a:t>L'accès au logement, à la santé ou à l'éducation.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000" dirty="0"/>
              <a:t>L'agriculture biologique.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000" dirty="0"/>
              <a:t>Le recyclage de déchets.</a:t>
            </a:r>
          </a:p>
        </p:txBody>
      </p:sp>
    </p:spTree>
    <p:extLst>
      <p:ext uri="{BB962C8B-B14F-4D97-AF65-F5344CB8AC3E}">
        <p14:creationId xmlns:p14="http://schemas.microsoft.com/office/powerpoint/2010/main" val="251854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96036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FFE05B"/>
                </a:solidFill>
                <a:latin typeface="Algerian" panose="04020705040A02060702" pitchFamily="82" charset="0"/>
              </a:rPr>
              <a:t>L’importance de l’entrepreneuriat:</a:t>
            </a:r>
            <a:endParaRPr lang="fr-FR" dirty="0">
              <a:solidFill>
                <a:srgbClr val="FFE05B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982637"/>
            <a:ext cx="6019800" cy="55614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C00000"/>
                </a:solidFill>
                <a:latin typeface="Arial Black" panose="020B0A04020102020204" pitchFamily="34" charset="0"/>
              </a:rPr>
              <a:t>Entrepreneuriat et croissance </a:t>
            </a:r>
            <a:r>
              <a:rPr lang="fr-FR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économique: </a:t>
            </a:r>
          </a:p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dirty="0"/>
              <a:t>proportion du PIB </a:t>
            </a:r>
            <a:r>
              <a:rPr lang="fr-FR" dirty="0" smtClean="0"/>
              <a:t>progresse </a:t>
            </a:r>
            <a:r>
              <a:rPr lang="fr-FR" dirty="0"/>
              <a:t>chaque </a:t>
            </a:r>
            <a:r>
              <a:rPr lang="fr-FR" dirty="0" smtClean="0"/>
              <a:t>année dans </a:t>
            </a:r>
            <a:r>
              <a:rPr lang="fr-FR" dirty="0"/>
              <a:t>les pays à activité entrepreneuriale </a:t>
            </a:r>
            <a:r>
              <a:rPr lang="fr-FR" dirty="0" smtClean="0"/>
              <a:t>élevée</a:t>
            </a:r>
          </a:p>
          <a:p>
            <a:pPr marL="0" indent="0">
              <a:buNone/>
            </a:pPr>
            <a:r>
              <a:rPr lang="fr-FR" dirty="0"/>
              <a:t> </a:t>
            </a: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C00000"/>
                </a:solidFill>
                <a:latin typeface="Arial Black" panose="020B0A04020102020204" pitchFamily="34" charset="0"/>
              </a:rPr>
              <a:t>Entrepreneuriat et création </a:t>
            </a:r>
            <a:r>
              <a:rPr lang="fr-FR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d’emploi:</a:t>
            </a:r>
          </a:p>
          <a:p>
            <a:pPr marL="0" indent="0">
              <a:buNone/>
            </a:pPr>
            <a:r>
              <a:rPr lang="fr-FR" dirty="0"/>
              <a:t>l’installation d’une </a:t>
            </a:r>
            <a:r>
              <a:rPr lang="fr-FR" dirty="0" smtClean="0"/>
              <a:t>entreprise représente </a:t>
            </a:r>
            <a:r>
              <a:rPr lang="fr-FR" dirty="0"/>
              <a:t>avant tout la possibilité de sauver ou de crée son propre emploi, et d’avoir </a:t>
            </a:r>
            <a:r>
              <a:rPr lang="fr-FR" dirty="0" smtClean="0"/>
              <a:t>une stable </a:t>
            </a:r>
            <a:r>
              <a:rPr lang="fr-FR" dirty="0"/>
              <a:t>situation. En effet l’entrepreneuriat constitue un moteur de création d’emploi.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982637"/>
            <a:ext cx="6019800" cy="519432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C00000"/>
                </a:solidFill>
                <a:latin typeface="Arial Black" panose="020B0A04020102020204" pitchFamily="34" charset="0"/>
              </a:rPr>
              <a:t>Entrepreneuriat et </a:t>
            </a:r>
            <a:r>
              <a:rPr lang="fr-FR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l’innovation:</a:t>
            </a:r>
          </a:p>
          <a:p>
            <a:pPr marL="0" indent="0">
              <a:buNone/>
            </a:pPr>
            <a:endParaRPr lang="fr-FR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fr-FR" dirty="0"/>
              <a:t>La fonction d’innovation est importante, les entrepreneurs constituent le moteur </a:t>
            </a:r>
            <a:r>
              <a:rPr lang="fr-FR" dirty="0" smtClean="0"/>
              <a:t>de l'innovation </a:t>
            </a:r>
            <a:r>
              <a:rPr lang="fr-FR" dirty="0"/>
              <a:t>en identifiant les opportunités que les autres acteurs ne voient pas et </a:t>
            </a:r>
            <a:r>
              <a:rPr lang="fr-FR" dirty="0" smtClean="0"/>
              <a:t>en développant </a:t>
            </a:r>
            <a:r>
              <a:rPr lang="fr-FR" dirty="0"/>
              <a:t>les technologies et les concepts qui vont donner naissance à des </a:t>
            </a:r>
            <a:r>
              <a:rPr lang="fr-FR" dirty="0" smtClean="0"/>
              <a:t>nouvelles activités </a:t>
            </a:r>
            <a:r>
              <a:rPr lang="fr-FR" dirty="0"/>
              <a:t>économiques</a:t>
            </a:r>
          </a:p>
        </p:txBody>
      </p:sp>
    </p:spTree>
    <p:extLst>
      <p:ext uri="{BB962C8B-B14F-4D97-AF65-F5344CB8AC3E}">
        <p14:creationId xmlns:p14="http://schemas.microsoft.com/office/powerpoint/2010/main" val="129191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7180970" y="2677294"/>
            <a:ext cx="46142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L’entrepreneur </a:t>
            </a:r>
            <a:r>
              <a:rPr lang="fr-FR" sz="2800" dirty="0"/>
              <a:t>est un agent économique qui </a:t>
            </a:r>
            <a:r>
              <a:rPr lang="fr-FR" sz="2800" dirty="0" smtClean="0"/>
              <a:t>s’engage </a:t>
            </a:r>
            <a:r>
              <a:rPr lang="fr-FR" sz="2800" dirty="0"/>
              <a:t>dans un effort visant à transformer ses idées et innovations en biens </a:t>
            </a:r>
            <a:r>
              <a:rPr lang="fr-FR" sz="2800" dirty="0" smtClean="0"/>
              <a:t>économiques</a:t>
            </a:r>
            <a:r>
              <a:rPr lang="fr-FR" sz="2800" dirty="0"/>
              <a:t>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2682" y="197824"/>
            <a:ext cx="11108140" cy="828480"/>
          </a:xfrm>
        </p:spPr>
        <p:txBody>
          <a:bodyPr>
            <a:noAutofit/>
          </a:bodyPr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fr-FR" sz="3600" dirty="0" smtClean="0">
                <a:solidFill>
                  <a:srgbClr val="FFE05B"/>
                </a:solidFill>
                <a:latin typeface="Algerian" panose="04020705040A02060702" pitchFamily="82" charset="0"/>
              </a:rPr>
              <a:t>L’acteur </a:t>
            </a:r>
            <a:r>
              <a:rPr lang="fr-FR" sz="3600" dirty="0">
                <a:solidFill>
                  <a:srgbClr val="FFE05B"/>
                </a:solidFill>
                <a:latin typeface="Algerian" panose="04020705040A02060702" pitchFamily="82" charset="0"/>
              </a:rPr>
              <a:t>principal de l’entrepreneuriat : </a:t>
            </a:r>
            <a:r>
              <a:rPr lang="fr-FR" sz="3600" dirty="0" smtClean="0">
                <a:solidFill>
                  <a:srgbClr val="FFE05B"/>
                </a:solidFill>
                <a:latin typeface="Algerian" panose="04020705040A02060702" pitchFamily="82" charset="0"/>
              </a:rPr>
              <a:t>                                                                   « L’entrepreneur »</a:t>
            </a:r>
            <a:endParaRPr lang="fr-FR" sz="3600" dirty="0">
              <a:solidFill>
                <a:srgbClr val="FFE05B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970" y="2423074"/>
            <a:ext cx="4679852" cy="2811203"/>
          </a:xfrm>
          <a:prstGeom prst="rect">
            <a:avLst/>
          </a:prstGeom>
        </p:spPr>
      </p:pic>
      <p:grpSp>
        <p:nvGrpSpPr>
          <p:cNvPr id="24" name="Groupe 23"/>
          <p:cNvGrpSpPr/>
          <p:nvPr/>
        </p:nvGrpSpPr>
        <p:grpSpPr>
          <a:xfrm>
            <a:off x="-9543730" y="1228299"/>
            <a:ext cx="11751144" cy="5629701"/>
            <a:chOff x="-9384394" y="1353907"/>
            <a:chExt cx="11751144" cy="5629701"/>
          </a:xfrm>
        </p:grpSpPr>
        <p:grpSp>
          <p:nvGrpSpPr>
            <p:cNvPr id="19" name="Groupe 18"/>
            <p:cNvGrpSpPr/>
            <p:nvPr/>
          </p:nvGrpSpPr>
          <p:grpSpPr>
            <a:xfrm>
              <a:off x="-9384394" y="1353907"/>
              <a:ext cx="11751144" cy="5629701"/>
              <a:chOff x="18914" y="1353907"/>
              <a:chExt cx="11751144" cy="5629701"/>
            </a:xfrm>
          </p:grpSpPr>
          <p:grpSp>
            <p:nvGrpSpPr>
              <p:cNvPr id="12" name="Groupe 11"/>
              <p:cNvGrpSpPr/>
              <p:nvPr/>
            </p:nvGrpSpPr>
            <p:grpSpPr>
              <a:xfrm>
                <a:off x="18914" y="1353907"/>
                <a:ext cx="11751144" cy="5629701"/>
                <a:chOff x="18914" y="1353907"/>
                <a:chExt cx="11751144" cy="5629701"/>
              </a:xfrm>
              <a:solidFill>
                <a:schemeClr val="accent2">
                  <a:lumMod val="50000"/>
                </a:schemeClr>
              </a:solidFill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18914" y="1353907"/>
                  <a:ext cx="11218460" cy="562970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" name="Organigramme : Terminateur 5"/>
                <p:cNvSpPr/>
                <p:nvPr/>
              </p:nvSpPr>
              <p:spPr>
                <a:xfrm>
                  <a:off x="11074022" y="4408227"/>
                  <a:ext cx="696036" cy="1282889"/>
                </a:xfrm>
                <a:prstGeom prst="flowChartTermina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18" name="ZoneTexte 17"/>
              <p:cNvSpPr txBox="1"/>
              <p:nvPr/>
            </p:nvSpPr>
            <p:spPr>
              <a:xfrm>
                <a:off x="1414340" y="2698539"/>
                <a:ext cx="9360568" cy="1384995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 smtClean="0"/>
                  <a:t>Cantillon définit </a:t>
                </a:r>
                <a:r>
                  <a:rPr lang="fr-FR" sz="2800" dirty="0"/>
                  <a:t>l’entrepreneur par son exposition au risque, autrement dit, il n’existe aucune garantie </a:t>
                </a:r>
                <a:r>
                  <a:rPr lang="fr-FR" sz="2800" dirty="0" smtClean="0"/>
                  <a:t>pour </a:t>
                </a:r>
                <a:r>
                  <a:rPr lang="fr-FR" sz="2800" dirty="0"/>
                  <a:t>l’entrepreneur de ce qu’il va recevoir suite à sa décision d’entreprendre</a:t>
                </a:r>
              </a:p>
            </p:txBody>
          </p:sp>
        </p:grpSp>
        <p:sp>
          <p:nvSpPr>
            <p:cNvPr id="17" name="ZoneTexte 16"/>
            <p:cNvSpPr txBox="1"/>
            <p:nvPr/>
          </p:nvSpPr>
          <p:spPr>
            <a:xfrm rot="5400000">
              <a:off x="1498228" y="4865005"/>
              <a:ext cx="104100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2"/>
                  </a:solidFill>
                </a:rPr>
                <a:t>Cantillon</a:t>
              </a:r>
              <a:endParaRPr lang="fr-FR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-10347361" y="1228299"/>
            <a:ext cx="11777063" cy="5629701"/>
            <a:chOff x="-450285" y="1087622"/>
            <a:chExt cx="11777063" cy="5629701"/>
          </a:xfrm>
          <a:solidFill>
            <a:schemeClr val="accent2"/>
          </a:solidFill>
        </p:grpSpPr>
        <p:grpSp>
          <p:nvGrpSpPr>
            <p:cNvPr id="21" name="Groupe 20"/>
            <p:cNvGrpSpPr/>
            <p:nvPr/>
          </p:nvGrpSpPr>
          <p:grpSpPr>
            <a:xfrm>
              <a:off x="-450285" y="1087622"/>
              <a:ext cx="11777063" cy="5629701"/>
              <a:chOff x="-776285" y="4252964"/>
              <a:chExt cx="11777063" cy="5629701"/>
            </a:xfrm>
            <a:grpFill/>
          </p:grpSpPr>
          <p:grpSp>
            <p:nvGrpSpPr>
              <p:cNvPr id="13" name="Groupe 12"/>
              <p:cNvGrpSpPr/>
              <p:nvPr/>
            </p:nvGrpSpPr>
            <p:grpSpPr>
              <a:xfrm>
                <a:off x="-776285" y="4252964"/>
                <a:ext cx="11777063" cy="5629701"/>
                <a:chOff x="-1386366" y="1228299"/>
                <a:chExt cx="11777063" cy="5629701"/>
              </a:xfrm>
              <a:grpFill/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-1386366" y="1228299"/>
                  <a:ext cx="11218460" cy="562970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" name="Organigramme : Terminateur 8"/>
                <p:cNvSpPr/>
                <p:nvPr/>
              </p:nvSpPr>
              <p:spPr>
                <a:xfrm>
                  <a:off x="9694661" y="2905013"/>
                  <a:ext cx="696036" cy="1282889"/>
                </a:xfrm>
                <a:prstGeom prst="flowChartTermina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20" name="ZoneTexte 19"/>
              <p:cNvSpPr txBox="1"/>
              <p:nvPr/>
            </p:nvSpPr>
            <p:spPr>
              <a:xfrm>
                <a:off x="8330" y="5447739"/>
                <a:ext cx="9604392" cy="224676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L’entrepreneur est l’acteur essentiel de l’activité économique, il doit savoir prévoir, </a:t>
                </a:r>
                <a:r>
                  <a:rPr lang="fr-FR" sz="2800" dirty="0" err="1" smtClean="0"/>
                  <a:t>organiser,commander</a:t>
                </a:r>
                <a:r>
                  <a:rPr lang="fr-FR" sz="2800" dirty="0"/>
                  <a:t>, coordonner, contrôler et gérer au quotidien son entreprise. </a:t>
                </a:r>
                <a:r>
                  <a:rPr lang="fr-FR" sz="2800" dirty="0">
                    <a:solidFill>
                      <a:srgbClr val="C00000"/>
                    </a:solidFill>
                  </a:rPr>
                  <a:t>« </a:t>
                </a:r>
                <a:r>
                  <a:rPr lang="fr-FR" sz="2800" dirty="0" smtClean="0">
                    <a:solidFill>
                      <a:srgbClr val="C00000"/>
                    </a:solidFill>
                  </a:rPr>
                  <a:t>L’entrepreneur est l’intermédiaire </a:t>
                </a:r>
                <a:r>
                  <a:rPr lang="fr-FR" sz="2800" dirty="0">
                    <a:solidFill>
                      <a:srgbClr val="C00000"/>
                    </a:solidFill>
                  </a:rPr>
                  <a:t>entre toutes les classes de producteurs et entre ceux-ci et le </a:t>
                </a:r>
                <a:r>
                  <a:rPr lang="fr-FR" sz="2800" dirty="0" smtClean="0">
                    <a:solidFill>
                      <a:srgbClr val="C00000"/>
                    </a:solidFill>
                  </a:rPr>
                  <a:t>consommateur</a:t>
                </a:r>
                <a:r>
                  <a:rPr lang="fr-FR" sz="2800" dirty="0" smtClean="0"/>
                  <a:t> »</a:t>
                </a:r>
                <a:endParaRPr lang="fr-FR" sz="2800" dirty="0"/>
              </a:p>
            </p:txBody>
          </p:sp>
        </p:grpSp>
        <p:sp>
          <p:nvSpPr>
            <p:cNvPr id="22" name="ZoneTexte 21"/>
            <p:cNvSpPr txBox="1"/>
            <p:nvPr/>
          </p:nvSpPr>
          <p:spPr>
            <a:xfrm rot="5243595">
              <a:off x="10544953" y="3255591"/>
              <a:ext cx="912202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chemeClr val="accent2">
                      <a:lumMod val="50000"/>
                    </a:schemeClr>
                  </a:solidFill>
                </a:rPr>
                <a:t>Say</a:t>
              </a:r>
              <a:endParaRPr lang="fr-FR" sz="24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527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39389 -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1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33333E-6 L 0.80273 0.0071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3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3.33333E-6 L 0.85743 -0.01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65" y="-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7340" y="272956"/>
            <a:ext cx="10515600" cy="65509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FFE05B"/>
                </a:solidFill>
                <a:latin typeface="Algerian" panose="04020705040A02060702" pitchFamily="82" charset="0"/>
              </a:rPr>
              <a:t>Les compétences de </a:t>
            </a:r>
            <a:r>
              <a:rPr lang="fr-FR" sz="3600" dirty="0" smtClean="0">
                <a:solidFill>
                  <a:srgbClr val="FFE05B"/>
                </a:solidFill>
                <a:latin typeface="Algerian" panose="04020705040A02060702" pitchFamily="82" charset="0"/>
              </a:rPr>
              <a:t>l’entrepreneur:</a:t>
            </a:r>
            <a:endParaRPr lang="fr-FR" sz="3600" dirty="0">
              <a:solidFill>
                <a:srgbClr val="FFE05B"/>
              </a:solidFill>
              <a:latin typeface="Algerian" panose="04020705040A02060702" pitchFamily="8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725505"/>
              </p:ext>
            </p:extLst>
          </p:nvPr>
        </p:nvGraphicFramePr>
        <p:xfrm>
          <a:off x="0" y="1214438"/>
          <a:ext cx="12192000" cy="5643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50125" y="2224585"/>
            <a:ext cx="3261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13898" y="2346067"/>
            <a:ext cx="309804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 </a:t>
            </a: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Compétences managériales:</a:t>
            </a:r>
          </a:p>
          <a:p>
            <a:endParaRPr lang="fr-FR" sz="2000" dirty="0">
              <a:solidFill>
                <a:srgbClr val="FFC000"/>
              </a:solidFill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Bahnschrift" panose="020B0502040204020203" pitchFamily="34" charset="0"/>
              </a:rPr>
              <a:t>avoir une vision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Bahnschrift" panose="020B0502040204020203" pitchFamily="34" charset="0"/>
              </a:rPr>
              <a:t>Capacité à résoudre des </a:t>
            </a:r>
            <a:r>
              <a:rPr lang="fr-FR" dirty="0" smtClean="0">
                <a:latin typeface="Bahnschrift" panose="020B0502040204020203" pitchFamily="34" charset="0"/>
              </a:rPr>
              <a:t>problèmes</a:t>
            </a:r>
            <a:endParaRPr lang="fr-FR" dirty="0"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Bahnschrift" panose="020B0502040204020203" pitchFamily="34" charset="0"/>
              </a:rPr>
              <a:t>aptitudes dans le domaine de </a:t>
            </a:r>
            <a:r>
              <a:rPr lang="fr-FR" dirty="0" smtClean="0">
                <a:latin typeface="Bahnschrift" panose="020B0502040204020203" pitchFamily="34" charset="0"/>
              </a:rPr>
              <a:t>l’organisation</a:t>
            </a:r>
            <a:endParaRPr lang="fr-FR" dirty="0"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Bahnschrift" panose="020B0502040204020203" pitchFamily="34" charset="0"/>
              </a:rPr>
              <a:t> la prise de la </a:t>
            </a:r>
            <a:r>
              <a:rPr lang="fr-FR" dirty="0" smtClean="0">
                <a:latin typeface="Bahnschrift" panose="020B0502040204020203" pitchFamily="34" charset="0"/>
              </a:rPr>
              <a:t>décision</a:t>
            </a:r>
            <a:endParaRPr lang="fr-FR" dirty="0"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Bahnschrift" panose="020B0502040204020203" pitchFamily="34" charset="0"/>
              </a:rPr>
              <a:t> la communication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Bahnschrift" panose="020B0502040204020203" pitchFamily="34" charset="0"/>
              </a:rPr>
              <a:t> la prise de </a:t>
            </a:r>
            <a:r>
              <a:rPr lang="fr-FR" dirty="0" smtClean="0">
                <a:latin typeface="Bahnschrift" panose="020B0502040204020203" pitchFamily="34" charset="0"/>
              </a:rPr>
              <a:t>responsabilité</a:t>
            </a:r>
            <a:endParaRPr lang="fr-FR" dirty="0">
              <a:latin typeface="Bahnschrift" panose="020B0502040204020203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51423" y="2581112"/>
            <a:ext cx="32074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Aptitudes </a:t>
            </a:r>
            <a:endParaRPr lang="fr-FR" sz="2000" dirty="0" smtClean="0">
              <a:solidFill>
                <a:schemeClr val="accent4">
                  <a:lumMod val="60000"/>
                  <a:lumOff val="40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fr-FR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personnelles:</a:t>
            </a:r>
          </a:p>
          <a:p>
            <a:endParaRPr lang="fr-FR" sz="2000" dirty="0" smtClean="0">
              <a:solidFill>
                <a:schemeClr val="accent4">
                  <a:lumMod val="60000"/>
                  <a:lumOff val="40000"/>
                </a:schemeClr>
              </a:solidFill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Bahnschrift" panose="020B0502040204020203" pitchFamily="34" charset="0"/>
              </a:rPr>
              <a:t>confiance </a:t>
            </a:r>
            <a:r>
              <a:rPr lang="fr-FR" sz="2000" dirty="0">
                <a:latin typeface="Bahnschrift" panose="020B0502040204020203" pitchFamily="34" charset="0"/>
              </a:rPr>
              <a:t>en </a:t>
            </a:r>
            <a:r>
              <a:rPr lang="fr-FR" sz="2000" dirty="0" smtClean="0">
                <a:latin typeface="Bahnschrift" panose="020B0502040204020203" pitchFamily="34" charset="0"/>
              </a:rPr>
              <a:t>soi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Bahnschrift" panose="020B0502040204020203" pitchFamily="34" charset="0"/>
              </a:rPr>
              <a:t>motivation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Bahnschrift" panose="020B0502040204020203" pitchFamily="34" charset="0"/>
              </a:rPr>
              <a:t> </a:t>
            </a:r>
            <a:r>
              <a:rPr lang="fr-FR" sz="2000" dirty="0">
                <a:latin typeface="Bahnschrift" panose="020B0502040204020203" pitchFamily="34" charset="0"/>
              </a:rPr>
              <a:t>capacité </a:t>
            </a:r>
            <a:r>
              <a:rPr lang="fr-FR" sz="2000" dirty="0" smtClean="0">
                <a:latin typeface="Bahnschrift" panose="020B0502040204020203" pitchFamily="34" charset="0"/>
              </a:rPr>
              <a:t>de résistance,</a:t>
            </a:r>
            <a:endParaRPr lang="fr-FR" sz="2000" dirty="0">
              <a:latin typeface="Bahnschrift" panose="020B0502040204020203" pitchFamily="34" charset="0"/>
            </a:endParaRPr>
          </a:p>
          <a:p>
            <a:r>
              <a:rPr lang="fr-FR" sz="2000" dirty="0" smtClean="0">
                <a:latin typeface="Bahnschrift" panose="020B0502040204020203" pitchFamily="34" charset="0"/>
              </a:rPr>
              <a:t>d’endurance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Bahnschrift" panose="020B0502040204020203" pitchFamily="34" charset="0"/>
              </a:rPr>
              <a:t>capacités </a:t>
            </a:r>
            <a:r>
              <a:rPr lang="fr-FR" sz="2000" dirty="0">
                <a:latin typeface="Bahnschrift" panose="020B0502040204020203" pitchFamily="34" charset="0"/>
              </a:rPr>
              <a:t>conceptuelles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734567" y="2593917"/>
            <a:ext cx="33027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Compétences </a:t>
            </a:r>
          </a:p>
          <a:p>
            <a:r>
              <a:rPr lang="fr-FR" sz="20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entrepreneuriales:</a:t>
            </a:r>
          </a:p>
          <a:p>
            <a:r>
              <a:rPr lang="fr-FR" sz="20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Bahnschrift" panose="020B0502040204020203" pitchFamily="34" charset="0"/>
              </a:rPr>
              <a:t>esprit d’initiative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Bahnschrift" panose="020B0502040204020203" pitchFamily="34" charset="0"/>
              </a:rPr>
              <a:t>sens </a:t>
            </a:r>
            <a:r>
              <a:rPr lang="fr-FR" sz="2000" dirty="0">
                <a:latin typeface="Bahnschrift" panose="020B0502040204020203" pitchFamily="34" charset="0"/>
              </a:rPr>
              <a:t>de l’action et de</a:t>
            </a:r>
          </a:p>
          <a:p>
            <a:r>
              <a:rPr lang="ar-DZ" sz="2000" dirty="0" smtClean="0">
                <a:latin typeface="Bahnschrift" panose="020B0502040204020203" pitchFamily="34" charset="0"/>
              </a:rPr>
              <a:t>    </a:t>
            </a:r>
            <a:r>
              <a:rPr lang="fr-FR" sz="2000" dirty="0" smtClean="0">
                <a:latin typeface="Bahnschrift" panose="020B0502040204020203" pitchFamily="34" charset="0"/>
              </a:rPr>
              <a:t>la créativité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Bahnschrift" panose="020B0502040204020203" pitchFamily="34" charset="0"/>
              </a:rPr>
              <a:t> </a:t>
            </a:r>
            <a:r>
              <a:rPr lang="fr-FR" sz="2000" dirty="0">
                <a:latin typeface="Bahnschrift" panose="020B0502040204020203" pitchFamily="34" charset="0"/>
              </a:rPr>
              <a:t>prise de risques </a:t>
            </a:r>
            <a:r>
              <a:rPr lang="fr-FR" sz="2000" dirty="0" smtClean="0">
                <a:latin typeface="Bahnschrift" panose="020B0502040204020203" pitchFamily="34" charset="0"/>
              </a:rPr>
              <a:t>au </a:t>
            </a:r>
            <a:r>
              <a:rPr lang="fr-FR" sz="2000" dirty="0">
                <a:latin typeface="Bahnschrift" panose="020B0502040204020203" pitchFamily="34" charset="0"/>
              </a:rPr>
              <a:t>niveau de </a:t>
            </a:r>
            <a:r>
              <a:rPr lang="fr-FR" sz="2000" dirty="0" smtClean="0">
                <a:latin typeface="Bahnschrift" panose="020B0502040204020203" pitchFamily="34" charset="0"/>
              </a:rPr>
              <a:t>la concrétisation </a:t>
            </a:r>
            <a:r>
              <a:rPr lang="fr-FR" sz="2000" dirty="0">
                <a:latin typeface="Bahnschrift" panose="020B0502040204020203" pitchFamily="34" charset="0"/>
              </a:rPr>
              <a:t>des idées</a:t>
            </a:r>
          </a:p>
        </p:txBody>
      </p:sp>
    </p:spTree>
    <p:extLst>
      <p:ext uri="{BB962C8B-B14F-4D97-AF65-F5344CB8AC3E}">
        <p14:creationId xmlns:p14="http://schemas.microsoft.com/office/powerpoint/2010/main" val="34833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e 27"/>
          <p:cNvGrpSpPr/>
          <p:nvPr/>
        </p:nvGrpSpPr>
        <p:grpSpPr>
          <a:xfrm>
            <a:off x="8531923" y="1157811"/>
            <a:ext cx="2513464" cy="2884796"/>
            <a:chOff x="8471358" y="4106271"/>
            <a:chExt cx="2513464" cy="2884796"/>
          </a:xfrm>
          <a:effectLst/>
        </p:grpSpPr>
        <p:sp>
          <p:nvSpPr>
            <p:cNvPr id="26" name="Rectangle à coins arrondis 25"/>
            <p:cNvSpPr/>
            <p:nvPr/>
          </p:nvSpPr>
          <p:spPr>
            <a:xfrm>
              <a:off x="8471358" y="4106271"/>
              <a:ext cx="2513464" cy="288479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  <a:latin typeface="Bahnschrift SemiBold" panose="020B0502040204020203" pitchFamily="34" charset="0"/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8625385" y="4493525"/>
              <a:ext cx="2359437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Bahnschrift" panose="020B0502040204020203" pitchFamily="34" charset="0"/>
                </a:rPr>
                <a:t>les </a:t>
              </a:r>
              <a:r>
                <a:rPr lang="fr-FR" dirty="0" smtClean="0">
                  <a:latin typeface="Bahnschrift" panose="020B0502040204020203" pitchFamily="34" charset="0"/>
                </a:rPr>
                <a:t>ressources: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>
                  <a:latin typeface="Bahnschrift" panose="020B0502040204020203" pitchFamily="34" charset="0"/>
                </a:rPr>
                <a:t>Informationnelles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>
                  <a:latin typeface="Bahnschrift" panose="020B0502040204020203" pitchFamily="34" charset="0"/>
                </a:rPr>
                <a:t>Humaines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>
                  <a:latin typeface="Bahnschrift" panose="020B0502040204020203" pitchFamily="34" charset="0"/>
                </a:rPr>
                <a:t>Technologiques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>
                  <a:latin typeface="Bahnschrift" panose="020B0502040204020203" pitchFamily="34" charset="0"/>
                </a:rPr>
                <a:t>Financières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>
                  <a:latin typeface="Bahnschrift" panose="020B0502040204020203" pitchFamily="34" charset="0"/>
                </a:rPr>
                <a:t>matérielles</a:t>
              </a:r>
            </a:p>
            <a:p>
              <a:endParaRPr lang="fr-FR" dirty="0"/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5510" y="1"/>
            <a:ext cx="9144000" cy="1160060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>
                <a:solidFill>
                  <a:srgbClr val="FFE05B"/>
                </a:solidFill>
                <a:latin typeface="Algerian" panose="04020705040A02060702" pitchFamily="82" charset="0"/>
              </a:rPr>
              <a:t>Les principales motivations des entrepreneur:</a:t>
            </a:r>
            <a:endParaRPr lang="fr-FR" sz="3600" dirty="0">
              <a:solidFill>
                <a:srgbClr val="FFE05B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773002"/>
            <a:ext cx="12192000" cy="108499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4587719" y="1157811"/>
            <a:ext cx="2513464" cy="288479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  <a:latin typeface="Bahnschrift" panose="020B0502040204020203" pitchFamily="34" charset="0"/>
              </a:rPr>
              <a:t>-</a:t>
            </a:r>
            <a:r>
              <a:rPr lang="fr-FR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>L’âge</a:t>
            </a:r>
          </a:p>
          <a:p>
            <a:r>
              <a:rPr lang="fr-FR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>-</a:t>
            </a:r>
            <a:r>
              <a:rPr lang="fr-FR" dirty="0">
                <a:solidFill>
                  <a:schemeClr val="tx1"/>
                </a:solidFill>
                <a:latin typeface="Bahnschrift" panose="020B0502040204020203" pitchFamily="34" charset="0"/>
              </a:rPr>
              <a:t>La </a:t>
            </a:r>
            <a:r>
              <a:rPr lang="fr-FR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>famille et les proches</a:t>
            </a:r>
          </a:p>
          <a:p>
            <a:r>
              <a:rPr lang="fr-FR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>-le territoire</a:t>
            </a:r>
          </a:p>
          <a:p>
            <a:r>
              <a:rPr lang="fr-FR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>-l’éducation</a:t>
            </a:r>
          </a:p>
          <a:p>
            <a:r>
              <a:rPr lang="fr-FR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>-l’expérience professionnelle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3551788" y="2448921"/>
            <a:ext cx="682388" cy="368489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Bahnschrift SemiBold" panose="020B0502040204020203" pitchFamily="34" charset="0"/>
            </a:endParaRPr>
          </a:p>
        </p:txBody>
      </p:sp>
      <p:sp>
        <p:nvSpPr>
          <p:cNvPr id="12" name="Sous-titre 2"/>
          <p:cNvSpPr txBox="1">
            <a:spLocks/>
          </p:cNvSpPr>
          <p:nvPr/>
        </p:nvSpPr>
        <p:spPr>
          <a:xfrm>
            <a:off x="-909851" y="5822476"/>
            <a:ext cx="12192000" cy="5575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3" name="Flèche droite 12"/>
          <p:cNvSpPr/>
          <p:nvPr/>
        </p:nvSpPr>
        <p:spPr>
          <a:xfrm>
            <a:off x="7475359" y="2448921"/>
            <a:ext cx="682388" cy="368489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Bahnschrift SemiBold" panose="020B0502040204020203" pitchFamily="34" charset="0"/>
            </a:endParaRPr>
          </a:p>
        </p:txBody>
      </p:sp>
      <p:sp>
        <p:nvSpPr>
          <p:cNvPr id="14" name="Sous-titre 2"/>
          <p:cNvSpPr txBox="1">
            <a:spLocks/>
          </p:cNvSpPr>
          <p:nvPr/>
        </p:nvSpPr>
        <p:spPr>
          <a:xfrm>
            <a:off x="0" y="2876266"/>
            <a:ext cx="12192000" cy="5575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6" name="Sous-titre 2"/>
          <p:cNvSpPr txBox="1">
            <a:spLocks/>
          </p:cNvSpPr>
          <p:nvPr/>
        </p:nvSpPr>
        <p:spPr>
          <a:xfrm>
            <a:off x="0" y="2500952"/>
            <a:ext cx="12192000" cy="5575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177421" y="2306472"/>
            <a:ext cx="1978925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8533791" y="1157811"/>
            <a:ext cx="2513464" cy="288479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tx1"/>
                </a:solidFill>
                <a:latin typeface="Bahnschrift SemiBold" panose="020B0502040204020203" pitchFamily="34" charset="0"/>
              </a:rPr>
              <a:t>Les facteurs économiques</a:t>
            </a:r>
            <a:endParaRPr lang="fr-FR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698283" y="1145739"/>
            <a:ext cx="2513464" cy="2908940"/>
            <a:chOff x="706050" y="1414797"/>
            <a:chExt cx="2513464" cy="2884796"/>
          </a:xfrm>
          <a:effectLst/>
        </p:grpSpPr>
        <p:sp>
          <p:nvSpPr>
            <p:cNvPr id="24" name="Rectangle à coins arrondis 23"/>
            <p:cNvSpPr/>
            <p:nvPr/>
          </p:nvSpPr>
          <p:spPr>
            <a:xfrm>
              <a:off x="706050" y="1414797"/>
              <a:ext cx="2513464" cy="288479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  <a:latin typeface="Bahnschrift SemiBold" panose="020B0502040204020203" pitchFamily="34" charset="0"/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969530" y="1507863"/>
              <a:ext cx="2156346" cy="2289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Bahnschrift Condensed" panose="020B0502040204020203" pitchFamily="34" charset="0"/>
                </a:rPr>
                <a:t>-Le besoin d’accomplissement</a:t>
              </a:r>
            </a:p>
            <a:p>
              <a:r>
                <a:rPr lang="fr-FR" dirty="0" smtClean="0">
                  <a:latin typeface="Bahnschrift Condensed" panose="020B0502040204020203" pitchFamily="34" charset="0"/>
                </a:rPr>
                <a:t>-le besoin d’indépendance</a:t>
              </a:r>
            </a:p>
            <a:p>
              <a:r>
                <a:rPr lang="fr-FR" dirty="0" smtClean="0">
                  <a:latin typeface="Bahnschrift Condensed" panose="020B0502040204020203" pitchFamily="34" charset="0"/>
                </a:rPr>
                <a:t>-le besoin de reconnaissance</a:t>
              </a:r>
            </a:p>
            <a:p>
              <a:r>
                <a:rPr lang="fr-FR" dirty="0" smtClean="0">
                  <a:latin typeface="Bahnschrift Condensed" panose="020B0502040204020203" pitchFamily="34" charset="0"/>
                </a:rPr>
                <a:t>-la recherche du pouvoir</a:t>
              </a:r>
            </a:p>
            <a:p>
              <a:r>
                <a:rPr lang="fr-FR" dirty="0" smtClean="0">
                  <a:latin typeface="Bahnschrift Condensed" panose="020B0502040204020203" pitchFamily="34" charset="0"/>
                </a:rPr>
                <a:t>-</a:t>
              </a:r>
              <a:r>
                <a:rPr lang="fr-FR" dirty="0">
                  <a:latin typeface="Bahnschrift Condensed" panose="020B0502040204020203" pitchFamily="34" charset="0"/>
                </a:rPr>
                <a:t> </a:t>
              </a:r>
              <a:r>
                <a:rPr lang="fr-FR" dirty="0" smtClean="0">
                  <a:latin typeface="Bahnschrift Condensed" panose="020B0502040204020203" pitchFamily="34" charset="0"/>
                </a:rPr>
                <a:t>L’enrichissement</a:t>
              </a:r>
              <a:endParaRPr lang="fr-FR" dirty="0">
                <a:latin typeface="Bahnschrift Condensed" panose="020B0502040204020203" pitchFamily="34" charset="0"/>
              </a:endParaRPr>
            </a:p>
          </p:txBody>
        </p:sp>
      </p:grpSp>
      <p:sp>
        <p:nvSpPr>
          <p:cNvPr id="22" name="Rectangle à coins arrondis 21"/>
          <p:cNvSpPr/>
          <p:nvPr/>
        </p:nvSpPr>
        <p:spPr>
          <a:xfrm>
            <a:off x="672688" y="1157811"/>
            <a:ext cx="2513464" cy="288479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Facteurs Psychologiques</a:t>
            </a:r>
            <a:endParaRPr lang="fr-FR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574217" y="1172587"/>
            <a:ext cx="2513464" cy="285524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Facteurs Sociologiques et culturels</a:t>
            </a:r>
            <a:endParaRPr lang="fr-FR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3.33333E-6 L -0.00157 0.40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2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33333E-6 L 0.00234 0.4060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2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00534 0.389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1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0"/>
            <a:ext cx="10515600" cy="713048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4000" dirty="0">
                <a:solidFill>
                  <a:srgbClr val="FFE05B"/>
                </a:solidFill>
                <a:latin typeface="Algerian" panose="04020705040A02060702" pitchFamily="82" charset="0"/>
              </a:rPr>
              <a:t>Les étapes de création d’entreprise: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2887" y="1184180"/>
            <a:ext cx="5460242" cy="61037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C00000"/>
                </a:solidFill>
              </a:rPr>
              <a:t>Développer </a:t>
            </a:r>
            <a:r>
              <a:rPr lang="fr-FR" b="1" dirty="0">
                <a:solidFill>
                  <a:srgbClr val="C00000"/>
                </a:solidFill>
              </a:rPr>
              <a:t>une </a:t>
            </a:r>
            <a:r>
              <a:rPr lang="fr-FR" b="1" dirty="0" smtClean="0">
                <a:solidFill>
                  <a:srgbClr val="C00000"/>
                </a:solidFill>
              </a:rPr>
              <a:t>idée                   </a:t>
            </a:r>
            <a:r>
              <a:rPr lang="fr-FR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01</a:t>
            </a:r>
            <a:endParaRPr lang="fr-FR" sz="3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fr-FR" dirty="0" smtClean="0"/>
              <a:t>Trouver une idée de projet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>
                <a:solidFill>
                  <a:srgbClr val="C00000"/>
                </a:solidFill>
              </a:rPr>
              <a:t>Etudier le marché                         </a:t>
            </a:r>
            <a:r>
              <a:rPr lang="fr-FR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02</a:t>
            </a:r>
          </a:p>
          <a:p>
            <a:pPr marL="0" indent="0">
              <a:buNone/>
            </a:pPr>
            <a:r>
              <a:rPr lang="fr-FR" dirty="0" smtClean="0"/>
              <a:t>Les clients, les fournisseurs, les concurrents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smtClean="0">
                <a:solidFill>
                  <a:srgbClr val="C00000"/>
                </a:solidFill>
              </a:rPr>
              <a:t>Elaborer la stratégie                    </a:t>
            </a:r>
            <a:r>
              <a:rPr lang="fr-FR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03</a:t>
            </a:r>
          </a:p>
          <a:p>
            <a:pPr marL="0" indent="0">
              <a:buNone/>
            </a:pPr>
            <a:r>
              <a:rPr lang="fr-FR" dirty="0" smtClean="0"/>
              <a:t>Offre, prix, communication, distribution      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184180"/>
            <a:ext cx="6019800" cy="58102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04</a:t>
            </a:r>
            <a:r>
              <a:rPr lang="fr-FR" b="1" dirty="0" smtClean="0">
                <a:solidFill>
                  <a:srgbClr val="C00000"/>
                </a:solidFill>
              </a:rPr>
              <a:t>              Monter un plan financier</a:t>
            </a:r>
          </a:p>
          <a:p>
            <a:pPr marL="0" indent="0">
              <a:buNone/>
            </a:pPr>
            <a:r>
              <a:rPr lang="fr-FR" dirty="0" smtClean="0"/>
              <a:t>                  apports personnels, dettes,</a:t>
            </a:r>
          </a:p>
          <a:p>
            <a:pPr marL="0" indent="0">
              <a:buNone/>
            </a:pPr>
            <a:r>
              <a:rPr lang="fr-FR" dirty="0" smtClean="0"/>
              <a:t>                  dispositifs d’aides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05 </a:t>
            </a:r>
            <a:r>
              <a:rPr lang="fr-FR" b="1" dirty="0" smtClean="0">
                <a:solidFill>
                  <a:srgbClr val="C00000"/>
                </a:solidFill>
              </a:rPr>
              <a:t>            Choisir un statut juridique</a:t>
            </a:r>
          </a:p>
          <a:p>
            <a:pPr marL="0" indent="0">
              <a:buNone/>
            </a:pPr>
            <a:r>
              <a:rPr lang="fr-FR" dirty="0" smtClean="0"/>
              <a:t>                  personne physique ou morale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smtClean="0">
                <a:solidFill>
                  <a:srgbClr val="C00000"/>
                </a:solidFill>
              </a:rPr>
              <a:t>                    Faire les démarche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C00000"/>
                </a:solidFill>
              </a:rPr>
              <a:t>                  </a:t>
            </a:r>
            <a:r>
              <a:rPr lang="fr-FR" dirty="0" smtClean="0"/>
              <a:t>notaire, CNRC, impôts, CNAS,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CASNOS 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5800299" y="54591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172200" y="4778795"/>
            <a:ext cx="897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06</a:t>
            </a:r>
            <a:endParaRPr lang="fr-FR" sz="3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22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6313" y="341194"/>
            <a:ext cx="10515600" cy="846161"/>
          </a:xfrm>
        </p:spPr>
        <p:txBody>
          <a:bodyPr>
            <a:normAutofit fontScale="90000"/>
          </a:bodyPr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fr-FR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L’émergence </a:t>
            </a:r>
            <a:r>
              <a:rPr lang="fr-FR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de la création d’entreprise en </a:t>
            </a:r>
            <a:r>
              <a:rPr lang="fr-FR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Algérie:</a:t>
            </a:r>
            <a:endParaRPr lang="fr-FR" sz="4000" dirty="0">
              <a:solidFill>
                <a:schemeClr val="accent4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65518045"/>
              </p:ext>
            </p:extLst>
          </p:nvPr>
        </p:nvGraphicFramePr>
        <p:xfrm>
          <a:off x="0" y="1187355"/>
          <a:ext cx="12192000" cy="5670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40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22831"/>
            <a:ext cx="10515600" cy="791570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>
                <a:solidFill>
                  <a:srgbClr val="FFE05B"/>
                </a:solidFill>
                <a:latin typeface="Algerian" panose="04020705040A02060702" pitchFamily="82" charset="0"/>
              </a:rPr>
              <a:t>Les dispositifs d’aide à l’entrepreneuriat en Algérie:  </a:t>
            </a:r>
            <a:endParaRPr lang="fr-FR" sz="3600" dirty="0">
              <a:solidFill>
                <a:srgbClr val="FFE05B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1471732"/>
            <a:ext cx="3930555" cy="1828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FR" dirty="0" smtClean="0"/>
              <a:t>  </a:t>
            </a:r>
          </a:p>
          <a:p>
            <a:pPr marL="0" indent="0">
              <a:buNone/>
            </a:pPr>
            <a:r>
              <a:rPr lang="fr-FR" sz="11200" dirty="0" smtClean="0">
                <a:latin typeface="Arial Black" panose="020B0A04020102020204" pitchFamily="34" charset="0"/>
              </a:rPr>
              <a:t>          </a:t>
            </a:r>
            <a:r>
              <a:rPr lang="fr-FR" sz="11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ANSEJ 1996:</a:t>
            </a:r>
          </a:p>
          <a:p>
            <a:pPr marL="0" indent="0">
              <a:buNone/>
            </a:pPr>
            <a:endParaRPr lang="fr-FR" sz="1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fr-FR" sz="11200" dirty="0" smtClean="0"/>
              <a:t>L'âge 19- 35 ans</a:t>
            </a:r>
          </a:p>
          <a:p>
            <a:pPr marL="0" indent="0">
              <a:buNone/>
            </a:pPr>
            <a:endParaRPr lang="fr-FR" sz="9600" dirty="0" smtClean="0"/>
          </a:p>
          <a:p>
            <a:pPr marL="0" indent="0">
              <a:buNone/>
            </a:pPr>
            <a:endParaRPr lang="fr-FR" sz="74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fr-FR" sz="7400" dirty="0" smtClean="0"/>
              <a:t>                         </a:t>
            </a:r>
            <a:endParaRPr lang="fr-FR" sz="7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58" y="1654484"/>
            <a:ext cx="2147248" cy="16460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ZoneTexte 5"/>
          <p:cNvSpPr txBox="1"/>
          <p:nvPr/>
        </p:nvSpPr>
        <p:spPr>
          <a:xfrm>
            <a:off x="6651009" y="1584956"/>
            <a:ext cx="44673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   CNAC 2004 :</a:t>
            </a:r>
          </a:p>
          <a:p>
            <a:endParaRPr lang="fr-FR" sz="28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L'âge 35-50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2013" y="3857863"/>
            <a:ext cx="99219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dirty="0"/>
              <a:t>Les aides financières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dirty="0"/>
              <a:t>l’assistance technique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dirty="0"/>
              <a:t>Exonération des taxes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dirty="0"/>
              <a:t>Exonération totale </a:t>
            </a:r>
            <a:r>
              <a:rPr lang="fr-FR" sz="2800" dirty="0" smtClean="0"/>
              <a:t>de l'impôt </a:t>
            </a:r>
            <a:r>
              <a:rPr lang="fr-FR" sz="2800" dirty="0"/>
              <a:t>forfaitaire unique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744" y="1654484"/>
            <a:ext cx="2143125" cy="16460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94134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8613940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8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377053" y="101305"/>
            <a:ext cx="66736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fr-FR" sz="6000" b="1" dirty="0" smtClean="0">
                <a:ln w="95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E05B"/>
                </a:solidFill>
                <a:effectLst>
                  <a:innerShdw blurRad="114300">
                    <a:prstClr val="black"/>
                  </a:innerShdw>
                </a:effectLst>
                <a:latin typeface="Algerian" panose="04020705040A02060702" pitchFamily="82" charset="0"/>
              </a:rPr>
              <a:t>PLAN DE TRAVAIL</a:t>
            </a:r>
            <a:endParaRPr lang="fr-FR" sz="6000" b="1" cap="none" spc="0" dirty="0">
              <a:ln w="95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E05B"/>
              </a:solidFill>
              <a:effectLst>
                <a:innerShdw blurRad="114300">
                  <a:prstClr val="black"/>
                </a:innerShdw>
              </a:effectLst>
              <a:latin typeface="Algerian" panose="04020705040A02060702" pitchFamily="82" charset="0"/>
            </a:endParaRPr>
          </a:p>
        </p:txBody>
      </p:sp>
      <p:sp>
        <p:nvSpPr>
          <p:cNvPr id="11" name="Larme 10"/>
          <p:cNvSpPr/>
          <p:nvPr/>
        </p:nvSpPr>
        <p:spPr>
          <a:xfrm>
            <a:off x="504967" y="1596234"/>
            <a:ext cx="682388" cy="573206"/>
          </a:xfrm>
          <a:prstGeom prst="teardrop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1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2" name="Larme 11"/>
          <p:cNvSpPr/>
          <p:nvPr/>
        </p:nvSpPr>
        <p:spPr>
          <a:xfrm>
            <a:off x="518615" y="2316264"/>
            <a:ext cx="682388" cy="573206"/>
          </a:xfrm>
          <a:prstGeom prst="teardrop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2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3" name="Larme 12"/>
          <p:cNvSpPr/>
          <p:nvPr/>
        </p:nvSpPr>
        <p:spPr>
          <a:xfrm>
            <a:off x="504967" y="4049972"/>
            <a:ext cx="682388" cy="573206"/>
          </a:xfrm>
          <a:prstGeom prst="teardrop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4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4" name="Larme 13"/>
          <p:cNvSpPr/>
          <p:nvPr/>
        </p:nvSpPr>
        <p:spPr>
          <a:xfrm>
            <a:off x="6155142" y="1553695"/>
            <a:ext cx="682388" cy="573206"/>
          </a:xfrm>
          <a:prstGeom prst="teardrop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6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5" name="Larme 14"/>
          <p:cNvSpPr/>
          <p:nvPr/>
        </p:nvSpPr>
        <p:spPr>
          <a:xfrm>
            <a:off x="518615" y="3183118"/>
            <a:ext cx="682388" cy="573206"/>
          </a:xfrm>
          <a:prstGeom prst="teardrop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6" name="Larme 15"/>
          <p:cNvSpPr/>
          <p:nvPr/>
        </p:nvSpPr>
        <p:spPr>
          <a:xfrm>
            <a:off x="518615" y="4916826"/>
            <a:ext cx="682388" cy="573206"/>
          </a:xfrm>
          <a:prstGeom prst="teardrop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5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7" name="Pentagone 16"/>
          <p:cNvSpPr/>
          <p:nvPr/>
        </p:nvSpPr>
        <p:spPr>
          <a:xfrm>
            <a:off x="1483059" y="1607212"/>
            <a:ext cx="3552966" cy="466173"/>
          </a:xfrm>
          <a:prstGeom prst="homePlat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Introduction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18" name="Pentagone 17"/>
          <p:cNvSpPr/>
          <p:nvPr/>
        </p:nvSpPr>
        <p:spPr>
          <a:xfrm>
            <a:off x="1483059" y="2368078"/>
            <a:ext cx="3552966" cy="466173"/>
          </a:xfrm>
          <a:prstGeom prst="homePlat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Définition de l’entrepreneuriat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19" name="Pentagone 18"/>
          <p:cNvSpPr/>
          <p:nvPr/>
        </p:nvSpPr>
        <p:spPr>
          <a:xfrm>
            <a:off x="1483059" y="3235783"/>
            <a:ext cx="3552966" cy="466173"/>
          </a:xfrm>
          <a:prstGeom prst="homePlat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Les Formes de l’entrepreneuriat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20" name="Pentagone 19"/>
          <p:cNvSpPr/>
          <p:nvPr/>
        </p:nvSpPr>
        <p:spPr>
          <a:xfrm>
            <a:off x="1483059" y="4103488"/>
            <a:ext cx="3552966" cy="466173"/>
          </a:xfrm>
          <a:prstGeom prst="homePlat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L’importance de l’entrepreneuriat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21" name="Pentagone 20"/>
          <p:cNvSpPr/>
          <p:nvPr/>
        </p:nvSpPr>
        <p:spPr>
          <a:xfrm>
            <a:off x="1483059" y="4982282"/>
            <a:ext cx="3552966" cy="466173"/>
          </a:xfrm>
          <a:prstGeom prst="homePlat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Définition de l’entrepreneur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22" name="Pentagone 21"/>
          <p:cNvSpPr/>
          <p:nvPr/>
        </p:nvSpPr>
        <p:spPr>
          <a:xfrm>
            <a:off x="7092288" y="1553695"/>
            <a:ext cx="3552966" cy="466173"/>
          </a:xfrm>
          <a:prstGeom prst="homePlat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24" name="Larme 23"/>
          <p:cNvSpPr/>
          <p:nvPr/>
        </p:nvSpPr>
        <p:spPr>
          <a:xfrm>
            <a:off x="6155142" y="4049970"/>
            <a:ext cx="682388" cy="573206"/>
          </a:xfrm>
          <a:prstGeom prst="teardrop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9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5" name="Larme 24"/>
          <p:cNvSpPr/>
          <p:nvPr/>
        </p:nvSpPr>
        <p:spPr>
          <a:xfrm>
            <a:off x="6155142" y="3183860"/>
            <a:ext cx="682388" cy="573206"/>
          </a:xfrm>
          <a:prstGeom prst="teardrop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8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6" name="Larme 25"/>
          <p:cNvSpPr/>
          <p:nvPr/>
        </p:nvSpPr>
        <p:spPr>
          <a:xfrm>
            <a:off x="6155142" y="2314561"/>
            <a:ext cx="682388" cy="573206"/>
          </a:xfrm>
          <a:prstGeom prst="teardrop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7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7" name="Larme 26"/>
          <p:cNvSpPr/>
          <p:nvPr/>
        </p:nvSpPr>
        <p:spPr>
          <a:xfrm>
            <a:off x="6155142" y="4916826"/>
            <a:ext cx="682388" cy="573206"/>
          </a:xfrm>
          <a:prstGeom prst="teardrop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10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8" name="Pentagone 27"/>
          <p:cNvSpPr/>
          <p:nvPr/>
        </p:nvSpPr>
        <p:spPr>
          <a:xfrm>
            <a:off x="7092288" y="2368078"/>
            <a:ext cx="3552966" cy="466173"/>
          </a:xfrm>
          <a:prstGeom prst="homePlat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Les motivation de l’entrepreneur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29" name="Pentagone 28"/>
          <p:cNvSpPr/>
          <p:nvPr/>
        </p:nvSpPr>
        <p:spPr>
          <a:xfrm>
            <a:off x="7092288" y="3235783"/>
            <a:ext cx="3552966" cy="466173"/>
          </a:xfrm>
          <a:prstGeom prst="homePlat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Les étapes de création d’entreprise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0" name="Pentagone 29"/>
          <p:cNvSpPr/>
          <p:nvPr/>
        </p:nvSpPr>
        <p:spPr>
          <a:xfrm>
            <a:off x="7092288" y="4103487"/>
            <a:ext cx="3552966" cy="466173"/>
          </a:xfrm>
          <a:prstGeom prst="homePlat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L’entrepreneuriat en Algérie 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1" name="Pentagone 30"/>
          <p:cNvSpPr/>
          <p:nvPr/>
        </p:nvSpPr>
        <p:spPr>
          <a:xfrm>
            <a:off x="7092288" y="4982282"/>
            <a:ext cx="3552966" cy="466173"/>
          </a:xfrm>
          <a:prstGeom prst="homePlat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Conclusion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092288" y="1607212"/>
            <a:ext cx="411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Les compétences de l’entrepreneur</a:t>
            </a:r>
          </a:p>
        </p:txBody>
      </p:sp>
    </p:spTree>
    <p:extLst>
      <p:ext uri="{BB962C8B-B14F-4D97-AF65-F5344CB8AC3E}">
        <p14:creationId xmlns:p14="http://schemas.microsoft.com/office/powerpoint/2010/main" val="14386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96888"/>
            <a:ext cx="10515600" cy="713047"/>
          </a:xfrm>
        </p:spPr>
        <p:txBody>
          <a:bodyPr>
            <a:normAutofit fontScale="90000"/>
          </a:bodyPr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FFE05B"/>
                </a:solidFill>
                <a:latin typeface="Algerian" panose="04020705040A02060702" pitchFamily="82" charset="0"/>
              </a:rPr>
              <a:t>Les contraintes de l’entrepreneuriat en Algérie:</a:t>
            </a:r>
            <a:endParaRPr lang="fr-FR" dirty="0">
              <a:solidFill>
                <a:srgbClr val="FFE05B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96036" y="1487606"/>
            <a:ext cx="10863617" cy="4831307"/>
          </a:xfr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Le coût du crédit est élevé</a:t>
            </a:r>
            <a:r>
              <a:rPr lang="fr-FR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L’inadaptation des formations dispensées par les universités avec les besoins réels </a:t>
            </a:r>
            <a:r>
              <a:rPr lang="fr-FR" dirty="0" smtClean="0"/>
              <a:t>des entreprises </a:t>
            </a:r>
            <a:r>
              <a:rPr lang="fr-FR" dirty="0"/>
              <a:t>et en matière des techniques modernes de management, gestion et de marketing.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Les </a:t>
            </a:r>
            <a:r>
              <a:rPr lang="fr-FR" dirty="0"/>
              <a:t>difficultés de la pratique des langues </a:t>
            </a:r>
            <a:r>
              <a:rPr lang="fr-FR" dirty="0" smtClean="0"/>
              <a:t>étrangères chez </a:t>
            </a:r>
            <a:r>
              <a:rPr lang="fr-FR" dirty="0"/>
              <a:t>la plupart des nouveaux diplômés.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Le manque d’informations sur la concurrence et les pratiques des opérateurs économiques</a:t>
            </a:r>
            <a:r>
              <a:rPr lang="fr-FR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Le manque de données et des études de marché national, régional et local.</a:t>
            </a: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87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FFE05B"/>
                </a:solidFill>
                <a:latin typeface="Algerian" panose="04020705040A02060702" pitchFamily="82" charset="0"/>
              </a:rPr>
              <a:t>Conclusion:</a:t>
            </a:r>
            <a:endParaRPr lang="fr-FR" dirty="0">
              <a:solidFill>
                <a:srgbClr val="FFE05B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1390918"/>
            <a:ext cx="12192000" cy="522882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197735" y="1648496"/>
            <a:ext cx="9890975" cy="382502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</a:t>
            </a:r>
            <a:r>
              <a:rPr lang="fr-FR" dirty="0">
                <a:solidFill>
                  <a:schemeClr val="tx1"/>
                </a:solidFill>
              </a:rPr>
              <a:t>L'entrepreneuriat </a:t>
            </a:r>
            <a:r>
              <a:rPr lang="fr-FR">
                <a:solidFill>
                  <a:schemeClr val="tx1"/>
                </a:solidFill>
              </a:rPr>
              <a:t>n'est </a:t>
            </a:r>
            <a:r>
              <a:rPr lang="fr-FR" smtClean="0">
                <a:solidFill>
                  <a:schemeClr val="tx1"/>
                </a:solidFill>
              </a:rPr>
              <a:t>pas qu'une </a:t>
            </a:r>
            <a:r>
              <a:rPr lang="fr-FR" dirty="0">
                <a:solidFill>
                  <a:schemeClr val="tx1"/>
                </a:solidFill>
              </a:rPr>
              <a:t>thématique de créateur d'entreprise. L'entrepreneuriat est aussi une thématique qui touche les grandes entreprises, comme tous les managers à tous les niveaux d'une </a:t>
            </a:r>
            <a:r>
              <a:rPr lang="fr-FR" dirty="0" smtClean="0">
                <a:solidFill>
                  <a:schemeClr val="tx1"/>
                </a:solidFill>
              </a:rPr>
              <a:t>entreprise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 Elle nécessite </a:t>
            </a:r>
            <a:r>
              <a:rPr lang="fr-FR" dirty="0">
                <a:solidFill>
                  <a:schemeClr val="tx1"/>
                </a:solidFill>
              </a:rPr>
              <a:t>une grande rigueur méthodologique afin de ne pas déraper techniquement vers une logique causale qui mènera le projet à sa perte si le projet est encore incertai</a:t>
            </a:r>
            <a:r>
              <a:rPr lang="fr-FR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8788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1080" y="351297"/>
            <a:ext cx="10515600" cy="450760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4000" dirty="0" smtClean="0">
                <a:solidFill>
                  <a:srgbClr val="FFE05B"/>
                </a:solidFill>
                <a:latin typeface="Algerian" panose="04020705040A02060702" pitchFamily="82" charset="0"/>
              </a:rPr>
              <a:t>Introduction générale:</a:t>
            </a:r>
            <a:endParaRPr lang="fr-FR" sz="4000" dirty="0">
              <a:solidFill>
                <a:srgbClr val="FFE05B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3183" y="956603"/>
            <a:ext cx="11861442" cy="5791926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8200" y="1506828"/>
            <a:ext cx="10515600" cy="463639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tx1"/>
                </a:solidFill>
                <a:cs typeface="Andalus" panose="02020603050405020304" pitchFamily="18" charset="-78"/>
              </a:rPr>
              <a:t>Depuis les années 1980, un nouveau contexte est apparu dans le paysage économique</a:t>
            </a:r>
          </a:p>
          <a:p>
            <a:pPr algn="ctr"/>
            <a:r>
              <a:rPr lang="fr-FR" sz="2000" dirty="0" smtClean="0">
                <a:solidFill>
                  <a:schemeClr val="tx1"/>
                </a:solidFill>
                <a:cs typeface="Andalus" panose="02020603050405020304" pitchFamily="18" charset="-78"/>
              </a:rPr>
              <a:t>Ce contexte qui est l’entrepreneuriat est considéré comme une formidable machine de favorisation de la croissance économique et d’accroitre la possibilité d’emploi et de créer la richesse </a:t>
            </a:r>
          </a:p>
          <a:p>
            <a:pPr algn="ctr"/>
            <a:r>
              <a:rPr lang="fr-FR" sz="2000" dirty="0" smtClean="0">
                <a:solidFill>
                  <a:schemeClr val="tx1"/>
                </a:solidFill>
                <a:cs typeface="Andalus" panose="02020603050405020304" pitchFamily="18" charset="-78"/>
              </a:rPr>
              <a:t>  </a:t>
            </a:r>
          </a:p>
          <a:p>
            <a:pPr algn="ctr"/>
            <a:r>
              <a:rPr lang="fr-FR" sz="2000" dirty="0">
                <a:solidFill>
                  <a:schemeClr val="tx1"/>
                </a:solidFill>
                <a:cs typeface="Andalus" panose="02020603050405020304" pitchFamily="18" charset="-78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cs typeface="Andalus" panose="02020603050405020304" pitchFamily="18" charset="-78"/>
              </a:rPr>
              <a:t>     Il procure à l’attachement de l’engouement aux individus qui veulent s’oriente vers</a:t>
            </a:r>
          </a:p>
          <a:p>
            <a:pPr algn="ctr"/>
            <a:r>
              <a:rPr lang="fr-FR" sz="2000" dirty="0" smtClean="0">
                <a:solidFill>
                  <a:schemeClr val="tx1"/>
                </a:solidFill>
                <a:cs typeface="Andalus" panose="02020603050405020304" pitchFamily="18" charset="-78"/>
              </a:rPr>
              <a:t>une carrière entrepreneuriale et créent leurs propre emploi ou entreprises</a:t>
            </a:r>
          </a:p>
          <a:p>
            <a:pPr algn="ctr"/>
            <a:r>
              <a:rPr lang="fr-FR" sz="2000" dirty="0" smtClean="0">
                <a:solidFill>
                  <a:schemeClr val="tx1"/>
                </a:solidFill>
                <a:cs typeface="Andalus" panose="02020603050405020304" pitchFamily="18" charset="-78"/>
              </a:rPr>
              <a:t>   Alors le terme entrepreneuriat s’articule autour d’un personnage et d’une organisation, et                il commence par une volonté individuelle d’un future entrepreneur qui était pour longtemps marginalisé dans la pensé économique </a:t>
            </a:r>
            <a:endParaRPr lang="fr-FR" sz="2000" dirty="0">
              <a:solidFill>
                <a:schemeClr val="tx1"/>
              </a:solidFill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831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152357" y="1859796"/>
            <a:ext cx="96223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fr-FR" sz="4400" dirty="0" smtClean="0">
                <a:solidFill>
                  <a:srgbClr val="FFE05B"/>
                </a:solidFill>
                <a:latin typeface="Algerian" panose="04020705040A02060702" pitchFamily="82" charset="0"/>
              </a:rPr>
              <a:t> Définitions </a:t>
            </a:r>
            <a:r>
              <a:rPr lang="fr-FR" sz="4400" dirty="0">
                <a:solidFill>
                  <a:srgbClr val="FFE05B"/>
                </a:solidFill>
                <a:latin typeface="Algerian" panose="04020705040A02060702" pitchFamily="82" charset="0"/>
              </a:rPr>
              <a:t>axées sur l’acte </a:t>
            </a:r>
          </a:p>
          <a:p>
            <a:pPr algn="ctr"/>
            <a:r>
              <a:rPr lang="fr-FR" sz="4400" dirty="0" smtClean="0">
                <a:solidFill>
                  <a:srgbClr val="FFE05B"/>
                </a:solidFill>
                <a:latin typeface="Algerian" panose="04020705040A02060702" pitchFamily="82" charset="0"/>
              </a:rPr>
              <a:t>    « </a:t>
            </a:r>
            <a:r>
              <a:rPr lang="fr-FR" sz="4400" dirty="0">
                <a:solidFill>
                  <a:srgbClr val="FFE05B"/>
                </a:solidFill>
                <a:latin typeface="Algerian" panose="04020705040A02060702" pitchFamily="82" charset="0"/>
              </a:rPr>
              <a:t>l’entrepreneuriat »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0057096" y="3589374"/>
            <a:ext cx="97208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4000" dirty="0">
              <a:latin typeface="+mj-lt"/>
            </a:endParaRPr>
          </a:p>
        </p:txBody>
      </p:sp>
      <p:grpSp>
        <p:nvGrpSpPr>
          <p:cNvPr id="19" name="Groupe 18"/>
          <p:cNvGrpSpPr/>
          <p:nvPr/>
        </p:nvGrpSpPr>
        <p:grpSpPr>
          <a:xfrm>
            <a:off x="-9836110" y="-101854"/>
            <a:ext cx="11697069" cy="7297639"/>
            <a:chOff x="645293" y="9452"/>
            <a:chExt cx="11701048" cy="7147864"/>
          </a:xfrm>
        </p:grpSpPr>
        <p:grpSp>
          <p:nvGrpSpPr>
            <p:cNvPr id="18" name="Groupe 17"/>
            <p:cNvGrpSpPr/>
            <p:nvPr/>
          </p:nvGrpSpPr>
          <p:grpSpPr>
            <a:xfrm>
              <a:off x="645293" y="9452"/>
              <a:ext cx="11214073" cy="6858000"/>
              <a:chOff x="645293" y="9452"/>
              <a:chExt cx="11214073" cy="6858000"/>
            </a:xfrm>
          </p:grpSpPr>
          <p:grpSp>
            <p:nvGrpSpPr>
              <p:cNvPr id="10" name="Groupe 9"/>
              <p:cNvGrpSpPr/>
              <p:nvPr/>
            </p:nvGrpSpPr>
            <p:grpSpPr>
              <a:xfrm>
                <a:off x="645293" y="9452"/>
                <a:ext cx="11214073" cy="6858000"/>
                <a:chOff x="798373" y="-27893"/>
                <a:chExt cx="11214073" cy="6858000"/>
              </a:xfrm>
              <a:effectLst>
                <a:outerShdw blurRad="254000" dist="88900" algn="l" rotWithShape="0">
                  <a:prstClr val="black">
                    <a:alpha val="51000"/>
                  </a:prstClr>
                </a:outerShdw>
              </a:effectLst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798373" y="-27893"/>
                  <a:ext cx="10346808" cy="6858000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b="1" dirty="0"/>
                </a:p>
              </p:txBody>
            </p:sp>
            <p:sp>
              <p:nvSpPr>
                <p:cNvPr id="47" name="Rectangle à coins arrondis 46"/>
                <p:cNvSpPr/>
                <p:nvPr/>
              </p:nvSpPr>
              <p:spPr>
                <a:xfrm>
                  <a:off x="10955072" y="4901946"/>
                  <a:ext cx="1057374" cy="1928161"/>
                </a:xfrm>
                <a:prstGeom prst="round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4800" b="1" dirty="0">
                    <a:solidFill>
                      <a:schemeClr val="accent2">
                        <a:lumMod val="50000"/>
                      </a:schemeClr>
                    </a:solidFill>
                    <a:latin typeface="Elephant" panose="02020904090505020303" pitchFamily="18" charset="0"/>
                  </a:endParaRPr>
                </a:p>
              </p:txBody>
            </p:sp>
          </p:grpSp>
          <p:sp>
            <p:nvSpPr>
              <p:cNvPr id="5" name="Rectangle 4"/>
              <p:cNvSpPr/>
              <p:nvPr/>
            </p:nvSpPr>
            <p:spPr>
              <a:xfrm>
                <a:off x="1356209" y="2184798"/>
                <a:ext cx="9594182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3200" dirty="0"/>
                  <a:t>l’entrepreneuriat s’entend comme « l’appropriation et la gestion </a:t>
                </a:r>
                <a:r>
                  <a:rPr lang="fr-FR" sz="3200" dirty="0" smtClean="0"/>
                  <a:t>des ressources </a:t>
                </a:r>
                <a:r>
                  <a:rPr lang="fr-FR" sz="3200" dirty="0"/>
                  <a:t>humaines et matérielles, pour créer, développer et implanter des solutions</a:t>
                </a:r>
              </a:p>
              <a:p>
                <a:r>
                  <a:rPr lang="fr-FR" sz="3200" dirty="0"/>
                  <a:t>permettant de répondre aux besoins des individus </a:t>
                </a:r>
                <a:r>
                  <a:rPr lang="fr-FR" sz="3200" dirty="0" smtClean="0"/>
                  <a:t>»</a:t>
                </a:r>
                <a:endParaRPr lang="fr-FR" sz="3200" dirty="0"/>
              </a:p>
            </p:txBody>
          </p:sp>
        </p:grpSp>
        <p:sp>
          <p:nvSpPr>
            <p:cNvPr id="2" name="ZoneTexte 1"/>
            <p:cNvSpPr txBox="1"/>
            <p:nvPr/>
          </p:nvSpPr>
          <p:spPr>
            <a:xfrm rot="5400000">
              <a:off x="10981393" y="5792367"/>
              <a:ext cx="17142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         </a:t>
              </a:r>
              <a:r>
                <a:rPr lang="fr-FR" sz="2800" dirty="0" err="1" smtClean="0">
                  <a:solidFill>
                    <a:schemeClr val="accent2">
                      <a:lumMod val="50000"/>
                    </a:schemeClr>
                  </a:solidFill>
                </a:rPr>
                <a:t>Gasse</a:t>
              </a:r>
              <a:endParaRPr lang="fr-FR" sz="28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-10361676" y="0"/>
            <a:ext cx="11586927" cy="6995055"/>
            <a:chOff x="413389" y="-21402"/>
            <a:chExt cx="11586927" cy="6995055"/>
          </a:xfrm>
        </p:grpSpPr>
        <p:grpSp>
          <p:nvGrpSpPr>
            <p:cNvPr id="22" name="Groupe 21"/>
            <p:cNvGrpSpPr/>
            <p:nvPr/>
          </p:nvGrpSpPr>
          <p:grpSpPr>
            <a:xfrm>
              <a:off x="413389" y="-21402"/>
              <a:ext cx="11586927" cy="6995055"/>
              <a:chOff x="413389" y="-21402"/>
              <a:chExt cx="11586927" cy="6995055"/>
            </a:xfrm>
          </p:grpSpPr>
          <p:grpSp>
            <p:nvGrpSpPr>
              <p:cNvPr id="16" name="Groupe 15"/>
              <p:cNvGrpSpPr/>
              <p:nvPr/>
            </p:nvGrpSpPr>
            <p:grpSpPr>
              <a:xfrm>
                <a:off x="413389" y="-21402"/>
                <a:ext cx="11586927" cy="6995055"/>
                <a:chOff x="-5513123" y="667052"/>
                <a:chExt cx="11586927" cy="6995055"/>
              </a:xfrm>
            </p:grpSpPr>
            <p:grpSp>
              <p:nvGrpSpPr>
                <p:cNvPr id="9" name="Groupe 8"/>
                <p:cNvGrpSpPr/>
                <p:nvPr/>
              </p:nvGrpSpPr>
              <p:grpSpPr>
                <a:xfrm>
                  <a:off x="-5513123" y="667052"/>
                  <a:ext cx="11586927" cy="6995055"/>
                  <a:chOff x="-465988" y="-116246"/>
                  <a:chExt cx="11586927" cy="6995055"/>
                </a:xfrm>
                <a:effectLst>
                  <a:outerShdw blurRad="254000" dist="88900" algn="l" rotWithShape="0">
                    <a:prstClr val="black">
                      <a:alpha val="51000"/>
                    </a:prstClr>
                  </a:outerShdw>
                </a:effectLst>
              </p:grpSpPr>
              <p:sp>
                <p:nvSpPr>
                  <p:cNvPr id="71" name="Rectangle 70"/>
                  <p:cNvSpPr/>
                  <p:nvPr/>
                </p:nvSpPr>
                <p:spPr>
                  <a:xfrm>
                    <a:off x="-465988" y="-116246"/>
                    <a:ext cx="10346808" cy="6995055"/>
                  </a:xfrm>
                  <a:prstGeom prst="rect">
                    <a:avLst/>
                  </a:prstGeom>
                  <a:solidFill>
                    <a:srgbClr val="C27F3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b="1" dirty="0"/>
                  </a:p>
                </p:txBody>
              </p:sp>
              <p:sp>
                <p:nvSpPr>
                  <p:cNvPr id="72" name="Rectangle à coins arrondis 71"/>
                  <p:cNvSpPr/>
                  <p:nvPr/>
                </p:nvSpPr>
                <p:spPr>
                  <a:xfrm>
                    <a:off x="9657802" y="3098743"/>
                    <a:ext cx="1463137" cy="1832967"/>
                  </a:xfrm>
                  <a:prstGeom prst="roundRect">
                    <a:avLst/>
                  </a:prstGeom>
                  <a:solidFill>
                    <a:srgbClr val="C27F3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4800" b="1" dirty="0">
                      <a:solidFill>
                        <a:schemeClr val="accent2">
                          <a:lumMod val="75000"/>
                        </a:schemeClr>
                      </a:solidFill>
                      <a:latin typeface="Elephant" panose="02020904090505020303" pitchFamily="18" charset="0"/>
                    </a:endParaRPr>
                  </a:p>
                </p:txBody>
              </p:sp>
            </p:grpSp>
            <p:sp>
              <p:nvSpPr>
                <p:cNvPr id="6" name="ZoneTexte 5"/>
                <p:cNvSpPr txBox="1"/>
                <p:nvPr/>
              </p:nvSpPr>
              <p:spPr>
                <a:xfrm>
                  <a:off x="-4585194" y="2189073"/>
                  <a:ext cx="9268816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4000" dirty="0"/>
                </a:p>
              </p:txBody>
            </p:sp>
          </p:grpSp>
          <p:sp>
            <p:nvSpPr>
              <p:cNvPr id="13" name="ZoneTexte 12"/>
              <p:cNvSpPr txBox="1"/>
              <p:nvPr/>
            </p:nvSpPr>
            <p:spPr>
              <a:xfrm rot="5400000">
                <a:off x="10803016" y="3987555"/>
                <a:ext cx="1319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julien</a:t>
                </a:r>
                <a:endParaRPr lang="fr-FR" sz="28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1382891" y="2004811"/>
              <a:ext cx="9112591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3200" dirty="0"/>
                <a:t>l’entrepreneuriat « est considéré comme un </a:t>
              </a:r>
              <a:r>
                <a:rPr lang="fr-FR" sz="3200" dirty="0" smtClean="0"/>
                <a:t>instrument clé </a:t>
              </a:r>
              <a:r>
                <a:rPr lang="fr-FR" sz="3200" dirty="0"/>
                <a:t>permettant d’améliorer la compétitivité entre les nations, de favoriser la </a:t>
              </a:r>
              <a:r>
                <a:rPr lang="fr-FR" sz="3200" dirty="0" smtClean="0"/>
                <a:t>croissance économique </a:t>
              </a:r>
              <a:r>
                <a:rPr lang="fr-FR" sz="3200" dirty="0"/>
                <a:t>et d’accroitre les possibilités d’emploi »</a:t>
              </a: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-10542172" y="-61966"/>
            <a:ext cx="11484067" cy="6998377"/>
            <a:chOff x="-11653461" y="4795292"/>
            <a:chExt cx="11484067" cy="6669226"/>
          </a:xfrm>
        </p:grpSpPr>
        <p:grpSp>
          <p:nvGrpSpPr>
            <p:cNvPr id="8" name="Groupe 7"/>
            <p:cNvGrpSpPr/>
            <p:nvPr/>
          </p:nvGrpSpPr>
          <p:grpSpPr>
            <a:xfrm>
              <a:off x="-11653461" y="4795292"/>
              <a:ext cx="11484067" cy="6669226"/>
              <a:chOff x="-1650639" y="248467"/>
              <a:chExt cx="11484067" cy="6669226"/>
            </a:xfrm>
            <a:effectLst>
              <a:outerShdw blurRad="254000" dist="88900" algn="l" rotWithShape="0">
                <a:prstClr val="black">
                  <a:alpha val="51000"/>
                </a:prstClr>
              </a:outerShdw>
            </a:effectLst>
          </p:grpSpPr>
          <p:sp>
            <p:nvSpPr>
              <p:cNvPr id="73" name="Rectangle 72"/>
              <p:cNvSpPr/>
              <p:nvPr/>
            </p:nvSpPr>
            <p:spPr>
              <a:xfrm>
                <a:off x="-1650639" y="248467"/>
                <a:ext cx="10346808" cy="6669226"/>
              </a:xfrm>
              <a:prstGeom prst="rect">
                <a:avLst/>
              </a:prstGeom>
              <a:solidFill>
                <a:srgbClr val="C29A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b="1" dirty="0"/>
              </a:p>
            </p:txBody>
          </p:sp>
          <p:sp>
            <p:nvSpPr>
              <p:cNvPr id="74" name="Rectangle à coins arrondis 73"/>
              <p:cNvSpPr/>
              <p:nvPr/>
            </p:nvSpPr>
            <p:spPr>
              <a:xfrm>
                <a:off x="8351940" y="1670794"/>
                <a:ext cx="1481488" cy="1726839"/>
              </a:xfrm>
              <a:prstGeom prst="roundRect">
                <a:avLst/>
              </a:prstGeom>
              <a:solidFill>
                <a:srgbClr val="C29A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4800" b="1" dirty="0">
                  <a:solidFill>
                    <a:srgbClr val="C27F3C"/>
                  </a:solidFill>
                  <a:latin typeface="Elephant" panose="02020904090505020303" pitchFamily="18" charset="0"/>
                </a:endParaRPr>
              </a:p>
            </p:txBody>
          </p:sp>
        </p:grpSp>
        <p:sp>
          <p:nvSpPr>
            <p:cNvPr id="11" name="ZoneTexte 10"/>
            <p:cNvSpPr txBox="1"/>
            <p:nvPr/>
          </p:nvSpPr>
          <p:spPr>
            <a:xfrm>
              <a:off x="-10440428" y="6811231"/>
              <a:ext cx="8110084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/>
                <a:t>« l’entrepreneuriat est un phénomène combinant un individu et une</a:t>
              </a:r>
            </a:p>
            <a:p>
              <a:r>
                <a:rPr lang="fr-FR" sz="4000" dirty="0"/>
                <a:t>organisation. L’un se définit par rapport à l’autre »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 rot="5400000">
              <a:off x="-1433098" y="6910855"/>
              <a:ext cx="15641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rgbClr val="C27F3C"/>
                  </a:solidFill>
                </a:rPr>
                <a:t>  </a:t>
              </a:r>
              <a:r>
                <a:rPr lang="fr-FR" sz="2400" dirty="0" err="1" smtClean="0">
                  <a:solidFill>
                    <a:srgbClr val="C27F3C"/>
                  </a:solidFill>
                </a:rPr>
                <a:t>Verstraete</a:t>
              </a:r>
              <a:endParaRPr lang="fr-FR" sz="2400" dirty="0" smtClean="0">
                <a:solidFill>
                  <a:srgbClr val="C27F3C"/>
                </a:solidFill>
              </a:endParaRP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-10965119" y="-101854"/>
            <a:ext cx="11596252" cy="7031012"/>
            <a:chOff x="-13750394" y="1870431"/>
            <a:chExt cx="11596252" cy="7031012"/>
          </a:xfrm>
        </p:grpSpPr>
        <p:grpSp>
          <p:nvGrpSpPr>
            <p:cNvPr id="34" name="Groupe 33"/>
            <p:cNvGrpSpPr/>
            <p:nvPr/>
          </p:nvGrpSpPr>
          <p:grpSpPr>
            <a:xfrm>
              <a:off x="-13750394" y="1870431"/>
              <a:ext cx="11596252" cy="7031012"/>
              <a:chOff x="-3182659" y="-86161"/>
              <a:chExt cx="11596252" cy="7031012"/>
            </a:xfrm>
            <a:effectLst>
              <a:outerShdw blurRad="254000" dist="88900" algn="l" rotWithShape="0">
                <a:prstClr val="black">
                  <a:alpha val="51000"/>
                </a:prstClr>
              </a:outerShdw>
            </a:effectLst>
          </p:grpSpPr>
          <p:sp>
            <p:nvSpPr>
              <p:cNvPr id="35" name="Rectangle 34"/>
              <p:cNvSpPr/>
              <p:nvPr/>
            </p:nvSpPr>
            <p:spPr>
              <a:xfrm>
                <a:off x="-3182659" y="-86161"/>
                <a:ext cx="10346808" cy="7031012"/>
              </a:xfrm>
              <a:prstGeom prst="rect">
                <a:avLst/>
              </a:prstGeom>
              <a:solidFill>
                <a:srgbClr val="E8F5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b="1" dirty="0"/>
              </a:p>
            </p:txBody>
          </p:sp>
          <p:sp>
            <p:nvSpPr>
              <p:cNvPr id="36" name="Rectangle à coins arrondis 35"/>
              <p:cNvSpPr/>
              <p:nvPr/>
            </p:nvSpPr>
            <p:spPr>
              <a:xfrm>
                <a:off x="6923986" y="-75151"/>
                <a:ext cx="1489607" cy="1698143"/>
              </a:xfrm>
              <a:prstGeom prst="roundRect">
                <a:avLst/>
              </a:prstGeom>
              <a:solidFill>
                <a:srgbClr val="E8F5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4800" b="1" dirty="0">
                  <a:solidFill>
                    <a:srgbClr val="C27F3C"/>
                  </a:solidFill>
                  <a:latin typeface="Elephant" panose="02020904090505020303" pitchFamily="18" charset="0"/>
                </a:endParaRPr>
              </a:p>
            </p:txBody>
          </p:sp>
        </p:grpSp>
        <p:sp>
          <p:nvSpPr>
            <p:cNvPr id="37" name="ZoneTexte 36"/>
            <p:cNvSpPr txBox="1"/>
            <p:nvPr/>
          </p:nvSpPr>
          <p:spPr>
            <a:xfrm rot="5400000">
              <a:off x="-3377907" y="2726089"/>
              <a:ext cx="17647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rgbClr val="C27F3C"/>
                  </a:solidFill>
                </a:rPr>
                <a:t>Fayolle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-12956696" y="2831394"/>
              <a:ext cx="9232386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dirty="0"/>
                <a:t>« l’entrepreneuriat c’est le processus par lequel des </a:t>
              </a:r>
              <a:r>
                <a:rPr lang="fr-FR" sz="3600" dirty="0" smtClean="0"/>
                <a:t>personnes pensent </a:t>
              </a:r>
              <a:r>
                <a:rPr lang="fr-FR" sz="3600" dirty="0"/>
                <a:t>à des entreprises qu’elles pourraient créer, </a:t>
              </a:r>
              <a:r>
                <a:rPr lang="fr-FR" sz="3600" dirty="0" smtClean="0"/>
                <a:t>prennent connaissance </a:t>
              </a:r>
              <a:r>
                <a:rPr lang="fr-FR" sz="3600" dirty="0"/>
                <a:t>de la démarche à suivre pour devenir un entrepreneur et se lancer dans </a:t>
              </a:r>
              <a:r>
                <a:rPr lang="fr-FR" sz="3600" dirty="0" smtClean="0"/>
                <a:t>la création </a:t>
              </a:r>
              <a:r>
                <a:rPr lang="fr-FR" sz="3600" dirty="0"/>
                <a:t>et le démarrage d’une entreprise 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46358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86393 0.01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90" y="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6 L 0.88581 -0.001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8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112E-17 2.59259E-6 L 0.9069 0.0046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39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81481E-6 L 0.9388 0.008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40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5889" y="104775"/>
            <a:ext cx="10515600" cy="809625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sz="4000" dirty="0">
                <a:solidFill>
                  <a:srgbClr val="FFE05B"/>
                </a:solidFill>
                <a:latin typeface="Algerian" panose="04020705040A02060702" pitchFamily="82" charset="0"/>
              </a:rPr>
              <a:t>Les formes de </a:t>
            </a:r>
            <a:r>
              <a:rPr lang="fr-FR" sz="4000" dirty="0" smtClean="0">
                <a:solidFill>
                  <a:srgbClr val="FFE05B"/>
                </a:solidFill>
                <a:latin typeface="Algerian" panose="04020705040A02060702" pitchFamily="82" charset="0"/>
              </a:rPr>
              <a:t>l’entrepreneuriat:</a:t>
            </a:r>
            <a:endParaRPr lang="fr-FR" sz="4000" dirty="0">
              <a:solidFill>
                <a:srgbClr val="FFE05B"/>
              </a:solidFill>
              <a:latin typeface="Algerian" panose="04020705040A02060702" pitchFamily="82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-1" y="1058394"/>
            <a:ext cx="4872251" cy="456698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335974" y="1058394"/>
            <a:ext cx="5183188" cy="823912"/>
          </a:xfrm>
          <a:gradFill>
            <a:gsLst>
              <a:gs pos="0">
                <a:schemeClr val="accent2">
                  <a:lumMod val="75000"/>
                </a:schemeClr>
              </a:gs>
              <a:gs pos="30000">
                <a:srgbClr val="C27F3C"/>
              </a:gs>
              <a:gs pos="55000">
                <a:srgbClr val="C29A4A"/>
              </a:gs>
              <a:gs pos="80000">
                <a:srgbClr val="FFC000"/>
              </a:gs>
            </a:gsLst>
            <a:lin ang="5400000" scaled="1"/>
          </a:gradFill>
        </p:spPr>
        <p:txBody>
          <a:bodyPr/>
          <a:lstStyle/>
          <a:p>
            <a:r>
              <a:rPr lang="fr-FR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            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Ex - Nihilo</a:t>
            </a:r>
            <a:endParaRPr lang="fr-FR" sz="3600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64214929"/>
              </p:ext>
            </p:extLst>
          </p:nvPr>
        </p:nvGraphicFramePr>
        <p:xfrm>
          <a:off x="4872038" y="1882306"/>
          <a:ext cx="7319962" cy="4652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rganigramme : Données 6"/>
          <p:cNvSpPr/>
          <p:nvPr/>
        </p:nvSpPr>
        <p:spPr>
          <a:xfrm>
            <a:off x="191067" y="1517405"/>
            <a:ext cx="5036025" cy="4107977"/>
          </a:xfrm>
          <a:prstGeom prst="flowChartInputOutpu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  <a:reflection blurRad="6350" stA="50000" endA="275" endPos="40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 nihilo est une expression latine signifiant « à partir de rien ». Créer une entreprise quand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rien n’existe n’est pas une situation facile. Il faudra du temps pour arriver à implanter </a:t>
            </a:r>
            <a:r>
              <a:rPr lang="fr-FR" dirty="0" smtClean="0">
                <a:solidFill>
                  <a:schemeClr val="tx1"/>
                </a:solidFill>
              </a:rPr>
              <a:t>le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produit </a:t>
            </a:r>
            <a:r>
              <a:rPr lang="fr-FR" dirty="0">
                <a:solidFill>
                  <a:schemeClr val="tx1"/>
                </a:solidFill>
              </a:rPr>
              <a:t>dans un marché, pour convaincre les utilisateurs et les </a:t>
            </a:r>
            <a:r>
              <a:rPr lang="fr-FR" dirty="0" smtClean="0">
                <a:solidFill>
                  <a:schemeClr val="tx1"/>
                </a:solidFill>
              </a:rPr>
              <a:t>chercheurs, elle exige beaucoup </a:t>
            </a:r>
            <a:r>
              <a:rPr lang="fr-FR" dirty="0">
                <a:solidFill>
                  <a:schemeClr val="tx1"/>
                </a:solidFill>
              </a:rPr>
              <a:t>de </a:t>
            </a:r>
            <a:r>
              <a:rPr lang="fr-FR" dirty="0" err="1" smtClean="0">
                <a:solidFill>
                  <a:schemeClr val="tx1"/>
                </a:solidFill>
              </a:rPr>
              <a:t>travail,et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de ténacité</a:t>
            </a:r>
          </a:p>
        </p:txBody>
      </p:sp>
    </p:spTree>
    <p:extLst>
      <p:ext uri="{BB962C8B-B14F-4D97-AF65-F5344CB8AC3E}">
        <p14:creationId xmlns:p14="http://schemas.microsoft.com/office/powerpoint/2010/main" val="226821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724" y="485350"/>
            <a:ext cx="5182049" cy="963251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30000">
                <a:srgbClr val="C27F3C"/>
              </a:gs>
              <a:gs pos="63000">
                <a:srgbClr val="C29A4A"/>
              </a:gs>
              <a:gs pos="94000">
                <a:srgbClr val="FFFF00"/>
              </a:gs>
            </a:gsLst>
            <a:lin ang="5400000" scaled="1"/>
          </a:gradFill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794" y="1640386"/>
            <a:ext cx="6019306" cy="4119562"/>
          </a:xfrm>
          <a:prstGeom prst="rect">
            <a:avLst/>
          </a:prstGeom>
          <a:effectLst>
            <a:outerShdw blurRad="254000" dist="88900" algn="l" rotWithShape="0">
              <a:prstClr val="black">
                <a:alpha val="51000"/>
              </a:prstClr>
            </a:outerShdw>
          </a:effectLst>
        </p:spPr>
      </p:pic>
      <p:grpSp>
        <p:nvGrpSpPr>
          <p:cNvPr id="129" name="Groupe 128"/>
          <p:cNvGrpSpPr/>
          <p:nvPr/>
        </p:nvGrpSpPr>
        <p:grpSpPr>
          <a:xfrm>
            <a:off x="-11203476" y="14212"/>
            <a:ext cx="12368570" cy="7211389"/>
            <a:chOff x="7728306" y="5597549"/>
            <a:chExt cx="12368570" cy="7211389"/>
          </a:xfrm>
        </p:grpSpPr>
        <p:grpSp>
          <p:nvGrpSpPr>
            <p:cNvPr id="46" name="Groupe 45"/>
            <p:cNvGrpSpPr/>
            <p:nvPr/>
          </p:nvGrpSpPr>
          <p:grpSpPr>
            <a:xfrm>
              <a:off x="7728306" y="5597549"/>
              <a:ext cx="12368570" cy="6858000"/>
              <a:chOff x="2620052" y="1095100"/>
              <a:chExt cx="12368570" cy="68580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620052" y="1095100"/>
                <a:ext cx="11240086" cy="68580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5" name="Organigramme : Préparation 14"/>
              <p:cNvSpPr/>
              <p:nvPr/>
            </p:nvSpPr>
            <p:spPr>
              <a:xfrm>
                <a:off x="13507650" y="5638214"/>
                <a:ext cx="1480972" cy="1322363"/>
              </a:xfrm>
              <a:prstGeom prst="flowChartPreparation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44" name="ZoneTexte 43"/>
            <p:cNvSpPr txBox="1"/>
            <p:nvPr/>
          </p:nvSpPr>
          <p:spPr>
            <a:xfrm>
              <a:off x="8969556" y="5791632"/>
              <a:ext cx="9881253" cy="70173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 </a:t>
              </a:r>
              <a:endParaRPr lang="fr-FR" sz="3600" dirty="0"/>
            </a:p>
            <a:p>
              <a:r>
                <a:rPr lang="fr-FR" sz="3600" dirty="0" smtClean="0"/>
                <a:t>  la franchise est un mode de commercialisation de produits et du services  par  collaboration</a:t>
              </a:r>
            </a:p>
            <a:p>
              <a:r>
                <a:rPr lang="fr-FR" sz="3600" dirty="0" smtClean="0"/>
                <a:t> la franchise est composée d’un franchiseur qui cède ses droits, et un franchisé qui peut utiliser les droits</a:t>
              </a:r>
            </a:p>
            <a:p>
              <a:endParaRPr lang="fr-FR" sz="3600" dirty="0"/>
            </a:p>
            <a:p>
              <a:r>
                <a:rPr lang="fr-FR" sz="3600" dirty="0" smtClean="0">
                  <a:solidFill>
                    <a:srgbClr val="FF0000"/>
                  </a:solidFill>
                </a:rPr>
                <a:t>Le franchiseur :</a:t>
              </a:r>
              <a:r>
                <a:rPr lang="fr-FR" sz="3600" dirty="0" smtClean="0"/>
                <a:t> est une entreprises bien connue sur le marché</a:t>
              </a:r>
            </a:p>
            <a:p>
              <a:r>
                <a:rPr lang="fr-FR" sz="3600" dirty="0" smtClean="0">
                  <a:solidFill>
                    <a:srgbClr val="FF0000"/>
                  </a:solidFill>
                </a:rPr>
                <a:t>Le franchisé : </a:t>
              </a:r>
              <a:r>
                <a:rPr lang="fr-FR" sz="3600" dirty="0" smtClean="0"/>
                <a:t>est une personne souhaitant développer un projet entrepreneurial par le biais d’une marque ou d’une licence déjà existante</a:t>
              </a:r>
            </a:p>
            <a:p>
              <a:r>
                <a:rPr lang="fr-FR" sz="3600" dirty="0" smtClean="0"/>
                <a:t> </a:t>
              </a:r>
            </a:p>
            <a:p>
              <a:r>
                <a:rPr lang="fr-FR" sz="3600" dirty="0" smtClean="0"/>
                <a:t>   </a:t>
              </a:r>
              <a:endParaRPr lang="fr-FR" sz="3600" dirty="0"/>
            </a:p>
          </p:txBody>
        </p:sp>
      </p:grpSp>
      <p:grpSp>
        <p:nvGrpSpPr>
          <p:cNvPr id="71" name="Groupe 70"/>
          <p:cNvGrpSpPr/>
          <p:nvPr/>
        </p:nvGrpSpPr>
        <p:grpSpPr>
          <a:xfrm>
            <a:off x="-11203476" y="-295014"/>
            <a:ext cx="12344258" cy="7153014"/>
            <a:chOff x="2375" y="-261029"/>
            <a:chExt cx="12344258" cy="7153014"/>
          </a:xfrm>
        </p:grpSpPr>
        <p:grpSp>
          <p:nvGrpSpPr>
            <p:cNvPr id="45" name="Groupe 44"/>
            <p:cNvGrpSpPr/>
            <p:nvPr/>
          </p:nvGrpSpPr>
          <p:grpSpPr>
            <a:xfrm>
              <a:off x="2375" y="33985"/>
              <a:ext cx="12344258" cy="6858000"/>
              <a:chOff x="-911677" y="4091"/>
              <a:chExt cx="12344258" cy="68580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-911677" y="4091"/>
                <a:ext cx="11240086" cy="6858000"/>
              </a:xfrm>
              <a:prstGeom prst="rect">
                <a:avLst/>
              </a:prstGeom>
              <a:solidFill>
                <a:srgbClr val="C29A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j</a:t>
                </a:r>
                <a:endParaRPr lang="fr-FR" dirty="0"/>
              </a:p>
            </p:txBody>
          </p:sp>
          <p:sp>
            <p:nvSpPr>
              <p:cNvPr id="32" name="Organigramme : Préparation 31"/>
              <p:cNvSpPr/>
              <p:nvPr/>
            </p:nvSpPr>
            <p:spPr>
              <a:xfrm>
                <a:off x="9933955" y="2468800"/>
                <a:ext cx="1498626" cy="1322363"/>
              </a:xfrm>
              <a:prstGeom prst="flowChartPreparation">
                <a:avLst/>
              </a:prstGeom>
              <a:solidFill>
                <a:srgbClr val="C29A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6000" dirty="0"/>
              </a:p>
            </p:txBody>
          </p:sp>
        </p:grpSp>
        <p:sp>
          <p:nvSpPr>
            <p:cNvPr id="61" name="Rectangle à coins arrondis 60"/>
            <p:cNvSpPr/>
            <p:nvPr/>
          </p:nvSpPr>
          <p:spPr>
            <a:xfrm>
              <a:off x="914400" y="3088242"/>
              <a:ext cx="7894285" cy="103834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Flèche vers le haut 61"/>
            <p:cNvSpPr/>
            <p:nvPr/>
          </p:nvSpPr>
          <p:spPr>
            <a:xfrm>
              <a:off x="5485437" y="3718135"/>
              <a:ext cx="4773509" cy="3122678"/>
            </a:xfrm>
            <a:prstGeom prst="up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Flèche vers le bas 62"/>
            <p:cNvSpPr/>
            <p:nvPr/>
          </p:nvSpPr>
          <p:spPr>
            <a:xfrm>
              <a:off x="796930" y="33985"/>
              <a:ext cx="4262069" cy="3222420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1930643" y="3256405"/>
              <a:ext cx="6135671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dirty="0" smtClean="0">
                  <a:latin typeface="Arial Rounded MT Bold" panose="020F0704030504030204" pitchFamily="34" charset="0"/>
                </a:rPr>
                <a:t>            La franchise</a:t>
              </a:r>
              <a:endParaRPr lang="fr-FR" sz="40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2026466" y="720264"/>
              <a:ext cx="2061649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800" dirty="0" smtClean="0"/>
                <a:t>Le franchisé</a:t>
              </a:r>
              <a:endParaRPr lang="fr-FR" sz="2800" dirty="0"/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6568028" y="5197580"/>
              <a:ext cx="2957645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    </a:t>
              </a:r>
              <a:r>
                <a:rPr lang="fr-FR" sz="2800" dirty="0" smtClean="0"/>
                <a:t>Le franchiseur</a:t>
              </a:r>
              <a:endParaRPr lang="fr-FR" sz="2800" dirty="0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5477727" y="-261029"/>
              <a:ext cx="4724709" cy="35394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r-FR" sz="2800" dirty="0" smtClean="0">
                <a:solidFill>
                  <a:schemeClr val="accent4"/>
                </a:solidFill>
                <a:latin typeface="Algerian" panose="04020705040A02060702" pitchFamily="82" charset="0"/>
              </a:endParaRPr>
            </a:p>
            <a:p>
              <a:r>
                <a:rPr lang="fr-FR" sz="2800" dirty="0" smtClean="0">
                  <a:solidFill>
                    <a:srgbClr val="FFFF00"/>
                  </a:solidFill>
                  <a:latin typeface="Algerian" panose="04020705040A02060702" pitchFamily="82" charset="0"/>
                </a:rPr>
                <a:t>Droits incorporels:</a:t>
              </a:r>
            </a:p>
            <a:p>
              <a:r>
                <a:rPr lang="fr-FR" sz="2800" dirty="0" smtClean="0"/>
                <a:t>- Le Nom commercial</a:t>
              </a:r>
            </a:p>
            <a:p>
              <a:r>
                <a:rPr lang="fr-FR" sz="2800" dirty="0" smtClean="0"/>
                <a:t>- La Marque</a:t>
              </a:r>
            </a:p>
            <a:p>
              <a:r>
                <a:rPr lang="fr-FR" sz="2800" dirty="0" smtClean="0"/>
                <a:t>- La licence</a:t>
              </a:r>
            </a:p>
            <a:p>
              <a:r>
                <a:rPr lang="fr-FR" sz="2800" dirty="0" smtClean="0"/>
                <a:t>- L’identité visuelle</a:t>
              </a:r>
            </a:p>
            <a:p>
              <a:r>
                <a:rPr lang="fr-FR" sz="2800" dirty="0" smtClean="0"/>
                <a:t>- La connaissance</a:t>
              </a:r>
            </a:p>
            <a:p>
              <a:endParaRPr lang="fr-FR" sz="2800" dirty="0"/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914400" y="4506937"/>
              <a:ext cx="3128211" cy="22467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800" dirty="0" smtClean="0">
                  <a:solidFill>
                    <a:srgbClr val="FFFF00"/>
                  </a:solidFill>
                  <a:latin typeface="Algerian" panose="04020705040A02060702" pitchFamily="82" charset="0"/>
                </a:rPr>
                <a:t>Redevance :</a:t>
              </a:r>
            </a:p>
            <a:p>
              <a:endParaRPr lang="fr-FR" sz="2800" dirty="0" smtClean="0"/>
            </a:p>
            <a:p>
              <a:r>
                <a:rPr lang="fr-FR" sz="2800" dirty="0" smtClean="0"/>
                <a:t>Un pourcentage sur le chiffre d’affaire réalisé</a:t>
              </a:r>
              <a:endParaRPr lang="fr-FR" sz="2800" dirty="0"/>
            </a:p>
          </p:txBody>
        </p:sp>
      </p:grpSp>
      <p:grpSp>
        <p:nvGrpSpPr>
          <p:cNvPr id="125" name="Groupe 124"/>
          <p:cNvGrpSpPr/>
          <p:nvPr/>
        </p:nvGrpSpPr>
        <p:grpSpPr>
          <a:xfrm>
            <a:off x="-11271803" y="-7618"/>
            <a:ext cx="12271114" cy="6858000"/>
            <a:chOff x="-14442044" y="0"/>
            <a:chExt cx="12271114" cy="6858000"/>
          </a:xfrm>
        </p:grpSpPr>
        <p:grpSp>
          <p:nvGrpSpPr>
            <p:cNvPr id="47" name="Groupe 46"/>
            <p:cNvGrpSpPr/>
            <p:nvPr/>
          </p:nvGrpSpPr>
          <p:grpSpPr>
            <a:xfrm>
              <a:off x="-14398029" y="0"/>
              <a:ext cx="12227099" cy="6858000"/>
              <a:chOff x="-13324509" y="152400"/>
              <a:chExt cx="12227099" cy="68580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-13324509" y="152400"/>
                <a:ext cx="11240086" cy="6858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" name="Organigramme : Préparation 39"/>
              <p:cNvSpPr/>
              <p:nvPr/>
            </p:nvSpPr>
            <p:spPr>
              <a:xfrm>
                <a:off x="-2459897" y="724280"/>
                <a:ext cx="1362487" cy="1322363"/>
              </a:xfrm>
              <a:prstGeom prst="flowChartPreparation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6000" dirty="0"/>
              </a:p>
            </p:txBody>
          </p:sp>
        </p:grpSp>
        <p:graphicFrame>
          <p:nvGraphicFramePr>
            <p:cNvPr id="82" name="Diagramme 81"/>
            <p:cNvGraphicFramePr/>
            <p:nvPr>
              <p:extLst>
                <p:ext uri="{D42A27DB-BD31-4B8C-83A1-F6EECF244321}">
                  <p14:modId xmlns:p14="http://schemas.microsoft.com/office/powerpoint/2010/main" val="1160625212"/>
                </p:ext>
              </p:extLst>
            </p:nvPr>
          </p:nvGraphicFramePr>
          <p:xfrm>
            <a:off x="-14442044" y="104628"/>
            <a:ext cx="11423556" cy="674098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86" name="Ellipse 85"/>
            <p:cNvSpPr/>
            <p:nvPr/>
          </p:nvSpPr>
          <p:spPr>
            <a:xfrm>
              <a:off x="-11024574" y="659408"/>
              <a:ext cx="4700288" cy="1680090"/>
            </a:xfrm>
            <a:prstGeom prst="ellipse">
              <a:avLst/>
            </a:prstGeom>
            <a:ln>
              <a:noFill/>
            </a:ln>
            <a:effectLst/>
            <a:scene3d>
              <a:camera prst="orthographicFront"/>
              <a:lightRig rig="threePt" dir="t"/>
            </a:scene3d>
            <a:sp3d extrusionH="95250" prstMaterial="plastic">
              <a:bevelT w="177800" h="146050" prst="angle"/>
              <a:bevelB w="266700" h="209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les formes de franchise</a:t>
              </a:r>
              <a:endParaRPr lang="fr-FR" sz="4000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02" name="Ellipse 101"/>
            <p:cNvSpPr/>
            <p:nvPr/>
          </p:nvSpPr>
          <p:spPr>
            <a:xfrm>
              <a:off x="-6992523" y="3446677"/>
              <a:ext cx="3088152" cy="2080396"/>
            </a:xfrm>
            <a:prstGeom prst="ellipse">
              <a:avLst/>
            </a:prstGeom>
            <a:ln>
              <a:noFill/>
            </a:ln>
            <a:effectLst/>
            <a:scene3d>
              <a:camera prst="orthographicFront"/>
              <a:lightRig rig="threePt" dir="t"/>
            </a:scene3d>
            <a:sp3d extrusionH="95250" prstMaterial="plastic">
              <a:bevelT w="177800" h="146050" prst="angle"/>
              <a:bevelB w="266700" h="209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 dirty="0">
                <a:latin typeface="Arial Rounded MT Bold" panose="020F0704030504030204" pitchFamily="34" charset="0"/>
              </a:endParaRPr>
            </a:p>
          </p:txBody>
        </p:sp>
        <p:pic>
          <p:nvPicPr>
            <p:cNvPr id="103" name="Image 10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-10373164" y="3513455"/>
              <a:ext cx="3133616" cy="2127688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07" name="Image 106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-13753804" y="3403583"/>
              <a:ext cx="3133616" cy="2127688"/>
            </a:xfrm>
            <a:prstGeom prst="rect">
              <a:avLst/>
            </a:prstGeom>
            <a:ln>
              <a:noFill/>
            </a:ln>
          </p:spPr>
        </p:pic>
        <p:sp>
          <p:nvSpPr>
            <p:cNvPr id="119" name="Flèche vers le haut 118"/>
            <p:cNvSpPr/>
            <p:nvPr/>
          </p:nvSpPr>
          <p:spPr>
            <a:xfrm rot="12801255">
              <a:off x="-11426040" y="2260961"/>
              <a:ext cx="732655" cy="1160904"/>
            </a:xfrm>
            <a:prstGeom prst="up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Flèche vers le haut 119"/>
            <p:cNvSpPr/>
            <p:nvPr/>
          </p:nvSpPr>
          <p:spPr>
            <a:xfrm rot="9033506">
              <a:off x="-6980005" y="2361519"/>
              <a:ext cx="732655" cy="1160904"/>
            </a:xfrm>
            <a:prstGeom prst="up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1" name="Flèche vers le haut 120"/>
            <p:cNvSpPr/>
            <p:nvPr/>
          </p:nvSpPr>
          <p:spPr>
            <a:xfrm rot="10800000">
              <a:off x="-9172297" y="2591638"/>
              <a:ext cx="732655" cy="837361"/>
            </a:xfrm>
            <a:prstGeom prst="up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-13300106" y="4162936"/>
              <a:ext cx="232834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800" dirty="0" smtClean="0">
                  <a:latin typeface="Arial Rounded MT Bold" panose="020F0704030504030204" pitchFamily="34" charset="0"/>
                </a:rPr>
                <a:t>distribution</a:t>
              </a:r>
              <a:endParaRPr lang="fr-FR" sz="28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123" name="ZoneTexte 122"/>
            <p:cNvSpPr txBox="1"/>
            <p:nvPr/>
          </p:nvSpPr>
          <p:spPr>
            <a:xfrm>
              <a:off x="-9622964" y="4126581"/>
              <a:ext cx="1797829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800" dirty="0" smtClean="0">
                  <a:latin typeface="Arial Rounded MT Bold" panose="020F0704030504030204" pitchFamily="34" charset="0"/>
                </a:rPr>
                <a:t>services</a:t>
              </a:r>
              <a:endParaRPr lang="fr-FR" sz="28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-6489348" y="4126720"/>
              <a:ext cx="223321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800" dirty="0" smtClean="0">
                  <a:latin typeface="Arial Rounded MT Bold" panose="020F0704030504030204" pitchFamily="34" charset="0"/>
                </a:rPr>
                <a:t>industrielle</a:t>
              </a:r>
              <a:endParaRPr lang="fr-FR" sz="2800" dirty="0">
                <a:latin typeface="Arial Rounded MT Bold" panose="020F07040305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830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0.91211 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599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4.81481E-6 L 0.9138 0.0085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90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59259E-6 L 0.91679 -0.00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3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621379" cy="789907"/>
          </a:xfrm>
          <a:gradFill>
            <a:gsLst>
              <a:gs pos="0">
                <a:schemeClr val="accent2">
                  <a:lumMod val="75000"/>
                </a:schemeClr>
              </a:gs>
              <a:gs pos="30000">
                <a:srgbClr val="C27F3C"/>
              </a:gs>
              <a:gs pos="62000">
                <a:srgbClr val="C29A4A"/>
              </a:gs>
              <a:gs pos="98000">
                <a:srgbClr val="FFFF00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La reprise d’entreprise:</a:t>
            </a:r>
            <a:endParaRPr lang="fr-FR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2574760"/>
            <a:ext cx="5181599" cy="4620125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C’est une </a:t>
            </a:r>
            <a:r>
              <a:rPr lang="fr-FR" dirty="0" smtClean="0"/>
              <a:t>forme d’entrepreneuriat </a:t>
            </a:r>
            <a:r>
              <a:rPr lang="fr-FR" dirty="0"/>
              <a:t>qui consiste à reprendre une activité ou une entreprise déjà </a:t>
            </a:r>
            <a:r>
              <a:rPr lang="fr-FR" dirty="0" smtClean="0"/>
              <a:t>existante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35443672"/>
              </p:ext>
            </p:extLst>
          </p:nvPr>
        </p:nvGraphicFramePr>
        <p:xfrm>
          <a:off x="5562600" y="168442"/>
          <a:ext cx="6629400" cy="5462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47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42" y="878305"/>
            <a:ext cx="5851358" cy="46756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653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3286" y="798672"/>
            <a:ext cx="5231913" cy="720437"/>
          </a:xfrm>
          <a:gradFill>
            <a:gsLst>
              <a:gs pos="0">
                <a:schemeClr val="accent2">
                  <a:lumMod val="75000"/>
                </a:schemeClr>
              </a:gs>
              <a:gs pos="30000">
                <a:srgbClr val="C27F3C"/>
              </a:gs>
              <a:gs pos="55000">
                <a:srgbClr val="C29A4A"/>
              </a:gs>
              <a:gs pos="81000">
                <a:srgbClr val="FFFF00"/>
              </a:gs>
            </a:gsLst>
            <a:lin ang="5400000" scaled="1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    L’Essaimage:</a:t>
            </a:r>
            <a:endParaRPr lang="fr-FR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6676" y="2564548"/>
            <a:ext cx="5693124" cy="5727032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 L'essaimage est une pratique </a:t>
            </a:r>
            <a:r>
              <a:rPr lang="fr-FR" dirty="0" smtClean="0"/>
              <a:t>d’accompagnement </a:t>
            </a:r>
            <a:r>
              <a:rPr lang="fr-FR" dirty="0"/>
              <a:t>entrepreneurial. </a:t>
            </a:r>
            <a:r>
              <a:rPr lang="fr-FR" dirty="0" smtClean="0"/>
              <a:t>Elle désigne </a:t>
            </a:r>
            <a:r>
              <a:rPr lang="fr-FR" dirty="0"/>
              <a:t>le soutien apporté par une </a:t>
            </a:r>
            <a:r>
              <a:rPr lang="fr-FR" dirty="0" smtClean="0"/>
              <a:t>entreprise </a:t>
            </a:r>
            <a:r>
              <a:rPr lang="fr-FR" dirty="0"/>
              <a:t>à ses salariés pour la </a:t>
            </a:r>
            <a:r>
              <a:rPr lang="fr-FR" dirty="0" smtClean="0"/>
              <a:t>création d'une entreprise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79231708"/>
              </p:ext>
            </p:extLst>
          </p:nvPr>
        </p:nvGraphicFramePr>
        <p:xfrm>
          <a:off x="6403056" y="494465"/>
          <a:ext cx="6005512" cy="597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870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blet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TM04033923[[fn=Profondeur]]</Template>
  <TotalTime>11542</TotalTime>
  <Words>1370</Words>
  <Application>Microsoft Office PowerPoint</Application>
  <PresentationFormat>Personnalisé</PresentationFormat>
  <Paragraphs>240</Paragraphs>
  <Slides>21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Présentation PowerPoint</vt:lpstr>
      <vt:lpstr>Présentation PowerPoint</vt:lpstr>
      <vt:lpstr>Introduction générale:</vt:lpstr>
      <vt:lpstr>Présentation PowerPoint</vt:lpstr>
      <vt:lpstr> Les formes de l’entrepreneuriat:</vt:lpstr>
      <vt:lpstr>Présentation PowerPoint</vt:lpstr>
      <vt:lpstr>La reprise d’entreprise:</vt:lpstr>
      <vt:lpstr>Présentation PowerPoint</vt:lpstr>
      <vt:lpstr>     L’Essaimage:</vt:lpstr>
      <vt:lpstr>L’INTRAPRENEURIAT:</vt:lpstr>
      <vt:lpstr>Présentation PowerPoint</vt:lpstr>
      <vt:lpstr>L’importance de l’entrepreneuriat:</vt:lpstr>
      <vt:lpstr>L’acteur principal de l’entrepreneuriat :                                                                    « L’entrepreneur »</vt:lpstr>
      <vt:lpstr>Les compétences de l’entrepreneur:</vt:lpstr>
      <vt:lpstr>Les principales motivations des entrepreneur:</vt:lpstr>
      <vt:lpstr>Les étapes de création d’entreprise:</vt:lpstr>
      <vt:lpstr>L’émergence de la création d’entreprise en Algérie:</vt:lpstr>
      <vt:lpstr>Les dispositifs d’aide à l’entrepreneuriat en Algérie:  </vt:lpstr>
      <vt:lpstr>Présentation PowerPoint</vt:lpstr>
      <vt:lpstr>Les contraintes de l’entrepreneuriat en Algérie:</vt:lpstr>
      <vt:lpstr>Conclusion: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rymmanel2011@gmail.com</dc:creator>
  <cp:lastModifiedBy>zahia hayed</cp:lastModifiedBy>
  <cp:revision>228</cp:revision>
  <dcterms:created xsi:type="dcterms:W3CDTF">2021-10-21T20:26:00Z</dcterms:created>
  <dcterms:modified xsi:type="dcterms:W3CDTF">2023-08-16T16:28:10Z</dcterms:modified>
</cp:coreProperties>
</file>