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559" r:id="rId2"/>
    <p:sldId id="575" r:id="rId3"/>
    <p:sldId id="561" r:id="rId4"/>
    <p:sldId id="480" r:id="rId5"/>
    <p:sldId id="554" r:id="rId6"/>
    <p:sldId id="562" r:id="rId7"/>
    <p:sldId id="578" r:id="rId8"/>
    <p:sldId id="563" r:id="rId9"/>
    <p:sldId id="576" r:id="rId10"/>
    <p:sldId id="577" r:id="rId11"/>
    <p:sldId id="565" r:id="rId12"/>
    <p:sldId id="564" r:id="rId13"/>
    <p:sldId id="579" r:id="rId14"/>
    <p:sldId id="566" r:id="rId15"/>
    <p:sldId id="567" r:id="rId16"/>
    <p:sldId id="572" r:id="rId17"/>
    <p:sldId id="571" r:id="rId18"/>
    <p:sldId id="573" r:id="rId19"/>
    <p:sldId id="568" r:id="rId20"/>
    <p:sldId id="574" r:id="rId21"/>
    <p:sldId id="569" r:id="rId22"/>
    <p:sldId id="533" r:id="rId23"/>
    <p:sldId id="580" r:id="rId24"/>
    <p:sldId id="582" r:id="rId25"/>
    <p:sldId id="588" r:id="rId26"/>
    <p:sldId id="587" r:id="rId27"/>
    <p:sldId id="583" r:id="rId28"/>
    <p:sldId id="585" r:id="rId29"/>
    <p:sldId id="586"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0"/>
  </p:normalViewPr>
  <p:slideViewPr>
    <p:cSldViewPr>
      <p:cViewPr>
        <p:scale>
          <a:sx n="75" d="100"/>
          <a:sy n="75" d="100"/>
        </p:scale>
        <p:origin x="-1016"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E9F9E-555E-42F8-877F-C6CC6F3F61D3}" type="doc">
      <dgm:prSet loTypeId="urn:microsoft.com/office/officeart/2005/8/layout/cycle4" loCatId="cycle" qsTypeId="urn:microsoft.com/office/officeart/2005/8/quickstyle/3d3" qsCatId="3D" csTypeId="urn:microsoft.com/office/officeart/2005/8/colors/colorful1" csCatId="colorful" phldr="1"/>
      <dgm:spPr/>
      <dgm:t>
        <a:bodyPr/>
        <a:lstStyle/>
        <a:p>
          <a:endParaRPr lang="fr-FR"/>
        </a:p>
      </dgm:t>
    </dgm:pt>
    <dgm:pt modelId="{0523B4E8-A07F-4F3F-B457-2930D6CD7862}">
      <dgm:prSet phldrT="[Texte]" custT="1"/>
      <dgm:spPr/>
      <dgm:t>
        <a:bodyPr vert="vert"/>
        <a:lstStyle/>
        <a:p>
          <a:pPr algn="l"/>
          <a:r>
            <a:rPr lang="fr-FR" sz="1500" b="1" dirty="0" smtClean="0">
              <a:latin typeface="Comic Sans MS" pitchFamily="66" charset="0"/>
            </a:rPr>
            <a:t>Hydraulique  </a:t>
          </a:r>
          <a:endParaRPr lang="fr-FR" sz="1500" b="1" dirty="0">
            <a:latin typeface="Comic Sans MS" pitchFamily="66" charset="0"/>
          </a:endParaRPr>
        </a:p>
      </dgm:t>
    </dgm:pt>
    <dgm:pt modelId="{4E1575E1-5529-412C-99B0-AB4F624D6BF7}" type="parTrans" cxnId="{7B7F37F8-C902-43B6-9E3B-EF38638A7471}">
      <dgm:prSet/>
      <dgm:spPr/>
      <dgm:t>
        <a:bodyPr/>
        <a:lstStyle/>
        <a:p>
          <a:endParaRPr lang="fr-FR"/>
        </a:p>
      </dgm:t>
    </dgm:pt>
    <dgm:pt modelId="{C52302C8-278E-489B-8D93-B9D085D488F2}" type="sibTrans" cxnId="{7B7F37F8-C902-43B6-9E3B-EF38638A7471}">
      <dgm:prSet/>
      <dgm:spPr/>
      <dgm:t>
        <a:bodyPr/>
        <a:lstStyle/>
        <a:p>
          <a:endParaRPr lang="fr-FR"/>
        </a:p>
      </dgm:t>
    </dgm:pt>
    <dgm:pt modelId="{4D93CB78-1FBB-4B81-8CFC-425C1E762368}">
      <dgm:prSet phldrT="[Texte]"/>
      <dgm:spPr/>
      <dgm:t>
        <a:bodyPr anchor="ctr"/>
        <a:lstStyle/>
        <a:p>
          <a:pPr algn="ctr"/>
          <a:r>
            <a:rPr lang="fr-FR" dirty="0" smtClean="0"/>
            <a:t>Chap. I</a:t>
          </a:r>
          <a:endParaRPr lang="fr-FR" dirty="0"/>
        </a:p>
      </dgm:t>
    </dgm:pt>
    <dgm:pt modelId="{81A7FD7B-E6FE-469F-AC18-C5270AC0727D}" type="parTrans" cxnId="{FD79EA98-075A-4B38-9186-B322F6D0F71A}">
      <dgm:prSet/>
      <dgm:spPr/>
      <dgm:t>
        <a:bodyPr/>
        <a:lstStyle/>
        <a:p>
          <a:endParaRPr lang="fr-FR"/>
        </a:p>
      </dgm:t>
    </dgm:pt>
    <dgm:pt modelId="{FF1E2A65-CBF2-400D-9709-26309AD6B74B}" type="sibTrans" cxnId="{FD79EA98-075A-4B38-9186-B322F6D0F71A}">
      <dgm:prSet/>
      <dgm:spPr/>
      <dgm:t>
        <a:bodyPr/>
        <a:lstStyle/>
        <a:p>
          <a:endParaRPr lang="fr-FR"/>
        </a:p>
      </dgm:t>
    </dgm:pt>
    <dgm:pt modelId="{D3447C1D-A4CF-49D3-B39A-21B9A6C68306}">
      <dgm:prSet phldrT="[Texte]" custT="1"/>
      <dgm:spPr/>
      <dgm:t>
        <a:bodyPr vert="horz"/>
        <a:lstStyle/>
        <a:p>
          <a:r>
            <a:rPr lang="fr-FR" sz="1500" b="1" dirty="0" smtClean="0">
              <a:latin typeface="Comic Sans MS" pitchFamily="66" charset="0"/>
            </a:rPr>
            <a:t>Télécommunication </a:t>
          </a:r>
          <a:endParaRPr lang="fr-FR" sz="1500" b="1" dirty="0">
            <a:latin typeface="Comic Sans MS" pitchFamily="66" charset="0"/>
          </a:endParaRPr>
        </a:p>
      </dgm:t>
    </dgm:pt>
    <dgm:pt modelId="{0416E4AE-6B48-4998-B9A1-D930D8A3F04C}" type="parTrans" cxnId="{B1862D3E-50E0-4ED3-B65A-DD75D5B12BAB}">
      <dgm:prSet/>
      <dgm:spPr/>
      <dgm:t>
        <a:bodyPr/>
        <a:lstStyle/>
        <a:p>
          <a:endParaRPr lang="fr-FR"/>
        </a:p>
      </dgm:t>
    </dgm:pt>
    <dgm:pt modelId="{27828C75-369F-4E11-A03C-087F88B00933}" type="sibTrans" cxnId="{B1862D3E-50E0-4ED3-B65A-DD75D5B12BAB}">
      <dgm:prSet/>
      <dgm:spPr/>
      <dgm:t>
        <a:bodyPr/>
        <a:lstStyle/>
        <a:p>
          <a:endParaRPr lang="fr-FR"/>
        </a:p>
      </dgm:t>
    </dgm:pt>
    <dgm:pt modelId="{5B70AA27-F217-4515-943B-EC98C252570D}">
      <dgm:prSet phldrT="[Texte]"/>
      <dgm:spPr/>
      <dgm:t>
        <a:bodyPr anchor="ctr"/>
        <a:lstStyle/>
        <a:p>
          <a:pPr algn="l"/>
          <a:r>
            <a:rPr lang="fr-FR" dirty="0" smtClean="0"/>
            <a:t>Chap. II</a:t>
          </a:r>
          <a:endParaRPr lang="fr-FR" dirty="0"/>
        </a:p>
      </dgm:t>
    </dgm:pt>
    <dgm:pt modelId="{2325AF69-FCC8-409C-A122-781AD2BD07E8}" type="sibTrans" cxnId="{2D8D182E-D8DA-4ECE-B479-FE14513AA1D7}">
      <dgm:prSet/>
      <dgm:spPr/>
      <dgm:t>
        <a:bodyPr/>
        <a:lstStyle/>
        <a:p>
          <a:endParaRPr lang="fr-FR"/>
        </a:p>
      </dgm:t>
    </dgm:pt>
    <dgm:pt modelId="{2222EAD5-D7D0-42CE-9F9F-5870985A09F8}" type="parTrans" cxnId="{2D8D182E-D8DA-4ECE-B479-FE14513AA1D7}">
      <dgm:prSet/>
      <dgm:spPr/>
      <dgm:t>
        <a:bodyPr/>
        <a:lstStyle/>
        <a:p>
          <a:endParaRPr lang="fr-FR"/>
        </a:p>
      </dgm:t>
    </dgm:pt>
    <dgm:pt modelId="{513A4B05-B925-4CC7-A506-BD734AB29410}" type="pres">
      <dgm:prSet presAssocID="{4D5E9F9E-555E-42F8-877F-C6CC6F3F61D3}" presName="cycleMatrixDiagram" presStyleCnt="0">
        <dgm:presLayoutVars>
          <dgm:chMax val="1"/>
          <dgm:dir/>
          <dgm:animLvl val="lvl"/>
          <dgm:resizeHandles val="exact"/>
        </dgm:presLayoutVars>
      </dgm:prSet>
      <dgm:spPr/>
      <dgm:t>
        <a:bodyPr/>
        <a:lstStyle/>
        <a:p>
          <a:endParaRPr lang="fr-FR"/>
        </a:p>
      </dgm:t>
    </dgm:pt>
    <dgm:pt modelId="{9460BFBA-BDB9-491E-925E-34ADE4990C11}" type="pres">
      <dgm:prSet presAssocID="{4D5E9F9E-555E-42F8-877F-C6CC6F3F61D3}" presName="children" presStyleCnt="0"/>
      <dgm:spPr/>
      <dgm:t>
        <a:bodyPr/>
        <a:lstStyle/>
        <a:p>
          <a:endParaRPr lang="fr-FR"/>
        </a:p>
      </dgm:t>
    </dgm:pt>
    <dgm:pt modelId="{6CAF5CE7-B046-49FC-A2E6-A1E315DB5886}" type="pres">
      <dgm:prSet presAssocID="{4D5E9F9E-555E-42F8-877F-C6CC6F3F61D3}" presName="child1group" presStyleCnt="0"/>
      <dgm:spPr/>
      <dgm:t>
        <a:bodyPr/>
        <a:lstStyle/>
        <a:p>
          <a:endParaRPr lang="fr-FR"/>
        </a:p>
      </dgm:t>
    </dgm:pt>
    <dgm:pt modelId="{8187D555-C830-404A-800C-4B5B74C62DE8}" type="pres">
      <dgm:prSet presAssocID="{4D5E9F9E-555E-42F8-877F-C6CC6F3F61D3}" presName="child1" presStyleLbl="bgAcc1" presStyleIdx="0" presStyleCnt="2" custAng="18400545" custScaleX="98591" custScaleY="75174" custLinFactNeighborX="-80689" custLinFactNeighborY="64770"/>
      <dgm:spPr/>
      <dgm:t>
        <a:bodyPr/>
        <a:lstStyle/>
        <a:p>
          <a:endParaRPr lang="fr-FR"/>
        </a:p>
      </dgm:t>
    </dgm:pt>
    <dgm:pt modelId="{BF5477A8-BC72-495B-BCE8-0840F5706D49}" type="pres">
      <dgm:prSet presAssocID="{4D5E9F9E-555E-42F8-877F-C6CC6F3F61D3}" presName="child1Text" presStyleLbl="bgAcc1" presStyleIdx="0" presStyleCnt="2">
        <dgm:presLayoutVars>
          <dgm:bulletEnabled val="1"/>
        </dgm:presLayoutVars>
      </dgm:prSet>
      <dgm:spPr/>
      <dgm:t>
        <a:bodyPr/>
        <a:lstStyle/>
        <a:p>
          <a:endParaRPr lang="fr-FR"/>
        </a:p>
      </dgm:t>
    </dgm:pt>
    <dgm:pt modelId="{5E5B5922-15C7-48B5-B082-4D116E98E4D2}" type="pres">
      <dgm:prSet presAssocID="{4D5E9F9E-555E-42F8-877F-C6CC6F3F61D3}" presName="child2group" presStyleCnt="0"/>
      <dgm:spPr/>
      <dgm:t>
        <a:bodyPr/>
        <a:lstStyle/>
        <a:p>
          <a:endParaRPr lang="fr-FR"/>
        </a:p>
      </dgm:t>
    </dgm:pt>
    <dgm:pt modelId="{9519F8CA-0B79-447D-B979-209CA9BECF68}" type="pres">
      <dgm:prSet presAssocID="{4D5E9F9E-555E-42F8-877F-C6CC6F3F61D3}" presName="child2" presStyleLbl="bgAcc1" presStyleIdx="1" presStyleCnt="2" custAng="2714410" custScaleX="93676" custScaleY="101755" custLinFactNeighborX="85895" custLinFactNeighborY="61918"/>
      <dgm:spPr/>
      <dgm:t>
        <a:bodyPr/>
        <a:lstStyle/>
        <a:p>
          <a:endParaRPr lang="fr-FR"/>
        </a:p>
      </dgm:t>
    </dgm:pt>
    <dgm:pt modelId="{FCCC2AAD-FB1E-4FB8-8391-5B59074A87FF}" type="pres">
      <dgm:prSet presAssocID="{4D5E9F9E-555E-42F8-877F-C6CC6F3F61D3}" presName="child2Text" presStyleLbl="bgAcc1" presStyleIdx="1" presStyleCnt="2">
        <dgm:presLayoutVars>
          <dgm:bulletEnabled val="1"/>
        </dgm:presLayoutVars>
      </dgm:prSet>
      <dgm:spPr/>
      <dgm:t>
        <a:bodyPr/>
        <a:lstStyle/>
        <a:p>
          <a:endParaRPr lang="fr-FR"/>
        </a:p>
      </dgm:t>
    </dgm:pt>
    <dgm:pt modelId="{BE7B7E4F-3B0C-4A67-B6A5-B5ADEBB1FFE2}" type="pres">
      <dgm:prSet presAssocID="{4D5E9F9E-555E-42F8-877F-C6CC6F3F61D3}" presName="childPlaceholder" presStyleCnt="0"/>
      <dgm:spPr/>
      <dgm:t>
        <a:bodyPr/>
        <a:lstStyle/>
        <a:p>
          <a:endParaRPr lang="fr-FR"/>
        </a:p>
      </dgm:t>
    </dgm:pt>
    <dgm:pt modelId="{CC25592E-42AC-4B4B-A321-B05102F0F9F9}" type="pres">
      <dgm:prSet presAssocID="{4D5E9F9E-555E-42F8-877F-C6CC6F3F61D3}" presName="circle" presStyleCnt="0"/>
      <dgm:spPr/>
      <dgm:t>
        <a:bodyPr/>
        <a:lstStyle/>
        <a:p>
          <a:endParaRPr lang="fr-FR"/>
        </a:p>
      </dgm:t>
    </dgm:pt>
    <dgm:pt modelId="{7D4CCDD8-28B5-43B8-B255-123F1D70A7BB}" type="pres">
      <dgm:prSet presAssocID="{4D5E9F9E-555E-42F8-877F-C6CC6F3F61D3}" presName="quadrant1" presStyleLbl="node1" presStyleIdx="0" presStyleCnt="4" custAng="20046060" custScaleX="124616" custScaleY="189777" custLinFactNeighborX="-18890" custLinFactNeighborY="35354">
        <dgm:presLayoutVars>
          <dgm:chMax val="1"/>
          <dgm:bulletEnabled val="1"/>
        </dgm:presLayoutVars>
      </dgm:prSet>
      <dgm:spPr/>
      <dgm:t>
        <a:bodyPr/>
        <a:lstStyle/>
        <a:p>
          <a:endParaRPr lang="fr-FR"/>
        </a:p>
      </dgm:t>
    </dgm:pt>
    <dgm:pt modelId="{AC8CEC0F-A809-4E83-B5E3-485A19E3F5C5}" type="pres">
      <dgm:prSet presAssocID="{4D5E9F9E-555E-42F8-877F-C6CC6F3F61D3}" presName="quadrant2" presStyleLbl="node1" presStyleIdx="1" presStyleCnt="4" custAng="17776657" custFlipHor="1" custScaleX="188396" custScaleY="114197" custLinFactNeighborX="-10893" custLinFactNeighborY="-22253">
        <dgm:presLayoutVars>
          <dgm:chMax val="1"/>
          <dgm:bulletEnabled val="1"/>
        </dgm:presLayoutVars>
      </dgm:prSet>
      <dgm:spPr/>
      <dgm:t>
        <a:bodyPr/>
        <a:lstStyle/>
        <a:p>
          <a:endParaRPr lang="fr-FR"/>
        </a:p>
      </dgm:t>
    </dgm:pt>
    <dgm:pt modelId="{B93AF189-04A1-4471-B87A-06B6F285756A}" type="pres">
      <dgm:prSet presAssocID="{4D5E9F9E-555E-42F8-877F-C6CC6F3F61D3}" presName="quadrant3" presStyleLbl="node1" presStyleIdx="2" presStyleCnt="4" custFlipVert="1" custFlipHor="1" custScaleX="31657" custScaleY="3679" custLinFactX="-100000" custLinFactNeighborX="-158780" custLinFactNeighborY="18262">
        <dgm:presLayoutVars>
          <dgm:chMax val="1"/>
          <dgm:bulletEnabled val="1"/>
        </dgm:presLayoutVars>
      </dgm:prSet>
      <dgm:spPr>
        <a:solidFill>
          <a:schemeClr val="bg1"/>
        </a:solidFill>
      </dgm:spPr>
      <dgm:t>
        <a:bodyPr/>
        <a:lstStyle/>
        <a:p>
          <a:endParaRPr lang="fr-FR"/>
        </a:p>
      </dgm:t>
    </dgm:pt>
    <dgm:pt modelId="{4AA32A43-4875-44D1-B919-ADC72A9914E0}" type="pres">
      <dgm:prSet presAssocID="{4D5E9F9E-555E-42F8-877F-C6CC6F3F61D3}" presName="quadrant4" presStyleLbl="node1" presStyleIdx="3" presStyleCnt="4" custAng="16200000" custFlipVert="1" custFlipHor="1" custScaleX="13399" custScaleY="7396" custLinFactX="-37149" custLinFactNeighborX="-100000" custLinFactNeighborY="14605">
        <dgm:presLayoutVars>
          <dgm:chMax val="1"/>
          <dgm:bulletEnabled val="1"/>
        </dgm:presLayoutVars>
      </dgm:prSet>
      <dgm:spPr>
        <a:noFill/>
        <a:ln>
          <a:solidFill>
            <a:schemeClr val="bg1"/>
          </a:solidFill>
        </a:ln>
      </dgm:spPr>
      <dgm:t>
        <a:bodyPr/>
        <a:lstStyle/>
        <a:p>
          <a:endParaRPr lang="fr-FR"/>
        </a:p>
      </dgm:t>
    </dgm:pt>
    <dgm:pt modelId="{93481DA6-5007-4494-B308-5634B6E71440}" type="pres">
      <dgm:prSet presAssocID="{4D5E9F9E-555E-42F8-877F-C6CC6F3F61D3}" presName="quadrantPlaceholder" presStyleCnt="0"/>
      <dgm:spPr/>
      <dgm:t>
        <a:bodyPr/>
        <a:lstStyle/>
        <a:p>
          <a:endParaRPr lang="fr-FR"/>
        </a:p>
      </dgm:t>
    </dgm:pt>
    <dgm:pt modelId="{7238B21F-C5A6-4548-B588-D2B3E028ED0D}" type="pres">
      <dgm:prSet presAssocID="{4D5E9F9E-555E-42F8-877F-C6CC6F3F61D3}" presName="center1" presStyleLbl="fgShp" presStyleIdx="0" presStyleCnt="2" custLinFactY="100000" custLinFactNeighborX="47818" custLinFactNeighborY="175967"/>
      <dgm:spPr/>
      <dgm:t>
        <a:bodyPr/>
        <a:lstStyle/>
        <a:p>
          <a:endParaRPr lang="fr-FR"/>
        </a:p>
      </dgm:t>
    </dgm:pt>
    <dgm:pt modelId="{E16C1190-5B45-4148-B386-442BB3811293}" type="pres">
      <dgm:prSet presAssocID="{4D5E9F9E-555E-42F8-877F-C6CC6F3F61D3}" presName="center2" presStyleLbl="fgShp" presStyleIdx="1" presStyleCnt="2" custLinFactY="100000" custLinFactNeighborX="47818" custLinFactNeighborY="154100"/>
      <dgm:spPr/>
      <dgm:t>
        <a:bodyPr/>
        <a:lstStyle/>
        <a:p>
          <a:endParaRPr lang="fr-FR"/>
        </a:p>
      </dgm:t>
    </dgm:pt>
  </dgm:ptLst>
  <dgm:cxnLst>
    <dgm:cxn modelId="{AEEAAEA0-F4B6-4D7A-9724-FE71FD90F250}" type="presOf" srcId="{4D5E9F9E-555E-42F8-877F-C6CC6F3F61D3}" destId="{513A4B05-B925-4CC7-A506-BD734AB29410}" srcOrd="0" destOrd="0" presId="urn:microsoft.com/office/officeart/2005/8/layout/cycle4"/>
    <dgm:cxn modelId="{58F680EE-EB89-49C2-9CD3-29BBD7715F16}" type="presOf" srcId="{5B70AA27-F217-4515-943B-EC98C252570D}" destId="{FCCC2AAD-FB1E-4FB8-8391-5B59074A87FF}" srcOrd="1" destOrd="0" presId="urn:microsoft.com/office/officeart/2005/8/layout/cycle4"/>
    <dgm:cxn modelId="{7B7F37F8-C902-43B6-9E3B-EF38638A7471}" srcId="{4D5E9F9E-555E-42F8-877F-C6CC6F3F61D3}" destId="{0523B4E8-A07F-4F3F-B457-2930D6CD7862}" srcOrd="0" destOrd="0" parTransId="{4E1575E1-5529-412C-99B0-AB4F624D6BF7}" sibTransId="{C52302C8-278E-489B-8D93-B9D085D488F2}"/>
    <dgm:cxn modelId="{29692476-8C7F-4932-BD06-4BA83A5A53D9}" type="presOf" srcId="{5B70AA27-F217-4515-943B-EC98C252570D}" destId="{9519F8CA-0B79-447D-B979-209CA9BECF68}" srcOrd="0" destOrd="0" presId="urn:microsoft.com/office/officeart/2005/8/layout/cycle4"/>
    <dgm:cxn modelId="{490D3233-9A4C-4F22-86C6-62A52D888D16}" type="presOf" srcId="{0523B4E8-A07F-4F3F-B457-2930D6CD7862}" destId="{7D4CCDD8-28B5-43B8-B255-123F1D70A7BB}" srcOrd="0" destOrd="0" presId="urn:microsoft.com/office/officeart/2005/8/layout/cycle4"/>
    <dgm:cxn modelId="{55959C25-042B-487B-B3D1-7494404D1BBB}" type="presOf" srcId="{4D93CB78-1FBB-4B81-8CFC-425C1E762368}" destId="{BF5477A8-BC72-495B-BCE8-0840F5706D49}" srcOrd="1" destOrd="0" presId="urn:microsoft.com/office/officeart/2005/8/layout/cycle4"/>
    <dgm:cxn modelId="{2D8D182E-D8DA-4ECE-B479-FE14513AA1D7}" srcId="{D3447C1D-A4CF-49D3-B39A-21B9A6C68306}" destId="{5B70AA27-F217-4515-943B-EC98C252570D}" srcOrd="0" destOrd="0" parTransId="{2222EAD5-D7D0-42CE-9F9F-5870985A09F8}" sibTransId="{2325AF69-FCC8-409C-A122-781AD2BD07E8}"/>
    <dgm:cxn modelId="{87ED824E-3362-4F08-A230-FE63EA9979A4}" type="presOf" srcId="{4D93CB78-1FBB-4B81-8CFC-425C1E762368}" destId="{8187D555-C830-404A-800C-4B5B74C62DE8}" srcOrd="0" destOrd="0" presId="urn:microsoft.com/office/officeart/2005/8/layout/cycle4"/>
    <dgm:cxn modelId="{FD79EA98-075A-4B38-9186-B322F6D0F71A}" srcId="{0523B4E8-A07F-4F3F-B457-2930D6CD7862}" destId="{4D93CB78-1FBB-4B81-8CFC-425C1E762368}" srcOrd="0" destOrd="0" parTransId="{81A7FD7B-E6FE-469F-AC18-C5270AC0727D}" sibTransId="{FF1E2A65-CBF2-400D-9709-26309AD6B74B}"/>
    <dgm:cxn modelId="{76138867-1CC2-4C68-A6C0-91E037380557}" type="presOf" srcId="{D3447C1D-A4CF-49D3-B39A-21B9A6C68306}" destId="{AC8CEC0F-A809-4E83-B5E3-485A19E3F5C5}" srcOrd="0" destOrd="0" presId="urn:microsoft.com/office/officeart/2005/8/layout/cycle4"/>
    <dgm:cxn modelId="{B1862D3E-50E0-4ED3-B65A-DD75D5B12BAB}" srcId="{4D5E9F9E-555E-42F8-877F-C6CC6F3F61D3}" destId="{D3447C1D-A4CF-49D3-B39A-21B9A6C68306}" srcOrd="1" destOrd="0" parTransId="{0416E4AE-6B48-4998-B9A1-D930D8A3F04C}" sibTransId="{27828C75-369F-4E11-A03C-087F88B00933}"/>
    <dgm:cxn modelId="{E71B668E-7A69-4D13-850C-23A8B9806933}" type="presParOf" srcId="{513A4B05-B925-4CC7-A506-BD734AB29410}" destId="{9460BFBA-BDB9-491E-925E-34ADE4990C11}" srcOrd="0" destOrd="0" presId="urn:microsoft.com/office/officeart/2005/8/layout/cycle4"/>
    <dgm:cxn modelId="{31598D8A-72D5-4676-9154-94195D2888FF}" type="presParOf" srcId="{9460BFBA-BDB9-491E-925E-34ADE4990C11}" destId="{6CAF5CE7-B046-49FC-A2E6-A1E315DB5886}" srcOrd="0" destOrd="0" presId="urn:microsoft.com/office/officeart/2005/8/layout/cycle4"/>
    <dgm:cxn modelId="{3613EB18-70E0-40B2-AF8A-F87EB03990D3}" type="presParOf" srcId="{6CAF5CE7-B046-49FC-A2E6-A1E315DB5886}" destId="{8187D555-C830-404A-800C-4B5B74C62DE8}" srcOrd="0" destOrd="0" presId="urn:microsoft.com/office/officeart/2005/8/layout/cycle4"/>
    <dgm:cxn modelId="{7AD5BF41-4A1C-404B-975D-86EC29786788}" type="presParOf" srcId="{6CAF5CE7-B046-49FC-A2E6-A1E315DB5886}" destId="{BF5477A8-BC72-495B-BCE8-0840F5706D49}" srcOrd="1" destOrd="0" presId="urn:microsoft.com/office/officeart/2005/8/layout/cycle4"/>
    <dgm:cxn modelId="{0BF1B069-2CF8-42FD-AA8F-45D63C5F8921}" type="presParOf" srcId="{9460BFBA-BDB9-491E-925E-34ADE4990C11}" destId="{5E5B5922-15C7-48B5-B082-4D116E98E4D2}" srcOrd="1" destOrd="0" presId="urn:microsoft.com/office/officeart/2005/8/layout/cycle4"/>
    <dgm:cxn modelId="{D41B13AF-49B1-47C7-9FAD-9BED11A9C2B8}" type="presParOf" srcId="{5E5B5922-15C7-48B5-B082-4D116E98E4D2}" destId="{9519F8CA-0B79-447D-B979-209CA9BECF68}" srcOrd="0" destOrd="0" presId="urn:microsoft.com/office/officeart/2005/8/layout/cycle4"/>
    <dgm:cxn modelId="{57318511-36A5-422A-8FC2-50D0F246970B}" type="presParOf" srcId="{5E5B5922-15C7-48B5-B082-4D116E98E4D2}" destId="{FCCC2AAD-FB1E-4FB8-8391-5B59074A87FF}" srcOrd="1" destOrd="0" presId="urn:microsoft.com/office/officeart/2005/8/layout/cycle4"/>
    <dgm:cxn modelId="{DBAB9E46-496B-4845-93E9-211FCC5B2604}" type="presParOf" srcId="{9460BFBA-BDB9-491E-925E-34ADE4990C11}" destId="{BE7B7E4F-3B0C-4A67-B6A5-B5ADEBB1FFE2}" srcOrd="2" destOrd="0" presId="urn:microsoft.com/office/officeart/2005/8/layout/cycle4"/>
    <dgm:cxn modelId="{B98FFA7A-6960-426B-8751-4D08D6BA380B}" type="presParOf" srcId="{513A4B05-B925-4CC7-A506-BD734AB29410}" destId="{CC25592E-42AC-4B4B-A321-B05102F0F9F9}" srcOrd="1" destOrd="0" presId="urn:microsoft.com/office/officeart/2005/8/layout/cycle4"/>
    <dgm:cxn modelId="{59211606-31E2-4494-8202-0A9E344747E3}" type="presParOf" srcId="{CC25592E-42AC-4B4B-A321-B05102F0F9F9}" destId="{7D4CCDD8-28B5-43B8-B255-123F1D70A7BB}" srcOrd="0" destOrd="0" presId="urn:microsoft.com/office/officeart/2005/8/layout/cycle4"/>
    <dgm:cxn modelId="{28B06CAB-42C7-4EBE-8F62-D064B1624DF5}" type="presParOf" srcId="{CC25592E-42AC-4B4B-A321-B05102F0F9F9}" destId="{AC8CEC0F-A809-4E83-B5E3-485A19E3F5C5}" srcOrd="1" destOrd="0" presId="urn:microsoft.com/office/officeart/2005/8/layout/cycle4"/>
    <dgm:cxn modelId="{7D988B68-06CD-478A-B808-86E1D53FEA90}" type="presParOf" srcId="{CC25592E-42AC-4B4B-A321-B05102F0F9F9}" destId="{B93AF189-04A1-4471-B87A-06B6F285756A}" srcOrd="2" destOrd="0" presId="urn:microsoft.com/office/officeart/2005/8/layout/cycle4"/>
    <dgm:cxn modelId="{A270F145-5637-48F0-84A1-6BD6E154C944}" type="presParOf" srcId="{CC25592E-42AC-4B4B-A321-B05102F0F9F9}" destId="{4AA32A43-4875-44D1-B919-ADC72A9914E0}" srcOrd="3" destOrd="0" presId="urn:microsoft.com/office/officeart/2005/8/layout/cycle4"/>
    <dgm:cxn modelId="{8B252436-55A4-4CD5-AB18-78B1CBAAA687}" type="presParOf" srcId="{CC25592E-42AC-4B4B-A321-B05102F0F9F9}" destId="{93481DA6-5007-4494-B308-5634B6E71440}" srcOrd="4" destOrd="0" presId="urn:microsoft.com/office/officeart/2005/8/layout/cycle4"/>
    <dgm:cxn modelId="{24FF5E3D-C25D-4E2E-9A6A-8A53218A755B}" type="presParOf" srcId="{513A4B05-B925-4CC7-A506-BD734AB29410}" destId="{7238B21F-C5A6-4548-B588-D2B3E028ED0D}" srcOrd="2" destOrd="0" presId="urn:microsoft.com/office/officeart/2005/8/layout/cycle4"/>
    <dgm:cxn modelId="{17488ED8-A4E9-4BEA-9147-A21FD7970A46}" type="presParOf" srcId="{513A4B05-B925-4CC7-A506-BD734AB29410}" destId="{E16C1190-5B45-4148-B386-442BB3811293}"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9F8CA-0B79-447D-B979-209CA9BECF68}">
      <dsp:nvSpPr>
        <dsp:cNvPr id="0" name=""/>
        <dsp:cNvSpPr/>
      </dsp:nvSpPr>
      <dsp:spPr>
        <a:xfrm rot="2714410">
          <a:off x="5759662" y="772706"/>
          <a:ext cx="1552162" cy="1092163"/>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fr-FR" sz="1900" kern="1200" dirty="0" smtClean="0"/>
            <a:t>Chap. II</a:t>
          </a:r>
          <a:endParaRPr lang="fr-FR" sz="1900" kern="1200" dirty="0"/>
        </a:p>
      </dsp:txBody>
      <dsp:txXfrm>
        <a:off x="6277356" y="1002409"/>
        <a:ext cx="1038532" cy="771140"/>
      </dsp:txXfrm>
    </dsp:sp>
    <dsp:sp modelId="{8187D555-C830-404A-800C-4B5B74C62DE8}">
      <dsp:nvSpPr>
        <dsp:cNvPr id="0" name=""/>
        <dsp:cNvSpPr/>
      </dsp:nvSpPr>
      <dsp:spPr>
        <a:xfrm rot="18400545">
          <a:off x="255290" y="945967"/>
          <a:ext cx="1633601" cy="80686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ctr" defTabSz="844550">
            <a:lnSpc>
              <a:spcPct val="90000"/>
            </a:lnSpc>
            <a:spcBef>
              <a:spcPct val="0"/>
            </a:spcBef>
            <a:spcAft>
              <a:spcPct val="15000"/>
            </a:spcAft>
            <a:buChar char="••"/>
          </a:pPr>
          <a:r>
            <a:rPr lang="fr-FR" sz="1900" kern="1200" dirty="0" smtClean="0"/>
            <a:t>Chap. I</a:t>
          </a:r>
          <a:endParaRPr lang="fr-FR" sz="1900" kern="1200" dirty="0"/>
        </a:p>
      </dsp:txBody>
      <dsp:txXfrm>
        <a:off x="290804" y="1200837"/>
        <a:ext cx="1108073" cy="569699"/>
      </dsp:txXfrm>
    </dsp:sp>
    <dsp:sp modelId="{7D4CCDD8-28B5-43B8-B255-123F1D70A7BB}">
      <dsp:nvSpPr>
        <dsp:cNvPr id="0" name=""/>
        <dsp:cNvSpPr/>
      </dsp:nvSpPr>
      <dsp:spPr>
        <a:xfrm rot="20046060">
          <a:off x="1596437" y="395920"/>
          <a:ext cx="1809854" cy="2756217"/>
        </a:xfrm>
        <a:prstGeom prst="pieWedg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vert" wrap="square" lIns="106680" tIns="106680" rIns="106680" bIns="106680" numCol="1" spcCol="1270" anchor="ctr" anchorCtr="0">
          <a:noAutofit/>
        </a:bodyPr>
        <a:lstStyle/>
        <a:p>
          <a:pPr lvl="0" algn="l" defTabSz="666750">
            <a:lnSpc>
              <a:spcPct val="90000"/>
            </a:lnSpc>
            <a:spcBef>
              <a:spcPct val="0"/>
            </a:spcBef>
            <a:spcAft>
              <a:spcPct val="35000"/>
            </a:spcAft>
          </a:pPr>
          <a:r>
            <a:rPr lang="fr-FR" sz="1500" b="1" kern="1200" dirty="0" smtClean="0">
              <a:latin typeface="Comic Sans MS" pitchFamily="66" charset="0"/>
            </a:rPr>
            <a:t>Hydraulique  </a:t>
          </a:r>
          <a:endParaRPr lang="fr-FR" sz="1500" b="1" kern="1200" dirty="0">
            <a:latin typeface="Comic Sans MS" pitchFamily="66" charset="0"/>
          </a:endParaRPr>
        </a:p>
      </dsp:txBody>
      <dsp:txXfrm>
        <a:off x="2276215" y="1046889"/>
        <a:ext cx="1279760" cy="1948940"/>
      </dsp:txXfrm>
    </dsp:sp>
    <dsp:sp modelId="{AC8CEC0F-A809-4E83-B5E3-485A19E3F5C5}">
      <dsp:nvSpPr>
        <dsp:cNvPr id="0" name=""/>
        <dsp:cNvSpPr/>
      </dsp:nvSpPr>
      <dsp:spPr>
        <a:xfrm rot="20023343" flipH="1">
          <a:off x="3307669" y="-430704"/>
          <a:ext cx="1658534" cy="2736160"/>
        </a:xfrm>
        <a:prstGeom prst="pieWedg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fr-FR" sz="1500" b="1" kern="1200" dirty="0" smtClean="0">
              <a:latin typeface="Comic Sans MS" pitchFamily="66" charset="0"/>
            </a:rPr>
            <a:t>Télécommunication </a:t>
          </a:r>
          <a:endParaRPr lang="fr-FR" sz="1500" b="1" kern="1200" dirty="0">
            <a:latin typeface="Comic Sans MS" pitchFamily="66" charset="0"/>
          </a:endParaRPr>
        </a:p>
      </dsp:txBody>
      <dsp:txXfrm rot="-5400000">
        <a:off x="3129170" y="817819"/>
        <a:ext cx="1934757" cy="1172761"/>
      </dsp:txXfrm>
    </dsp:sp>
    <dsp:sp modelId="{B93AF189-04A1-4471-B87A-06B6F285756A}">
      <dsp:nvSpPr>
        <dsp:cNvPr id="0" name=""/>
        <dsp:cNvSpPr/>
      </dsp:nvSpPr>
      <dsp:spPr>
        <a:xfrm rot="10800000" flipH="1" flipV="1">
          <a:off x="306877" y="3018506"/>
          <a:ext cx="459768" cy="53431"/>
        </a:xfrm>
        <a:prstGeom prst="pieWedge">
          <a:avLst/>
        </a:prstGeom>
        <a:solidFill>
          <a:schemeClr val="bg1"/>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AA32A43-4875-44D1-B919-ADC72A9914E0}">
      <dsp:nvSpPr>
        <dsp:cNvPr id="0" name=""/>
        <dsp:cNvSpPr/>
      </dsp:nvSpPr>
      <dsp:spPr>
        <a:xfrm rot="10800000" flipH="1" flipV="1">
          <a:off x="730127" y="2894810"/>
          <a:ext cx="107415" cy="194599"/>
        </a:xfrm>
        <a:prstGeom prst="pieWedge">
          <a:avLst/>
        </a:prstGeom>
        <a:noFill/>
        <a:ln>
          <a:solidFill>
            <a:schemeClr val="bg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238B21F-C5A6-4548-B588-D2B3E028ED0D}">
      <dsp:nvSpPr>
        <dsp:cNvPr id="0" name=""/>
        <dsp:cNvSpPr/>
      </dsp:nvSpPr>
      <dsp:spPr>
        <a:xfrm>
          <a:off x="3749845" y="2691356"/>
          <a:ext cx="501444" cy="436039"/>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16C1190-5B45-4148-B386-442BB3811293}">
      <dsp:nvSpPr>
        <dsp:cNvPr id="0" name=""/>
        <dsp:cNvSpPr/>
      </dsp:nvSpPr>
      <dsp:spPr>
        <a:xfrm rot="10800000">
          <a:off x="3749845" y="2763715"/>
          <a:ext cx="501444" cy="436039"/>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953B03-45DC-47F9-ABE1-074C93BCC021}" type="datetimeFigureOut">
              <a:rPr lang="fr-FR" smtClean="0"/>
              <a:pPr/>
              <a:t>20/10/2024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A21214-9994-4579-A9A9-99A328D08DEE}" type="slidenum">
              <a:rPr lang="fr-FR" smtClean="0"/>
              <a:pPr/>
              <a:t>‹N°›</a:t>
            </a:fld>
            <a:endParaRPr lang="fr-FR"/>
          </a:p>
        </p:txBody>
      </p:sp>
    </p:spTree>
    <p:extLst>
      <p:ext uri="{BB962C8B-B14F-4D97-AF65-F5344CB8AC3E}">
        <p14:creationId xmlns:p14="http://schemas.microsoft.com/office/powerpoint/2010/main" val="233185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83A01C6-02DD-4910-BC0F-67CC674774D9}" type="slidenum">
              <a:rPr lang="fr-FR" altLang="fr-FR" sz="1200"/>
              <a:pPr/>
              <a:t>2</a:t>
            </a:fld>
            <a:endParaRPr lang="fr-FR" altLang="fr-FR"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83A01C6-02DD-4910-BC0F-67CC674774D9}" type="slidenum">
              <a:rPr lang="fr-FR" altLang="fr-FR" sz="1200"/>
              <a:pPr/>
              <a:t>3</a:t>
            </a:fld>
            <a:endParaRPr lang="fr-FR" altLang="fr-FR"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fr-FR" smtClean="0"/>
              <a:t>Modifiez le style du titre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55A2FED-05F5-435D-AF8A-DB795EC4D167}" type="datetimeFigureOut">
              <a:rPr lang="fr-FR" smtClean="0"/>
              <a:pPr/>
              <a:t>20/10/2024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55A2FED-05F5-435D-AF8A-DB795EC4D167}" type="datetimeFigureOut">
              <a:rPr lang="fr-FR" smtClean="0"/>
              <a:pPr/>
              <a:t>20/10/2024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655A2FED-05F5-435D-AF8A-DB795EC4D167}" type="datetimeFigureOut">
              <a:rPr lang="fr-FR" smtClean="0"/>
              <a:pPr/>
              <a:t>20/10/2024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55A2FED-05F5-435D-AF8A-DB795EC4D167}" type="datetimeFigureOut">
              <a:rPr lang="fr-FR" smtClean="0"/>
              <a:pPr/>
              <a:t>20/10/2024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les styles du texte du masque</a:t>
            </a:r>
          </a:p>
        </p:txBody>
      </p:sp>
      <p:sp>
        <p:nvSpPr>
          <p:cNvPr id="4" name="Date Placeholder 3"/>
          <p:cNvSpPr>
            <a:spLocks noGrp="1"/>
          </p:cNvSpPr>
          <p:nvPr>
            <p:ph type="dt" sz="half" idx="10"/>
          </p:nvPr>
        </p:nvSpPr>
        <p:spPr/>
        <p:txBody>
          <a:bodyPr/>
          <a:lstStyle/>
          <a:p>
            <a:fld id="{655A2FED-05F5-435D-AF8A-DB795EC4D167}" type="datetimeFigureOut">
              <a:rPr lang="fr-FR" smtClean="0"/>
              <a:pPr/>
              <a:t>20/10/2024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55A2FED-05F5-435D-AF8A-DB795EC4D167}" type="datetimeFigureOut">
              <a:rPr lang="fr-FR" smtClean="0"/>
              <a:pPr/>
              <a:t>20/10/2024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6B0CF68-DA47-46DE-AFA6-FDE74603E88A}" type="slidenum">
              <a:rPr lang="fr-FR" smtClean="0"/>
              <a:pPr/>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55A2FED-05F5-435D-AF8A-DB795EC4D167}" type="datetimeFigureOut">
              <a:rPr lang="fr-FR" smtClean="0"/>
              <a:pPr/>
              <a:t>20/10/2024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655A2FED-05F5-435D-AF8A-DB795EC4D167}" type="datetimeFigureOut">
              <a:rPr lang="fr-FR" smtClean="0"/>
              <a:pPr/>
              <a:t>20/10/2024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A2FED-05F5-435D-AF8A-DB795EC4D167}" type="datetimeFigureOut">
              <a:rPr lang="fr-FR" smtClean="0"/>
              <a:pPr/>
              <a:t>20/10/2024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smtClean="0"/>
              <a:t>Modifiez les styles du texte du masque</a:t>
            </a:r>
          </a:p>
        </p:txBody>
      </p:sp>
      <p:sp>
        <p:nvSpPr>
          <p:cNvPr id="5" name="Date Placeholder 4"/>
          <p:cNvSpPr>
            <a:spLocks noGrp="1"/>
          </p:cNvSpPr>
          <p:nvPr>
            <p:ph type="dt" sz="half" idx="10"/>
          </p:nvPr>
        </p:nvSpPr>
        <p:spPr/>
        <p:txBody>
          <a:bodyPr/>
          <a:lstStyle/>
          <a:p>
            <a:fld id="{655A2FED-05F5-435D-AF8A-DB795EC4D167}" type="datetimeFigureOut">
              <a:rPr lang="fr-FR" smtClean="0"/>
              <a:pPr/>
              <a:t>20/10/2024</a:t>
            </a:fld>
            <a:endParaRPr lang="fr-F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6B0CF68-DA47-46DE-AFA6-FDE74603E88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r-FR" smtClean="0"/>
              <a:t>Cliquez sur l'icône pour ajouter une image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fr-FR" smtClean="0"/>
              <a:t>Modifiez le style du titre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55A2FED-05F5-435D-AF8A-DB795EC4D167}" type="datetimeFigureOut">
              <a:rPr lang="fr-FR" smtClean="0"/>
              <a:pPr/>
              <a:t>20/10/2024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6B0CF68-DA47-46DE-AFA6-FDE74603E88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55A2FED-05F5-435D-AF8A-DB795EC4D167}" type="datetimeFigureOut">
              <a:rPr lang="fr-FR" smtClean="0"/>
              <a:pPr/>
              <a:t>20/10/2024</a:t>
            </a:fld>
            <a:endParaRPr lang="fr-F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fr-F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6B0CF68-DA47-46DE-AFA6-FDE74603E88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electro1\RIAD MP4\Nouveau dossier\11cy0qv9.gif"/>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8964488" cy="5486400"/>
          </a:xfrm>
          <a:prstGeom prst="rect">
            <a:avLst/>
          </a:prstGeom>
          <a:solidFill>
            <a:schemeClr val="bg1"/>
          </a:solidFill>
          <a:ln>
            <a:noFill/>
          </a:ln>
          <a:extLst/>
        </p:spPr>
      </p:pic>
    </p:spTree>
    <p:extLst>
      <p:ext uri="{BB962C8B-B14F-4D97-AF65-F5344CB8AC3E}">
        <p14:creationId xmlns:p14="http://schemas.microsoft.com/office/powerpoint/2010/main" val="25450571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268760"/>
            <a:ext cx="8640960" cy="3355086"/>
          </a:xfrm>
          <a:prstGeom prst="rect">
            <a:avLst/>
          </a:prstGeom>
        </p:spPr>
        <p:txBody>
          <a:bodyPr wrap="square">
            <a:spAutoFit/>
          </a:bodyPr>
          <a:lstStyle/>
          <a:p>
            <a:pPr>
              <a:lnSpc>
                <a:spcPct val="150000"/>
              </a:lnSpc>
            </a:pPr>
            <a:r>
              <a:rPr lang="en-US" sz="2400" dirty="0">
                <a:latin typeface="Comic Sans MS" panose="030F0702030302020204" pitchFamily="66" charset="0"/>
              </a:rPr>
              <a:t>Careers in science and technology encompass a wide variety of professions that require skills in research, innovation, problem-solving, and the use of technology. These careers cover diverse sectors such as engineering, computer science, healthcare, the environment, energy, and many others.</a:t>
            </a:r>
            <a:endParaRPr lang="fr-FR" sz="2400" dirty="0">
              <a:latin typeface="Comic Sans MS" panose="030F0702030302020204" pitchFamily="66" charset="0"/>
            </a:endParaRPr>
          </a:p>
        </p:txBody>
      </p:sp>
      <p:sp>
        <p:nvSpPr>
          <p:cNvPr id="3" name="Rectangle 2"/>
          <p:cNvSpPr/>
          <p:nvPr/>
        </p:nvSpPr>
        <p:spPr>
          <a:xfrm>
            <a:off x="1115616" y="553476"/>
            <a:ext cx="6922088" cy="461665"/>
          </a:xfrm>
          <a:prstGeom prst="rect">
            <a:avLst/>
          </a:prstGeom>
        </p:spPr>
        <p:txBody>
          <a:bodyPr wrap="none">
            <a:spAutoFit/>
          </a:bodyPr>
          <a:lstStyle/>
          <a:p>
            <a:r>
              <a:rPr lang="en-US" sz="2400" b="1" dirty="0">
                <a:solidFill>
                  <a:schemeClr val="accent2"/>
                </a:solidFill>
                <a:latin typeface="Comic Sans MS" panose="030F0702030302020204" pitchFamily="66" charset="0"/>
              </a:rPr>
              <a:t>CAREERS IN SCIENCE AND TECHNOLOGY"</a:t>
            </a:r>
            <a:endParaRPr lang="fr-FR" sz="2400" b="1" dirty="0">
              <a:solidFill>
                <a:schemeClr val="accent2"/>
              </a:solidFill>
              <a:latin typeface="Comic Sans MS" panose="030F0702030302020204" pitchFamily="66" charset="0"/>
            </a:endParaRPr>
          </a:p>
        </p:txBody>
      </p:sp>
    </p:spTree>
    <p:extLst>
      <p:ext uri="{BB962C8B-B14F-4D97-AF65-F5344CB8AC3E}">
        <p14:creationId xmlns:p14="http://schemas.microsoft.com/office/powerpoint/2010/main" val="2876405078"/>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536724" y="116632"/>
            <a:ext cx="8136904" cy="5226685"/>
          </a:xfrm>
          <a:prstGeom prst="rect">
            <a:avLst/>
          </a:prstGeom>
          <a:noFill/>
          <a:ln>
            <a:noFill/>
          </a:ln>
        </p:spPr>
      </p:pic>
    </p:spTree>
    <p:extLst>
      <p:ext uri="{BB962C8B-B14F-4D97-AF65-F5344CB8AC3E}">
        <p14:creationId xmlns:p14="http://schemas.microsoft.com/office/powerpoint/2010/main" val="233178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3326192" y="462280"/>
            <a:ext cx="3293153" cy="491490"/>
          </a:xfrm>
          <a:prstGeom prst="rect">
            <a:avLst/>
          </a:prstGeom>
          <a:noFill/>
          <a:ln>
            <a:noFill/>
          </a:ln>
        </p:spPr>
      </p:pic>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20445"/>
            <a:ext cx="3456384" cy="2497455"/>
          </a:xfrm>
          <a:prstGeom prst="rect">
            <a:avLst/>
          </a:prstGeom>
          <a:noFill/>
          <a:ln>
            <a:noFill/>
          </a:ln>
        </p:spPr>
      </p:pic>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129159"/>
            <a:ext cx="3546605" cy="2155825"/>
          </a:xfrm>
          <a:prstGeom prst="rect">
            <a:avLst/>
          </a:prstGeom>
          <a:noFill/>
          <a:ln>
            <a:noFill/>
          </a:ln>
        </p:spPr>
      </p:pic>
      <p:pic>
        <p:nvPicPr>
          <p:cNvPr id="8" name="Image 7"/>
          <p:cNvPicPr/>
          <p:nvPr/>
        </p:nvPicPr>
        <p:blipFill>
          <a:blip r:embed="rId5">
            <a:extLst>
              <a:ext uri="{28A0092B-C50C-407E-A947-70E740481C1C}">
                <a14:useLocalDpi xmlns:a14="http://schemas.microsoft.com/office/drawing/2010/main" val="0"/>
              </a:ext>
            </a:extLst>
          </a:blip>
          <a:srcRect/>
          <a:stretch>
            <a:fillRect/>
          </a:stretch>
        </p:blipFill>
        <p:spPr bwMode="auto">
          <a:xfrm>
            <a:off x="3203847" y="4293096"/>
            <a:ext cx="2520281" cy="546100"/>
          </a:xfrm>
          <a:prstGeom prst="rect">
            <a:avLst/>
          </a:prstGeom>
          <a:noFill/>
          <a:ln>
            <a:noFill/>
          </a:ln>
        </p:spPr>
      </p:pic>
      <p:pic>
        <p:nvPicPr>
          <p:cNvPr id="9" name="Image 8"/>
          <p:cNvPicPr/>
          <p:nvPr/>
        </p:nvPicPr>
        <p:blipFill>
          <a:blip r:embed="rId6">
            <a:extLst>
              <a:ext uri="{28A0092B-C50C-407E-A947-70E740481C1C}">
                <a14:useLocalDpi xmlns:a14="http://schemas.microsoft.com/office/drawing/2010/main" val="0"/>
              </a:ext>
            </a:extLst>
          </a:blip>
          <a:srcRect/>
          <a:stretch>
            <a:fillRect/>
          </a:stretch>
        </p:blipFill>
        <p:spPr bwMode="auto">
          <a:xfrm>
            <a:off x="179512" y="3743960"/>
            <a:ext cx="2880320" cy="2524760"/>
          </a:xfrm>
          <a:prstGeom prst="rect">
            <a:avLst/>
          </a:prstGeom>
          <a:noFill/>
          <a:ln>
            <a:noFill/>
          </a:ln>
        </p:spPr>
      </p:pic>
      <p:pic>
        <p:nvPicPr>
          <p:cNvPr id="10" name="Image 9"/>
          <p:cNvPicPr/>
          <p:nvPr/>
        </p:nvPicPr>
        <p:blipFill>
          <a:blip r:embed="rId7">
            <a:extLst>
              <a:ext uri="{28A0092B-C50C-407E-A947-70E740481C1C}">
                <a14:useLocalDpi xmlns:a14="http://schemas.microsoft.com/office/drawing/2010/main" val="0"/>
              </a:ext>
            </a:extLst>
          </a:blip>
          <a:srcRect/>
          <a:stretch>
            <a:fillRect/>
          </a:stretch>
        </p:blipFill>
        <p:spPr bwMode="auto">
          <a:xfrm>
            <a:off x="6156176" y="3469754"/>
            <a:ext cx="2659217" cy="2947670"/>
          </a:xfrm>
          <a:prstGeom prst="rect">
            <a:avLst/>
          </a:prstGeom>
          <a:noFill/>
          <a:ln>
            <a:noFill/>
          </a:ln>
        </p:spPr>
      </p:pic>
      <p:sp>
        <p:nvSpPr>
          <p:cNvPr id="2" name="Rectangle 1"/>
          <p:cNvSpPr/>
          <p:nvPr/>
        </p:nvSpPr>
        <p:spPr>
          <a:xfrm>
            <a:off x="3347864" y="5169386"/>
            <a:ext cx="2412840" cy="707886"/>
          </a:xfrm>
          <a:prstGeom prst="rect">
            <a:avLst/>
          </a:prstGeom>
        </p:spPr>
        <p:txBody>
          <a:bodyPr wrap="none">
            <a:spAutoFit/>
          </a:bodyPr>
          <a:lstStyle/>
          <a:p>
            <a:r>
              <a:rPr lang="en-US" sz="4000" b="1" dirty="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latin typeface="Comic Sans MS" pitchFamily="66" charset="0"/>
                <a:ea typeface="Georgia" pitchFamily="18" charset="0"/>
                <a:cs typeface="Calibri" pitchFamily="34" charset="0"/>
              </a:rPr>
              <a:t>hydraulic</a:t>
            </a:r>
            <a:endParaRPr lang="fr-FR" sz="4000" dirty="0"/>
          </a:p>
        </p:txBody>
      </p:sp>
    </p:spTree>
    <p:extLst>
      <p:ext uri="{BB962C8B-B14F-4D97-AF65-F5344CB8AC3E}">
        <p14:creationId xmlns:p14="http://schemas.microsoft.com/office/powerpoint/2010/main" val="2765453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ppt_w</p:attrName>
                                        </p:attrNameLst>
                                      </p:cBhvr>
                                      <p:tavLst>
                                        <p:tav tm="0" fmla="#ppt_w*sin(2.5*pi*$)">
                                          <p:val>
                                            <p:fltVal val="0"/>
                                          </p:val>
                                        </p:tav>
                                        <p:tav tm="100000">
                                          <p:val>
                                            <p:fltVal val="1"/>
                                          </p:val>
                                        </p:tav>
                                      </p:tavLst>
                                    </p:anim>
                                    <p:anim calcmode="lin" valueType="num">
                                      <p:cBhvr>
                                        <p:cTn id="2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https://encrypted-tbn2.gstatic.com/images?q=tbn:ANd9GcRbUKxXeHc_M420LUtiXwNgQhEHVG0KDxeljQWEWTahDnaM0v_o"/>
          <p:cNvPicPr/>
          <p:nvPr/>
        </p:nvPicPr>
        <p:blipFill>
          <a:blip r:embed="rId2" cstate="print"/>
          <a:stretch>
            <a:fillRect/>
          </a:stretch>
        </p:blipFill>
        <p:spPr>
          <a:xfrm>
            <a:off x="6810374" y="0"/>
            <a:ext cx="2333625" cy="1671955"/>
          </a:xfrm>
          <a:prstGeom prst="rect">
            <a:avLst/>
          </a:prstGeom>
        </p:spPr>
      </p:pic>
      <p:sp>
        <p:nvSpPr>
          <p:cNvPr id="3" name="Rectangle 2"/>
          <p:cNvSpPr/>
          <p:nvPr/>
        </p:nvSpPr>
        <p:spPr>
          <a:xfrm>
            <a:off x="165200" y="407561"/>
            <a:ext cx="8799288" cy="4893647"/>
          </a:xfrm>
          <a:prstGeom prst="rect">
            <a:avLst/>
          </a:prstGeom>
        </p:spPr>
        <p:txBody>
          <a:bodyPr wrap="square">
            <a:spAutoFit/>
          </a:bodyPr>
          <a:lstStyle/>
          <a:p>
            <a:r>
              <a:rPr lang="en-US" sz="2400" b="1" dirty="0">
                <a:solidFill>
                  <a:schemeClr val="accent2">
                    <a:lumMod val="75000"/>
                  </a:schemeClr>
                </a:solidFill>
                <a:latin typeface="Comic Sans MS" panose="030F0702030302020204" pitchFamily="66" charset="0"/>
              </a:rPr>
              <a:t>Definition</a:t>
            </a:r>
            <a:r>
              <a:rPr lang="en-US" sz="2400" b="1" dirty="0">
                <a:latin typeface="Comic Sans MS" panose="030F0702030302020204" pitchFamily="66" charset="0"/>
              </a:rPr>
              <a:t>:</a:t>
            </a:r>
            <a:r>
              <a:rPr lang="en-US" sz="2400" dirty="0">
                <a:latin typeface="Comic Sans MS" panose="030F0702030302020204" pitchFamily="66" charset="0"/>
              </a:rPr>
              <a:t> Hydraulics is an applied science that studies the mechanical properties of liquids and fluids.</a:t>
            </a:r>
            <a:endParaRPr lang="fr-FR" sz="2400" dirty="0" smtClean="0">
              <a:latin typeface="Comic Sans MS" pitchFamily="66" charset="0"/>
            </a:endParaRPr>
          </a:p>
          <a:p>
            <a:r>
              <a:rPr lang="fr-FR" sz="2400" dirty="0">
                <a:latin typeface="Comic Sans MS" pitchFamily="66" charset="0"/>
              </a:rPr>
              <a:t/>
            </a:r>
            <a:br>
              <a:rPr lang="fr-FR" sz="2400" dirty="0">
                <a:latin typeface="Comic Sans MS" pitchFamily="66" charset="0"/>
              </a:rPr>
            </a:br>
            <a:r>
              <a:rPr lang="fr-FR" sz="2400" dirty="0">
                <a:latin typeface="Comic Sans MS" pitchFamily="66" charset="0"/>
              </a:rPr>
              <a:t>• The </a:t>
            </a:r>
            <a:r>
              <a:rPr lang="fr-FR" sz="2400" dirty="0" err="1">
                <a:latin typeface="Comic Sans MS" panose="030F0702030302020204" pitchFamily="66" charset="0"/>
              </a:rPr>
              <a:t>term</a:t>
            </a:r>
            <a:r>
              <a:rPr lang="fr-FR" sz="2400" dirty="0">
                <a:latin typeface="Comic Sans MS" panose="030F0702030302020204" pitchFamily="66" charset="0"/>
              </a:rPr>
              <a:t> </a:t>
            </a:r>
            <a:r>
              <a:rPr lang="fr-FR" sz="2400" dirty="0" err="1">
                <a:latin typeface="Comic Sans MS" panose="030F0702030302020204" pitchFamily="66" charset="0"/>
              </a:rPr>
              <a:t>hydraulics</a:t>
            </a:r>
            <a:r>
              <a:rPr lang="fr-FR" sz="2400" dirty="0">
                <a:latin typeface="Comic Sans MS" panose="030F0702030302020204" pitchFamily="66" charset="0"/>
              </a:rPr>
              <a:t> </a:t>
            </a:r>
            <a:r>
              <a:rPr lang="fr-FR" sz="2400" dirty="0" err="1">
                <a:latin typeface="Comic Sans MS" panose="030F0702030302020204" pitchFamily="66" charset="0"/>
              </a:rPr>
              <a:t>nowadays</a:t>
            </a:r>
            <a:r>
              <a:rPr lang="fr-FR" sz="2400" dirty="0">
                <a:latin typeface="Comic Sans MS" panose="030F0702030302020204" pitchFamily="66" charset="0"/>
              </a:rPr>
              <a:t> </a:t>
            </a:r>
            <a:r>
              <a:rPr lang="fr-FR" sz="2400" dirty="0" err="1">
                <a:latin typeface="Comic Sans MS" panose="030F0702030302020204" pitchFamily="66" charset="0"/>
              </a:rPr>
              <a:t>refers</a:t>
            </a:r>
            <a:r>
              <a:rPr lang="fr-FR" sz="2400" dirty="0">
                <a:latin typeface="Comic Sans MS" panose="030F0702030302020204" pitchFamily="66" charset="0"/>
              </a:rPr>
              <a:t> to </a:t>
            </a:r>
            <a:r>
              <a:rPr lang="fr-FR" sz="2400" dirty="0" err="1">
                <a:latin typeface="Comic Sans MS" panose="030F0702030302020204" pitchFamily="66" charset="0"/>
              </a:rPr>
              <a:t>two</a:t>
            </a:r>
            <a:r>
              <a:rPr lang="fr-FR" sz="2400" dirty="0">
                <a:latin typeface="Comic Sans MS" panose="030F0702030302020204" pitchFamily="66" charset="0"/>
              </a:rPr>
              <a:t> </a:t>
            </a:r>
            <a:r>
              <a:rPr lang="fr-FR" sz="2400" dirty="0" err="1">
                <a:latin typeface="Comic Sans MS" panose="030F0702030302020204" pitchFamily="66" charset="0"/>
              </a:rPr>
              <a:t>different</a:t>
            </a:r>
            <a:r>
              <a:rPr lang="fr-FR" sz="2400" dirty="0">
                <a:latin typeface="Comic Sans MS" panose="030F0702030302020204" pitchFamily="66" charset="0"/>
              </a:rPr>
              <a:t> areas</a:t>
            </a:r>
            <a:r>
              <a:rPr lang="fr-FR" sz="2400" dirty="0" smtClean="0">
                <a:latin typeface="Comic Sans MS" panose="030F0702030302020204" pitchFamily="66" charset="0"/>
              </a:rPr>
              <a:t>:</a:t>
            </a:r>
          </a:p>
          <a:p>
            <a:r>
              <a:rPr lang="fr-FR" sz="2400" dirty="0">
                <a:latin typeface="Comic Sans MS" panose="030F0702030302020204" pitchFamily="66" charset="0"/>
              </a:rPr>
              <a:t/>
            </a:r>
            <a:br>
              <a:rPr lang="fr-FR" sz="2400" dirty="0">
                <a:latin typeface="Comic Sans MS" panose="030F0702030302020204" pitchFamily="66" charset="0"/>
              </a:rPr>
            </a:br>
            <a:r>
              <a:rPr lang="fr-FR" sz="2400" dirty="0" smtClean="0">
                <a:solidFill>
                  <a:schemeClr val="accent2">
                    <a:lumMod val="75000"/>
                  </a:schemeClr>
                </a:solidFill>
                <a:latin typeface="Comic Sans MS" panose="030F0702030302020204" pitchFamily="66" charset="0"/>
              </a:rPr>
              <a:t>❑ </a:t>
            </a:r>
            <a:r>
              <a:rPr lang="fr-FR" sz="2400" dirty="0" smtClean="0">
                <a:latin typeface="Comic Sans MS" panose="030F0702030302020204" pitchFamily="66" charset="0"/>
              </a:rPr>
              <a:t>The </a:t>
            </a:r>
            <a:r>
              <a:rPr lang="fr-FR" sz="2400" dirty="0">
                <a:latin typeface="Comic Sans MS" panose="030F0702030302020204" pitchFamily="66" charset="0"/>
              </a:rPr>
              <a:t>sciences and technologies of </a:t>
            </a:r>
            <a:r>
              <a:rPr lang="fr-FR" sz="2400" dirty="0" err="1">
                <a:latin typeface="Comic Sans MS" panose="030F0702030302020204" pitchFamily="66" charset="0"/>
              </a:rPr>
              <a:t>natural</a:t>
            </a:r>
            <a:r>
              <a:rPr lang="fr-FR" sz="2400" dirty="0">
                <a:latin typeface="Comic Sans MS" panose="030F0702030302020204" pitchFamily="66" charset="0"/>
              </a:rPr>
              <a:t> water and </a:t>
            </a:r>
            <a:r>
              <a:rPr lang="fr-FR" sz="2400" dirty="0" err="1">
                <a:latin typeface="Comic Sans MS" panose="030F0702030302020204" pitchFamily="66" charset="0"/>
              </a:rPr>
              <a:t>its</a:t>
            </a:r>
            <a:r>
              <a:rPr lang="fr-FR" sz="2400" dirty="0">
                <a:latin typeface="Comic Sans MS" panose="030F0702030302020204" pitchFamily="66" charset="0"/>
              </a:rPr>
              <a:t> uses: </a:t>
            </a:r>
            <a:r>
              <a:rPr lang="fr-FR" sz="2400" dirty="0" err="1">
                <a:latin typeface="Comic Sans MS" panose="030F0702030302020204" pitchFamily="66" charset="0"/>
              </a:rPr>
              <a:t>hydrology</a:t>
            </a:r>
            <a:r>
              <a:rPr lang="fr-FR" sz="2400" dirty="0">
                <a:latin typeface="Comic Sans MS" panose="030F0702030302020204" pitchFamily="66" charset="0"/>
              </a:rPr>
              <a:t>, </a:t>
            </a:r>
            <a:r>
              <a:rPr lang="fr-FR" sz="2400" dirty="0" err="1">
                <a:latin typeface="Comic Sans MS" panose="030F0702030302020204" pitchFamily="66" charset="0"/>
              </a:rPr>
              <a:t>urban</a:t>
            </a:r>
            <a:r>
              <a:rPr lang="fr-FR" sz="2400" dirty="0">
                <a:latin typeface="Comic Sans MS" panose="030F0702030302020204" pitchFamily="66" charset="0"/>
              </a:rPr>
              <a:t> </a:t>
            </a:r>
            <a:r>
              <a:rPr lang="fr-FR" sz="2400" dirty="0" err="1">
                <a:latin typeface="Comic Sans MS" panose="030F0702030302020204" pitchFamily="66" charset="0"/>
              </a:rPr>
              <a:t>hydraulics</a:t>
            </a:r>
            <a:r>
              <a:rPr lang="fr-FR" sz="2400" dirty="0">
                <a:latin typeface="Comic Sans MS" panose="030F0702030302020204" pitchFamily="66" charset="0"/>
              </a:rPr>
              <a:t>, </a:t>
            </a:r>
            <a:r>
              <a:rPr lang="fr-FR" sz="2400" dirty="0" err="1">
                <a:latin typeface="Comic Sans MS" panose="030F0702030302020204" pitchFamily="66" charset="0"/>
              </a:rPr>
              <a:t>hydrogeology</a:t>
            </a:r>
            <a:r>
              <a:rPr lang="fr-FR" sz="2400" dirty="0">
                <a:latin typeface="Comic Sans MS" panose="030F0702030302020204" pitchFamily="66" charset="0"/>
              </a:rPr>
              <a:t>, etc</a:t>
            </a:r>
            <a:r>
              <a:rPr lang="fr-FR" sz="2400" dirty="0" smtClean="0">
                <a:latin typeface="Comic Sans MS" panose="030F0702030302020204" pitchFamily="66" charset="0"/>
              </a:rPr>
              <a:t>.;</a:t>
            </a:r>
          </a:p>
          <a:p>
            <a:r>
              <a:rPr lang="fr-FR" sz="2400" dirty="0">
                <a:latin typeface="Comic Sans MS" panose="030F0702030302020204" pitchFamily="66" charset="0"/>
              </a:rPr>
              <a:t/>
            </a:r>
            <a:br>
              <a:rPr lang="fr-FR" sz="2400" dirty="0">
                <a:latin typeface="Comic Sans MS" panose="030F0702030302020204" pitchFamily="66" charset="0"/>
              </a:rPr>
            </a:br>
            <a:r>
              <a:rPr lang="fr-FR" sz="2400" dirty="0">
                <a:solidFill>
                  <a:schemeClr val="accent2">
                    <a:lumMod val="75000"/>
                  </a:schemeClr>
                </a:solidFill>
                <a:latin typeface="Comic Sans MS" panose="030F0702030302020204" pitchFamily="66" charset="0"/>
              </a:rPr>
              <a:t>❑</a:t>
            </a:r>
            <a:r>
              <a:rPr lang="fr-FR" sz="2400" dirty="0">
                <a:latin typeface="Comic Sans MS" panose="030F0702030302020204" pitchFamily="66" charset="0"/>
              </a:rPr>
              <a:t> The sciences and technologies of </a:t>
            </a:r>
            <a:r>
              <a:rPr lang="fr-FR" sz="2400" dirty="0" err="1">
                <a:latin typeface="Comic Sans MS" panose="030F0702030302020204" pitchFamily="66" charset="0"/>
              </a:rPr>
              <a:t>industrial</a:t>
            </a:r>
            <a:r>
              <a:rPr lang="fr-FR" sz="2400" dirty="0">
                <a:latin typeface="Comic Sans MS" panose="030F0702030302020204" pitchFamily="66" charset="0"/>
              </a:rPr>
              <a:t> use of </a:t>
            </a:r>
            <a:r>
              <a:rPr lang="fr-FR" sz="2400" dirty="0" err="1">
                <a:latin typeface="Comic Sans MS" panose="030F0702030302020204" pitchFamily="66" charset="0"/>
              </a:rPr>
              <a:t>pressurized</a:t>
            </a:r>
            <a:r>
              <a:rPr lang="fr-FR" sz="2400" dirty="0">
                <a:latin typeface="Comic Sans MS" panose="030F0702030302020204" pitchFamily="66" charset="0"/>
              </a:rPr>
              <a:t> </a:t>
            </a:r>
            <a:r>
              <a:rPr lang="fr-FR" sz="2400" dirty="0" err="1">
                <a:latin typeface="Comic Sans MS" panose="030F0702030302020204" pitchFamily="66" charset="0"/>
              </a:rPr>
              <a:t>liquids</a:t>
            </a:r>
            <a:r>
              <a:rPr lang="fr-FR" sz="2400" dirty="0">
                <a:latin typeface="Comic Sans MS" panose="030F0702030302020204" pitchFamily="66" charset="0"/>
              </a:rPr>
              <a:t>: </a:t>
            </a:r>
            <a:r>
              <a:rPr lang="fr-FR" sz="2400" dirty="0" err="1">
                <a:latin typeface="Comic Sans MS" panose="030F0702030302020204" pitchFamily="66" charset="0"/>
              </a:rPr>
              <a:t>hydromechanics</a:t>
            </a:r>
            <a:r>
              <a:rPr lang="fr-FR" sz="2400" dirty="0">
                <a:latin typeface="Comic Sans MS" panose="030F0702030302020204" pitchFamily="66" charset="0"/>
              </a:rPr>
              <a:t>, </a:t>
            </a:r>
            <a:r>
              <a:rPr lang="fr-FR" sz="2400" dirty="0" err="1">
                <a:latin typeface="Comic Sans MS" panose="030F0702030302020204" pitchFamily="66" charset="0"/>
              </a:rPr>
              <a:t>hydraulic</a:t>
            </a:r>
            <a:r>
              <a:rPr lang="fr-FR" sz="2400" dirty="0">
                <a:latin typeface="Comic Sans MS" panose="030F0702030302020204" pitchFamily="66" charset="0"/>
              </a:rPr>
              <a:t> </a:t>
            </a:r>
            <a:r>
              <a:rPr lang="fr-FR" sz="2400" dirty="0" err="1">
                <a:latin typeface="Comic Sans MS" panose="030F0702030302020204" pitchFamily="66" charset="0"/>
              </a:rPr>
              <a:t>fluids</a:t>
            </a:r>
            <a:r>
              <a:rPr lang="fr-FR" sz="2400" dirty="0">
                <a:latin typeface="Comic Sans MS" panose="030F0702030302020204" pitchFamily="66" charset="0"/>
              </a:rPr>
              <a:t>, </a:t>
            </a:r>
            <a:r>
              <a:rPr lang="fr-FR" sz="2400" dirty="0" err="1">
                <a:latin typeface="Comic Sans MS" panose="030F0702030302020204" pitchFamily="66" charset="0"/>
              </a:rPr>
              <a:t>hydraulic</a:t>
            </a:r>
            <a:r>
              <a:rPr lang="fr-FR" sz="2400" dirty="0">
                <a:latin typeface="Comic Sans MS" panose="030F0702030302020204" pitchFamily="66" charset="0"/>
              </a:rPr>
              <a:t> </a:t>
            </a:r>
            <a:r>
              <a:rPr lang="fr-FR" sz="2400" dirty="0" err="1">
                <a:latin typeface="Comic Sans MS" panose="030F0702030302020204" pitchFamily="66" charset="0"/>
              </a:rPr>
              <a:t>motors</a:t>
            </a:r>
            <a:r>
              <a:rPr lang="fr-FR" sz="2400" dirty="0">
                <a:latin typeface="Comic Sans MS" panose="030F0702030302020204" pitchFamily="66" charset="0"/>
              </a:rPr>
              <a:t>, </a:t>
            </a:r>
            <a:r>
              <a:rPr lang="fr-FR" sz="2400" dirty="0" err="1">
                <a:latin typeface="Comic Sans MS" panose="030F0702030302020204" pitchFamily="66" charset="0"/>
              </a:rPr>
              <a:t>hydraulic</a:t>
            </a:r>
            <a:r>
              <a:rPr lang="fr-FR" sz="2400" dirty="0">
                <a:latin typeface="Comic Sans MS" panose="030F0702030302020204" pitchFamily="66" charset="0"/>
              </a:rPr>
              <a:t> </a:t>
            </a:r>
            <a:r>
              <a:rPr lang="fr-FR" sz="2400" dirty="0" err="1">
                <a:latin typeface="Comic Sans MS" panose="030F0702030302020204" pitchFamily="66" charset="0"/>
              </a:rPr>
              <a:t>pumps</a:t>
            </a:r>
            <a:r>
              <a:rPr lang="fr-FR" sz="2400" dirty="0">
                <a:latin typeface="Comic Sans MS" panose="030F0702030302020204" pitchFamily="66" charset="0"/>
              </a:rPr>
              <a:t>, </a:t>
            </a:r>
            <a:r>
              <a:rPr lang="fr-FR" sz="2400" dirty="0" err="1">
                <a:latin typeface="Comic Sans MS" panose="030F0702030302020204" pitchFamily="66" charset="0"/>
              </a:rPr>
              <a:t>hydraulic</a:t>
            </a:r>
            <a:r>
              <a:rPr lang="fr-FR" sz="2400" dirty="0">
                <a:latin typeface="Comic Sans MS" panose="030F0702030302020204" pitchFamily="66" charset="0"/>
              </a:rPr>
              <a:t> presses, </a:t>
            </a:r>
            <a:r>
              <a:rPr lang="fr-FR" sz="2400" dirty="0" err="1">
                <a:latin typeface="Comic Sans MS" panose="030F0702030302020204" pitchFamily="66" charset="0"/>
              </a:rPr>
              <a:t>hydraulic</a:t>
            </a:r>
            <a:r>
              <a:rPr lang="fr-FR" sz="2400" dirty="0">
                <a:latin typeface="Comic Sans MS" panose="030F0702030302020204" pitchFamily="66" charset="0"/>
              </a:rPr>
              <a:t> machines, etc.</a:t>
            </a:r>
          </a:p>
        </p:txBody>
      </p:sp>
    </p:spTree>
    <p:extLst>
      <p:ext uri="{BB962C8B-B14F-4D97-AF65-F5344CB8AC3E}">
        <p14:creationId xmlns:p14="http://schemas.microsoft.com/office/powerpoint/2010/main" val="413877572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https://encrypted-tbn2.gstatic.com/images?q=tbn:ANd9GcRbUKxXeHc_M420LUtiXwNgQhEHVG0KDxeljQWEWTahDnaM0v_o"/>
          <p:cNvPicPr/>
          <p:nvPr/>
        </p:nvPicPr>
        <p:blipFill>
          <a:blip r:embed="rId2" cstate="print"/>
          <a:stretch>
            <a:fillRect/>
          </a:stretch>
        </p:blipFill>
        <p:spPr>
          <a:xfrm>
            <a:off x="6810374" y="0"/>
            <a:ext cx="2333625" cy="1671955"/>
          </a:xfrm>
          <a:prstGeom prst="rect">
            <a:avLst/>
          </a:prstGeom>
        </p:spPr>
      </p:pic>
      <p:sp>
        <p:nvSpPr>
          <p:cNvPr id="3" name="Rectangle 2"/>
          <p:cNvSpPr/>
          <p:nvPr/>
        </p:nvSpPr>
        <p:spPr>
          <a:xfrm>
            <a:off x="165200" y="758309"/>
            <a:ext cx="8799288" cy="5262979"/>
          </a:xfrm>
          <a:prstGeom prst="rect">
            <a:avLst/>
          </a:prstGeom>
        </p:spPr>
        <p:txBody>
          <a:bodyPr wrap="square">
            <a:spAutoFit/>
          </a:bodyPr>
          <a:lstStyle/>
          <a:p>
            <a:r>
              <a:rPr lang="fr-FR" sz="2400" b="1" dirty="0">
                <a:solidFill>
                  <a:schemeClr val="accent2"/>
                </a:solidFill>
                <a:latin typeface="Comic Sans MS" pitchFamily="66" charset="0"/>
              </a:rPr>
              <a:t>Définition</a:t>
            </a:r>
            <a:r>
              <a:rPr lang="fr-FR" sz="2400" b="1" dirty="0">
                <a:latin typeface="Comic Sans MS" pitchFamily="66" charset="0"/>
              </a:rPr>
              <a:t> : </a:t>
            </a:r>
            <a:r>
              <a:rPr lang="fr-FR" sz="2400" b="1" dirty="0" smtClean="0">
                <a:latin typeface="Comic Sans MS" pitchFamily="66" charset="0"/>
              </a:rPr>
              <a:t>l’hydraulique est </a:t>
            </a:r>
            <a:r>
              <a:rPr lang="fr-FR" sz="2400" b="1" dirty="0">
                <a:latin typeface="Comic Sans MS" pitchFamily="66" charset="0"/>
              </a:rPr>
              <a:t>une science appliquée ayant pour objet d'étude les propriétés mécaniques des liquides et des fluides.</a:t>
            </a:r>
            <a:endParaRPr lang="fr-FR" sz="2400" dirty="0">
              <a:latin typeface="Comic Sans MS" pitchFamily="66" charset="0"/>
            </a:endParaRPr>
          </a:p>
          <a:p>
            <a:endParaRPr lang="fr-FR" sz="2400" dirty="0" smtClean="0">
              <a:latin typeface="Comic Sans MS" pitchFamily="66" charset="0"/>
            </a:endParaRPr>
          </a:p>
          <a:p>
            <a:r>
              <a:rPr lang="fr-FR" sz="2400" dirty="0" smtClean="0">
                <a:latin typeface="Comic Sans MS" pitchFamily="66" charset="0"/>
              </a:rPr>
              <a:t>• </a:t>
            </a:r>
            <a:r>
              <a:rPr lang="fr-FR" sz="2400" dirty="0">
                <a:latin typeface="Comic Sans MS" pitchFamily="66" charset="0"/>
              </a:rPr>
              <a:t>Le mot hydraulique désigne de nos jours deux domaines différents </a:t>
            </a:r>
            <a:r>
              <a:rPr lang="fr-FR" sz="2400" dirty="0" smtClean="0">
                <a:latin typeface="Comic Sans MS" pitchFamily="66" charset="0"/>
              </a:rPr>
              <a:t>:</a:t>
            </a:r>
          </a:p>
          <a:p>
            <a:r>
              <a:rPr lang="fr-FR" sz="2400" dirty="0">
                <a:latin typeface="Comic Sans MS" pitchFamily="66" charset="0"/>
              </a:rPr>
              <a:t/>
            </a:r>
            <a:br>
              <a:rPr lang="fr-FR" sz="2400" dirty="0">
                <a:latin typeface="Comic Sans MS" pitchFamily="66" charset="0"/>
              </a:rPr>
            </a:br>
            <a:r>
              <a:rPr lang="en-US" sz="2400" dirty="0">
                <a:solidFill>
                  <a:schemeClr val="accent2"/>
                </a:solidFill>
                <a:latin typeface="Comic Sans MS" pitchFamily="66" charset="0"/>
              </a:rPr>
              <a:t>❑</a:t>
            </a:r>
            <a:r>
              <a:rPr lang="fr-FR" sz="2400" dirty="0">
                <a:solidFill>
                  <a:schemeClr val="accent2"/>
                </a:solidFill>
                <a:latin typeface="Comic Sans MS" pitchFamily="66" charset="0"/>
              </a:rPr>
              <a:t> </a:t>
            </a:r>
            <a:r>
              <a:rPr lang="fr-FR" sz="2400" dirty="0">
                <a:latin typeface="Comic Sans MS" pitchFamily="66" charset="0"/>
              </a:rPr>
              <a:t>Les sciences et les technologies de l'eau naturelle et ses usages : hydrologie, hydraulique urbaine, hydrogéologie, </a:t>
            </a:r>
            <a:r>
              <a:rPr lang="fr-FR" sz="2400" dirty="0" err="1">
                <a:latin typeface="Comic Sans MS" pitchFamily="66" charset="0"/>
              </a:rPr>
              <a:t>etc</a:t>
            </a:r>
            <a:r>
              <a:rPr lang="fr-FR" sz="2400" dirty="0">
                <a:latin typeface="Comic Sans MS" pitchFamily="66" charset="0"/>
              </a:rPr>
              <a:t>;</a:t>
            </a:r>
          </a:p>
          <a:p>
            <a:r>
              <a:rPr lang="fr-FR" sz="2400" dirty="0">
                <a:latin typeface="Comic Sans MS" pitchFamily="66" charset="0"/>
              </a:rPr>
              <a:t/>
            </a:r>
            <a:br>
              <a:rPr lang="fr-FR" sz="2400" dirty="0">
                <a:latin typeface="Comic Sans MS" pitchFamily="66" charset="0"/>
              </a:rPr>
            </a:br>
            <a:r>
              <a:rPr lang="en-US" sz="2400" dirty="0">
                <a:solidFill>
                  <a:schemeClr val="accent2"/>
                </a:solidFill>
                <a:latin typeface="Comic Sans MS" pitchFamily="66" charset="0"/>
              </a:rPr>
              <a:t>❑</a:t>
            </a:r>
            <a:r>
              <a:rPr lang="fr-FR" sz="2400" dirty="0">
                <a:latin typeface="Comic Sans MS" pitchFamily="66" charset="0"/>
              </a:rPr>
              <a:t> Les sciences et les technologies de l'usage industriel des liquides sous pression </a:t>
            </a:r>
            <a:r>
              <a:rPr lang="fr-FR" sz="2400" dirty="0" smtClean="0">
                <a:latin typeface="Comic Sans MS" pitchFamily="66" charset="0"/>
              </a:rPr>
              <a:t>:moteur </a:t>
            </a:r>
            <a:r>
              <a:rPr lang="fr-FR" sz="2400" dirty="0">
                <a:latin typeface="Comic Sans MS" pitchFamily="66" charset="0"/>
              </a:rPr>
              <a:t>hydraulique, pompe </a:t>
            </a:r>
            <a:r>
              <a:rPr lang="fr-FR" sz="2400" dirty="0" err="1">
                <a:latin typeface="Comic Sans MS" pitchFamily="66" charset="0"/>
              </a:rPr>
              <a:t>oléohydraulique</a:t>
            </a:r>
            <a:r>
              <a:rPr lang="fr-FR" sz="2400" dirty="0">
                <a:latin typeface="Comic Sans MS" pitchFamily="66" charset="0"/>
              </a:rPr>
              <a:t>, presse hydraulique, </a:t>
            </a:r>
            <a:r>
              <a:rPr lang="fr-FR" sz="2400" dirty="0" smtClean="0">
                <a:latin typeface="Comic Sans MS" pitchFamily="66" charset="0"/>
              </a:rPr>
              <a:t>machines </a:t>
            </a:r>
            <a:r>
              <a:rPr lang="fr-FR" sz="2400" dirty="0">
                <a:latin typeface="Comic Sans MS" pitchFamily="66" charset="0"/>
              </a:rPr>
              <a:t>hydraulique, etc.</a:t>
            </a:r>
          </a:p>
        </p:txBody>
      </p:sp>
    </p:spTree>
    <p:extLst>
      <p:ext uri="{BB962C8B-B14F-4D97-AF65-F5344CB8AC3E}">
        <p14:creationId xmlns:p14="http://schemas.microsoft.com/office/powerpoint/2010/main" val="4045476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https://encrypted-tbn2.gstatic.com/images?q=tbn:ANd9GcRbUKxXeHc_M420LUtiXwNgQhEHVG0KDxeljQWEWTahDnaM0v_o"/>
          <p:cNvPicPr/>
          <p:nvPr/>
        </p:nvPicPr>
        <p:blipFill>
          <a:blip r:embed="rId2" cstate="print"/>
          <a:stretch>
            <a:fillRect/>
          </a:stretch>
        </p:blipFill>
        <p:spPr>
          <a:xfrm>
            <a:off x="25524" y="188640"/>
            <a:ext cx="1925320" cy="1672590"/>
          </a:xfrm>
          <a:prstGeom prst="rect">
            <a:avLst/>
          </a:prstGeom>
        </p:spPr>
      </p:pic>
      <p:sp>
        <p:nvSpPr>
          <p:cNvPr id="3" name="Rectangle 2"/>
          <p:cNvSpPr/>
          <p:nvPr/>
        </p:nvSpPr>
        <p:spPr>
          <a:xfrm>
            <a:off x="539552" y="332656"/>
            <a:ext cx="8424936" cy="5262979"/>
          </a:xfrm>
          <a:prstGeom prst="rect">
            <a:avLst/>
          </a:prstGeom>
        </p:spPr>
        <p:txBody>
          <a:bodyPr wrap="square">
            <a:spAutoFit/>
          </a:bodyPr>
          <a:lstStyle/>
          <a:p>
            <a:pPr>
              <a:lnSpc>
                <a:spcPct val="150000"/>
              </a:lnSpc>
            </a:pPr>
            <a:r>
              <a:rPr lang="fr-FR" sz="3200" dirty="0" smtClean="0">
                <a:solidFill>
                  <a:schemeClr val="accent2"/>
                </a:solidFill>
                <a:latin typeface="Comic Sans MS" pitchFamily="66" charset="0"/>
              </a:rPr>
              <a:t>        • </a:t>
            </a:r>
            <a:r>
              <a:rPr lang="fr-FR" sz="3200" b="1" dirty="0">
                <a:solidFill>
                  <a:schemeClr val="accent2"/>
                </a:solidFill>
                <a:latin typeface="Comic Sans MS" pitchFamily="66" charset="0"/>
              </a:rPr>
              <a:t>Le rôle de l’ingénieur hydraulicien </a:t>
            </a:r>
            <a:r>
              <a:rPr lang="fr-FR" sz="3200" b="1" dirty="0" smtClean="0">
                <a:solidFill>
                  <a:schemeClr val="accent2"/>
                </a:solidFill>
                <a:latin typeface="Comic Sans MS" pitchFamily="66" charset="0"/>
              </a:rPr>
              <a:t>:</a:t>
            </a:r>
          </a:p>
          <a:p>
            <a:pPr>
              <a:lnSpc>
                <a:spcPct val="150000"/>
              </a:lnSpc>
            </a:pPr>
            <a:r>
              <a:rPr lang="fr-FR" sz="3200" dirty="0">
                <a:latin typeface="Comic Sans MS" pitchFamily="66" charset="0"/>
              </a:rPr>
              <a:t/>
            </a:r>
            <a:br>
              <a:rPr lang="fr-FR" sz="3200" dirty="0">
                <a:latin typeface="Comic Sans MS" pitchFamily="66" charset="0"/>
              </a:rPr>
            </a:br>
            <a:r>
              <a:rPr lang="fr-FR" sz="3200" dirty="0">
                <a:latin typeface="Comic Sans MS" pitchFamily="66" charset="0"/>
              </a:rPr>
              <a:t>Spécialiste de la mécanique des fluides, l'ingénieur hydraulique, conçoit, réalise, optimise et entretient les réseaux d'approvisionnement en eau. Il est d’abord maître d’ouvrage</a:t>
            </a:r>
            <a:r>
              <a:rPr lang="fr-FR" sz="3200" dirty="0" smtClean="0">
                <a:latin typeface="Comic Sans MS" pitchFamily="66" charset="0"/>
              </a:rPr>
              <a:t>.</a:t>
            </a:r>
            <a:endParaRPr lang="fr-FR" sz="3200" dirty="0">
              <a:latin typeface="Comic Sans MS" pitchFamily="66" charset="0"/>
            </a:endParaRPr>
          </a:p>
        </p:txBody>
      </p:sp>
    </p:spTree>
    <p:extLst>
      <p:ext uri="{BB962C8B-B14F-4D97-AF65-F5344CB8AC3E}">
        <p14:creationId xmlns:p14="http://schemas.microsoft.com/office/powerpoint/2010/main" val="5927082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https://encrypted-tbn2.gstatic.com/images?q=tbn:ANd9GcRbUKxXeHc_M420LUtiXwNgQhEHVG0KDxeljQWEWTahDnaM0v_o"/>
          <p:cNvPicPr/>
          <p:nvPr/>
        </p:nvPicPr>
        <p:blipFill>
          <a:blip r:embed="rId2" cstate="print"/>
          <a:stretch>
            <a:fillRect/>
          </a:stretch>
        </p:blipFill>
        <p:spPr>
          <a:xfrm>
            <a:off x="25524" y="188640"/>
            <a:ext cx="1925320" cy="1672590"/>
          </a:xfrm>
          <a:prstGeom prst="rect">
            <a:avLst/>
          </a:prstGeom>
        </p:spPr>
      </p:pic>
      <p:sp>
        <p:nvSpPr>
          <p:cNvPr id="3" name="Rectangle 2"/>
          <p:cNvSpPr/>
          <p:nvPr/>
        </p:nvSpPr>
        <p:spPr>
          <a:xfrm>
            <a:off x="107504" y="332656"/>
            <a:ext cx="9036496" cy="4524315"/>
          </a:xfrm>
          <a:prstGeom prst="rect">
            <a:avLst/>
          </a:prstGeom>
        </p:spPr>
        <p:txBody>
          <a:bodyPr wrap="square">
            <a:spAutoFit/>
          </a:bodyPr>
          <a:lstStyle/>
          <a:p>
            <a:pPr>
              <a:lnSpc>
                <a:spcPct val="150000"/>
              </a:lnSpc>
            </a:pPr>
            <a:r>
              <a:rPr lang="fr-FR" sz="3200" dirty="0" smtClean="0">
                <a:solidFill>
                  <a:schemeClr val="accent2"/>
                </a:solidFill>
                <a:latin typeface="Comic Sans MS" pitchFamily="66" charset="0"/>
              </a:rPr>
              <a:t>        • </a:t>
            </a:r>
            <a:r>
              <a:rPr lang="en-US" sz="3200" b="1" dirty="0">
                <a:solidFill>
                  <a:srgbClr val="FF0000"/>
                </a:solidFill>
                <a:latin typeface="Trebuchet MS" panose="020B0603020202020204" pitchFamily="34" charset="0"/>
              </a:rPr>
              <a:t>The role of the hydraulic engineer</a:t>
            </a:r>
            <a:r>
              <a:rPr lang="fr-FR" sz="3200" b="1" dirty="0" smtClean="0">
                <a:solidFill>
                  <a:srgbClr val="FF0000"/>
                </a:solidFill>
                <a:latin typeface="Trebuchet MS" panose="020B0603020202020204" pitchFamily="34" charset="0"/>
              </a:rPr>
              <a:t> </a:t>
            </a:r>
            <a:r>
              <a:rPr lang="fr-FR" sz="3200" b="1" dirty="0" smtClean="0">
                <a:solidFill>
                  <a:schemeClr val="accent2"/>
                </a:solidFill>
                <a:latin typeface="Comic Sans MS" pitchFamily="66" charset="0"/>
              </a:rPr>
              <a:t>:</a:t>
            </a:r>
          </a:p>
          <a:p>
            <a:pPr>
              <a:lnSpc>
                <a:spcPct val="150000"/>
              </a:lnSpc>
            </a:pPr>
            <a:r>
              <a:rPr lang="fr-FR" sz="3200" dirty="0">
                <a:latin typeface="Comic Sans MS" pitchFamily="66" charset="0"/>
              </a:rPr>
              <a:t/>
            </a:r>
            <a:br>
              <a:rPr lang="fr-FR" sz="3200" dirty="0">
                <a:latin typeface="Comic Sans MS" pitchFamily="66" charset="0"/>
              </a:rPr>
            </a:br>
            <a:r>
              <a:rPr lang="en-US" sz="3200" dirty="0">
                <a:latin typeface="Comic Sans MS" panose="030F0702030302020204" pitchFamily="66" charset="0"/>
              </a:rPr>
              <a:t>A specialist in fluid mechanics, the hydraulic engineer designs, builds, optimizes, and maintains water supply networks. He/she is primarily a project manager</a:t>
            </a:r>
            <a:r>
              <a:rPr lang="en-US" sz="3200" dirty="0" smtClean="0">
                <a:latin typeface="Comic Sans MS" panose="030F0702030302020204" pitchFamily="66" charset="0"/>
              </a:rPr>
              <a:t>.</a:t>
            </a:r>
            <a:endParaRPr lang="fr-FR" sz="3200" dirty="0">
              <a:latin typeface="Comic Sans MS" pitchFamily="66" charset="0"/>
            </a:endParaRPr>
          </a:p>
        </p:txBody>
      </p:sp>
    </p:spTree>
    <p:extLst>
      <p:ext uri="{BB962C8B-B14F-4D97-AF65-F5344CB8AC3E}">
        <p14:creationId xmlns:p14="http://schemas.microsoft.com/office/powerpoint/2010/main" val="319245507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300" y="404664"/>
            <a:ext cx="9073008" cy="3970318"/>
          </a:xfrm>
          <a:prstGeom prst="rect">
            <a:avLst/>
          </a:prstGeom>
        </p:spPr>
        <p:txBody>
          <a:bodyPr wrap="square">
            <a:spAutoFit/>
          </a:bodyPr>
          <a:lstStyle/>
          <a:p>
            <a:pPr>
              <a:lnSpc>
                <a:spcPct val="150000"/>
              </a:lnSpc>
            </a:pPr>
            <a:r>
              <a:rPr lang="fr-FR" sz="2800" dirty="0">
                <a:latin typeface="Comic Sans MS" pitchFamily="66" charset="0"/>
              </a:rPr>
              <a:t>Il réalise les études techniques préalables au démarrage du projet, en prenant en compte le cahier des charges : analyse des caractéristiques humaines et environnementales du lieu d'implantation prévu pour l'unité (étude d'impact) et réalisation d’études de faisabilité et de conception.</a:t>
            </a:r>
          </a:p>
        </p:txBody>
      </p:sp>
    </p:spTree>
    <p:extLst>
      <p:ext uri="{BB962C8B-B14F-4D97-AF65-F5344CB8AC3E}">
        <p14:creationId xmlns:p14="http://schemas.microsoft.com/office/powerpoint/2010/main" val="4261130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300" y="404664"/>
            <a:ext cx="9073008" cy="3970318"/>
          </a:xfrm>
          <a:prstGeom prst="rect">
            <a:avLst/>
          </a:prstGeom>
        </p:spPr>
        <p:txBody>
          <a:bodyPr wrap="square">
            <a:spAutoFit/>
          </a:bodyPr>
          <a:lstStyle/>
          <a:p>
            <a:pPr>
              <a:lnSpc>
                <a:spcPct val="150000"/>
              </a:lnSpc>
            </a:pPr>
            <a:r>
              <a:rPr lang="en-US" sz="2800" dirty="0">
                <a:latin typeface="Comic Sans MS" panose="030F0702030302020204" pitchFamily="66" charset="0"/>
              </a:rPr>
              <a:t>He/she conducts the preliminary technical studies before the project begins, taking into account the project specifications: analysis of the human and environmental characteristics of the location planned for the facility (impact study) and carries out feasibility and design studies.</a:t>
            </a:r>
            <a:endParaRPr lang="fr-FR" sz="2800" dirty="0">
              <a:latin typeface="Comic Sans MS" pitchFamily="66" charset="0"/>
            </a:endParaRPr>
          </a:p>
        </p:txBody>
      </p:sp>
    </p:spTree>
    <p:extLst>
      <p:ext uri="{BB962C8B-B14F-4D97-AF65-F5344CB8AC3E}">
        <p14:creationId xmlns:p14="http://schemas.microsoft.com/office/powerpoint/2010/main" val="109193223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6960" tIns="114264" rIns="279312" bIns="36818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1" name="image6.jpeg" descr="Description : 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925638" cy="1673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3508" y="1772816"/>
            <a:ext cx="8856984" cy="3816429"/>
          </a:xfrm>
          <a:prstGeom prst="rect">
            <a:avLst/>
          </a:prstGeom>
        </p:spPr>
        <p:txBody>
          <a:bodyPr wrap="square">
            <a:spAutoFit/>
          </a:bodyPr>
          <a:lstStyle/>
          <a:p>
            <a:r>
              <a:rPr lang="fr-FR" sz="2200" b="1" dirty="0">
                <a:solidFill>
                  <a:schemeClr val="accent2"/>
                </a:solidFill>
                <a:latin typeface="Comic Sans MS" pitchFamily="66" charset="0"/>
              </a:rPr>
              <a:t>Ingénieur hydraulique : les qualités requises. </a:t>
            </a:r>
            <a:endParaRPr lang="fr-FR" sz="2200" dirty="0">
              <a:solidFill>
                <a:schemeClr val="accent2"/>
              </a:solidFill>
              <a:latin typeface="Comic Sans MS" pitchFamily="66" charset="0"/>
            </a:endParaRPr>
          </a:p>
          <a:p>
            <a:r>
              <a:rPr lang="fr-FR" sz="2200" dirty="0">
                <a:latin typeface="Comic Sans MS" pitchFamily="66" charset="0"/>
              </a:rPr>
              <a:t> </a:t>
            </a:r>
          </a:p>
          <a:p>
            <a:r>
              <a:rPr lang="fr-FR" sz="2200" dirty="0">
                <a:latin typeface="Comic Sans MS" pitchFamily="66" charset="0"/>
              </a:rPr>
              <a:t>   </a:t>
            </a:r>
            <a:r>
              <a:rPr lang="fr-FR" sz="2200" dirty="0" smtClean="0">
                <a:latin typeface="Comic Sans MS" pitchFamily="66" charset="0"/>
              </a:rPr>
              <a:t>•</a:t>
            </a:r>
            <a:r>
              <a:rPr lang="fr-FR" sz="2200" b="1" dirty="0">
                <a:latin typeface="Comic Sans MS" pitchFamily="66" charset="0"/>
              </a:rPr>
              <a:t>hydraulique</a:t>
            </a:r>
            <a:r>
              <a:rPr lang="fr-FR" sz="2200" b="1" dirty="0" smtClean="0">
                <a:latin typeface="Comic Sans MS" pitchFamily="66" charset="0"/>
              </a:rPr>
              <a:t>,</a:t>
            </a:r>
            <a:endParaRPr lang="fr-FR" sz="2200" b="1" dirty="0">
              <a:latin typeface="Comic Sans MS" pitchFamily="66" charset="0"/>
            </a:endParaRPr>
          </a:p>
          <a:p>
            <a:r>
              <a:rPr lang="fr-FR" sz="2200" b="1" dirty="0">
                <a:latin typeface="Comic Sans MS" pitchFamily="66" charset="0"/>
              </a:rPr>
              <a:t>  </a:t>
            </a:r>
            <a:r>
              <a:rPr lang="fr-FR" sz="2200" b="1" dirty="0" smtClean="0">
                <a:latin typeface="Comic Sans MS" pitchFamily="66" charset="0"/>
              </a:rPr>
              <a:t>•</a:t>
            </a:r>
            <a:r>
              <a:rPr lang="fr-FR" sz="2200" b="1" dirty="0">
                <a:latin typeface="Comic Sans MS" pitchFamily="66" charset="0"/>
              </a:rPr>
              <a:t>connaissances en génie civil, </a:t>
            </a:r>
            <a:endParaRPr lang="fr-FR" sz="2200" b="1" dirty="0" smtClean="0">
              <a:latin typeface="Comic Sans MS" pitchFamily="66" charset="0"/>
            </a:endParaRPr>
          </a:p>
          <a:p>
            <a:r>
              <a:rPr lang="fr-FR" sz="2200" b="1" dirty="0">
                <a:latin typeface="Comic Sans MS" pitchFamily="66" charset="0"/>
              </a:rPr>
              <a:t> </a:t>
            </a:r>
            <a:r>
              <a:rPr lang="fr-FR" sz="2200" b="1" dirty="0" smtClean="0">
                <a:latin typeface="Comic Sans MS" pitchFamily="66" charset="0"/>
              </a:rPr>
              <a:t> •hydrologie</a:t>
            </a:r>
            <a:r>
              <a:rPr lang="fr-FR" sz="2200" b="1" dirty="0">
                <a:latin typeface="Comic Sans MS" pitchFamily="66" charset="0"/>
              </a:rPr>
              <a:t>,</a:t>
            </a:r>
          </a:p>
          <a:p>
            <a:r>
              <a:rPr lang="fr-FR" sz="2200" b="1" dirty="0">
                <a:latin typeface="Comic Sans MS" pitchFamily="66" charset="0"/>
              </a:rPr>
              <a:t>  </a:t>
            </a:r>
            <a:r>
              <a:rPr lang="fr-FR" sz="2200" b="1" dirty="0" smtClean="0">
                <a:latin typeface="Comic Sans MS" pitchFamily="66" charset="0"/>
              </a:rPr>
              <a:t>•hydrogéologie</a:t>
            </a:r>
            <a:r>
              <a:rPr lang="fr-FR" sz="2200" b="1" dirty="0">
                <a:latin typeface="Comic Sans MS" pitchFamily="66" charset="0"/>
              </a:rPr>
              <a:t>, </a:t>
            </a:r>
          </a:p>
          <a:p>
            <a:r>
              <a:rPr lang="fr-FR" sz="2200" b="1" dirty="0">
                <a:latin typeface="Comic Sans MS" pitchFamily="66" charset="0"/>
              </a:rPr>
              <a:t>  </a:t>
            </a:r>
            <a:r>
              <a:rPr lang="fr-FR" sz="2200" b="1" dirty="0" smtClean="0">
                <a:latin typeface="Comic Sans MS" pitchFamily="66" charset="0"/>
              </a:rPr>
              <a:t>•</a:t>
            </a:r>
            <a:r>
              <a:rPr lang="fr-FR" sz="2200" b="1" dirty="0">
                <a:latin typeface="Comic Sans MS" pitchFamily="66" charset="0"/>
              </a:rPr>
              <a:t>maîtrise de la réglementation sur l'eau </a:t>
            </a:r>
            <a:r>
              <a:rPr lang="fr-FR" sz="2200" b="1" dirty="0" smtClean="0">
                <a:latin typeface="Comic Sans MS" pitchFamily="66" charset="0"/>
              </a:rPr>
              <a:t>et l'environnement</a:t>
            </a:r>
            <a:r>
              <a:rPr lang="fr-FR" sz="2200" b="1" dirty="0">
                <a:latin typeface="Comic Sans MS" pitchFamily="66" charset="0"/>
              </a:rPr>
              <a:t>, </a:t>
            </a:r>
          </a:p>
          <a:p>
            <a:r>
              <a:rPr lang="fr-FR" sz="2200" b="1" dirty="0">
                <a:latin typeface="Comic Sans MS" pitchFamily="66" charset="0"/>
              </a:rPr>
              <a:t>  </a:t>
            </a:r>
            <a:r>
              <a:rPr lang="fr-FR" sz="2200" b="1" dirty="0" smtClean="0">
                <a:latin typeface="Comic Sans MS" pitchFamily="66" charset="0"/>
              </a:rPr>
              <a:t>•logiciels </a:t>
            </a:r>
            <a:r>
              <a:rPr lang="fr-FR" sz="2200" b="1" dirty="0">
                <a:latin typeface="Comic Sans MS" pitchFamily="66" charset="0"/>
              </a:rPr>
              <a:t>de modélisation </a:t>
            </a:r>
          </a:p>
          <a:p>
            <a:r>
              <a:rPr lang="fr-FR" sz="2200" b="1" dirty="0">
                <a:latin typeface="Comic Sans MS" pitchFamily="66" charset="0"/>
              </a:rPr>
              <a:t>  </a:t>
            </a:r>
            <a:r>
              <a:rPr lang="fr-FR" sz="2200" b="1" dirty="0" smtClean="0">
                <a:latin typeface="Comic Sans MS" pitchFamily="66" charset="0"/>
              </a:rPr>
              <a:t>•</a:t>
            </a:r>
            <a:r>
              <a:rPr lang="fr-FR" sz="2200" b="1" dirty="0">
                <a:latin typeface="Comic Sans MS" pitchFamily="66" charset="0"/>
              </a:rPr>
              <a:t>outils de cartographie. </a:t>
            </a:r>
          </a:p>
          <a:p>
            <a:r>
              <a:rPr lang="fr-FR" sz="2200" dirty="0">
                <a:latin typeface="Comic Sans MS" pitchFamily="66" charset="0"/>
              </a:rPr>
              <a:t/>
            </a:r>
            <a:br>
              <a:rPr lang="fr-FR" sz="2200" dirty="0">
                <a:latin typeface="Comic Sans MS" pitchFamily="66" charset="0"/>
              </a:rPr>
            </a:br>
            <a:endParaRPr lang="fr-FR" sz="2200" dirty="0">
              <a:latin typeface="Comic Sans MS" pitchFamily="66" charset="0"/>
            </a:endParaRPr>
          </a:p>
        </p:txBody>
      </p:sp>
    </p:spTree>
    <p:extLst>
      <p:ext uri="{BB962C8B-B14F-4D97-AF65-F5344CB8AC3E}">
        <p14:creationId xmlns:p14="http://schemas.microsoft.com/office/powerpoint/2010/main" val="2340729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p:cNvPr>
          <p:cNvSpPr txBox="1">
            <a:spLocks/>
          </p:cNvSpPr>
          <p:nvPr/>
        </p:nvSpPr>
        <p:spPr>
          <a:xfrm>
            <a:off x="2255838" y="4568825"/>
            <a:ext cx="4838700" cy="9318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ct val="50000"/>
              </a:spcBef>
              <a:defRPr/>
            </a:pPr>
            <a:r>
              <a:rPr lang="fr-FR" altLang="ar-EG" sz="2400" b="1" dirty="0">
                <a:solidFill>
                  <a:srgbClr val="FF0000"/>
                </a:solidFill>
                <a:latin typeface="Comic Sans MS" pitchFamily="66" charset="0"/>
                <a:ea typeface="+mn-ea"/>
              </a:rPr>
              <a:t>Présenté par :</a:t>
            </a:r>
          </a:p>
          <a:p>
            <a:pPr algn="ctr">
              <a:lnSpc>
                <a:spcPct val="100000"/>
              </a:lnSpc>
              <a:spcBef>
                <a:spcPct val="50000"/>
              </a:spcBef>
              <a:defRPr/>
            </a:pPr>
            <a:r>
              <a:rPr lang="fr-FR" altLang="ar-EG" sz="2400" b="1" dirty="0" smtClean="0">
                <a:solidFill>
                  <a:srgbClr val="FF0000"/>
                </a:solidFill>
                <a:latin typeface="Comic Sans MS" pitchFamily="66" charset="0"/>
                <a:ea typeface="+mn-ea"/>
              </a:rPr>
              <a:t>Dr. </a:t>
            </a:r>
            <a:r>
              <a:rPr lang="fr-FR" altLang="ar-EG" sz="2400" b="1" dirty="0">
                <a:solidFill>
                  <a:srgbClr val="FF0000"/>
                </a:solidFill>
                <a:latin typeface="Comic Sans MS" pitchFamily="66" charset="0"/>
                <a:ea typeface="+mn-ea"/>
              </a:rPr>
              <a:t>REZAGUI  Djihed</a:t>
            </a:r>
          </a:p>
        </p:txBody>
      </p:sp>
      <p:sp>
        <p:nvSpPr>
          <p:cNvPr id="39939" name="Rectangle 4"/>
          <p:cNvSpPr>
            <a:spLocks noChangeArrowheads="1"/>
          </p:cNvSpPr>
          <p:nvPr/>
        </p:nvSpPr>
        <p:spPr bwMode="auto">
          <a:xfrm>
            <a:off x="142875" y="358775"/>
            <a:ext cx="60134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Centre Universitaire </a:t>
            </a:r>
            <a:r>
              <a:rPr lang="fr-FR" altLang="fr-FR" dirty="0">
                <a:solidFill>
                  <a:schemeClr val="tx1">
                    <a:lumMod val="90000"/>
                  </a:schemeClr>
                </a:solidFill>
                <a:ea typeface="Times New Roman" panose="02020603050405020304" pitchFamily="18" charset="0"/>
                <a:cs typeface="Arial" panose="020B0604020202020204" pitchFamily="34" charset="0"/>
              </a:rPr>
              <a:t>–</a:t>
            </a:r>
            <a:r>
              <a:rPr lang="fr-FR" altLang="fr-FR"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 </a:t>
            </a:r>
            <a:r>
              <a:rPr lang="fr-FR" altLang="fr-FR" b="1" dirty="0">
                <a:solidFill>
                  <a:schemeClr val="tx1">
                    <a:lumMod val="90000"/>
                  </a:schemeClr>
                </a:solidFill>
                <a:ea typeface="Times New Roman" panose="02020603050405020304" pitchFamily="18" charset="0"/>
                <a:cs typeface="Arial" panose="020B0604020202020204" pitchFamily="34" charset="0"/>
              </a:rPr>
              <a:t>Maghnia </a:t>
            </a: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Institut de Technologie </a:t>
            </a:r>
          </a:p>
          <a:p>
            <a:pPr>
              <a:defRPr/>
            </a:pP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D</a:t>
            </a:r>
            <a:r>
              <a:rPr lang="fr-FR" altLang="fr-FR" b="1" dirty="0">
                <a:solidFill>
                  <a:schemeClr val="tx1">
                    <a:lumMod val="90000"/>
                  </a:schemeClr>
                </a:solidFill>
                <a:ea typeface="Times New Roman" panose="02020603050405020304" pitchFamily="18" charset="0"/>
                <a:cs typeface="Arial" panose="020B0604020202020204" pitchFamily="34" charset="0"/>
              </a:rPr>
              <a:t>é</a:t>
            </a: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partement d</a:t>
            </a:r>
            <a:r>
              <a:rPr lang="fr-FR" altLang="fr-FR" b="1" dirty="0">
                <a:solidFill>
                  <a:schemeClr val="tx1">
                    <a:lumMod val="90000"/>
                  </a:schemeClr>
                </a:solidFill>
                <a:ea typeface="Times New Roman" panose="02020603050405020304" pitchFamily="18" charset="0"/>
                <a:cs typeface="Arial" panose="020B0604020202020204" pitchFamily="34" charset="0"/>
              </a:rPr>
              <a:t>’</a:t>
            </a: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Hydraulique</a:t>
            </a:r>
          </a:p>
          <a:p>
            <a:pPr>
              <a:defRPr/>
            </a:pP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Niveau: </a:t>
            </a:r>
            <a:r>
              <a:rPr lang="fr-FR" altLang="fr-FR" b="1" dirty="0"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1</a:t>
            </a:r>
            <a:r>
              <a:rPr lang="fr-FR" altLang="fr-FR" b="1" baseline="30000" dirty="0"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ère</a:t>
            </a:r>
            <a:r>
              <a:rPr lang="fr-FR" altLang="fr-FR" b="1" dirty="0"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  Année ST</a:t>
            </a:r>
            <a:endParaRPr lang="fr-FR" altLang="fr-FR" dirty="0">
              <a:solidFill>
                <a:schemeClr val="tx1">
                  <a:lumMod val="90000"/>
                </a:schemeClr>
              </a:solidFill>
              <a:ea typeface="Times New Roman" panose="02020603050405020304" pitchFamily="18" charset="0"/>
              <a:cs typeface="Arial" panose="020B0604020202020204" pitchFamily="34" charset="0"/>
            </a:endParaRPr>
          </a:p>
        </p:txBody>
      </p:sp>
      <p:sp>
        <p:nvSpPr>
          <p:cNvPr id="4100" name="Rectangle 5"/>
          <p:cNvSpPr>
            <a:spLocks noChangeArrowheads="1"/>
          </p:cNvSpPr>
          <p:nvPr/>
        </p:nvSpPr>
        <p:spPr bwMode="auto">
          <a:xfrm>
            <a:off x="2339975" y="6092825"/>
            <a:ext cx="4583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ltLang="fr-FR" b="1">
                <a:solidFill>
                  <a:srgbClr val="FFFF00"/>
                </a:solidFill>
                <a:latin typeface="Calisto MT" pitchFamily="18" charset="0"/>
                <a:ea typeface="Times New Roman" pitchFamily="18" charset="0"/>
                <a:cs typeface="Arial" pitchFamily="34" charset="0"/>
              </a:rPr>
              <a:t>Ann</a:t>
            </a:r>
            <a:r>
              <a:rPr lang="fr-FR" altLang="fr-FR" b="1">
                <a:solidFill>
                  <a:srgbClr val="FFFF00"/>
                </a:solidFill>
                <a:ea typeface="Times New Roman" pitchFamily="18" charset="0"/>
                <a:cs typeface="Arial" pitchFamily="34" charset="0"/>
              </a:rPr>
              <a:t>é</a:t>
            </a:r>
            <a:r>
              <a:rPr lang="fr-FR" altLang="fr-FR" b="1">
                <a:solidFill>
                  <a:srgbClr val="FFFF00"/>
                </a:solidFill>
                <a:latin typeface="Calisto MT" pitchFamily="18" charset="0"/>
                <a:ea typeface="Times New Roman" pitchFamily="18" charset="0"/>
                <a:cs typeface="Arial" pitchFamily="34" charset="0"/>
              </a:rPr>
              <a:t>e Universitaire</a:t>
            </a:r>
            <a:r>
              <a:rPr lang="fr-FR" altLang="fr-FR" b="1">
                <a:solidFill>
                  <a:srgbClr val="FFFF00"/>
                </a:solidFill>
                <a:ea typeface="Times New Roman" pitchFamily="18" charset="0"/>
                <a:cs typeface="Arial" pitchFamily="34" charset="0"/>
              </a:rPr>
              <a:t> </a:t>
            </a:r>
            <a:r>
              <a:rPr lang="fr-FR" altLang="fr-FR" b="1">
                <a:solidFill>
                  <a:srgbClr val="FFFF00"/>
                </a:solidFill>
                <a:latin typeface="Calisto MT" pitchFamily="18" charset="0"/>
                <a:ea typeface="Times New Roman" pitchFamily="18" charset="0"/>
                <a:cs typeface="Arial" pitchFamily="34" charset="0"/>
              </a:rPr>
              <a:t>: 2021/2022</a:t>
            </a:r>
            <a:endParaRPr lang="fr-FR" altLang="fr-FR">
              <a:solidFill>
                <a:srgbClr val="FFFF00"/>
              </a:solidFill>
              <a:ea typeface="Times New Roman" pitchFamily="18" charset="0"/>
              <a:cs typeface="Arial" pitchFamily="34" charset="0"/>
            </a:endParaRPr>
          </a:p>
        </p:txBody>
      </p:sp>
      <p:pic>
        <p:nvPicPr>
          <p:cNvPr id="4101" name="Image 5" descr="L’image contient peut-être : bandes"/>
          <p:cNvPicPr>
            <a:picLocks noChangeAspect="1" noChangeArrowheads="1"/>
          </p:cNvPicPr>
          <p:nvPr/>
        </p:nvPicPr>
        <p:blipFill>
          <a:blip r:embed="rId3">
            <a:extLst>
              <a:ext uri="{28A0092B-C50C-407E-A947-70E740481C1C}">
                <a14:useLocalDpi xmlns:a14="http://schemas.microsoft.com/office/drawing/2010/main" val="0"/>
              </a:ext>
            </a:extLst>
          </a:blip>
          <a:srcRect l="6013" t="12270" r="3786" b="12730"/>
          <a:stretch>
            <a:fillRect/>
          </a:stretch>
        </p:blipFill>
        <p:spPr bwMode="auto">
          <a:xfrm>
            <a:off x="6858000" y="428625"/>
            <a:ext cx="20383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467544" y="2204864"/>
            <a:ext cx="8160519" cy="2232247"/>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63500">
            <a:solidFill>
              <a:srgbClr val="00FF00"/>
            </a:solidFill>
            <a:miter lim="800000"/>
            <a:headEnd/>
            <a:tailEnd/>
          </a:ln>
        </p:spPr>
        <p:txBody>
          <a:bodyPr anchor="ctr"/>
          <a:lstStyle/>
          <a:p>
            <a:pPr algn="ctr">
              <a:defRPr/>
            </a:pPr>
            <a:r>
              <a:rPr lang="fr-FR" sz="4000" b="1" dirty="0">
                <a:solidFill>
                  <a:srgbClr val="92D050"/>
                </a:solidFill>
                <a:latin typeface="Comic Sans MS" pitchFamily="66" charset="0"/>
              </a:rPr>
              <a:t>LES </a:t>
            </a:r>
            <a:r>
              <a:rPr lang="fr-FR" sz="4000" b="1" dirty="0" smtClean="0">
                <a:solidFill>
                  <a:srgbClr val="92D050"/>
                </a:solidFill>
                <a:latin typeface="Comic Sans MS" pitchFamily="66" charset="0"/>
              </a:rPr>
              <a:t>METIERS EN SCIENCES ET TECHNOLOGIE </a:t>
            </a:r>
            <a:endParaRPr kumimoji="1" lang="fr-FR" sz="4000" kern="0" dirty="0">
              <a:solidFill>
                <a:srgbClr val="92D050"/>
              </a:solidFill>
              <a:latin typeface="Comic Sans MS" pitchFamily="66" charset="0"/>
              <a:ea typeface="+mj-ea"/>
              <a:cs typeface="Times New Roman" pitchFamily="18" charset="0"/>
            </a:endParaRPr>
          </a:p>
        </p:txBody>
      </p:sp>
    </p:spTree>
    <p:extLst>
      <p:ext uri="{BB962C8B-B14F-4D97-AF65-F5344CB8AC3E}">
        <p14:creationId xmlns:p14="http://schemas.microsoft.com/office/powerpoint/2010/main" val="96844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6960" tIns="114264" rIns="279312" bIns="36818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1" name="image6.jpeg" descr="Description : https://encrypted-tbn2.gstatic.com/images?q=tbn:ANd9GcRbUKxXeHc_M420LUtiXwNgQhEHVG0KDxeljQWEWTahDnaM0v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1925638" cy="1673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0416" y="1772816"/>
            <a:ext cx="8686080" cy="2800767"/>
          </a:xfrm>
          <a:prstGeom prst="rect">
            <a:avLst/>
          </a:prstGeom>
        </p:spPr>
        <p:txBody>
          <a:bodyPr wrap="square">
            <a:spAutoFit/>
          </a:bodyPr>
          <a:lstStyle/>
          <a:p>
            <a:r>
              <a:rPr lang="en-US" sz="2200" b="1" dirty="0">
                <a:solidFill>
                  <a:schemeClr val="accent2"/>
                </a:solidFill>
                <a:latin typeface="Comic Sans MS" pitchFamily="66" charset="0"/>
              </a:rPr>
              <a:t>Hydraulics engineer: the qualities you </a:t>
            </a:r>
            <a:r>
              <a:rPr lang="en-US" sz="2200" b="1" dirty="0" smtClean="0">
                <a:solidFill>
                  <a:schemeClr val="accent2"/>
                </a:solidFill>
                <a:latin typeface="Comic Sans MS" pitchFamily="66" charset="0"/>
              </a:rPr>
              <a:t>need</a:t>
            </a:r>
          </a:p>
          <a:p>
            <a:endParaRPr lang="en-US" sz="2200" b="1" dirty="0" smtClean="0">
              <a:solidFill>
                <a:schemeClr val="accent2"/>
              </a:solidFill>
              <a:latin typeface="Comic Sans MS" pitchFamily="66" charset="0"/>
            </a:endParaRPr>
          </a:p>
          <a:p>
            <a:r>
              <a:rPr lang="en-US" sz="2200" b="1" dirty="0" smtClean="0">
                <a:latin typeface="Comic Sans MS" pitchFamily="66" charset="0"/>
              </a:rPr>
              <a:t>- hydraulics,</a:t>
            </a:r>
          </a:p>
          <a:p>
            <a:r>
              <a:rPr lang="en-US" sz="2200" b="1" dirty="0" smtClean="0">
                <a:latin typeface="Comic Sans MS" pitchFamily="66" charset="0"/>
              </a:rPr>
              <a:t>- knowledge </a:t>
            </a:r>
            <a:r>
              <a:rPr lang="en-US" sz="2200" b="1" dirty="0">
                <a:latin typeface="Comic Sans MS" pitchFamily="66" charset="0"/>
              </a:rPr>
              <a:t>of civil </a:t>
            </a:r>
            <a:r>
              <a:rPr lang="en-US" sz="2200" b="1" dirty="0" smtClean="0">
                <a:latin typeface="Comic Sans MS" pitchFamily="66" charset="0"/>
              </a:rPr>
              <a:t>engineering,</a:t>
            </a:r>
          </a:p>
          <a:p>
            <a:r>
              <a:rPr lang="en-US" sz="2200" b="1" dirty="0" smtClean="0">
                <a:latin typeface="Comic Sans MS" pitchFamily="66" charset="0"/>
              </a:rPr>
              <a:t>- Hydrology and hydrogeology,</a:t>
            </a:r>
          </a:p>
          <a:p>
            <a:r>
              <a:rPr lang="en-US" sz="2200" b="1" dirty="0" smtClean="0">
                <a:latin typeface="Comic Sans MS" pitchFamily="66" charset="0"/>
              </a:rPr>
              <a:t>- knowledge </a:t>
            </a:r>
            <a:r>
              <a:rPr lang="en-US" sz="2200" b="1" dirty="0">
                <a:latin typeface="Comic Sans MS" pitchFamily="66" charset="0"/>
              </a:rPr>
              <a:t>of water and environmental regulations</a:t>
            </a:r>
            <a:r>
              <a:rPr lang="en-US" sz="2200" b="1" dirty="0" smtClean="0">
                <a:latin typeface="Comic Sans MS" pitchFamily="66" charset="0"/>
              </a:rPr>
              <a:t>,</a:t>
            </a:r>
          </a:p>
          <a:p>
            <a:r>
              <a:rPr lang="en-US" sz="2200" b="1" dirty="0" smtClean="0">
                <a:latin typeface="Comic Sans MS" pitchFamily="66" charset="0"/>
              </a:rPr>
              <a:t>- modelling software </a:t>
            </a:r>
          </a:p>
          <a:p>
            <a:r>
              <a:rPr lang="en-US" sz="2200" b="1" dirty="0" smtClean="0">
                <a:latin typeface="Comic Sans MS" pitchFamily="66" charset="0"/>
              </a:rPr>
              <a:t>- mapping </a:t>
            </a:r>
            <a:r>
              <a:rPr lang="en-US" sz="2200" b="1" dirty="0">
                <a:latin typeface="Comic Sans MS" pitchFamily="66" charset="0"/>
              </a:rPr>
              <a:t>tools</a:t>
            </a:r>
            <a:r>
              <a:rPr lang="en-US" sz="2200" b="1" dirty="0" smtClean="0">
                <a:latin typeface="Comic Sans MS" pitchFamily="66" charset="0"/>
              </a:rPr>
              <a:t>.</a:t>
            </a:r>
            <a:endParaRPr lang="fr-FR" sz="2200" dirty="0">
              <a:latin typeface="Comic Sans MS" pitchFamily="66" charset="0"/>
            </a:endParaRPr>
          </a:p>
        </p:txBody>
      </p:sp>
    </p:spTree>
    <p:extLst>
      <p:ext uri="{BB962C8B-B14F-4D97-AF65-F5344CB8AC3E}">
        <p14:creationId xmlns:p14="http://schemas.microsoft.com/office/powerpoint/2010/main" val="665050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6.jpeg" descr="https://encrypted-tbn2.gstatic.com/images?q=tbn:ANd9GcRbUKxXeHc_M420LUtiXwNgQhEHVG0KDxeljQWEWTahDnaM0v_o"/>
          <p:cNvPicPr/>
          <p:nvPr/>
        </p:nvPicPr>
        <p:blipFill>
          <a:blip r:embed="rId2" cstate="print"/>
          <a:stretch>
            <a:fillRect/>
          </a:stretch>
        </p:blipFill>
        <p:spPr>
          <a:xfrm>
            <a:off x="251520" y="260648"/>
            <a:ext cx="1925320" cy="1672590"/>
          </a:xfrm>
          <a:prstGeom prst="rect">
            <a:avLst/>
          </a:prstGeom>
        </p:spPr>
      </p:pic>
      <p:sp>
        <p:nvSpPr>
          <p:cNvPr id="3" name="Rectangle 2"/>
          <p:cNvSpPr/>
          <p:nvPr/>
        </p:nvSpPr>
        <p:spPr>
          <a:xfrm>
            <a:off x="3779912" y="912277"/>
            <a:ext cx="3249608" cy="461665"/>
          </a:xfrm>
          <a:prstGeom prst="rect">
            <a:avLst/>
          </a:prstGeom>
        </p:spPr>
        <p:txBody>
          <a:bodyPr wrap="none">
            <a:spAutoFit/>
          </a:bodyPr>
          <a:lstStyle/>
          <a:p>
            <a:r>
              <a:rPr lang="fr-FR" sz="2400" b="1" dirty="0">
                <a:latin typeface="Comic Sans MS" pitchFamily="66" charset="0"/>
              </a:rPr>
              <a:t>Parcours académique</a:t>
            </a:r>
          </a:p>
        </p:txBody>
      </p:sp>
      <p:sp>
        <p:nvSpPr>
          <p:cNvPr id="4" name="Rectangle 3"/>
          <p:cNvSpPr/>
          <p:nvPr/>
        </p:nvSpPr>
        <p:spPr>
          <a:xfrm>
            <a:off x="467544" y="2069658"/>
            <a:ext cx="8136904" cy="1338828"/>
          </a:xfrm>
          <a:prstGeom prst="rect">
            <a:avLst/>
          </a:prstGeom>
        </p:spPr>
        <p:txBody>
          <a:bodyPr wrap="square">
            <a:spAutoFit/>
          </a:bodyPr>
          <a:lstStyle/>
          <a:p>
            <a:pPr algn="just">
              <a:lnSpc>
                <a:spcPct val="150000"/>
              </a:lnSpc>
            </a:pPr>
            <a:r>
              <a:rPr lang="fr-FR" dirty="0">
                <a:latin typeface="Comic Sans MS" pitchFamily="66" charset="0"/>
              </a:rPr>
              <a:t>Elle vous offre un cursus particulièrement ouvert, flexible, où vous pourrez largement définir </a:t>
            </a:r>
            <a:r>
              <a:rPr lang="fr-FR" dirty="0" smtClean="0">
                <a:latin typeface="Comic Sans MS" pitchFamily="66" charset="0"/>
              </a:rPr>
              <a:t>votre propre </a:t>
            </a:r>
            <a:r>
              <a:rPr lang="fr-FR" dirty="0">
                <a:latin typeface="Comic Sans MS" pitchFamily="66" charset="0"/>
              </a:rPr>
              <a:t>parcours en fonction de vos inspirations.</a:t>
            </a:r>
          </a:p>
        </p:txBody>
      </p:sp>
      <p:sp>
        <p:nvSpPr>
          <p:cNvPr id="13" name="Text Box 9"/>
          <p:cNvSpPr txBox="1">
            <a:spLocks noChangeArrowheads="1"/>
          </p:cNvSpPr>
          <p:nvPr/>
        </p:nvSpPr>
        <p:spPr bwMode="auto">
          <a:xfrm>
            <a:off x="3635896" y="3408486"/>
            <a:ext cx="244827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457200" marR="0" lvl="1" indent="0" algn="l" defTabSz="914400" rtl="0" eaLnBrk="1" fontAlgn="base" latinLnBrk="0" hangingPunct="1">
              <a:lnSpc>
                <a:spcPct val="100000"/>
              </a:lnSpc>
              <a:spcBef>
                <a:spcPts val="675"/>
              </a:spcBef>
              <a:spcAft>
                <a:spcPct val="0"/>
              </a:spcAft>
              <a:buClr>
                <a:srgbClr val="001F5F"/>
              </a:buClr>
              <a:buSzTx/>
              <a:buFont typeface="Arial MT"/>
              <a:buChar char="•"/>
              <a:tabLst/>
            </a:pPr>
            <a:r>
              <a:rPr kumimoji="0" lang="fr-FR" sz="1900" b="1" i="0" u="none" strike="noStrike" cap="none" normalizeH="0" baseline="0" dirty="0" smtClean="0">
                <a:ln>
                  <a:noFill/>
                </a:ln>
                <a:solidFill>
                  <a:srgbClr val="001F5F"/>
                </a:solidFill>
                <a:effectLst/>
                <a:latin typeface="Comic Sans MS" pitchFamily="66" charset="0"/>
                <a:ea typeface="Arial" pitchFamily="34" charset="0"/>
                <a:cs typeface="Arial" pitchFamily="34" charset="0"/>
              </a:rPr>
              <a:t>Licence</a:t>
            </a:r>
            <a:endParaRPr kumimoji="0" lang="fr-FR" sz="1900" b="1" i="0" u="none" strike="noStrike" cap="none" normalizeH="0" baseline="0" dirty="0" smtClean="0">
              <a:ln>
                <a:noFill/>
              </a:ln>
              <a:solidFill>
                <a:schemeClr val="tx1"/>
              </a:solidFill>
              <a:effectLst/>
              <a:latin typeface="Comic Sans MS" pitchFamily="66" charset="0"/>
              <a:ea typeface="Arial" pitchFamily="34" charset="0"/>
              <a:cs typeface="Arial" pitchFamily="34" charset="0"/>
            </a:endParaRPr>
          </a:p>
          <a:p>
            <a:pPr marL="0" marR="0" lvl="0" indent="0" algn="l" defTabSz="914400" rtl="0" eaLnBrk="1" fontAlgn="base" latinLnBrk="0" hangingPunct="1">
              <a:lnSpc>
                <a:spcPct val="100000"/>
              </a:lnSpc>
              <a:spcBef>
                <a:spcPts val="25"/>
              </a:spcBef>
              <a:spcAft>
                <a:spcPts val="1000"/>
              </a:spcAft>
              <a:buClrTx/>
              <a:buSzTx/>
              <a:buFontTx/>
              <a:buNone/>
              <a:tabLst/>
            </a:pPr>
            <a:endParaRPr kumimoji="0" lang="fr-FR" sz="1600" b="1" i="0" u="none" strike="noStrike" cap="none" normalizeH="0" baseline="0" dirty="0" smtClean="0">
              <a:ln>
                <a:noFill/>
              </a:ln>
              <a:solidFill>
                <a:schemeClr val="tx1"/>
              </a:solidFill>
              <a:effectLst/>
              <a:latin typeface="Comic Sans MS" pitchFamily="66" charset="0"/>
              <a:ea typeface="Arial"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
                <a:srgbClr val="001F5F"/>
              </a:buClr>
              <a:buSzTx/>
              <a:buFont typeface="Arial MT"/>
              <a:buChar char="•"/>
              <a:tabLst/>
            </a:pPr>
            <a:r>
              <a:rPr kumimoji="0" lang="fr-FR" sz="1900" b="1" i="0" u="none" strike="noStrike" cap="none" normalizeH="0" baseline="0" dirty="0" smtClean="0">
                <a:ln>
                  <a:noFill/>
                </a:ln>
                <a:solidFill>
                  <a:srgbClr val="001F5F"/>
                </a:solidFill>
                <a:effectLst/>
                <a:latin typeface="Comic Sans MS" pitchFamily="66" charset="0"/>
                <a:ea typeface="Arial" pitchFamily="34" charset="0"/>
                <a:cs typeface="Arial" pitchFamily="34" charset="0"/>
              </a:rPr>
              <a:t>Master</a:t>
            </a:r>
            <a:endParaRPr kumimoji="0" lang="fr-FR" sz="1900" b="1" i="0" u="none" strike="noStrike" cap="none" normalizeH="0" baseline="0" dirty="0" smtClean="0">
              <a:ln>
                <a:noFill/>
              </a:ln>
              <a:solidFill>
                <a:schemeClr val="tx1"/>
              </a:solidFill>
              <a:effectLst/>
              <a:latin typeface="Comic Sans MS" pitchFamily="66" charset="0"/>
              <a:ea typeface="Arial" pitchFamily="34" charset="0"/>
              <a:cs typeface="Arial" pitchFamily="34" charset="0"/>
            </a:endParaRPr>
          </a:p>
          <a:p>
            <a:pPr marL="0" marR="0" lvl="0" indent="0" algn="l" defTabSz="914400" rtl="0" eaLnBrk="1" fontAlgn="base" latinLnBrk="0" hangingPunct="1">
              <a:lnSpc>
                <a:spcPct val="100000"/>
              </a:lnSpc>
              <a:spcBef>
                <a:spcPts val="25"/>
              </a:spcBef>
              <a:spcAft>
                <a:spcPts val="1000"/>
              </a:spcAft>
              <a:buClrTx/>
              <a:buSzTx/>
              <a:buFontTx/>
              <a:buNone/>
              <a:tabLst/>
            </a:pPr>
            <a:endParaRPr kumimoji="0" lang="fr-FR" sz="1600" b="1" i="0" u="none" strike="noStrike" cap="none" normalizeH="0" baseline="0" dirty="0" smtClean="0">
              <a:ln>
                <a:noFill/>
              </a:ln>
              <a:solidFill>
                <a:schemeClr val="tx1"/>
              </a:solidFill>
              <a:effectLst/>
              <a:latin typeface="Comic Sans MS" pitchFamily="66" charset="0"/>
              <a:ea typeface="Arial"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
                <a:srgbClr val="001F5F"/>
              </a:buClr>
              <a:buSzTx/>
              <a:buFont typeface="Arial MT"/>
              <a:buChar char="•"/>
              <a:tabLst/>
            </a:pPr>
            <a:r>
              <a:rPr kumimoji="0" lang="fr-FR" sz="1900" b="1" i="0" u="none" strike="noStrike" cap="none" normalizeH="0" baseline="0" dirty="0" smtClean="0">
                <a:ln>
                  <a:noFill/>
                </a:ln>
                <a:solidFill>
                  <a:srgbClr val="001F5F"/>
                </a:solidFill>
                <a:effectLst/>
                <a:latin typeface="Comic Sans MS" pitchFamily="66" charset="0"/>
                <a:ea typeface="Arial" pitchFamily="34" charset="0"/>
                <a:cs typeface="Arial" pitchFamily="34" charset="0"/>
              </a:rPr>
              <a:t>Doctorat</a:t>
            </a:r>
            <a:endParaRPr kumimoji="0" lang="fr-FR" sz="1800" b="0" i="0" u="none" strike="noStrike" cap="none" normalizeH="0" baseline="0" dirty="0" smtClean="0">
              <a:ln>
                <a:noFill/>
              </a:ln>
              <a:solidFill>
                <a:schemeClr val="tx1"/>
              </a:solidFill>
              <a:effectLst/>
              <a:latin typeface="Comic Sans MS" pitchFamily="66" charset="0"/>
              <a:cs typeface="Arial" pitchFamily="34" charset="0"/>
            </a:endParaRPr>
          </a:p>
        </p:txBody>
      </p:sp>
    </p:spTree>
    <p:extLst>
      <p:ext uri="{BB962C8B-B14F-4D97-AF65-F5344CB8AC3E}">
        <p14:creationId xmlns:p14="http://schemas.microsoft.com/office/powerpoint/2010/main" val="2305133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associé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620689"/>
            <a:ext cx="3390578" cy="254293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Résultat de recherche d'images pour &quot;hydraulique&quot;"/>
          <p:cNvSpPr>
            <a:spLocks noChangeAspect="1" noChangeArrowheads="1"/>
          </p:cNvSpPr>
          <p:nvPr/>
        </p:nvSpPr>
        <p:spPr bwMode="auto">
          <a:xfrm>
            <a:off x="155575" y="-1211263"/>
            <a:ext cx="4762500" cy="2533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2" name="Picture 8" descr="Résultat de recherche d'images pour &quot;hydrauliqu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3429000"/>
            <a:ext cx="4768567" cy="26035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e recherche d'images pour &quot;hydrauliqu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7" y="620688"/>
            <a:ext cx="4840574"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xc.hu/pic/m/a/ay/ayla87/1372625_big_metal_tub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3429000"/>
            <a:ext cx="3384376" cy="2603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958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p:cTn id="7" dur="500" fill="hold"/>
                                        <p:tgtEl>
                                          <p:spTgt spid="1034"/>
                                        </p:tgtEl>
                                        <p:attrNameLst>
                                          <p:attrName>ppt_w</p:attrName>
                                        </p:attrNameLst>
                                      </p:cBhvr>
                                      <p:tavLst>
                                        <p:tav tm="0">
                                          <p:val>
                                            <p:fltVal val="0"/>
                                          </p:val>
                                        </p:tav>
                                        <p:tav tm="100000">
                                          <p:val>
                                            <p:strVal val="#ppt_w"/>
                                          </p:val>
                                        </p:tav>
                                      </p:tavLst>
                                    </p:anim>
                                    <p:anim calcmode="lin" valueType="num">
                                      <p:cBhvr>
                                        <p:cTn id="8" dur="500" fill="hold"/>
                                        <p:tgtEl>
                                          <p:spTgt spid="1034"/>
                                        </p:tgtEl>
                                        <p:attrNameLst>
                                          <p:attrName>ppt_h</p:attrName>
                                        </p:attrNameLst>
                                      </p:cBhvr>
                                      <p:tavLst>
                                        <p:tav tm="0">
                                          <p:val>
                                            <p:fltVal val="0"/>
                                          </p:val>
                                        </p:tav>
                                        <p:tav tm="100000">
                                          <p:val>
                                            <p:strVal val="#ppt_h"/>
                                          </p:val>
                                        </p:tav>
                                      </p:tavLst>
                                    </p:anim>
                                    <p:animEffect transition="in" filter="fade">
                                      <p:cBhvr>
                                        <p:cTn id="9" dur="500"/>
                                        <p:tgtEl>
                                          <p:spTgt spid="1034"/>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036"/>
                                        </p:tgtEl>
                                        <p:attrNameLst>
                                          <p:attrName>style.visibility</p:attrName>
                                        </p:attrNameLst>
                                      </p:cBhvr>
                                      <p:to>
                                        <p:strVal val="visible"/>
                                      </p:to>
                                    </p:set>
                                    <p:anim calcmode="lin" valueType="num">
                                      <p:cBhvr>
                                        <p:cTn id="17" dur="500" fill="hold"/>
                                        <p:tgtEl>
                                          <p:spTgt spid="1036"/>
                                        </p:tgtEl>
                                        <p:attrNameLst>
                                          <p:attrName>ppt_w</p:attrName>
                                        </p:attrNameLst>
                                      </p:cBhvr>
                                      <p:tavLst>
                                        <p:tav tm="0">
                                          <p:val>
                                            <p:fltVal val="0"/>
                                          </p:val>
                                        </p:tav>
                                        <p:tav tm="100000">
                                          <p:val>
                                            <p:strVal val="#ppt_w"/>
                                          </p:val>
                                        </p:tav>
                                      </p:tavLst>
                                    </p:anim>
                                    <p:anim calcmode="lin" valueType="num">
                                      <p:cBhvr>
                                        <p:cTn id="18" dur="500" fill="hold"/>
                                        <p:tgtEl>
                                          <p:spTgt spid="1036"/>
                                        </p:tgtEl>
                                        <p:attrNameLst>
                                          <p:attrName>ppt_h</p:attrName>
                                        </p:attrNameLst>
                                      </p:cBhvr>
                                      <p:tavLst>
                                        <p:tav tm="0">
                                          <p:val>
                                            <p:fltVal val="0"/>
                                          </p:val>
                                        </p:tav>
                                        <p:tav tm="100000">
                                          <p:val>
                                            <p:strVal val="#ppt_h"/>
                                          </p:val>
                                        </p:tav>
                                      </p:tavLst>
                                    </p:anim>
                                    <p:animEffect transition="in" filter="fade">
                                      <p:cBhvr>
                                        <p:cTn id="19" dur="500"/>
                                        <p:tgtEl>
                                          <p:spTgt spid="1036"/>
                                        </p:tgtEl>
                                      </p:cBhvr>
                                    </p:animEffect>
                                  </p:childTnLst>
                                </p:cTn>
                              </p:par>
                              <p:par>
                                <p:cTn id="20" presetID="53" presetClass="entr" presetSubtype="16" fill="hold" nodeType="withEffect">
                                  <p:stCondLst>
                                    <p:cond delay="0"/>
                                  </p:stCondLst>
                                  <p:childTnLst>
                                    <p:set>
                                      <p:cBhvr>
                                        <p:cTn id="21" dur="1" fill="hold">
                                          <p:stCondLst>
                                            <p:cond delay="0"/>
                                          </p:stCondLst>
                                        </p:cTn>
                                        <p:tgtEl>
                                          <p:spTgt spid="1032"/>
                                        </p:tgtEl>
                                        <p:attrNameLst>
                                          <p:attrName>style.visibility</p:attrName>
                                        </p:attrNameLst>
                                      </p:cBhvr>
                                      <p:to>
                                        <p:strVal val="visible"/>
                                      </p:to>
                                    </p:set>
                                    <p:anim calcmode="lin" valueType="num">
                                      <p:cBhvr>
                                        <p:cTn id="22" dur="500" fill="hold"/>
                                        <p:tgtEl>
                                          <p:spTgt spid="1032"/>
                                        </p:tgtEl>
                                        <p:attrNameLst>
                                          <p:attrName>ppt_w</p:attrName>
                                        </p:attrNameLst>
                                      </p:cBhvr>
                                      <p:tavLst>
                                        <p:tav tm="0">
                                          <p:val>
                                            <p:fltVal val="0"/>
                                          </p:val>
                                        </p:tav>
                                        <p:tav tm="100000">
                                          <p:val>
                                            <p:strVal val="#ppt_w"/>
                                          </p:val>
                                        </p:tav>
                                      </p:tavLst>
                                    </p:anim>
                                    <p:anim calcmode="lin" valueType="num">
                                      <p:cBhvr>
                                        <p:cTn id="23" dur="500" fill="hold"/>
                                        <p:tgtEl>
                                          <p:spTgt spid="1032"/>
                                        </p:tgtEl>
                                        <p:attrNameLst>
                                          <p:attrName>ppt_h</p:attrName>
                                        </p:attrNameLst>
                                      </p:cBhvr>
                                      <p:tavLst>
                                        <p:tav tm="0">
                                          <p:val>
                                            <p:fltVal val="0"/>
                                          </p:val>
                                        </p:tav>
                                        <p:tav tm="100000">
                                          <p:val>
                                            <p:strVal val="#ppt_h"/>
                                          </p:val>
                                        </p:tav>
                                      </p:tavLst>
                                    </p:anim>
                                    <p:animEffect transition="in" filter="fade">
                                      <p:cBhvr>
                                        <p:cTn id="24"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188640"/>
            <a:ext cx="7520940" cy="548640"/>
          </a:xfrm>
        </p:spPr>
        <p:txBody>
          <a:bodyPr/>
          <a:lstStyle/>
          <a:p>
            <a:r>
              <a:rPr lang="fr-FR" dirty="0" smtClean="0">
                <a:solidFill>
                  <a:srgbClr val="FF0000"/>
                </a:solidFill>
                <a:latin typeface="Comic Sans MS" pitchFamily="66" charset="0"/>
              </a:rPr>
              <a:t>Bref Historique </a:t>
            </a:r>
            <a:endParaRPr lang="fr-FR" dirty="0">
              <a:solidFill>
                <a:srgbClr val="FF0000"/>
              </a:solidFill>
              <a:latin typeface="Comic Sans MS" pitchFamily="66" charset="0"/>
            </a:endParaRPr>
          </a:p>
        </p:txBody>
      </p:sp>
      <p:sp>
        <p:nvSpPr>
          <p:cNvPr id="3" name="Espace réservé du contenu 2"/>
          <p:cNvSpPr>
            <a:spLocks noGrp="1"/>
          </p:cNvSpPr>
          <p:nvPr>
            <p:ph idx="1"/>
          </p:nvPr>
        </p:nvSpPr>
        <p:spPr>
          <a:xfrm>
            <a:off x="251520" y="764704"/>
            <a:ext cx="8640960" cy="5616624"/>
          </a:xfrm>
        </p:spPr>
        <p:txBody>
          <a:bodyPr>
            <a:noAutofit/>
          </a:bodyPr>
          <a:lstStyle/>
          <a:p>
            <a:pPr>
              <a:lnSpc>
                <a:spcPct val="150000"/>
              </a:lnSpc>
              <a:buFont typeface="Wingdings" pitchFamily="2" charset="2"/>
              <a:buChar char="§"/>
            </a:pPr>
            <a:r>
              <a:rPr lang="fr-FR" sz="2000" dirty="0">
                <a:latin typeface="Comic Sans MS" pitchFamily="66" charset="0"/>
              </a:rPr>
              <a:t>L'hydraulique est une des activités les plus anciennes de la civilisation </a:t>
            </a:r>
            <a:r>
              <a:rPr lang="fr-FR" sz="2000" dirty="0" smtClean="0">
                <a:latin typeface="Comic Sans MS" pitchFamily="66" charset="0"/>
              </a:rPr>
              <a:t>humaine.</a:t>
            </a:r>
          </a:p>
          <a:p>
            <a:pPr>
              <a:lnSpc>
                <a:spcPct val="150000"/>
              </a:lnSpc>
            </a:pPr>
            <a:r>
              <a:rPr lang="fr-FR" sz="2000" dirty="0" smtClean="0">
                <a:solidFill>
                  <a:srgbClr val="0000FF"/>
                </a:solidFill>
                <a:latin typeface="Comic Sans MS" pitchFamily="66" charset="0"/>
              </a:rPr>
              <a:t>Pascal</a:t>
            </a:r>
            <a:r>
              <a:rPr lang="fr-FR" sz="2000" dirty="0" smtClean="0">
                <a:latin typeface="Comic Sans MS" pitchFamily="66" charset="0"/>
              </a:rPr>
              <a:t> </a:t>
            </a:r>
            <a:r>
              <a:rPr lang="fr-FR" sz="2000" dirty="0">
                <a:latin typeface="Comic Sans MS" pitchFamily="66" charset="0"/>
              </a:rPr>
              <a:t>(1623-1662</a:t>
            </a:r>
            <a:r>
              <a:rPr lang="fr-FR" sz="2000" dirty="0" smtClean="0">
                <a:latin typeface="Comic Sans MS" pitchFamily="66" charset="0"/>
              </a:rPr>
              <a:t>): Théorie de l’Hydrostatique</a:t>
            </a:r>
          </a:p>
          <a:p>
            <a:pPr>
              <a:lnSpc>
                <a:spcPct val="150000"/>
              </a:lnSpc>
            </a:pPr>
            <a:r>
              <a:rPr lang="fr-FR" sz="2000" dirty="0">
                <a:solidFill>
                  <a:srgbClr val="0000FF"/>
                </a:solidFill>
                <a:latin typeface="Comic Sans MS" pitchFamily="66" charset="0"/>
              </a:rPr>
              <a:t>Daniel Bernoulli </a:t>
            </a:r>
            <a:r>
              <a:rPr lang="fr-FR" sz="2000" dirty="0">
                <a:latin typeface="Comic Sans MS" pitchFamily="66" charset="0"/>
              </a:rPr>
              <a:t>(1700-1782) : théorème de Bernoulli </a:t>
            </a:r>
            <a:endParaRPr lang="fr-FR" sz="2000" dirty="0" smtClean="0">
              <a:latin typeface="Comic Sans MS" pitchFamily="66" charset="0"/>
            </a:endParaRPr>
          </a:p>
          <a:p>
            <a:pPr>
              <a:lnSpc>
                <a:spcPct val="150000"/>
              </a:lnSpc>
              <a:buFont typeface="Wingdings" pitchFamily="2" charset="2"/>
              <a:buChar char="§"/>
            </a:pPr>
            <a:r>
              <a:rPr lang="fr-FR" sz="2000" dirty="0" smtClean="0">
                <a:latin typeface="Comic Sans MS" pitchFamily="66" charset="0"/>
              </a:rPr>
              <a:t>Quelques </a:t>
            </a:r>
            <a:r>
              <a:rPr lang="fr-FR" sz="2000" dirty="0" smtClean="0">
                <a:latin typeface="Comic Sans MS" pitchFamily="66" charset="0"/>
              </a:rPr>
              <a:t>uns des principaux  fondateurs de l’hydraulique moderne:</a:t>
            </a:r>
          </a:p>
          <a:p>
            <a:pPr marL="0" indent="0">
              <a:lnSpc>
                <a:spcPct val="150000"/>
              </a:lnSpc>
              <a:buNone/>
            </a:pPr>
            <a:r>
              <a:rPr lang="fr-FR" sz="2000" dirty="0" err="1" smtClean="0">
                <a:solidFill>
                  <a:srgbClr val="0000FF"/>
                </a:solidFill>
                <a:latin typeface="Comic Sans MS" pitchFamily="66" charset="0"/>
              </a:rPr>
              <a:t>Léonhard</a:t>
            </a:r>
            <a:r>
              <a:rPr lang="fr-FR" sz="2000" dirty="0" smtClean="0">
                <a:solidFill>
                  <a:srgbClr val="0000FF"/>
                </a:solidFill>
                <a:latin typeface="Comic Sans MS" pitchFamily="66" charset="0"/>
              </a:rPr>
              <a:t> </a:t>
            </a:r>
            <a:r>
              <a:rPr lang="fr-FR" sz="2000" dirty="0">
                <a:solidFill>
                  <a:srgbClr val="0000FF"/>
                </a:solidFill>
                <a:latin typeface="Comic Sans MS" pitchFamily="66" charset="0"/>
              </a:rPr>
              <a:t>Euler </a:t>
            </a:r>
            <a:r>
              <a:rPr lang="fr-FR" sz="2000" dirty="0">
                <a:latin typeface="Comic Sans MS" pitchFamily="66" charset="0"/>
              </a:rPr>
              <a:t>(1707-1783), </a:t>
            </a:r>
            <a:r>
              <a:rPr lang="fr-FR" sz="2000" dirty="0">
                <a:solidFill>
                  <a:srgbClr val="0000FF"/>
                </a:solidFill>
                <a:latin typeface="Comic Sans MS" pitchFamily="66" charset="0"/>
              </a:rPr>
              <a:t>Louis de Lagrange </a:t>
            </a:r>
            <a:r>
              <a:rPr lang="fr-FR" sz="2000" dirty="0">
                <a:latin typeface="Comic Sans MS" pitchFamily="66" charset="0"/>
              </a:rPr>
              <a:t>(1736-1813), </a:t>
            </a:r>
            <a:r>
              <a:rPr lang="fr-FR" sz="2000" dirty="0" smtClean="0">
                <a:solidFill>
                  <a:srgbClr val="0000FF"/>
                </a:solidFill>
                <a:latin typeface="Comic Sans MS" pitchFamily="66" charset="0"/>
              </a:rPr>
              <a:t>Jean-Louis </a:t>
            </a:r>
            <a:r>
              <a:rPr lang="fr-FR" sz="2000" dirty="0">
                <a:solidFill>
                  <a:srgbClr val="0000FF"/>
                </a:solidFill>
                <a:latin typeface="Comic Sans MS" pitchFamily="66" charset="0"/>
              </a:rPr>
              <a:t>Marie Poiseuille </a:t>
            </a:r>
            <a:r>
              <a:rPr lang="fr-FR" sz="2000" dirty="0">
                <a:latin typeface="Comic Sans MS" pitchFamily="66" charset="0"/>
              </a:rPr>
              <a:t>(1799-1869), </a:t>
            </a:r>
            <a:r>
              <a:rPr lang="fr-FR" sz="2000" dirty="0">
                <a:solidFill>
                  <a:srgbClr val="0000FF"/>
                </a:solidFill>
                <a:latin typeface="Comic Sans MS" pitchFamily="66" charset="0"/>
              </a:rPr>
              <a:t>Adhémar Barré de Saint-Venant </a:t>
            </a:r>
            <a:r>
              <a:rPr lang="fr-FR" sz="2000" dirty="0">
                <a:latin typeface="Comic Sans MS" pitchFamily="66" charset="0"/>
              </a:rPr>
              <a:t>(1797-1886), </a:t>
            </a:r>
            <a:r>
              <a:rPr lang="fr-FR" sz="2000" dirty="0">
                <a:solidFill>
                  <a:srgbClr val="0000FF"/>
                </a:solidFill>
                <a:latin typeface="Comic Sans MS" pitchFamily="66" charset="0"/>
              </a:rPr>
              <a:t>William Froude </a:t>
            </a:r>
            <a:r>
              <a:rPr lang="fr-FR" sz="2000" dirty="0">
                <a:latin typeface="Comic Sans MS" pitchFamily="66" charset="0"/>
              </a:rPr>
              <a:t>(1818-1879), </a:t>
            </a:r>
            <a:r>
              <a:rPr lang="fr-FR" sz="2000" dirty="0">
                <a:solidFill>
                  <a:srgbClr val="0000FF"/>
                </a:solidFill>
                <a:latin typeface="Comic Sans MS" pitchFamily="66" charset="0"/>
              </a:rPr>
              <a:t>Henri Navier </a:t>
            </a:r>
            <a:r>
              <a:rPr lang="fr-FR" sz="2000" dirty="0">
                <a:latin typeface="Comic Sans MS" pitchFamily="66" charset="0"/>
              </a:rPr>
              <a:t>(1785-1836), </a:t>
            </a:r>
            <a:r>
              <a:rPr lang="fr-FR" sz="2000" dirty="0" smtClean="0">
                <a:solidFill>
                  <a:srgbClr val="0000FF"/>
                </a:solidFill>
                <a:latin typeface="Comic Sans MS" pitchFamily="66" charset="0"/>
              </a:rPr>
              <a:t>Osborne </a:t>
            </a:r>
            <a:r>
              <a:rPr lang="fr-FR" sz="2000" dirty="0">
                <a:solidFill>
                  <a:srgbClr val="0000FF"/>
                </a:solidFill>
                <a:latin typeface="Comic Sans MS" pitchFamily="66" charset="0"/>
              </a:rPr>
              <a:t>Reynolds </a:t>
            </a:r>
            <a:r>
              <a:rPr lang="fr-FR" sz="2000" dirty="0">
                <a:latin typeface="Comic Sans MS" pitchFamily="66" charset="0"/>
              </a:rPr>
              <a:t>(1842-1912), </a:t>
            </a:r>
          </a:p>
        </p:txBody>
      </p:sp>
    </p:spTree>
    <p:extLst>
      <p:ext uri="{BB962C8B-B14F-4D97-AF65-F5344CB8AC3E}">
        <p14:creationId xmlns:p14="http://schemas.microsoft.com/office/powerpoint/2010/main" val="2419468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000" b="1" dirty="0" smtClean="0">
                <a:solidFill>
                  <a:schemeClr val="accent2"/>
                </a:solidFill>
                <a:latin typeface="Comic Sans MS" pitchFamily="66" charset="0"/>
              </a:rPr>
              <a:t>Définitions et grandeurs: Pression et débit</a:t>
            </a:r>
            <a:endParaRPr lang="fr-FR" sz="2000" b="1" dirty="0">
              <a:solidFill>
                <a:schemeClr val="accent2"/>
              </a:solidFill>
              <a:latin typeface="Comic Sans MS" pitchFamily="66" charset="0"/>
            </a:endParaRPr>
          </a:p>
        </p:txBody>
      </p:sp>
      <p:sp>
        <p:nvSpPr>
          <p:cNvPr id="3" name="Espace réservé du contenu 2"/>
          <p:cNvSpPr>
            <a:spLocks noGrp="1"/>
          </p:cNvSpPr>
          <p:nvPr>
            <p:ph idx="1"/>
          </p:nvPr>
        </p:nvSpPr>
        <p:spPr>
          <a:xfrm>
            <a:off x="179512" y="1124744"/>
            <a:ext cx="8568952" cy="4464496"/>
          </a:xfrm>
        </p:spPr>
        <p:txBody>
          <a:bodyPr>
            <a:noAutofit/>
          </a:bodyPr>
          <a:lstStyle/>
          <a:p>
            <a:pPr marL="285750" indent="-285750" algn="just">
              <a:lnSpc>
                <a:spcPct val="160000"/>
              </a:lnSpc>
              <a:buFont typeface="Wingdings" pitchFamily="2" charset="2"/>
              <a:buChar char="q"/>
            </a:pPr>
            <a:r>
              <a:rPr lang="fr-FR" sz="2000" dirty="0" smtClean="0">
                <a:latin typeface="Comic Sans MS" pitchFamily="66" charset="0"/>
              </a:rPr>
              <a:t>On </a:t>
            </a:r>
            <a:r>
              <a:rPr lang="fr-FR" sz="2000" dirty="0">
                <a:latin typeface="Comic Sans MS" pitchFamily="66" charset="0"/>
              </a:rPr>
              <a:t>définit l’</a:t>
            </a:r>
            <a:r>
              <a:rPr lang="fr-FR" sz="2000" dirty="0">
                <a:solidFill>
                  <a:srgbClr val="0000FF"/>
                </a:solidFill>
                <a:latin typeface="Comic Sans MS" pitchFamily="66" charset="0"/>
              </a:rPr>
              <a:t>hydrostatique</a:t>
            </a:r>
            <a:r>
              <a:rPr lang="fr-FR" sz="2000" dirty="0">
                <a:latin typeface="Comic Sans MS" pitchFamily="66" charset="0"/>
              </a:rPr>
              <a:t> par la branche de l’hydraulique qui étudie les propriétés des </a:t>
            </a:r>
            <a:r>
              <a:rPr lang="fr-FR" sz="2000" dirty="0">
                <a:solidFill>
                  <a:srgbClr val="0000FF"/>
                </a:solidFill>
                <a:latin typeface="Comic Sans MS" pitchFamily="66" charset="0"/>
              </a:rPr>
              <a:t>fluides au repos</a:t>
            </a:r>
            <a:r>
              <a:rPr lang="fr-FR" sz="2000" dirty="0">
                <a:latin typeface="Comic Sans MS" pitchFamily="66" charset="0"/>
              </a:rPr>
              <a:t>. </a:t>
            </a:r>
            <a:r>
              <a:rPr lang="fr-FR" sz="2000" dirty="0" smtClean="0">
                <a:latin typeface="Comic Sans MS" pitchFamily="66" charset="0"/>
              </a:rPr>
              <a:t>Le </a:t>
            </a:r>
            <a:r>
              <a:rPr lang="fr-FR" sz="2000" dirty="0">
                <a:latin typeface="Comic Sans MS" pitchFamily="66" charset="0"/>
              </a:rPr>
              <a:t>domaine d’application se rapporte à la transmission des pressions d’après le principe de PASCAL.</a:t>
            </a:r>
          </a:p>
          <a:p>
            <a:pPr algn="just">
              <a:lnSpc>
                <a:spcPct val="160000"/>
              </a:lnSpc>
              <a:buFont typeface="Wingdings" pitchFamily="2" charset="2"/>
              <a:buChar char="q"/>
            </a:pPr>
            <a:r>
              <a:rPr lang="fr-FR" sz="2000" dirty="0">
                <a:latin typeface="Comic Sans MS" pitchFamily="66" charset="0"/>
              </a:rPr>
              <a:t>On définit l’</a:t>
            </a:r>
            <a:r>
              <a:rPr lang="fr-FR" sz="2000" dirty="0">
                <a:solidFill>
                  <a:srgbClr val="0000FF"/>
                </a:solidFill>
                <a:latin typeface="Comic Sans MS" pitchFamily="66" charset="0"/>
              </a:rPr>
              <a:t>hydrodynamique</a:t>
            </a:r>
            <a:r>
              <a:rPr lang="fr-FR" sz="2000" dirty="0">
                <a:latin typeface="Comic Sans MS" pitchFamily="66" charset="0"/>
              </a:rPr>
              <a:t> par la branche de l’hydraulique qui étudie les propriétés des </a:t>
            </a:r>
            <a:r>
              <a:rPr lang="fr-FR" sz="2000" dirty="0">
                <a:solidFill>
                  <a:srgbClr val="0000FF"/>
                </a:solidFill>
                <a:latin typeface="Comic Sans MS" pitchFamily="66" charset="0"/>
              </a:rPr>
              <a:t>fluides en mouvement</a:t>
            </a:r>
            <a:r>
              <a:rPr lang="fr-FR" sz="2000" dirty="0">
                <a:latin typeface="Comic Sans MS" pitchFamily="66" charset="0"/>
              </a:rPr>
              <a:t>. </a:t>
            </a:r>
            <a:r>
              <a:rPr lang="fr-FR" sz="2000" dirty="0" smtClean="0">
                <a:latin typeface="Comic Sans MS" pitchFamily="66" charset="0"/>
              </a:rPr>
              <a:t>Le domaine </a:t>
            </a:r>
            <a:r>
              <a:rPr lang="fr-FR" sz="2000" dirty="0">
                <a:latin typeface="Comic Sans MS" pitchFamily="66" charset="0"/>
              </a:rPr>
              <a:t>d’application se rapporte au débit et à la pression</a:t>
            </a:r>
            <a:r>
              <a:rPr lang="fr-FR" sz="2000" dirty="0" smtClean="0">
                <a:latin typeface="Comic Sans MS" pitchFamily="66" charset="0"/>
              </a:rPr>
              <a:t>.</a:t>
            </a:r>
            <a:endParaRPr lang="fr-FR" sz="2000" dirty="0">
              <a:latin typeface="Comic Sans MS" pitchFamily="66" charset="0"/>
            </a:endParaRPr>
          </a:p>
        </p:txBody>
      </p:sp>
    </p:spTree>
    <p:extLst>
      <p:ext uri="{BB962C8B-B14F-4D97-AF65-F5344CB8AC3E}">
        <p14:creationId xmlns:p14="http://schemas.microsoft.com/office/powerpoint/2010/main" val="18126450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342509"/>
            <a:ext cx="8856984" cy="964623"/>
          </a:xfrm>
          <a:prstGeom prst="rect">
            <a:avLst/>
          </a:prstGeom>
        </p:spPr>
        <p:txBody>
          <a:bodyPr wrap="square">
            <a:spAutoFit/>
          </a:bodyPr>
          <a:lstStyle/>
          <a:p>
            <a:pPr algn="just">
              <a:lnSpc>
                <a:spcPct val="150000"/>
              </a:lnSpc>
            </a:pPr>
            <a:r>
              <a:rPr lang="en-US" sz="2000" b="1" dirty="0">
                <a:solidFill>
                  <a:srgbClr val="FF0000"/>
                </a:solidFill>
                <a:latin typeface="Comic Sans MS" panose="030F0702030302020204" pitchFamily="66" charset="0"/>
              </a:rPr>
              <a:t>Hydrostatics</a:t>
            </a:r>
            <a:r>
              <a:rPr lang="en-US" sz="2000" b="1" dirty="0">
                <a:latin typeface="Comic Sans MS" panose="030F0702030302020204" pitchFamily="66" charset="0"/>
              </a:rPr>
              <a:t> is defined as the branch of hydraulics that studies the properties of fluids at rest."</a:t>
            </a:r>
            <a:endParaRPr lang="fr-FR" sz="2000" b="1" dirty="0">
              <a:latin typeface="Comic Sans MS" panose="030F0702030302020204" pitchFamily="66" charset="0"/>
            </a:endParaRPr>
          </a:p>
        </p:txBody>
      </p:sp>
      <p:sp>
        <p:nvSpPr>
          <p:cNvPr id="3" name="Rectangle 2"/>
          <p:cNvSpPr/>
          <p:nvPr/>
        </p:nvSpPr>
        <p:spPr>
          <a:xfrm>
            <a:off x="179512" y="2828836"/>
            <a:ext cx="8784976" cy="1477328"/>
          </a:xfrm>
          <a:prstGeom prst="rect">
            <a:avLst/>
          </a:prstGeom>
        </p:spPr>
        <p:txBody>
          <a:bodyPr wrap="square">
            <a:spAutoFit/>
          </a:bodyPr>
          <a:lstStyle/>
          <a:p>
            <a:pPr algn="just">
              <a:lnSpc>
                <a:spcPct val="150000"/>
              </a:lnSpc>
            </a:pPr>
            <a:r>
              <a:rPr lang="en-US" sz="2000" b="1" dirty="0">
                <a:solidFill>
                  <a:srgbClr val="FF0000"/>
                </a:solidFill>
                <a:latin typeface="Comic Sans MS" panose="030F0702030302020204" pitchFamily="66" charset="0"/>
              </a:rPr>
              <a:t>Hydrodynamics </a:t>
            </a:r>
            <a:r>
              <a:rPr lang="en-US" sz="2000" b="1" dirty="0">
                <a:latin typeface="Comic Sans MS" panose="030F0702030302020204" pitchFamily="66" charset="0"/>
              </a:rPr>
              <a:t>is defined as the branch of hydraulics that studies the properties of fluids in motion. The field of application relates to flow rate and pressure.</a:t>
            </a:r>
            <a:endParaRPr lang="fr-FR" sz="2000" b="1" dirty="0">
              <a:latin typeface="Comic Sans MS" panose="030F0702030302020204" pitchFamily="66" charset="0"/>
            </a:endParaRPr>
          </a:p>
        </p:txBody>
      </p:sp>
    </p:spTree>
    <p:extLst>
      <p:ext uri="{BB962C8B-B14F-4D97-AF65-F5344CB8AC3E}">
        <p14:creationId xmlns:p14="http://schemas.microsoft.com/office/powerpoint/2010/main" val="336411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04664"/>
            <a:ext cx="8604448" cy="6130204"/>
          </a:xfrm>
          <a:prstGeom prst="rect">
            <a:avLst/>
          </a:prstGeom>
        </p:spPr>
        <p:txBody>
          <a:bodyPr wrap="square">
            <a:spAutoFit/>
          </a:bodyPr>
          <a:lstStyle/>
          <a:p>
            <a:pPr algn="ctr">
              <a:lnSpc>
                <a:spcPct val="150000"/>
              </a:lnSpc>
            </a:pPr>
            <a:r>
              <a:rPr lang="fr-FR" sz="2200" b="1" dirty="0">
                <a:solidFill>
                  <a:srgbClr val="FF0000"/>
                </a:solidFill>
                <a:latin typeface="Comic Sans MS" panose="030F0702030302020204" pitchFamily="66" charset="0"/>
              </a:rPr>
              <a:t>Disciplines de génie </a:t>
            </a:r>
            <a:r>
              <a:rPr lang="fr-FR" sz="2200" b="1" dirty="0" smtClean="0">
                <a:solidFill>
                  <a:srgbClr val="FF0000"/>
                </a:solidFill>
                <a:latin typeface="Comic Sans MS" panose="030F0702030302020204" pitchFamily="66" charset="0"/>
              </a:rPr>
              <a:t>hydraulique</a:t>
            </a:r>
          </a:p>
          <a:p>
            <a:pPr algn="just">
              <a:lnSpc>
                <a:spcPct val="150000"/>
              </a:lnSpc>
            </a:pPr>
            <a:r>
              <a:rPr lang="fr-FR" sz="2200" dirty="0">
                <a:latin typeface="Comic Sans MS" panose="030F0702030302020204" pitchFamily="66" charset="0"/>
              </a:rPr>
              <a:t/>
            </a:r>
            <a:br>
              <a:rPr lang="fr-FR" sz="2200" dirty="0">
                <a:latin typeface="Comic Sans MS" panose="030F0702030302020204" pitchFamily="66" charset="0"/>
              </a:rPr>
            </a:br>
            <a:r>
              <a:rPr lang="fr-FR" sz="2200" b="1" dirty="0">
                <a:latin typeface="Comic Sans MS" panose="030F0702030302020204" pitchFamily="66" charset="0"/>
              </a:rPr>
              <a:t>les modules enseignés dans le département de génie hydraulique sont axés sur le domaines de l’hydraulique : </a:t>
            </a:r>
            <a:r>
              <a:rPr lang="fr-FR" sz="2200" b="1" dirty="0">
                <a:solidFill>
                  <a:srgbClr val="7030A0"/>
                </a:solidFill>
                <a:latin typeface="Comic Sans MS" panose="030F0702030302020204" pitchFamily="66" charset="0"/>
              </a:rPr>
              <a:t>Hydrologie</a:t>
            </a:r>
            <a:r>
              <a:rPr lang="fr-FR" sz="2200" b="1" dirty="0">
                <a:latin typeface="Comic Sans MS" panose="030F0702030302020204" pitchFamily="66" charset="0"/>
              </a:rPr>
              <a:t> ; Hydrogéologie,  Hydraulique fluviale, Qualité et pollution des eaux naturelles, Mécanique des fluides approfondie, Assainissement, Barrages, Hydraulique souterraine, Machines hydrauliques, Aménagement fluvial et rural, Alimentation en eau potable, Méthodes numériques appliquées à l’hydraulique, l’irrigation.. </a:t>
            </a:r>
            <a:endParaRPr lang="fr-FR" sz="2200" dirty="0">
              <a:latin typeface="Comic Sans MS" panose="030F0702030302020204" pitchFamily="66" charset="0"/>
            </a:endParaRPr>
          </a:p>
          <a:p>
            <a:pPr algn="just">
              <a:lnSpc>
                <a:spcPct val="150000"/>
              </a:lnSpc>
            </a:pPr>
            <a:r>
              <a:rPr lang="fr-FR" sz="2200" dirty="0">
                <a:latin typeface="Comic Sans MS" panose="030F0702030302020204" pitchFamily="66" charset="0"/>
              </a:rPr>
              <a:t/>
            </a:r>
            <a:br>
              <a:rPr lang="fr-FR" sz="2200" dirty="0">
                <a:latin typeface="Comic Sans MS" panose="030F0702030302020204" pitchFamily="66" charset="0"/>
              </a:rPr>
            </a:br>
            <a:endParaRPr lang="fr-FR" sz="2200" dirty="0">
              <a:latin typeface="Comic Sans MS" panose="030F0702030302020204" pitchFamily="66" charset="0"/>
            </a:endParaRPr>
          </a:p>
        </p:txBody>
      </p:sp>
    </p:spTree>
    <p:extLst>
      <p:ext uri="{BB962C8B-B14F-4D97-AF65-F5344CB8AC3E}">
        <p14:creationId xmlns:p14="http://schemas.microsoft.com/office/powerpoint/2010/main" val="13785386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65760"/>
            <a:ext cx="7876356" cy="548640"/>
          </a:xfrm>
        </p:spPr>
        <p:txBody>
          <a:bodyPr>
            <a:normAutofit/>
          </a:bodyPr>
          <a:lstStyle/>
          <a:p>
            <a:r>
              <a:rPr lang="fr-FR" sz="2200" b="1" dirty="0" smtClean="0">
                <a:solidFill>
                  <a:schemeClr val="accent2"/>
                </a:solidFill>
                <a:latin typeface="Comic Sans MS" pitchFamily="66" charset="0"/>
              </a:rPr>
              <a:t>Domaines d’application de l’Hydraulique</a:t>
            </a:r>
            <a:endParaRPr lang="fr-FR" sz="2200" b="1" dirty="0">
              <a:solidFill>
                <a:schemeClr val="accent2"/>
              </a:solidFill>
              <a:latin typeface="Comic Sans MS" pitchFamily="66" charset="0"/>
            </a:endParaRPr>
          </a:p>
        </p:txBody>
      </p:sp>
      <p:sp>
        <p:nvSpPr>
          <p:cNvPr id="3" name="Espace réservé du contenu 2"/>
          <p:cNvSpPr>
            <a:spLocks noGrp="1"/>
          </p:cNvSpPr>
          <p:nvPr>
            <p:ph idx="1"/>
          </p:nvPr>
        </p:nvSpPr>
        <p:spPr>
          <a:xfrm>
            <a:off x="323528" y="1100628"/>
            <a:ext cx="8928992" cy="4560620"/>
          </a:xfrm>
        </p:spPr>
        <p:txBody>
          <a:bodyPr>
            <a:noAutofit/>
          </a:bodyPr>
          <a:lstStyle/>
          <a:p>
            <a:pPr>
              <a:buFont typeface="Wingdings" panose="05000000000000000000" pitchFamily="2" charset="2"/>
              <a:buChar char="ü"/>
            </a:pPr>
            <a:r>
              <a:rPr lang="fr-FR" sz="2000" b="0" dirty="0">
                <a:latin typeface="Comic Sans MS" pitchFamily="66" charset="0"/>
              </a:rPr>
              <a:t>Engins de travaux publics : pelleteuse, </a:t>
            </a:r>
            <a:r>
              <a:rPr lang="fr-FR" sz="2000" b="0" dirty="0" smtClean="0">
                <a:latin typeface="Comic Sans MS" pitchFamily="66" charset="0"/>
              </a:rPr>
              <a:t>niveleuse, bulldozer</a:t>
            </a:r>
            <a:r>
              <a:rPr lang="fr-FR" sz="2000" b="0" dirty="0">
                <a:latin typeface="Comic Sans MS" pitchFamily="66" charset="0"/>
              </a:rPr>
              <a:t>, chargeuse</a:t>
            </a:r>
            <a:r>
              <a:rPr lang="fr-FR" sz="2000" b="0" dirty="0" smtClean="0">
                <a:latin typeface="Comic Sans MS" pitchFamily="66" charset="0"/>
              </a:rPr>
              <a:t>,…</a:t>
            </a:r>
          </a:p>
          <a:p>
            <a:pPr>
              <a:buFont typeface="Wingdings" panose="05000000000000000000" pitchFamily="2" charset="2"/>
              <a:buChar char="ü"/>
            </a:pPr>
            <a:r>
              <a:rPr lang="fr-FR" sz="2000" b="0" dirty="0" smtClean="0">
                <a:latin typeface="Comic Sans MS" pitchFamily="66" charset="0"/>
              </a:rPr>
              <a:t>Machine-outil </a:t>
            </a:r>
            <a:r>
              <a:rPr lang="fr-FR" sz="2000" b="0" dirty="0">
                <a:latin typeface="Comic Sans MS" pitchFamily="66" charset="0"/>
              </a:rPr>
              <a:t>: presses à découper, presses à emboutir, presses à injecter, bridage de pièces, commande d’avance et de transmission de mouvements, </a:t>
            </a:r>
            <a:r>
              <a:rPr lang="fr-FR" sz="2000" b="0" dirty="0" smtClean="0">
                <a:latin typeface="Comic Sans MS" pitchFamily="66" charset="0"/>
              </a:rPr>
              <a:t>...</a:t>
            </a:r>
          </a:p>
          <a:p>
            <a:pPr>
              <a:buFont typeface="Wingdings" panose="05000000000000000000" pitchFamily="2" charset="2"/>
              <a:buChar char="ü"/>
            </a:pPr>
            <a:r>
              <a:rPr lang="fr-FR" sz="2000" b="0" dirty="0" smtClean="0">
                <a:latin typeface="Comic Sans MS" pitchFamily="66" charset="0"/>
              </a:rPr>
              <a:t>Machines </a:t>
            </a:r>
            <a:r>
              <a:rPr lang="fr-FR" sz="2000" b="0" dirty="0">
                <a:latin typeface="Comic Sans MS" pitchFamily="66" charset="0"/>
              </a:rPr>
              <a:t>agricoles : benne basculante, tracteur, </a:t>
            </a:r>
            <a:r>
              <a:rPr lang="fr-FR" sz="2000" b="0" dirty="0" smtClean="0">
                <a:latin typeface="Comic Sans MS" pitchFamily="66" charset="0"/>
              </a:rPr>
              <a:t>moissonneuse batteuse,…</a:t>
            </a:r>
          </a:p>
          <a:p>
            <a:pPr>
              <a:buFont typeface="Wingdings" panose="05000000000000000000" pitchFamily="2" charset="2"/>
              <a:buChar char="ü"/>
            </a:pPr>
            <a:r>
              <a:rPr lang="fr-FR" sz="2000" b="0" dirty="0" smtClean="0">
                <a:latin typeface="Comic Sans MS" pitchFamily="66" charset="0"/>
              </a:rPr>
              <a:t>Manutention </a:t>
            </a:r>
            <a:r>
              <a:rPr lang="fr-FR" sz="2000" b="0" dirty="0">
                <a:latin typeface="Comic Sans MS" pitchFamily="66" charset="0"/>
              </a:rPr>
              <a:t>: chariot élévateur, monte-charge</a:t>
            </a:r>
            <a:r>
              <a:rPr lang="fr-FR" sz="2000" b="0" dirty="0" smtClean="0">
                <a:latin typeface="Comic Sans MS" pitchFamily="66" charset="0"/>
              </a:rPr>
              <a:t>,…</a:t>
            </a:r>
          </a:p>
          <a:p>
            <a:pPr>
              <a:buFont typeface="Wingdings" panose="05000000000000000000" pitchFamily="2" charset="2"/>
              <a:buChar char="ü"/>
            </a:pPr>
            <a:r>
              <a:rPr lang="fr-FR" sz="2000" b="0" dirty="0" smtClean="0">
                <a:latin typeface="Comic Sans MS" pitchFamily="66" charset="0"/>
              </a:rPr>
              <a:t>Barrage hydraulique,</a:t>
            </a:r>
          </a:p>
          <a:p>
            <a:pPr>
              <a:buFont typeface="Wingdings" panose="05000000000000000000" pitchFamily="2" charset="2"/>
              <a:buChar char="ü"/>
            </a:pPr>
            <a:r>
              <a:rPr lang="fr-FR" sz="2000" b="0" dirty="0" smtClean="0">
                <a:latin typeface="Comic Sans MS" pitchFamily="66" charset="0"/>
              </a:rPr>
              <a:t>Réseaux d’assainissement,</a:t>
            </a:r>
          </a:p>
          <a:p>
            <a:pPr>
              <a:buFont typeface="Wingdings" panose="05000000000000000000" pitchFamily="2" charset="2"/>
              <a:buChar char="ü"/>
            </a:pPr>
            <a:r>
              <a:rPr lang="fr-FR" sz="2000" b="0" dirty="0" smtClean="0">
                <a:latin typeface="Comic Sans MS" pitchFamily="66" charset="0"/>
              </a:rPr>
              <a:t>Alimentation en eau potable, Châteaux d’eau.</a:t>
            </a:r>
            <a:r>
              <a:rPr lang="fr-FR" sz="2000" b="0" dirty="0">
                <a:latin typeface="Comic Sans MS" pitchFamily="66" charset="0"/>
              </a:rPr>
              <a:t/>
            </a:r>
            <a:br>
              <a:rPr lang="fr-FR" sz="2000" b="0" dirty="0">
                <a:latin typeface="Comic Sans MS" pitchFamily="66" charset="0"/>
              </a:rPr>
            </a:br>
            <a:r>
              <a:rPr lang="fr-FR" sz="2000" b="0" dirty="0">
                <a:latin typeface="Comic Sans MS" pitchFamily="66" charset="0"/>
              </a:rPr>
              <a:t/>
            </a:r>
            <a:br>
              <a:rPr lang="fr-FR" sz="2000" b="0" dirty="0">
                <a:latin typeface="Comic Sans MS" pitchFamily="66" charset="0"/>
              </a:rPr>
            </a:br>
            <a:endParaRPr lang="fr-FR" sz="2000" b="0" dirty="0">
              <a:latin typeface="Comic Sans MS" pitchFamily="66" charset="0"/>
            </a:endParaRPr>
          </a:p>
          <a:p>
            <a:endParaRPr lang="fr-FR" sz="2000" b="0" dirty="0">
              <a:latin typeface="Comic Sans MS" pitchFamily="66" charset="0"/>
            </a:endParaRPr>
          </a:p>
        </p:txBody>
      </p:sp>
    </p:spTree>
    <p:extLst>
      <p:ext uri="{BB962C8B-B14F-4D97-AF65-F5344CB8AC3E}">
        <p14:creationId xmlns:p14="http://schemas.microsoft.com/office/powerpoint/2010/main" val="11070911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Quels sont les différents engins de chantier et leur rôle? - LGU Afriq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descr="Quels sont les différents engins de chantier et leur rôle? - LGU Afri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04664"/>
            <a:ext cx="3408313" cy="3267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oisir un tracteur agricole : les questions à se pos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5440" y="692696"/>
            <a:ext cx="3467000" cy="284373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Presses de découpe industrielles - tous les fournisseur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3717032"/>
            <a:ext cx="3255913" cy="2664296"/>
          </a:xfrm>
          <a:prstGeom prst="rect">
            <a:avLst/>
          </a:prstGeom>
          <a:noFill/>
          <a:ln>
            <a:noFill/>
          </a:ln>
        </p:spPr>
      </p:pic>
    </p:spTree>
    <p:extLst>
      <p:ext uri="{BB962C8B-B14F-4D97-AF65-F5344CB8AC3E}">
        <p14:creationId xmlns:p14="http://schemas.microsoft.com/office/powerpoint/2010/main" val="1365565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additive="base">
                                        <p:cTn id="15" dur="500" fill="hold"/>
                                        <p:tgtEl>
                                          <p:spTgt spid="1030"/>
                                        </p:tgtEl>
                                        <p:attrNameLst>
                                          <p:attrName>ppt_x</p:attrName>
                                        </p:attrNameLst>
                                      </p:cBhvr>
                                      <p:tavLst>
                                        <p:tav tm="0">
                                          <p:val>
                                            <p:strVal val="#ppt_x"/>
                                          </p:val>
                                        </p:tav>
                                        <p:tav tm="100000">
                                          <p:val>
                                            <p:strVal val="#ppt_x"/>
                                          </p:val>
                                        </p:tav>
                                      </p:tavLst>
                                    </p:anim>
                                    <p:anim calcmode="lin" valueType="num">
                                      <p:cBhvr additive="base">
                                        <p:cTn id="16"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Barrages : quels sont leurs avantages et leurs inconvénients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76672"/>
            <a:ext cx="2946400" cy="2559298"/>
          </a:xfrm>
          <a:prstGeom prst="rect">
            <a:avLst/>
          </a:prstGeom>
          <a:noFill/>
          <a:ln>
            <a:noFill/>
          </a:ln>
        </p:spPr>
      </p:pic>
      <p:pic>
        <p:nvPicPr>
          <p:cNvPr id="3" name="Image 2" descr="Comment ça marche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71963"/>
            <a:ext cx="2965450" cy="2679700"/>
          </a:xfrm>
          <a:prstGeom prst="rect">
            <a:avLst/>
          </a:prstGeom>
          <a:noFill/>
          <a:ln>
            <a:noFill/>
          </a:ln>
        </p:spPr>
      </p:pic>
      <p:pic>
        <p:nvPicPr>
          <p:cNvPr id="4" name="Image 3" descr="Réhabilitation d'un château d'eau - PAV-SIMO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912" y="3717941"/>
            <a:ext cx="3028950" cy="2355850"/>
          </a:xfrm>
          <a:prstGeom prst="rect">
            <a:avLst/>
          </a:prstGeom>
          <a:noFill/>
          <a:ln>
            <a:noFill/>
          </a:ln>
        </p:spPr>
      </p:pic>
      <p:pic>
        <p:nvPicPr>
          <p:cNvPr id="5" name="Image 4" descr="Images de Irrigation – Téléchargement gratuit sur Freepik"/>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501008"/>
            <a:ext cx="3022600" cy="2594233"/>
          </a:xfrm>
          <a:prstGeom prst="rect">
            <a:avLst/>
          </a:prstGeom>
          <a:noFill/>
          <a:ln>
            <a:noFill/>
          </a:ln>
        </p:spPr>
      </p:pic>
    </p:spTree>
    <p:extLst>
      <p:ext uri="{BB962C8B-B14F-4D97-AF65-F5344CB8AC3E}">
        <p14:creationId xmlns:p14="http://schemas.microsoft.com/office/powerpoint/2010/main" val="2634505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p:cNvPr>
          <p:cNvSpPr txBox="1">
            <a:spLocks/>
          </p:cNvSpPr>
          <p:nvPr/>
        </p:nvSpPr>
        <p:spPr>
          <a:xfrm>
            <a:off x="2255838" y="4568825"/>
            <a:ext cx="4838700" cy="9318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ct val="50000"/>
              </a:spcBef>
              <a:defRPr/>
            </a:pPr>
            <a:r>
              <a:rPr lang="fr-FR" altLang="ar-EG" sz="2400" b="1" dirty="0" err="1" smtClean="0">
                <a:solidFill>
                  <a:srgbClr val="FF0000"/>
                </a:solidFill>
                <a:latin typeface="Comic Sans MS" pitchFamily="66" charset="0"/>
                <a:ea typeface="+mn-ea"/>
              </a:rPr>
              <a:t>Presented</a:t>
            </a:r>
            <a:r>
              <a:rPr lang="fr-FR" altLang="ar-EG" sz="2400" b="1" dirty="0" smtClean="0">
                <a:solidFill>
                  <a:srgbClr val="FF0000"/>
                </a:solidFill>
                <a:latin typeface="Comic Sans MS" pitchFamily="66" charset="0"/>
                <a:ea typeface="+mn-ea"/>
              </a:rPr>
              <a:t> by </a:t>
            </a:r>
            <a:r>
              <a:rPr lang="fr-FR" altLang="ar-EG" sz="2400" b="1" dirty="0">
                <a:solidFill>
                  <a:srgbClr val="FF0000"/>
                </a:solidFill>
                <a:latin typeface="Comic Sans MS" pitchFamily="66" charset="0"/>
                <a:ea typeface="+mn-ea"/>
              </a:rPr>
              <a:t>:</a:t>
            </a:r>
          </a:p>
          <a:p>
            <a:pPr algn="ctr">
              <a:lnSpc>
                <a:spcPct val="100000"/>
              </a:lnSpc>
              <a:spcBef>
                <a:spcPct val="50000"/>
              </a:spcBef>
              <a:defRPr/>
            </a:pPr>
            <a:r>
              <a:rPr lang="fr-FR" altLang="ar-EG" sz="2400" b="1" dirty="0" smtClean="0">
                <a:solidFill>
                  <a:srgbClr val="FF0000"/>
                </a:solidFill>
                <a:latin typeface="Comic Sans MS" pitchFamily="66" charset="0"/>
                <a:ea typeface="+mn-ea"/>
              </a:rPr>
              <a:t>Dr. </a:t>
            </a:r>
            <a:r>
              <a:rPr lang="fr-FR" altLang="ar-EG" sz="2400" b="1" dirty="0">
                <a:solidFill>
                  <a:srgbClr val="FF0000"/>
                </a:solidFill>
                <a:latin typeface="Comic Sans MS" pitchFamily="66" charset="0"/>
                <a:ea typeface="+mn-ea"/>
              </a:rPr>
              <a:t>REZAGUI  </a:t>
            </a:r>
            <a:r>
              <a:rPr lang="fr-FR" altLang="ar-EG" sz="2400" b="1" dirty="0" smtClean="0">
                <a:solidFill>
                  <a:srgbClr val="FF0000"/>
                </a:solidFill>
                <a:latin typeface="Comic Sans MS" pitchFamily="66" charset="0"/>
                <a:ea typeface="+mn-ea"/>
              </a:rPr>
              <a:t>Djihad</a:t>
            </a:r>
            <a:endParaRPr lang="fr-FR" altLang="ar-EG" sz="2400" b="1" dirty="0">
              <a:solidFill>
                <a:srgbClr val="FF0000"/>
              </a:solidFill>
              <a:latin typeface="Comic Sans MS" pitchFamily="66" charset="0"/>
              <a:ea typeface="+mn-ea"/>
            </a:endParaRPr>
          </a:p>
        </p:txBody>
      </p:sp>
      <p:sp>
        <p:nvSpPr>
          <p:cNvPr id="39939" name="Rectangle 4"/>
          <p:cNvSpPr>
            <a:spLocks noChangeArrowheads="1"/>
          </p:cNvSpPr>
          <p:nvPr/>
        </p:nvSpPr>
        <p:spPr bwMode="auto">
          <a:xfrm>
            <a:off x="142875" y="358775"/>
            <a:ext cx="558125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fr-FR" altLang="fr-FR" b="1" dirty="0" err="1"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University</a:t>
            </a: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 Centre </a:t>
            </a:r>
            <a:r>
              <a:rPr lang="fr-FR" altLang="fr-FR" b="1" dirty="0"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Of </a:t>
            </a:r>
            <a:r>
              <a:rPr lang="fr-FR" altLang="fr-FR" b="1" dirty="0" err="1">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Maghnia</a:t>
            </a:r>
            <a:r>
              <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 </a:t>
            </a:r>
            <a:endParaRPr lang="fr-FR" altLang="fr-FR" b="1" dirty="0"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endParaRPr>
          </a:p>
          <a:p>
            <a:pPr>
              <a:defRPr/>
            </a:pPr>
            <a:r>
              <a:rPr lang="en-US" b="1" dirty="0" smtClean="0">
                <a:latin typeface="Calisto MT" panose="02040603050505030304" pitchFamily="18" charset="0"/>
              </a:rPr>
              <a:t>Institute </a:t>
            </a:r>
            <a:r>
              <a:rPr lang="en-US" b="1" dirty="0">
                <a:latin typeface="Calisto MT" panose="02040603050505030304" pitchFamily="18" charset="0"/>
              </a:rPr>
              <a:t>of Sciences and Technologies</a:t>
            </a:r>
            <a:r>
              <a:rPr lang="fr-FR" altLang="fr-FR" b="1" dirty="0" smtClean="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rPr>
              <a:t> </a:t>
            </a:r>
            <a:endPar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endParaRPr>
          </a:p>
          <a:p>
            <a:pPr>
              <a:defRPr/>
            </a:pPr>
            <a:r>
              <a:rPr lang="en-US" b="1" dirty="0">
                <a:latin typeface="Calisto MT" panose="02040603050505030304" pitchFamily="18" charset="0"/>
              </a:rPr>
              <a:t>Department of Hydraulics</a:t>
            </a:r>
            <a:br>
              <a:rPr lang="en-US" b="1" dirty="0">
                <a:latin typeface="Calisto MT" panose="02040603050505030304" pitchFamily="18" charset="0"/>
              </a:rPr>
            </a:br>
            <a:r>
              <a:rPr lang="en-US" b="1" dirty="0">
                <a:latin typeface="Calisto MT" panose="02040603050505030304" pitchFamily="18" charset="0"/>
              </a:rPr>
              <a:t>Level: 1st Year </a:t>
            </a:r>
            <a:r>
              <a:rPr lang="en-US" b="1" dirty="0" smtClean="0">
                <a:latin typeface="Calisto MT" panose="02040603050505030304" pitchFamily="18" charset="0"/>
              </a:rPr>
              <a:t>ST</a:t>
            </a:r>
            <a:endParaRPr lang="fr-FR" altLang="fr-FR" b="1" dirty="0">
              <a:solidFill>
                <a:schemeClr val="tx1">
                  <a:lumMod val="90000"/>
                </a:schemeClr>
              </a:solidFill>
              <a:latin typeface="Calisto MT" panose="02040603050505030304" pitchFamily="18" charset="0"/>
              <a:ea typeface="Times New Roman" panose="02020603050405020304" pitchFamily="18" charset="0"/>
              <a:cs typeface="Arial" panose="020B0604020202020204" pitchFamily="34" charset="0"/>
            </a:endParaRPr>
          </a:p>
        </p:txBody>
      </p:sp>
      <p:sp>
        <p:nvSpPr>
          <p:cNvPr id="4100" name="Rectangle 5"/>
          <p:cNvSpPr>
            <a:spLocks noChangeArrowheads="1"/>
          </p:cNvSpPr>
          <p:nvPr/>
        </p:nvSpPr>
        <p:spPr bwMode="auto">
          <a:xfrm>
            <a:off x="3059832" y="6269250"/>
            <a:ext cx="3371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2000" b="1" dirty="0" err="1">
                <a:solidFill>
                  <a:srgbClr val="FFFF00"/>
                </a:solidFill>
                <a:latin typeface="Calisto MT" panose="02040603050505030304" pitchFamily="18" charset="0"/>
              </a:rPr>
              <a:t>Academic</a:t>
            </a:r>
            <a:r>
              <a:rPr lang="fr-FR" sz="2000" b="1" dirty="0">
                <a:solidFill>
                  <a:srgbClr val="FFFF00"/>
                </a:solidFill>
                <a:latin typeface="Calisto MT" panose="02040603050505030304" pitchFamily="18" charset="0"/>
              </a:rPr>
              <a:t> </a:t>
            </a:r>
            <a:r>
              <a:rPr lang="fr-FR" sz="2000" b="1" dirty="0" err="1">
                <a:solidFill>
                  <a:srgbClr val="FFFF00"/>
                </a:solidFill>
                <a:latin typeface="Calisto MT" panose="02040603050505030304" pitchFamily="18" charset="0"/>
              </a:rPr>
              <a:t>Year</a:t>
            </a:r>
            <a:r>
              <a:rPr lang="fr-FR" sz="2000" b="1" dirty="0">
                <a:solidFill>
                  <a:srgbClr val="FFFF00"/>
                </a:solidFill>
                <a:latin typeface="Calisto MT" panose="02040603050505030304" pitchFamily="18" charset="0"/>
              </a:rPr>
              <a:t> </a:t>
            </a:r>
            <a:r>
              <a:rPr lang="fr-FR" altLang="fr-FR" sz="2000" b="1" dirty="0">
                <a:solidFill>
                  <a:srgbClr val="FFFF00"/>
                </a:solidFill>
                <a:latin typeface="Calisto MT" pitchFamily="18" charset="0"/>
                <a:ea typeface="Times New Roman" pitchFamily="18" charset="0"/>
                <a:cs typeface="Arial" pitchFamily="34" charset="0"/>
              </a:rPr>
              <a:t> : </a:t>
            </a:r>
            <a:r>
              <a:rPr lang="fr-FR" altLang="fr-FR" sz="2000" b="1" dirty="0" smtClean="0">
                <a:solidFill>
                  <a:srgbClr val="FFFF00"/>
                </a:solidFill>
                <a:latin typeface="Calisto MT" pitchFamily="18" charset="0"/>
                <a:ea typeface="Times New Roman" pitchFamily="18" charset="0"/>
                <a:cs typeface="Arial" pitchFamily="34" charset="0"/>
              </a:rPr>
              <a:t>2024/2025</a:t>
            </a:r>
            <a:endParaRPr lang="fr-FR" altLang="fr-FR" sz="2000" b="1" dirty="0">
              <a:solidFill>
                <a:srgbClr val="FFFF00"/>
              </a:solidFill>
              <a:latin typeface="Calisto MT" panose="02040603050505030304" pitchFamily="18" charset="0"/>
              <a:ea typeface="Times New Roman" pitchFamily="18" charset="0"/>
              <a:cs typeface="Arial" pitchFamily="34" charset="0"/>
            </a:endParaRPr>
          </a:p>
        </p:txBody>
      </p:sp>
      <p:pic>
        <p:nvPicPr>
          <p:cNvPr id="4101" name="Image 5" descr="L’image contient peut-être : bandes"/>
          <p:cNvPicPr>
            <a:picLocks noChangeAspect="1" noChangeArrowheads="1"/>
          </p:cNvPicPr>
          <p:nvPr/>
        </p:nvPicPr>
        <p:blipFill>
          <a:blip r:embed="rId3">
            <a:extLst>
              <a:ext uri="{28A0092B-C50C-407E-A947-70E740481C1C}">
                <a14:useLocalDpi xmlns:a14="http://schemas.microsoft.com/office/drawing/2010/main" val="0"/>
              </a:ext>
            </a:extLst>
          </a:blip>
          <a:srcRect l="6013" t="12270" r="3786" b="12730"/>
          <a:stretch>
            <a:fillRect/>
          </a:stretch>
        </p:blipFill>
        <p:spPr bwMode="auto">
          <a:xfrm>
            <a:off x="6858000" y="428625"/>
            <a:ext cx="20383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785813" y="2204864"/>
            <a:ext cx="7842250" cy="2232247"/>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63500">
            <a:solidFill>
              <a:srgbClr val="00FF00"/>
            </a:solidFill>
            <a:miter lim="800000"/>
            <a:headEnd/>
            <a:tailEnd/>
          </a:ln>
        </p:spPr>
        <p:txBody>
          <a:bodyPr anchor="ctr"/>
          <a:lstStyle/>
          <a:p>
            <a:pPr algn="ctr">
              <a:defRPr/>
            </a:pPr>
            <a:r>
              <a:rPr lang="en-US" sz="4000" b="1" dirty="0">
                <a:solidFill>
                  <a:srgbClr val="92D050"/>
                </a:solidFill>
                <a:latin typeface="Comic Sans MS" panose="030F0702030302020204" pitchFamily="66" charset="0"/>
              </a:rPr>
              <a:t>CAREERS IN SCIENCE AND </a:t>
            </a:r>
            <a:r>
              <a:rPr lang="en-US" sz="4000" b="1" dirty="0" smtClean="0">
                <a:solidFill>
                  <a:srgbClr val="92D050"/>
                </a:solidFill>
                <a:latin typeface="Comic Sans MS" panose="030F0702030302020204" pitchFamily="66" charset="0"/>
              </a:rPr>
              <a:t>TECHNOLOGY</a:t>
            </a:r>
            <a:endParaRPr kumimoji="1" lang="fr-FR" sz="4000" b="1" kern="0" dirty="0">
              <a:solidFill>
                <a:srgbClr val="92D050"/>
              </a:solidFill>
              <a:latin typeface="Comic Sans MS" pitchFamily="66" charset="0"/>
              <a:ea typeface="+mj-ea"/>
              <a:cs typeface="Times New Roman" pitchFamily="18" charset="0"/>
            </a:endParaRPr>
          </a:p>
        </p:txBody>
      </p:sp>
    </p:spTree>
    <p:extLst>
      <p:ext uri="{BB962C8B-B14F-4D97-AF65-F5344CB8AC3E}">
        <p14:creationId xmlns:p14="http://schemas.microsoft.com/office/powerpoint/2010/main" val="3492701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a:t>
            </a:r>
            <a:endParaRPr lang="fr-FR"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353914302"/>
              </p:ext>
            </p:extLst>
          </p:nvPr>
        </p:nvGraphicFramePr>
        <p:xfrm>
          <a:off x="822325" y="1100138"/>
          <a:ext cx="7521575"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330441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19140000">
            <a:off x="3387625" y="769328"/>
            <a:ext cx="2718779" cy="1204306"/>
          </a:xfrm>
        </p:spPr>
        <p:txBody>
          <a:bodyPr anchor="ctr"/>
          <a:lstStyle/>
          <a:p>
            <a:r>
              <a:rPr lang="fr-FR" dirty="0" smtClean="0"/>
              <a:t>Chapitre I</a:t>
            </a:r>
            <a:endParaRPr lang="fr-FR" dirty="0"/>
          </a:p>
        </p:txBody>
      </p:sp>
      <p:sp>
        <p:nvSpPr>
          <p:cNvPr id="3" name="Sous-titre 2"/>
          <p:cNvSpPr>
            <a:spLocks noGrp="1"/>
          </p:cNvSpPr>
          <p:nvPr>
            <p:ph type="subTitle" idx="1"/>
          </p:nvPr>
        </p:nvSpPr>
        <p:spPr>
          <a:xfrm>
            <a:off x="1331640" y="3789040"/>
            <a:ext cx="3672408" cy="766936"/>
          </a:xfrm>
        </p:spPr>
        <p:txBody>
          <a:bodyPr anchor="ctr">
            <a:noAutofit/>
          </a:bodyPr>
          <a:lstStyle/>
          <a:p>
            <a:r>
              <a:rPr lang="fr-FR" sz="2400" b="1" dirty="0" smtClean="0">
                <a:solidFill>
                  <a:schemeClr val="tx1"/>
                </a:solidFill>
                <a:latin typeface="Comic Sans MS" panose="030F0702030302020204" pitchFamily="66" charset="0"/>
              </a:rPr>
              <a:t>L’Hydraulique</a:t>
            </a:r>
            <a:endParaRPr lang="fr-FR" sz="24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4817395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039424" y="2204749"/>
            <a:ext cx="7984206" cy="1584520"/>
            <a:chOff x="1396" y="2510"/>
            <a:chExt cx="12573" cy="2493"/>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 y="3930"/>
              <a:ext cx="11326" cy="1073"/>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1396" y="2510"/>
              <a:ext cx="12229" cy="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dirty="0" smtClean="0">
                  <a:ln>
                    <a:noFill/>
                  </a:ln>
                  <a:solidFill>
                    <a:srgbClr val="FF0000"/>
                  </a:solidFill>
                  <a:effectLst/>
                  <a:latin typeface="Comic Sans MS" pitchFamily="66" charset="0"/>
                  <a:ea typeface="Georgia" pitchFamily="18" charset="0"/>
                  <a:cs typeface="Calibri" pitchFamily="34" charset="0"/>
                </a:rPr>
                <a:t>Être un(e) hydraulicien(ne)!</a:t>
              </a:r>
              <a:endParaRPr kumimoji="0" lang="fr-FR" sz="4000" b="0" i="0" u="none" strike="noStrike" cap="none" normalizeH="0" baseline="0" dirty="0" smtClean="0">
                <a:ln>
                  <a:noFill/>
                </a:ln>
                <a:solidFill>
                  <a:schemeClr val="tx1"/>
                </a:solidFill>
                <a:effectLst/>
                <a:latin typeface="Comic Sans MS" pitchFamily="66" charset="0"/>
                <a:cs typeface="Arial" pitchFamily="34" charset="0"/>
              </a:endParaRPr>
            </a:p>
          </p:txBody>
        </p:sp>
      </p:grpSp>
      <p:pic>
        <p:nvPicPr>
          <p:cNvPr id="2052" name="image2.jpeg" descr="Description : L’image contient peut-être : ban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152400"/>
            <a:ext cx="1006475" cy="7921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1376625" y="186035"/>
            <a:ext cx="742850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Trebuchet MS" pitchFamily="34" charset="0"/>
                <a:ea typeface="Calibri" pitchFamily="34" charset="0"/>
                <a:cs typeface="Arial" pitchFamily="34" charset="0"/>
              </a:rPr>
              <a:t>Centre </a:t>
            </a:r>
            <a:r>
              <a:rPr kumimoji="0" lang="fr-FR" sz="1800" b="1" i="0"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Universitare</a:t>
            </a:r>
            <a:r>
              <a:rPr kumimoji="0" lang="fr-FR" sz="1800" b="1" i="0"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fr-FR" sz="1800" b="1" i="0"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Maghnia</a:t>
            </a:r>
            <a:endParaRPr kumimoji="0" lang="fr-FR" sz="18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Trebuchet MS" pitchFamily="34" charset="0"/>
                <a:ea typeface="Georgia" pitchFamily="18" charset="0"/>
                <a:cs typeface="Georgia" pitchFamily="18" charset="0"/>
              </a:rPr>
              <a:t>Institut des Sciences de la Technologie Département d’Hydraulique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3230043" y="4149080"/>
            <a:ext cx="5927442" cy="861774"/>
          </a:xfrm>
          <a:prstGeom prst="rect">
            <a:avLst/>
          </a:prstGeom>
        </p:spPr>
        <p:txBody>
          <a:bodyPr wrap="square">
            <a:spAutoFit/>
          </a:bodyPr>
          <a:lstStyle/>
          <a:p>
            <a:pPr lvl="0" eaLnBrk="0" fontAlgn="base" hangingPunct="0">
              <a:spcBef>
                <a:spcPct val="0"/>
              </a:spcBef>
              <a:spcAft>
                <a:spcPct val="0"/>
              </a:spcAft>
            </a:pPr>
            <a:r>
              <a:rPr lang="fr-FR" sz="2500" b="1" dirty="0">
                <a:solidFill>
                  <a:srgbClr val="7030A0"/>
                </a:solidFill>
                <a:latin typeface="Monotype Corsiva" pitchFamily="66" charset="0"/>
                <a:ea typeface="Calibri" pitchFamily="34" charset="0"/>
                <a:cs typeface="Arial" pitchFamily="34" charset="0"/>
              </a:rPr>
              <a:t>Conférence </a:t>
            </a:r>
            <a:r>
              <a:rPr lang="fr-FR" sz="2500" b="1" dirty="0" smtClean="0">
                <a:solidFill>
                  <a:srgbClr val="7030A0"/>
                </a:solidFill>
                <a:latin typeface="Monotype Corsiva" pitchFamily="66" charset="0"/>
                <a:ea typeface="Calibri" pitchFamily="34" charset="0"/>
                <a:cs typeface="Arial" pitchFamily="34" charset="0"/>
              </a:rPr>
              <a:t>présentée </a:t>
            </a:r>
            <a:r>
              <a:rPr lang="fr-FR" sz="2500" b="1" dirty="0">
                <a:solidFill>
                  <a:srgbClr val="7030A0"/>
                </a:solidFill>
                <a:latin typeface="Monotype Corsiva" pitchFamily="66" charset="0"/>
                <a:ea typeface="Calibri" pitchFamily="34" charset="0"/>
                <a:cs typeface="Arial" pitchFamily="34" charset="0"/>
              </a:rPr>
              <a:t>par : </a:t>
            </a:r>
            <a:r>
              <a:rPr lang="fr-FR" sz="2500" b="1" dirty="0" smtClean="0">
                <a:solidFill>
                  <a:srgbClr val="7030A0"/>
                </a:solidFill>
                <a:latin typeface="Monotype Corsiva" pitchFamily="66" charset="0"/>
                <a:ea typeface="Calibri" pitchFamily="34" charset="0"/>
                <a:cs typeface="Arial" pitchFamily="34" charset="0"/>
              </a:rPr>
              <a:t>  </a:t>
            </a:r>
            <a:r>
              <a:rPr lang="fr-FR" sz="2500" b="1" dirty="0" smtClean="0">
                <a:solidFill>
                  <a:schemeClr val="accent2"/>
                </a:solidFill>
                <a:latin typeface="Monotype Corsiva" pitchFamily="66" charset="0"/>
                <a:ea typeface="Calibri" pitchFamily="34" charset="0"/>
                <a:cs typeface="Arial" pitchFamily="34" charset="0"/>
              </a:rPr>
              <a:t>REZAGUI </a:t>
            </a:r>
            <a:r>
              <a:rPr lang="fr-FR" sz="2500" b="1" dirty="0" err="1">
                <a:solidFill>
                  <a:schemeClr val="accent2"/>
                </a:solidFill>
                <a:latin typeface="Monotype Corsiva" pitchFamily="66" charset="0"/>
                <a:ea typeface="Calibri" pitchFamily="34" charset="0"/>
                <a:cs typeface="Arial" pitchFamily="34" charset="0"/>
              </a:rPr>
              <a:t>Djihed</a:t>
            </a:r>
            <a:r>
              <a:rPr lang="fr-FR" sz="2500" b="1" dirty="0">
                <a:solidFill>
                  <a:schemeClr val="accent2"/>
                </a:solidFill>
                <a:latin typeface="Monotype Corsiva" pitchFamily="66" charset="0"/>
                <a:ea typeface="Calibri" pitchFamily="34" charset="0"/>
                <a:cs typeface="Arial" pitchFamily="34" charset="0"/>
              </a:rPr>
              <a:t> </a:t>
            </a:r>
            <a:r>
              <a:rPr lang="fr-FR" sz="2500" b="1" dirty="0">
                <a:solidFill>
                  <a:srgbClr val="7030A0"/>
                </a:solidFill>
                <a:latin typeface="Monotype Corsiva" pitchFamily="66" charset="0"/>
                <a:ea typeface="Calibri" pitchFamily="34" charset="0"/>
                <a:cs typeface="Arial" pitchFamily="34" charset="0"/>
              </a:rPr>
              <a:t>Département </a:t>
            </a:r>
            <a:r>
              <a:rPr lang="fr-FR" sz="2500" b="1" dirty="0" smtClean="0">
                <a:solidFill>
                  <a:srgbClr val="7030A0"/>
                </a:solidFill>
                <a:latin typeface="Monotype Corsiva" pitchFamily="66" charset="0"/>
                <a:ea typeface="Calibri" pitchFamily="34" charset="0"/>
                <a:cs typeface="Arial" pitchFamily="34" charset="0"/>
              </a:rPr>
              <a:t>d’Hydraulique CUM</a:t>
            </a:r>
            <a:endParaRPr lang="fr-FR" sz="2500" b="1" dirty="0">
              <a:solidFill>
                <a:srgbClr val="7030A0"/>
              </a:solidFill>
              <a:latin typeface="Monotype Corsiva" pitchFamily="66" charset="0"/>
              <a:ea typeface="Calibri" pitchFamily="34" charset="0"/>
              <a:cs typeface="Arial" pitchFamily="34" charset="0"/>
            </a:endParaRPr>
          </a:p>
        </p:txBody>
      </p:sp>
    </p:spTree>
    <p:extLst>
      <p:ext uri="{BB962C8B-B14F-4D97-AF65-F5344CB8AC3E}">
        <p14:creationId xmlns:p14="http://schemas.microsoft.com/office/powerpoint/2010/main" val="27557419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039424" y="2204749"/>
            <a:ext cx="6268880"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normalizeH="0" baseline="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ea typeface="Georgia" pitchFamily="18" charset="0"/>
                <a:cs typeface="Calibri" pitchFamily="34" charset="0"/>
              </a:rPr>
              <a:t>Be a hydraulic engineer!</a:t>
            </a:r>
            <a:endParaRPr kumimoji="0" lang="en-US" sz="4000" b="1" i="0" u="none" strike="noStrike" normalizeH="0" baseline="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Comic Sans MS" pitchFamily="66" charset="0"/>
              <a:cs typeface="Arial" pitchFamily="34" charset="0"/>
            </a:endParaRPr>
          </a:p>
        </p:txBody>
      </p:sp>
      <p:pic>
        <p:nvPicPr>
          <p:cNvPr id="2052" name="image2.jpeg" descr="Description : L’image contient peut-être : ban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52400"/>
            <a:ext cx="1006475" cy="7921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1376625" y="186035"/>
            <a:ext cx="742850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Trebuchet MS" pitchFamily="34" charset="0"/>
                <a:ea typeface="Calibri" pitchFamily="34" charset="0"/>
                <a:cs typeface="Arial" pitchFamily="34" charset="0"/>
              </a:rPr>
              <a:t>Centre </a:t>
            </a:r>
            <a:r>
              <a:rPr kumimoji="0" lang="fr-FR" sz="1800" b="1" i="0"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Universitare</a:t>
            </a:r>
            <a:r>
              <a:rPr kumimoji="0" lang="fr-FR" sz="1800" b="1" i="0"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fr-FR" sz="1800" b="1" i="0"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Maghnia</a:t>
            </a:r>
            <a:endParaRPr kumimoji="0" lang="fr-FR" sz="18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Trebuchet MS" pitchFamily="34" charset="0"/>
                <a:ea typeface="Georgia" pitchFamily="18" charset="0"/>
                <a:cs typeface="Georgia" pitchFamily="18" charset="0"/>
              </a:rPr>
              <a:t>Institut des Sciences de la Technologie Département d’Hydraulique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2"/>
          <p:cNvSpPr txBox="1">
            <a:spLocks noChangeArrowheads="1"/>
          </p:cNvSpPr>
          <p:nvPr/>
        </p:nvSpPr>
        <p:spPr bwMode="auto">
          <a:xfrm>
            <a:off x="2119544" y="2996952"/>
            <a:ext cx="6268880" cy="68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ea typeface="Georgia" pitchFamily="18" charset="0"/>
                <a:cs typeface="Calibri" pitchFamily="34" charset="0"/>
              </a:rPr>
              <a:t>Be a hydraulic engineer!</a:t>
            </a:r>
            <a:endParaRPr kumimoji="0" lang="en-US" sz="4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cs typeface="Arial" pitchFamily="34" charset="0"/>
            </a:endParaRPr>
          </a:p>
        </p:txBody>
      </p:sp>
      <p:sp>
        <p:nvSpPr>
          <p:cNvPr id="8" name="Rectangle 7"/>
          <p:cNvSpPr/>
          <p:nvPr/>
        </p:nvSpPr>
        <p:spPr>
          <a:xfrm>
            <a:off x="3113285" y="4077072"/>
            <a:ext cx="5927442" cy="861774"/>
          </a:xfrm>
          <a:prstGeom prst="rect">
            <a:avLst/>
          </a:prstGeom>
        </p:spPr>
        <p:txBody>
          <a:bodyPr wrap="square">
            <a:spAutoFit/>
          </a:bodyPr>
          <a:lstStyle/>
          <a:p>
            <a:pPr lvl="0" eaLnBrk="0" fontAlgn="base" hangingPunct="0">
              <a:spcBef>
                <a:spcPct val="0"/>
              </a:spcBef>
              <a:spcAft>
                <a:spcPct val="0"/>
              </a:spcAft>
            </a:pPr>
            <a:r>
              <a:rPr lang="en-US" sz="2500" b="1" dirty="0" smtClean="0">
                <a:solidFill>
                  <a:srgbClr val="7030A0"/>
                </a:solidFill>
                <a:latin typeface="Monotype Corsiva" pitchFamily="66" charset="0"/>
                <a:ea typeface="Calibri" pitchFamily="34" charset="0"/>
                <a:cs typeface="Arial" pitchFamily="34" charset="0"/>
              </a:rPr>
              <a:t>Conference presented  by :   </a:t>
            </a:r>
            <a:r>
              <a:rPr lang="en-US" sz="2500" b="1" dirty="0" smtClean="0">
                <a:solidFill>
                  <a:srgbClr val="FF0000"/>
                </a:solidFill>
                <a:latin typeface="Monotype Corsiva" pitchFamily="66" charset="0"/>
                <a:ea typeface="Calibri" pitchFamily="34" charset="0"/>
                <a:cs typeface="Arial" pitchFamily="34" charset="0"/>
              </a:rPr>
              <a:t>REZAGUI </a:t>
            </a:r>
            <a:r>
              <a:rPr lang="en-US" sz="2500" b="1" dirty="0" err="1" smtClean="0">
                <a:solidFill>
                  <a:srgbClr val="FF0000"/>
                </a:solidFill>
                <a:latin typeface="Monotype Corsiva" pitchFamily="66" charset="0"/>
                <a:ea typeface="Calibri" pitchFamily="34" charset="0"/>
                <a:cs typeface="Arial" pitchFamily="34" charset="0"/>
              </a:rPr>
              <a:t>Djihed</a:t>
            </a:r>
            <a:r>
              <a:rPr lang="en-US" sz="2500" b="1" dirty="0" smtClean="0">
                <a:solidFill>
                  <a:srgbClr val="FF0000"/>
                </a:solidFill>
                <a:latin typeface="Monotype Corsiva" pitchFamily="66" charset="0"/>
                <a:ea typeface="Calibri" pitchFamily="34" charset="0"/>
                <a:cs typeface="Arial" pitchFamily="34" charset="0"/>
              </a:rPr>
              <a:t> </a:t>
            </a:r>
            <a:r>
              <a:rPr lang="en-US" sz="2500" b="1" dirty="0" smtClean="0">
                <a:solidFill>
                  <a:srgbClr val="7030A0"/>
                </a:solidFill>
                <a:latin typeface="Monotype Corsiva" pitchFamily="66" charset="0"/>
                <a:ea typeface="Calibri" pitchFamily="34" charset="0"/>
                <a:cs typeface="Arial" pitchFamily="34" charset="0"/>
              </a:rPr>
              <a:t>Department  of Hydraulic  UCM</a:t>
            </a:r>
            <a:endParaRPr lang="en-US" sz="2500" b="1" dirty="0">
              <a:solidFill>
                <a:srgbClr val="7030A0"/>
              </a:solidFill>
              <a:latin typeface="Monotype Corsiva" pitchFamily="66" charset="0"/>
              <a:ea typeface="Calibri" pitchFamily="34" charset="0"/>
              <a:cs typeface="Arial" pitchFamily="34" charset="0"/>
            </a:endParaRPr>
          </a:p>
        </p:txBody>
      </p:sp>
    </p:spTree>
    <p:extLst>
      <p:ext uri="{BB962C8B-B14F-4D97-AF65-F5344CB8AC3E}">
        <p14:creationId xmlns:p14="http://schemas.microsoft.com/office/powerpoint/2010/main" val="212200169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88640"/>
            <a:ext cx="6768752" cy="1200329"/>
          </a:xfrm>
          <a:prstGeom prst="rect">
            <a:avLst/>
          </a:prstGeom>
        </p:spPr>
        <p:txBody>
          <a:bodyPr wrap="square">
            <a:spAutoFit/>
          </a:bodyPr>
          <a:lstStyle/>
          <a:p>
            <a:pPr algn="ctr"/>
            <a:r>
              <a:rPr lang="fr-FR" b="1" dirty="0">
                <a:latin typeface="Comic Sans MS" pitchFamily="66" charset="0"/>
              </a:rPr>
              <a:t>République Algérienne Démocratique et Populaire</a:t>
            </a:r>
            <a:endParaRPr lang="fr-FR" dirty="0">
              <a:latin typeface="Comic Sans MS" pitchFamily="66" charset="0"/>
            </a:endParaRPr>
          </a:p>
          <a:p>
            <a:pPr algn="ctr"/>
            <a:r>
              <a:rPr lang="fr-FR" b="1" dirty="0">
                <a:latin typeface="Comic Sans MS" pitchFamily="66" charset="0"/>
              </a:rPr>
              <a:t>Ministère de l’Enseignement Supérieur et de la Recherche Scientifique</a:t>
            </a:r>
            <a:endParaRPr lang="fr-FR" dirty="0">
              <a:latin typeface="Comic Sans MS" pitchFamily="66" charset="0"/>
            </a:endParaRPr>
          </a:p>
          <a:p>
            <a:pPr algn="ctr"/>
            <a:r>
              <a:rPr lang="fr-FR" dirty="0">
                <a:latin typeface="Comic Sans MS" pitchFamily="66" charset="0"/>
              </a:rPr>
              <a:t>Centre Universitaire de </a:t>
            </a:r>
            <a:r>
              <a:rPr lang="fr-FR" dirty="0" err="1">
                <a:latin typeface="Comic Sans MS" pitchFamily="66" charset="0"/>
              </a:rPr>
              <a:t>Maghnia</a:t>
            </a:r>
            <a:endParaRPr lang="fr-FR" dirty="0">
              <a:latin typeface="Comic Sans MS" pitchFamily="66" charset="0"/>
            </a:endParaRPr>
          </a:p>
        </p:txBody>
      </p:sp>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556792"/>
            <a:ext cx="5212055" cy="3199050"/>
          </a:xfrm>
          <a:prstGeom prst="rect">
            <a:avLst/>
          </a:prstGeom>
          <a:noFill/>
          <a:ln>
            <a:noFill/>
          </a:ln>
        </p:spPr>
      </p:pic>
      <p:sp>
        <p:nvSpPr>
          <p:cNvPr id="4" name="Rectangle 3"/>
          <p:cNvSpPr/>
          <p:nvPr/>
        </p:nvSpPr>
        <p:spPr>
          <a:xfrm>
            <a:off x="179512" y="3801814"/>
            <a:ext cx="2891036" cy="923330"/>
          </a:xfrm>
          <a:prstGeom prst="rect">
            <a:avLst/>
          </a:prstGeom>
        </p:spPr>
        <p:txBody>
          <a:bodyPr wrap="square">
            <a:spAutoFit/>
          </a:bodyPr>
          <a:lstStyle/>
          <a:p>
            <a:r>
              <a:rPr lang="fr-FR" b="1" dirty="0" smtClean="0"/>
              <a:t>INSTITUT DES </a:t>
            </a:r>
            <a:r>
              <a:rPr lang="fr-FR" b="1" dirty="0"/>
              <a:t>SCIENCES ET</a:t>
            </a:r>
          </a:p>
          <a:p>
            <a:r>
              <a:rPr lang="fr-FR" b="1" dirty="0"/>
              <a:t>DE LA TECHNOLOGIE</a:t>
            </a:r>
            <a:endParaRPr lang="fr-FR" dirty="0"/>
          </a:p>
          <a:p>
            <a:r>
              <a:rPr lang="fr-FR" b="1" dirty="0" smtClean="0"/>
              <a:t>2024-2025</a:t>
            </a:r>
            <a:endParaRPr lang="fr-FR" b="1" dirty="0"/>
          </a:p>
        </p:txBody>
      </p:sp>
    </p:spTree>
    <p:extLst>
      <p:ext uri="{BB962C8B-B14F-4D97-AF65-F5344CB8AC3E}">
        <p14:creationId xmlns:p14="http://schemas.microsoft.com/office/powerpoint/2010/main" val="2597234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3912" y="332656"/>
            <a:ext cx="6300192" cy="369332"/>
          </a:xfrm>
          <a:prstGeom prst="rect">
            <a:avLst/>
          </a:prstGeom>
        </p:spPr>
        <p:txBody>
          <a:bodyPr wrap="square">
            <a:spAutoFit/>
          </a:bodyPr>
          <a:lstStyle/>
          <a:p>
            <a:r>
              <a:rPr lang="fr-FR" b="1" dirty="0">
                <a:solidFill>
                  <a:schemeClr val="accent2"/>
                </a:solidFill>
                <a:latin typeface="Comic Sans MS" pitchFamily="66" charset="0"/>
              </a:rPr>
              <a:t>LES METIERS EN SCIENCES ET TECHNOLOGIE</a:t>
            </a:r>
            <a:endParaRPr lang="fr-FR" dirty="0">
              <a:solidFill>
                <a:schemeClr val="accent2"/>
              </a:solidFill>
            </a:endParaRPr>
          </a:p>
        </p:txBody>
      </p:sp>
      <p:sp>
        <p:nvSpPr>
          <p:cNvPr id="3" name="Rectangle 2"/>
          <p:cNvSpPr/>
          <p:nvPr/>
        </p:nvSpPr>
        <p:spPr>
          <a:xfrm>
            <a:off x="395536" y="1124744"/>
            <a:ext cx="8352928" cy="3909083"/>
          </a:xfrm>
          <a:prstGeom prst="rect">
            <a:avLst/>
          </a:prstGeom>
        </p:spPr>
        <p:txBody>
          <a:bodyPr wrap="square">
            <a:spAutoFit/>
          </a:bodyPr>
          <a:lstStyle/>
          <a:p>
            <a:pPr>
              <a:lnSpc>
                <a:spcPct val="150000"/>
              </a:lnSpc>
            </a:pPr>
            <a:r>
              <a:rPr lang="fr-FR" sz="2400" dirty="0">
                <a:latin typeface="Comic Sans MS" panose="030F0702030302020204" pitchFamily="66" charset="0"/>
                <a:ea typeface="Cambria" panose="02040503050406030204" pitchFamily="18" charset="0"/>
              </a:rPr>
              <a:t>Les métiers en sciences et technologie regroupent une large variété de professions qui nécessitent des compétences en recherche, en innovation, en résolution de problèmes et en utilisation de la technologie. Ces métiers touchent des secteurs très diversifiés tels que l'ingénierie, l'informatique, la santé, l'environnement, l'énergie et bien d'autres. </a:t>
            </a:r>
          </a:p>
        </p:txBody>
      </p:sp>
    </p:spTree>
    <p:extLst>
      <p:ext uri="{BB962C8B-B14F-4D97-AF65-F5344CB8AC3E}">
        <p14:creationId xmlns:p14="http://schemas.microsoft.com/office/powerpoint/2010/main" val="2465659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11886</TotalTime>
  <Words>609</Words>
  <Application>Microsoft Office PowerPoint</Application>
  <PresentationFormat>Affichage à l'écran (4:3)</PresentationFormat>
  <Paragraphs>105</Paragraphs>
  <Slides>29</Slides>
  <Notes>2</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Angles</vt:lpstr>
      <vt:lpstr>Présentation PowerPoint</vt:lpstr>
      <vt:lpstr>Présentation PowerPoint</vt:lpstr>
      <vt:lpstr>Présentation PowerPoint</vt:lpstr>
      <vt:lpstr>Programme:</vt:lpstr>
      <vt:lpstr>Chapitre 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Bref Historique </vt:lpstr>
      <vt:lpstr>Définitions et grandeurs: Pression et débit</vt:lpstr>
      <vt:lpstr>Présentation PowerPoint</vt:lpstr>
      <vt:lpstr>Présentation PowerPoint</vt:lpstr>
      <vt:lpstr>Domaines d’application de l’Hydraulique</vt:lpstr>
      <vt:lpstr>Présentation PowerPoint</vt:lpstr>
      <vt:lpstr>Présentation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METIERS en SCIENCE et TECHNOLOGIE</dc:title>
  <dc:creator>User</dc:creator>
  <cp:lastModifiedBy>Lenovo</cp:lastModifiedBy>
  <cp:revision>514</cp:revision>
  <dcterms:created xsi:type="dcterms:W3CDTF">2013-10-22T10:21:58Z</dcterms:created>
  <dcterms:modified xsi:type="dcterms:W3CDTF">2024-10-20T12:38:28Z</dcterms:modified>
</cp:coreProperties>
</file>