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0" r:id="rId6"/>
    <p:sldId id="259" r:id="rId7"/>
    <p:sldId id="265" r:id="rId8"/>
    <p:sldId id="258" r:id="rId9"/>
    <p:sldId id="263" r:id="rId10"/>
    <p:sldId id="264"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35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11/11/2024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11/11/2024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11/11/2024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11/11/2024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11/11/2024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F21B7B8-71A3-4031-B962-6BEB7F8785CF}" type="datetimeFigureOut">
              <a:rPr lang="fr-FR" smtClean="0"/>
              <a:pPr/>
              <a:t>11/11/2024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F21B7B8-71A3-4031-B962-6BEB7F8785CF}" type="datetimeFigureOut">
              <a:rPr lang="fr-FR" smtClean="0"/>
              <a:pPr/>
              <a:t>11/11/2024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F21B7B8-71A3-4031-B962-6BEB7F8785CF}" type="datetimeFigureOut">
              <a:rPr lang="fr-FR" smtClean="0"/>
              <a:pPr/>
              <a:t>11/11/2024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F21B7B8-71A3-4031-B962-6BEB7F8785CF}" type="datetimeFigureOut">
              <a:rPr lang="fr-FR" smtClean="0"/>
              <a:pPr/>
              <a:t>11/11/2024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F21B7B8-71A3-4031-B962-6BEB7F8785CF}" type="datetimeFigureOut">
              <a:rPr lang="fr-FR" smtClean="0"/>
              <a:pPr/>
              <a:t>11/11/2024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F21B7B8-71A3-4031-B962-6BEB7F8785CF}" type="datetimeFigureOut">
              <a:rPr lang="fr-FR" smtClean="0"/>
              <a:pPr/>
              <a:t>11/11/2024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21B7B8-71A3-4031-B962-6BEB7F8785CF}" type="datetimeFigureOut">
              <a:rPr lang="fr-FR" smtClean="0"/>
              <a:pPr/>
              <a:t>11/11/2024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BEB31-A00C-41EB-BA3F-30C3B0CA3D1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60040" y="2708920"/>
            <a:ext cx="7772400" cy="1470025"/>
          </a:xfrm>
          <a:solidFill>
            <a:schemeClr val="bg2">
              <a:lumMod val="75000"/>
            </a:schemeClr>
          </a:solidFill>
        </p:spPr>
        <p:txBody>
          <a:bodyPr/>
          <a:lstStyle/>
          <a:p>
            <a:r>
              <a:rPr lang="fr-FR" b="1" dirty="0">
                <a:latin typeface="Times New Roman" panose="02020603050405020304" pitchFamily="18" charset="0"/>
                <a:cs typeface="Times New Roman" panose="02020603050405020304" pitchFamily="18" charset="0"/>
              </a:rPr>
              <a:t>Chapitre 2 Stockage de l'énergie </a:t>
            </a:r>
          </a:p>
        </p:txBody>
      </p:sp>
      <p:sp>
        <p:nvSpPr>
          <p:cNvPr id="3" name="Rectangle 2"/>
          <p:cNvSpPr/>
          <p:nvPr/>
        </p:nvSpPr>
        <p:spPr>
          <a:xfrm>
            <a:off x="4499992" y="5805264"/>
            <a:ext cx="4464496" cy="6480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2000" b="1" dirty="0" smtClean="0">
                <a:solidFill>
                  <a:schemeClr val="tx1"/>
                </a:solidFill>
                <a:latin typeface="Times New Roman" pitchFamily="18" charset="0"/>
                <a:cs typeface="Times New Roman" pitchFamily="18" charset="0"/>
              </a:rPr>
              <a:t>Présenté par: Mr. BENAYAD </a:t>
            </a:r>
            <a:r>
              <a:rPr lang="fr-FR" sz="2000" b="1" dirty="0" err="1" smtClean="0">
                <a:solidFill>
                  <a:schemeClr val="tx1"/>
                </a:solidFill>
                <a:latin typeface="Times New Roman" pitchFamily="18" charset="0"/>
                <a:cs typeface="Times New Roman" pitchFamily="18" charset="0"/>
              </a:rPr>
              <a:t>Zouaoui</a:t>
            </a:r>
            <a:endParaRPr lang="fr-FR" sz="20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620688"/>
            <a:ext cx="8280920" cy="5416868"/>
          </a:xfrm>
          <a:prstGeom prst="rect">
            <a:avLst/>
          </a:prstGeom>
        </p:spPr>
        <p:txBody>
          <a:bodyPr wrap="square">
            <a:spAutoFit/>
          </a:bodyPr>
          <a:lstStyle/>
          <a:p>
            <a:pPr algn="ctr">
              <a:lnSpc>
                <a:spcPct val="150000"/>
              </a:lnSpc>
              <a:spcBef>
                <a:spcPts val="600"/>
              </a:spcBef>
              <a:spcAft>
                <a:spcPts val="600"/>
              </a:spcAft>
            </a:pPr>
            <a:r>
              <a:rPr lang="fr-FR" sz="2400" b="1" dirty="0">
                <a:latin typeface="Times New Roman" panose="02020603050405020304" pitchFamily="18" charset="0"/>
                <a:cs typeface="Times New Roman" panose="02020603050405020304" pitchFamily="18" charset="0"/>
              </a:rPr>
              <a:t>Stockage sous forme d’énergie mécanique </a:t>
            </a:r>
            <a:endParaRPr lang="fr-FR" sz="2400" b="1"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Le </a:t>
            </a:r>
            <a:r>
              <a:rPr lang="fr-FR" sz="2000" dirty="0">
                <a:latin typeface="Times New Roman" panose="02020603050405020304" pitchFamily="18" charset="0"/>
                <a:cs typeface="Times New Roman" panose="02020603050405020304" pitchFamily="18" charset="0"/>
              </a:rPr>
              <a:t>stockage sous forme d'énergie mécanique consiste à transformer l'énergie excédentaire sous forme d'énergie potentielle ou </a:t>
            </a:r>
            <a:r>
              <a:rPr lang="fr-FR" sz="2000" dirty="0" smtClean="0">
                <a:latin typeface="Times New Roman" panose="02020603050405020304" pitchFamily="18" charset="0"/>
                <a:cs typeface="Times New Roman" panose="02020603050405020304" pitchFamily="18" charset="0"/>
              </a:rPr>
              <a:t>cinétique :</a:t>
            </a: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Stockage sous forme d’énergie potentielle </a:t>
            </a:r>
            <a:endParaRPr lang="fr-FR" sz="20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Stockage hydraulique </a:t>
            </a:r>
            <a:endParaRPr lang="fr-FR" sz="20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Masses solides </a:t>
            </a: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Air </a:t>
            </a:r>
            <a:r>
              <a:rPr lang="fr-FR" sz="2000" dirty="0">
                <a:latin typeface="Times New Roman" panose="02020603050405020304" pitchFamily="18" charset="0"/>
                <a:cs typeface="Times New Roman" panose="02020603050405020304" pitchFamily="18" charset="0"/>
              </a:rPr>
              <a:t>comprimé </a:t>
            </a:r>
            <a:endParaRPr lang="fr-FR" sz="20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Azote liquide </a:t>
            </a:r>
            <a:endParaRPr lang="fr-FR" sz="20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Stockage sous forme d’énergie cinétique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484784"/>
            <a:ext cx="8208912" cy="3416320"/>
          </a:xfrm>
          <a:prstGeom prst="rect">
            <a:avLst/>
          </a:prstGeom>
        </p:spPr>
        <p:txBody>
          <a:bodyPr wrap="square">
            <a:spAutoFit/>
          </a:bodyPr>
          <a:lstStyle/>
          <a:p>
            <a:pPr algn="ctr">
              <a:lnSpc>
                <a:spcPct val="150000"/>
              </a:lnSpc>
              <a:spcBef>
                <a:spcPts val="600"/>
              </a:spcBef>
              <a:spcAft>
                <a:spcPts val="600"/>
              </a:spcAft>
            </a:pPr>
            <a:r>
              <a:rPr lang="fr-FR" sz="2400" b="1" dirty="0">
                <a:latin typeface="Times New Roman" panose="02020603050405020304" pitchFamily="18" charset="0"/>
                <a:cs typeface="Times New Roman" panose="02020603050405020304" pitchFamily="18" charset="0"/>
              </a:rPr>
              <a:t>Stockage d’énergie calorifique </a:t>
            </a:r>
            <a:endParaRPr lang="fr-FR" sz="2400" b="1"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Le </a:t>
            </a:r>
            <a:r>
              <a:rPr lang="fr-FR" sz="2000" dirty="0">
                <a:latin typeface="Times New Roman" panose="02020603050405020304" pitchFamily="18" charset="0"/>
                <a:cs typeface="Times New Roman" panose="02020603050405020304" pitchFamily="18" charset="0"/>
              </a:rPr>
              <a:t>stockage de chaleur peut être réalisé à travers deux phénomènes différents associés aux matériaux qui assurent le stockage. On parle alors de stockage par chaleur sensible et de stockage par chaleur latente. </a:t>
            </a:r>
            <a:endParaRPr lang="fr-FR" sz="20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Le stockage par chaleur sensible </a:t>
            </a:r>
            <a:endParaRPr lang="fr-FR" sz="20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Le stockage par chaleur latente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rot="10800000" flipV="1">
            <a:off x="395536" y="1462327"/>
            <a:ext cx="828092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kumimoji="0" lang="fr-FR" altLang="fr-FR" sz="2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Le stockage de l'énergie consiste à déposer un volume d'énergie dans un endroit spécifique pour son utilisation future. </a:t>
            </a:r>
          </a:p>
          <a:p>
            <a:pPr marL="0" marR="0" lvl="0" indent="0" algn="just" defTabSz="914400" rtl="0" eaLnBrk="0" fontAlgn="base" latinLnBrk="0" hangingPunct="0">
              <a:lnSpc>
                <a:spcPct val="150000"/>
              </a:lnSpc>
              <a:spcBef>
                <a:spcPts val="600"/>
              </a:spcBef>
              <a:spcAft>
                <a:spcPts val="600"/>
              </a:spcAft>
              <a:buClrTx/>
              <a:buSzTx/>
              <a:buFontTx/>
              <a:buNone/>
              <a:tabLst/>
            </a:pPr>
            <a:r>
              <a:rPr kumimoji="0" lang="fr-FR" altLang="fr-FR" sz="2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Effectivement, bien que la production d'électricité, de chaleur et même d'hydrogène soit désormais plus ou moins complexe, le stockage durable de ces trois sources d'énergie restait un défi majeur sur les plans scientifique et technologique.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971600" y="685145"/>
            <a:ext cx="7128792" cy="4341490"/>
          </a:xfrm>
          <a:prstGeom prst="rect">
            <a:avLst/>
          </a:prstGeom>
        </p:spPr>
      </p:pic>
      <p:sp>
        <p:nvSpPr>
          <p:cNvPr id="5" name="Rectangle 4"/>
          <p:cNvSpPr/>
          <p:nvPr/>
        </p:nvSpPr>
        <p:spPr>
          <a:xfrm>
            <a:off x="971600" y="5149641"/>
            <a:ext cx="7128792" cy="1015663"/>
          </a:xfrm>
          <a:prstGeom prst="rect">
            <a:avLst/>
          </a:prstGeom>
        </p:spPr>
        <p:txBody>
          <a:bodyPr wrap="square">
            <a:spAutoFit/>
          </a:bodyPr>
          <a:lstStyle/>
          <a:p>
            <a:pPr algn="ctr"/>
            <a:r>
              <a:rPr lang="fr-FR" sz="2000" dirty="0">
                <a:latin typeface="Times New Roman" panose="02020603050405020304" pitchFamily="18" charset="0"/>
                <a:cs typeface="Times New Roman" panose="02020603050405020304" pitchFamily="18" charset="0"/>
              </a:rPr>
              <a:t>Schéma simplifié et de principe d'un système intégré de stockage dans un réseau électrique, de type « </a:t>
            </a:r>
            <a:r>
              <a:rPr lang="fr-FR" sz="2000" dirty="0" err="1">
                <a:latin typeface="Times New Roman" panose="02020603050405020304" pitchFamily="18" charset="0"/>
                <a:cs typeface="Times New Roman" panose="02020603050405020304" pitchFamily="18" charset="0"/>
              </a:rPr>
              <a:t>Grid</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energy</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storage</a:t>
            </a:r>
            <a:r>
              <a:rPr lang="fr-FR" sz="2000" dirty="0">
                <a:latin typeface="Times New Roman" panose="02020603050405020304" pitchFamily="18" charset="0"/>
                <a:cs typeface="Times New Roman" panose="02020603050405020304" pitchFamily="18" charset="0"/>
              </a:rPr>
              <a:t> » (Source : https://fr.wikipedia.org)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804188"/>
            <a:ext cx="8280920" cy="661207"/>
          </a:xfrm>
          <a:prstGeom prst="rect">
            <a:avLst/>
          </a:prstGeom>
        </p:spPr>
        <p:txBody>
          <a:bodyPr wrap="square">
            <a:spAutoFit/>
          </a:bodyPr>
          <a:lstStyle/>
          <a:p>
            <a:pPr algn="ctr">
              <a:lnSpc>
                <a:spcPct val="150000"/>
              </a:lnSpc>
              <a:spcBef>
                <a:spcPts val="600"/>
              </a:spcBef>
              <a:spcAft>
                <a:spcPts val="600"/>
              </a:spcAft>
            </a:pPr>
            <a:r>
              <a:rPr lang="fr-FR" sz="2400" b="1" dirty="0">
                <a:latin typeface="Times New Roman" panose="02020603050405020304" pitchFamily="18" charset="0"/>
                <a:cs typeface="Times New Roman" panose="02020603050405020304" pitchFamily="18" charset="0"/>
              </a:rPr>
              <a:t>Intérêt </a:t>
            </a:r>
            <a:r>
              <a:rPr lang="fr-FR" sz="2800" b="1" dirty="0">
                <a:latin typeface="Times New Roman" panose="02020603050405020304" pitchFamily="18" charset="0"/>
                <a:cs typeface="Times New Roman" panose="02020603050405020304" pitchFamily="18" charset="0"/>
              </a:rPr>
              <a:t>du</a:t>
            </a:r>
            <a:r>
              <a:rPr lang="fr-FR" sz="2400" b="1" dirty="0">
                <a:latin typeface="Times New Roman" panose="02020603050405020304" pitchFamily="18" charset="0"/>
                <a:cs typeface="Times New Roman" panose="02020603050405020304" pitchFamily="18" charset="0"/>
              </a:rPr>
              <a:t> stockage de </a:t>
            </a:r>
            <a:r>
              <a:rPr lang="fr-FR" sz="2400" b="1" dirty="0" smtClean="0">
                <a:latin typeface="Times New Roman" panose="02020603050405020304" pitchFamily="18" charset="0"/>
                <a:cs typeface="Times New Roman" panose="02020603050405020304" pitchFamily="18" charset="0"/>
              </a:rPr>
              <a:t>l’énergie : </a:t>
            </a:r>
          </a:p>
        </p:txBody>
      </p:sp>
      <p:sp>
        <p:nvSpPr>
          <p:cNvPr id="4" name="Rectangle 2"/>
          <p:cNvSpPr>
            <a:spLocks noChangeArrowheads="1"/>
          </p:cNvSpPr>
          <p:nvPr/>
        </p:nvSpPr>
        <p:spPr bwMode="auto">
          <a:xfrm>
            <a:off x="275667" y="1495812"/>
            <a:ext cx="8520657"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L'accumulation d'énergie est un défi crucial pour les communautés humaines et le secteur industriel. </a:t>
            </a:r>
          </a:p>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L'autonomie énergétique revêt une importance stratégique et économique cruciale. </a:t>
            </a:r>
          </a:p>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Il est impératif </a:t>
            </a:r>
            <a:r>
              <a:rPr kumimoji="0" lang="fr-FR" altLang="fr-FR"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qe</a:t>
            </a: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l'énergie soit disponible en fonction de la demande, sans interruption imprévue. Toute pénurie d'approvisionnement entraîne des conséquences importantes sur le plan économique et social, mais aussi pour la santé et la sécurité.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95536" y="686881"/>
            <a:ext cx="8352928"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ts val="600"/>
              </a:spcBef>
              <a:spcAft>
                <a:spcPts val="600"/>
              </a:spcAft>
              <a:buClrTx/>
              <a:buSzTx/>
              <a:buFontTx/>
              <a:buNone/>
              <a:tabLs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En fait, un stockage d'énergie est bénéfique pour les objectifs suivants : </a:t>
            </a:r>
            <a:b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b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Protection de la fourniture d'énergie par un pays ou une coalition de pays. </a:t>
            </a:r>
            <a:b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b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Adaptation de la production d'énergie selon les besoins. </a:t>
            </a:r>
            <a:b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b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Régulation de l'irrégularité dans la génération des énergies appelées intermittentes.</a:t>
            </a:r>
          </a:p>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Demandes de quantité </a:t>
            </a:r>
          </a:p>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Sécurité de l'approvisionnement en énergie </a:t>
            </a:r>
          </a:p>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Changement de la production d'énergie en fonction de la demande.</a:t>
            </a:r>
          </a:p>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Compréhension de l'instabilité dans la production d'énergies intermittentes.</a:t>
            </a:r>
          </a:p>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Perspectives sur le plan économique et social ;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052736"/>
            <a:ext cx="8352928" cy="661207"/>
          </a:xfrm>
          <a:prstGeom prst="rect">
            <a:avLst/>
          </a:prstGeom>
        </p:spPr>
        <p:txBody>
          <a:bodyPr wrap="square">
            <a:spAutoFit/>
          </a:bodyPr>
          <a:lstStyle/>
          <a:p>
            <a:pPr algn="ctr">
              <a:lnSpc>
                <a:spcPct val="150000"/>
              </a:lnSpc>
              <a:spcBef>
                <a:spcPts val="600"/>
              </a:spcBef>
              <a:spcAft>
                <a:spcPts val="600"/>
              </a:spcAft>
            </a:pPr>
            <a:r>
              <a:rPr lang="fr-FR" sz="2800" b="1" dirty="0" smtClean="0">
                <a:latin typeface="Times New Roman" panose="02020603050405020304" pitchFamily="18" charset="0"/>
                <a:cs typeface="Times New Roman" panose="02020603050405020304" pitchFamily="18" charset="0"/>
              </a:rPr>
              <a:t>Efficacité </a:t>
            </a:r>
            <a:r>
              <a:rPr lang="fr-FR" sz="2800" b="1" dirty="0">
                <a:latin typeface="Times New Roman" panose="02020603050405020304" pitchFamily="18" charset="0"/>
                <a:cs typeface="Times New Roman" panose="02020603050405020304" pitchFamily="18" charset="0"/>
              </a:rPr>
              <a:t>énergétique d’un stockage </a:t>
            </a:r>
            <a:r>
              <a:rPr lang="fr-FR" sz="2800" b="1" dirty="0" smtClean="0">
                <a:latin typeface="Times New Roman" panose="02020603050405020304" pitchFamily="18" charset="0"/>
                <a:cs typeface="Times New Roman" panose="02020603050405020304" pitchFamily="18" charset="0"/>
              </a:rPr>
              <a:t>d’énergie : </a:t>
            </a:r>
          </a:p>
        </p:txBody>
      </p:sp>
      <p:sp>
        <p:nvSpPr>
          <p:cNvPr id="3" name="Rectangle 1"/>
          <p:cNvSpPr>
            <a:spLocks noChangeArrowheads="1"/>
          </p:cNvSpPr>
          <p:nvPr/>
        </p:nvSpPr>
        <p:spPr bwMode="auto">
          <a:xfrm rot="10800000" flipV="1">
            <a:off x="395536" y="2008731"/>
            <a:ext cx="8352928" cy="3422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ts val="600"/>
              </a:spcBef>
              <a:spcAft>
                <a:spcPts val="600"/>
              </a:spcAft>
              <a:buClrTx/>
              <a:buSzTx/>
              <a:buFontTx/>
              <a:buNone/>
              <a:tabLs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Sauf pour les moyens naturels de stockage d'énergie ambiante, comme la lumière solaire dans la biomasse, le vent ou la pluie, le stockage d'énergie est associé à l'opération inverse : l'opération consistant à récupérer l'énergie stockée (le déstockage d'énergie). </a:t>
            </a:r>
          </a:p>
          <a:p>
            <a:pPr marL="0" marR="0" lvl="0" indent="0" algn="just" defTabSz="914400" rtl="0" eaLnBrk="0" fontAlgn="base" latinLnBrk="0" hangingPunct="0">
              <a:lnSpc>
                <a:spcPct val="150000"/>
              </a:lnSpc>
              <a:spcBef>
                <a:spcPts val="600"/>
              </a:spcBef>
              <a:spcAft>
                <a:spcPts val="600"/>
              </a:spcAft>
              <a:buClrTx/>
              <a:buSzTx/>
              <a:buFontTx/>
              <a:buNone/>
              <a:tabLs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Les deux opérations de stockage/déstockage constituent un cycle de stockage. À la fin d'un cycle, le système de stockage retrouve son état initial; on a alors régénéré le stockage.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rot="10800000" flipV="1">
            <a:off x="395536" y="1197906"/>
            <a:ext cx="828092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ts val="600"/>
              </a:spcBef>
              <a:spcAft>
                <a:spcPts val="600"/>
              </a:spcAft>
              <a:buClrTx/>
              <a:buSzTx/>
              <a:buFontTx/>
              <a:buNone/>
              <a:tabLs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L'efficacité énergétique d'un cycle se réfère au rapport entre la quantité d'énergie récupérée et celle que nous avons initialement tenté de stocker. Ce rapport est généralement inférieur à 1, à l'exception des méthodes naturelles de stockage d'énergie ambiante qui peuvent être perçues comme sans fin.</a:t>
            </a:r>
          </a:p>
          <a:p>
            <a:pPr marL="0" marR="0" lvl="0" indent="0" algn="just" defTabSz="914400" rtl="0" eaLnBrk="0" fontAlgn="base" latinLnBrk="0" hangingPunct="0">
              <a:lnSpc>
                <a:spcPct val="150000"/>
              </a:lnSpc>
              <a:spcBef>
                <a:spcPts val="600"/>
              </a:spcBef>
              <a:spcAft>
                <a:spcPts val="600"/>
              </a:spcAft>
              <a:buClrTx/>
              <a:buSzTx/>
              <a:buFontTx/>
              <a:buNone/>
              <a:tabLst/>
            </a:pP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La performance énergétique d'un processus de stockage d'énergie est fortement influencée par : </a:t>
            </a:r>
          </a:p>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lang="fr-FR" altLang="fr-FR" sz="2000" dirty="0">
                <a:latin typeface="Times New Roman" panose="02020603050405020304" pitchFamily="18" charset="0"/>
                <a:cs typeface="Times New Roman" panose="02020603050405020304" pitchFamily="18" charset="0"/>
              </a:rPr>
              <a:t>L</a:t>
            </a: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e type de stockage, </a:t>
            </a:r>
          </a:p>
          <a:p>
            <a:pPr marL="342900" marR="0" lvl="0" indent="-342900" algn="just" defTabSz="914400" rtl="0" eaLnBrk="0" fontAlgn="base" latinLnBrk="0" hangingPunct="0">
              <a:lnSpc>
                <a:spcPct val="150000"/>
              </a:lnSpc>
              <a:spcBef>
                <a:spcPts val="600"/>
              </a:spcBef>
              <a:spcAft>
                <a:spcPts val="600"/>
              </a:spcAft>
              <a:buClrTx/>
              <a:buSzTx/>
              <a:buFont typeface="Arial" panose="020B0604020202020204" pitchFamily="34" charset="0"/>
              <a:buChar char="•"/>
              <a:tabLst/>
            </a:pPr>
            <a:r>
              <a:rPr lang="fr-FR" altLang="fr-FR" sz="2000" dirty="0">
                <a:latin typeface="Times New Roman" panose="02020603050405020304" pitchFamily="18" charset="0"/>
                <a:cs typeface="Times New Roman" panose="02020603050405020304" pitchFamily="18" charset="0"/>
              </a:rPr>
              <a:t>L</a:t>
            </a:r>
            <a:r>
              <a:rPr kumimoji="0" lang="fr-FR" alt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e type et les dispositifs matériels utilisés pour le stockage et le déstockage.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908720"/>
            <a:ext cx="8352928" cy="4893647"/>
          </a:xfrm>
          <a:prstGeom prst="rect">
            <a:avLst/>
          </a:prstGeom>
        </p:spPr>
        <p:txBody>
          <a:bodyPr wrap="square">
            <a:spAutoFit/>
          </a:bodyPr>
          <a:lstStyle/>
          <a:p>
            <a:pPr algn="ctr">
              <a:lnSpc>
                <a:spcPct val="150000"/>
              </a:lnSpc>
              <a:spcBef>
                <a:spcPts val="600"/>
              </a:spcBef>
              <a:spcAft>
                <a:spcPts val="600"/>
              </a:spcAft>
            </a:pPr>
            <a:r>
              <a:rPr lang="fr-FR" sz="2800" b="1" dirty="0" smtClean="0">
                <a:latin typeface="Times New Roman" panose="02020603050405020304" pitchFamily="18" charset="0"/>
                <a:cs typeface="Times New Roman" panose="02020603050405020304" pitchFamily="18" charset="0"/>
              </a:rPr>
              <a:t>Grandes formes de stockage : </a:t>
            </a:r>
          </a:p>
          <a:p>
            <a:pPr algn="just">
              <a:lnSpc>
                <a:spcPct val="150000"/>
              </a:lnSpc>
              <a:spcBef>
                <a:spcPts val="600"/>
              </a:spcBef>
              <a:spcAft>
                <a:spcPts val="600"/>
              </a:spcAft>
            </a:pPr>
            <a:r>
              <a:rPr lang="fr-FR" sz="2000" dirty="0" smtClean="0"/>
              <a:t>Le </a:t>
            </a:r>
            <a:r>
              <a:rPr lang="fr-FR" sz="2000" dirty="0"/>
              <a:t>stockage est directement lié à l'usage qu'on fait de l'énergie. On peut citer les sections </a:t>
            </a:r>
            <a:r>
              <a:rPr lang="fr-FR" sz="2000" dirty="0" smtClean="0"/>
              <a:t>suivantes : </a:t>
            </a:r>
          </a:p>
          <a:p>
            <a:pPr algn="just">
              <a:lnSpc>
                <a:spcPct val="150000"/>
              </a:lnSpc>
              <a:spcBef>
                <a:spcPts val="600"/>
              </a:spcBef>
              <a:spcAft>
                <a:spcPts val="600"/>
              </a:spcAft>
            </a:pPr>
            <a:r>
              <a:rPr lang="fr-FR" sz="2000" dirty="0">
                <a:latin typeface="Times New Roman" panose="02020603050405020304" pitchFamily="18" charset="0"/>
                <a:cs typeface="Times New Roman" panose="02020603050405020304" pitchFamily="18" charset="0"/>
              </a:rPr>
              <a:t></a:t>
            </a:r>
            <a:r>
              <a:rPr lang="fr-FR" sz="2000" dirty="0" smtClean="0"/>
              <a:t> </a:t>
            </a:r>
            <a:r>
              <a:rPr lang="fr-FR" sz="2000" dirty="0"/>
              <a:t>Stockage de combustible. </a:t>
            </a:r>
            <a:endParaRPr lang="fr-FR" sz="2000" dirty="0" smtClean="0"/>
          </a:p>
          <a:p>
            <a:pPr algn="just">
              <a:lnSpc>
                <a:spcPct val="150000"/>
              </a:lnSpc>
              <a:spcBef>
                <a:spcPts val="600"/>
              </a:spcBef>
              <a:spcAft>
                <a:spcPts val="600"/>
              </a:spcAft>
            </a:pPr>
            <a:r>
              <a:rPr lang="fr-FR" sz="2000" dirty="0">
                <a:latin typeface="Times New Roman" panose="02020603050405020304" pitchFamily="18" charset="0"/>
                <a:cs typeface="Times New Roman" panose="02020603050405020304" pitchFamily="18" charset="0"/>
              </a:rPr>
              <a:t></a:t>
            </a:r>
            <a:r>
              <a:rPr lang="fr-FR" sz="2000" dirty="0" smtClean="0"/>
              <a:t> </a:t>
            </a:r>
            <a:r>
              <a:rPr lang="fr-FR" sz="2000" dirty="0"/>
              <a:t>Stockage électrochimique. </a:t>
            </a:r>
            <a:endParaRPr lang="fr-FR" sz="2000" dirty="0" smtClean="0"/>
          </a:p>
          <a:p>
            <a:pPr algn="just">
              <a:lnSpc>
                <a:spcPct val="150000"/>
              </a:lnSpc>
              <a:spcBef>
                <a:spcPts val="600"/>
              </a:spcBef>
              <a:spcAft>
                <a:spcPts val="600"/>
              </a:spcAft>
            </a:pPr>
            <a:r>
              <a:rPr lang="fr-FR" sz="2000" dirty="0">
                <a:latin typeface="Times New Roman" panose="02020603050405020304" pitchFamily="18" charset="0"/>
                <a:cs typeface="Times New Roman" panose="02020603050405020304" pitchFamily="18" charset="0"/>
              </a:rPr>
              <a:t></a:t>
            </a:r>
            <a:r>
              <a:rPr lang="fr-FR" sz="2000" dirty="0" smtClean="0"/>
              <a:t> </a:t>
            </a:r>
            <a:r>
              <a:rPr lang="fr-FR" sz="2000" dirty="0"/>
              <a:t>Stockage de calories. </a:t>
            </a:r>
            <a:endParaRPr lang="fr-FR" sz="2000" dirty="0" smtClean="0"/>
          </a:p>
          <a:p>
            <a:pPr algn="just">
              <a:lnSpc>
                <a:spcPct val="150000"/>
              </a:lnSpc>
              <a:spcBef>
                <a:spcPts val="600"/>
              </a:spcBef>
              <a:spcAft>
                <a:spcPts val="600"/>
              </a:spcAft>
            </a:pPr>
            <a:r>
              <a:rPr lang="fr-FR" sz="2000" dirty="0">
                <a:latin typeface="Times New Roman" panose="02020603050405020304" pitchFamily="18" charset="0"/>
                <a:cs typeface="Times New Roman" panose="02020603050405020304" pitchFamily="18" charset="0"/>
              </a:rPr>
              <a:t></a:t>
            </a:r>
            <a:r>
              <a:rPr lang="fr-FR" sz="2000" dirty="0" smtClean="0"/>
              <a:t> </a:t>
            </a:r>
            <a:r>
              <a:rPr lang="fr-FR" sz="2000" dirty="0"/>
              <a:t>Stockage mécanique. </a:t>
            </a:r>
            <a:endParaRPr lang="fr-FR" sz="2000" dirty="0" smtClean="0"/>
          </a:p>
          <a:p>
            <a:pPr algn="just">
              <a:lnSpc>
                <a:spcPct val="150000"/>
              </a:lnSpc>
              <a:spcBef>
                <a:spcPts val="600"/>
              </a:spcBef>
              <a:spcAft>
                <a:spcPts val="600"/>
              </a:spcAft>
            </a:pPr>
            <a:r>
              <a:rPr lang="fr-FR" sz="2000" dirty="0">
                <a:latin typeface="Times New Roman" panose="02020603050405020304" pitchFamily="18" charset="0"/>
                <a:cs typeface="Times New Roman" panose="02020603050405020304" pitchFamily="18" charset="0"/>
              </a:rPr>
              <a:t></a:t>
            </a:r>
            <a:r>
              <a:rPr lang="fr-FR" sz="2000" dirty="0" smtClean="0"/>
              <a:t> </a:t>
            </a:r>
            <a:r>
              <a:rPr lang="fr-FR" sz="2000" dirty="0"/>
              <a:t>Stockage sous forme d'énergie potentielle de pesanteur.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476672"/>
            <a:ext cx="8352928" cy="5724644"/>
          </a:xfrm>
          <a:prstGeom prst="rect">
            <a:avLst/>
          </a:prstGeom>
        </p:spPr>
        <p:txBody>
          <a:bodyPr wrap="square">
            <a:spAutoFit/>
          </a:bodyPr>
          <a:lstStyle/>
          <a:p>
            <a:pPr algn="ctr">
              <a:lnSpc>
                <a:spcPct val="150000"/>
              </a:lnSpc>
              <a:spcBef>
                <a:spcPts val="600"/>
              </a:spcBef>
              <a:spcAft>
                <a:spcPts val="600"/>
              </a:spcAft>
            </a:pPr>
            <a:r>
              <a:rPr lang="fr-FR" sz="2400" b="1" dirty="0">
                <a:latin typeface="Times New Roman" panose="02020603050405020304" pitchFamily="18" charset="0"/>
                <a:cs typeface="Times New Roman" panose="02020603050405020304" pitchFamily="18" charset="0"/>
              </a:rPr>
              <a:t>Stockage sous forme d'énergie chimique </a:t>
            </a:r>
            <a:endParaRPr lang="fr-FR" sz="2400" b="1"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Le </a:t>
            </a:r>
            <a:r>
              <a:rPr lang="fr-FR" sz="2000" dirty="0">
                <a:latin typeface="Times New Roman" panose="02020603050405020304" pitchFamily="18" charset="0"/>
                <a:cs typeface="Times New Roman" panose="02020603050405020304" pitchFamily="18" charset="0"/>
              </a:rPr>
              <a:t>stockage sous forme d'énergie chimique est très utilisé mais ne représente pas le mode de stockage le plus important en termes de </a:t>
            </a:r>
            <a:r>
              <a:rPr lang="fr-FR" sz="2000" dirty="0" err="1">
                <a:latin typeface="Times New Roman" panose="02020603050405020304" pitchFamily="18" charset="0"/>
                <a:cs typeface="Times New Roman" panose="02020603050405020304" pitchFamily="18" charset="0"/>
              </a:rPr>
              <a:t>MWh</a:t>
            </a:r>
            <a:r>
              <a:rPr lang="fr-FR" sz="2000" dirty="0">
                <a:latin typeface="Times New Roman" panose="02020603050405020304" pitchFamily="18" charset="0"/>
                <a:cs typeface="Times New Roman" panose="02020603050405020304" pitchFamily="18" charset="0"/>
              </a:rPr>
              <a:t>. </a:t>
            </a:r>
            <a:endParaRPr lang="fr-FR" sz="20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Énergie chimique de la biomasse : issue de l'énergie solaire </a:t>
            </a: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Potentiel électrochimique et stockage de l'électricité </a:t>
            </a:r>
            <a:endParaRPr lang="fr-FR" sz="20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Gaz </a:t>
            </a:r>
            <a:endParaRPr lang="fr-FR" sz="20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Méthane </a:t>
            </a:r>
            <a:endParaRPr lang="fr-FR" sz="2000" dirty="0" smtClean="0">
              <a:latin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fr-FR" sz="2000" dirty="0" smtClean="0">
                <a:latin typeface="Times New Roman" panose="02020603050405020304" pitchFamily="18" charset="0"/>
                <a:cs typeface="Times New Roman" panose="02020603050405020304" pitchFamily="18" charset="0"/>
              </a:rPr>
              <a:t> Hydrogène : </a:t>
            </a:r>
            <a:r>
              <a:rPr lang="fr-FR" sz="2000" dirty="0">
                <a:latin typeface="Times New Roman" panose="02020603050405020304" pitchFamily="18" charset="0"/>
                <a:cs typeface="Times New Roman" panose="02020603050405020304" pitchFamily="18" charset="0"/>
              </a:rPr>
              <a:t>Stockage d'hydrogène gazeux Stockage d'hydrogène liquide Stockage sous forme de composés physiques ou chimiques (libération facile du gaz).</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570</Words>
  <Application>Microsoft Office PowerPoint</Application>
  <PresentationFormat>Affichage à l'écran (4:3)</PresentationFormat>
  <Paragraphs>48</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Calibri</vt:lpstr>
      <vt:lpstr>Times New Roman</vt:lpstr>
      <vt:lpstr>Thème Office</vt:lpstr>
      <vt:lpstr>Chapitre 2 Stockage de l'énergie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lenovo</dc:creator>
  <cp:lastModifiedBy>lenovo</cp:lastModifiedBy>
  <cp:revision>35</cp:revision>
  <dcterms:created xsi:type="dcterms:W3CDTF">2022-12-09T22:11:14Z</dcterms:created>
  <dcterms:modified xsi:type="dcterms:W3CDTF">2024-11-11T12:09:37Z</dcterms:modified>
</cp:coreProperties>
</file>