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454" r:id="rId2"/>
    <p:sldId id="480" r:id="rId3"/>
    <p:sldId id="487" r:id="rId4"/>
    <p:sldId id="481" r:id="rId5"/>
    <p:sldId id="482" r:id="rId6"/>
    <p:sldId id="493" r:id="rId7"/>
    <p:sldId id="492" r:id="rId8"/>
    <p:sldId id="555" r:id="rId9"/>
    <p:sldId id="556" r:id="rId10"/>
    <p:sldId id="483" r:id="rId11"/>
    <p:sldId id="502" r:id="rId12"/>
    <p:sldId id="501" r:id="rId13"/>
    <p:sldId id="489" r:id="rId14"/>
    <p:sldId id="490" r:id="rId15"/>
    <p:sldId id="484" r:id="rId16"/>
    <p:sldId id="486" r:id="rId17"/>
    <p:sldId id="488" r:id="rId18"/>
    <p:sldId id="491" r:id="rId19"/>
    <p:sldId id="495" r:id="rId20"/>
    <p:sldId id="257" r:id="rId21"/>
    <p:sldId id="456" r:id="rId22"/>
    <p:sldId id="497" r:id="rId23"/>
    <p:sldId id="496" r:id="rId24"/>
    <p:sldId id="498" r:id="rId25"/>
    <p:sldId id="503" r:id="rId26"/>
    <p:sldId id="499" r:id="rId27"/>
    <p:sldId id="500" r:id="rId28"/>
    <p:sldId id="506" r:id="rId29"/>
    <p:sldId id="514" r:id="rId30"/>
    <p:sldId id="517" r:id="rId31"/>
    <p:sldId id="511" r:id="rId32"/>
    <p:sldId id="510" r:id="rId33"/>
    <p:sldId id="513" r:id="rId34"/>
    <p:sldId id="515" r:id="rId35"/>
    <p:sldId id="516" r:id="rId36"/>
    <p:sldId id="507" r:id="rId37"/>
    <p:sldId id="508" r:id="rId38"/>
    <p:sldId id="509" r:id="rId39"/>
    <p:sldId id="554" r:id="rId40"/>
    <p:sldId id="518" r:id="rId41"/>
    <p:sldId id="520" r:id="rId42"/>
    <p:sldId id="519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30" r:id="rId52"/>
    <p:sldId id="529" r:id="rId53"/>
    <p:sldId id="531" r:id="rId54"/>
    <p:sldId id="532" r:id="rId55"/>
    <p:sldId id="533" r:id="rId56"/>
    <p:sldId id="534" r:id="rId57"/>
    <p:sldId id="535" r:id="rId58"/>
    <p:sldId id="540" r:id="rId59"/>
    <p:sldId id="557" r:id="rId60"/>
    <p:sldId id="558" r:id="rId61"/>
    <p:sldId id="536" r:id="rId62"/>
    <p:sldId id="537" r:id="rId63"/>
    <p:sldId id="538" r:id="rId64"/>
    <p:sldId id="544" r:id="rId65"/>
    <p:sldId id="542" r:id="rId66"/>
    <p:sldId id="543" r:id="rId67"/>
    <p:sldId id="539" r:id="rId68"/>
    <p:sldId id="545" r:id="rId69"/>
    <p:sldId id="546" r:id="rId70"/>
    <p:sldId id="547" r:id="rId71"/>
    <p:sldId id="548" r:id="rId72"/>
    <p:sldId id="549" r:id="rId73"/>
    <p:sldId id="552" r:id="rId74"/>
    <p:sldId id="550" r:id="rId75"/>
    <p:sldId id="551" r:id="rId76"/>
    <p:sldId id="553" r:id="rId77"/>
    <p:sldId id="479" r:id="rId7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0"/>
  </p:normalViewPr>
  <p:slideViewPr>
    <p:cSldViewPr>
      <p:cViewPr>
        <p:scale>
          <a:sx n="75" d="100"/>
          <a:sy n="75" d="100"/>
        </p:scale>
        <p:origin x="-181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E9F9E-555E-42F8-877F-C6CC6F3F61D3}" type="doc">
      <dgm:prSet loTypeId="urn:microsoft.com/office/officeart/2005/8/layout/cycle4#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0523B4E8-A07F-4F3F-B457-2930D6CD7862}">
      <dgm:prSet phldrT="[Texte]"/>
      <dgm:spPr/>
      <dgm:t>
        <a:bodyPr/>
        <a:lstStyle/>
        <a:p>
          <a:r>
            <a:rPr lang="fr-FR" b="1" dirty="0" smtClean="0"/>
            <a:t>Génie Mécanique et Métallurgie</a:t>
          </a:r>
          <a:endParaRPr lang="fr-FR" b="1" dirty="0"/>
        </a:p>
      </dgm:t>
    </dgm:pt>
    <dgm:pt modelId="{4E1575E1-5529-412C-99B0-AB4F624D6BF7}" type="parTrans" cxnId="{7B7F37F8-C902-43B6-9E3B-EF38638A7471}">
      <dgm:prSet/>
      <dgm:spPr/>
      <dgm:t>
        <a:bodyPr/>
        <a:lstStyle/>
        <a:p>
          <a:endParaRPr lang="fr-FR"/>
        </a:p>
      </dgm:t>
    </dgm:pt>
    <dgm:pt modelId="{C52302C8-278E-489B-8D93-B9D085D488F2}" type="sibTrans" cxnId="{7B7F37F8-C902-43B6-9E3B-EF38638A7471}">
      <dgm:prSet/>
      <dgm:spPr/>
      <dgm:t>
        <a:bodyPr/>
        <a:lstStyle/>
        <a:p>
          <a:endParaRPr lang="fr-FR"/>
        </a:p>
      </dgm:t>
    </dgm:pt>
    <dgm:pt modelId="{4D93CB78-1FBB-4B81-8CFC-425C1E762368}">
      <dgm:prSet phldrT="[Texte]"/>
      <dgm:spPr/>
      <dgm:t>
        <a:bodyPr/>
        <a:lstStyle/>
        <a:p>
          <a:r>
            <a:rPr lang="fr-FR" dirty="0" smtClean="0"/>
            <a:t>Chap. I</a:t>
          </a:r>
          <a:endParaRPr lang="fr-FR" dirty="0"/>
        </a:p>
      </dgm:t>
    </dgm:pt>
    <dgm:pt modelId="{81A7FD7B-E6FE-469F-AC18-C5270AC0727D}" type="parTrans" cxnId="{FD79EA98-075A-4B38-9186-B322F6D0F71A}">
      <dgm:prSet/>
      <dgm:spPr/>
      <dgm:t>
        <a:bodyPr/>
        <a:lstStyle/>
        <a:p>
          <a:endParaRPr lang="fr-FR"/>
        </a:p>
      </dgm:t>
    </dgm:pt>
    <dgm:pt modelId="{FF1E2A65-CBF2-400D-9709-26309AD6B74B}" type="sibTrans" cxnId="{FD79EA98-075A-4B38-9186-B322F6D0F71A}">
      <dgm:prSet/>
      <dgm:spPr/>
      <dgm:t>
        <a:bodyPr/>
        <a:lstStyle/>
        <a:p>
          <a:endParaRPr lang="fr-FR"/>
        </a:p>
      </dgm:t>
    </dgm:pt>
    <dgm:pt modelId="{D3447C1D-A4CF-49D3-B39A-21B9A6C68306}">
      <dgm:prSet phldrT="[Texte]"/>
      <dgm:spPr/>
      <dgm:t>
        <a:bodyPr/>
        <a:lstStyle/>
        <a:p>
          <a:r>
            <a:rPr lang="fr-FR" b="1" dirty="0" smtClean="0"/>
            <a:t>Génie Maritime</a:t>
          </a:r>
          <a:endParaRPr lang="fr-FR" b="1" dirty="0"/>
        </a:p>
      </dgm:t>
    </dgm:pt>
    <dgm:pt modelId="{0416E4AE-6B48-4998-B9A1-D930D8A3F04C}" type="parTrans" cxnId="{B1862D3E-50E0-4ED3-B65A-DD75D5B12BAB}">
      <dgm:prSet/>
      <dgm:spPr/>
      <dgm:t>
        <a:bodyPr/>
        <a:lstStyle/>
        <a:p>
          <a:endParaRPr lang="fr-FR"/>
        </a:p>
      </dgm:t>
    </dgm:pt>
    <dgm:pt modelId="{27828C75-369F-4E11-A03C-087F88B00933}" type="sibTrans" cxnId="{B1862D3E-50E0-4ED3-B65A-DD75D5B12BAB}">
      <dgm:prSet/>
      <dgm:spPr/>
      <dgm:t>
        <a:bodyPr/>
        <a:lstStyle/>
        <a:p>
          <a:endParaRPr lang="fr-FR"/>
        </a:p>
      </dgm:t>
    </dgm:pt>
    <dgm:pt modelId="{5B70AA27-F217-4515-943B-EC98C252570D}">
      <dgm:prSet phldrT="[Texte]"/>
      <dgm:spPr/>
      <dgm:t>
        <a:bodyPr/>
        <a:lstStyle/>
        <a:p>
          <a:r>
            <a:rPr lang="fr-FR" dirty="0" smtClean="0"/>
            <a:t>Chap. II</a:t>
          </a:r>
          <a:endParaRPr lang="fr-FR" dirty="0"/>
        </a:p>
      </dgm:t>
    </dgm:pt>
    <dgm:pt modelId="{2222EAD5-D7D0-42CE-9F9F-5870985A09F8}" type="parTrans" cxnId="{2D8D182E-D8DA-4ECE-B479-FE14513AA1D7}">
      <dgm:prSet/>
      <dgm:spPr/>
      <dgm:t>
        <a:bodyPr/>
        <a:lstStyle/>
        <a:p>
          <a:endParaRPr lang="fr-FR"/>
        </a:p>
      </dgm:t>
    </dgm:pt>
    <dgm:pt modelId="{2325AF69-FCC8-409C-A122-781AD2BD07E8}" type="sibTrans" cxnId="{2D8D182E-D8DA-4ECE-B479-FE14513AA1D7}">
      <dgm:prSet/>
      <dgm:spPr/>
      <dgm:t>
        <a:bodyPr/>
        <a:lstStyle/>
        <a:p>
          <a:endParaRPr lang="fr-FR"/>
        </a:p>
      </dgm:t>
    </dgm:pt>
    <dgm:pt modelId="{23941288-B0F9-4665-9DD7-1D5958A25843}">
      <dgm:prSet phldrT="[Texte]"/>
      <dgm:spPr/>
      <dgm:t>
        <a:bodyPr/>
        <a:lstStyle/>
        <a:p>
          <a:r>
            <a:rPr lang="fr-FR" b="1" dirty="0" smtClean="0"/>
            <a:t>Architecture et Urbanisme</a:t>
          </a:r>
          <a:endParaRPr lang="fr-FR" b="1" dirty="0"/>
        </a:p>
      </dgm:t>
    </dgm:pt>
    <dgm:pt modelId="{614B882A-794C-4DC5-8F31-BFB94D09F8DB}" type="parTrans" cxnId="{BBB7586F-5EEA-4C67-93EA-2F24952BA4DF}">
      <dgm:prSet/>
      <dgm:spPr/>
      <dgm:t>
        <a:bodyPr/>
        <a:lstStyle/>
        <a:p>
          <a:endParaRPr lang="fr-FR"/>
        </a:p>
      </dgm:t>
    </dgm:pt>
    <dgm:pt modelId="{3AA5222D-81C2-42B9-B56D-50A581E06306}" type="sibTrans" cxnId="{BBB7586F-5EEA-4C67-93EA-2F24952BA4DF}">
      <dgm:prSet/>
      <dgm:spPr/>
      <dgm:t>
        <a:bodyPr/>
        <a:lstStyle/>
        <a:p>
          <a:endParaRPr lang="fr-FR"/>
        </a:p>
      </dgm:t>
    </dgm:pt>
    <dgm:pt modelId="{6DB7FC6E-077F-43C9-8B0B-986C920C12A6}">
      <dgm:prSet phldrT="[Texte]"/>
      <dgm:spPr/>
      <dgm:t>
        <a:bodyPr/>
        <a:lstStyle/>
        <a:p>
          <a:r>
            <a:rPr lang="fr-FR" dirty="0" err="1" smtClean="0"/>
            <a:t>Chapi</a:t>
          </a:r>
          <a:r>
            <a:rPr lang="fr-FR" dirty="0" smtClean="0"/>
            <a:t>. IV</a:t>
          </a:r>
          <a:endParaRPr lang="fr-FR" dirty="0"/>
        </a:p>
      </dgm:t>
    </dgm:pt>
    <dgm:pt modelId="{3ACC8910-AB3E-4705-B5FA-BBCAF03B0EBC}" type="parTrans" cxnId="{121214BA-DC32-45F4-B37E-959C7EC79C11}">
      <dgm:prSet/>
      <dgm:spPr/>
      <dgm:t>
        <a:bodyPr/>
        <a:lstStyle/>
        <a:p>
          <a:endParaRPr lang="fr-FR"/>
        </a:p>
      </dgm:t>
    </dgm:pt>
    <dgm:pt modelId="{67D55F88-D2DB-48BD-B411-76E0610F5206}" type="sibTrans" cxnId="{121214BA-DC32-45F4-B37E-959C7EC79C11}">
      <dgm:prSet/>
      <dgm:spPr/>
      <dgm:t>
        <a:bodyPr/>
        <a:lstStyle/>
        <a:p>
          <a:endParaRPr lang="fr-FR"/>
        </a:p>
      </dgm:t>
    </dgm:pt>
    <dgm:pt modelId="{11641DD8-42BB-499F-AE4C-BFEF89472237}">
      <dgm:prSet phldrT="[Texte]"/>
      <dgm:spPr/>
      <dgm:t>
        <a:bodyPr/>
        <a:lstStyle/>
        <a:p>
          <a:r>
            <a:rPr lang="fr-FR" b="0" dirty="0" smtClean="0"/>
            <a:t>Génie Civil et Hydraulique</a:t>
          </a:r>
          <a:endParaRPr lang="fr-FR" b="0" dirty="0"/>
        </a:p>
      </dgm:t>
    </dgm:pt>
    <dgm:pt modelId="{2E94BEB7-A7BC-49FC-B4F5-DB1DB815EC49}" type="parTrans" cxnId="{68B90811-736A-463C-80A2-7CABAB0DC33B}">
      <dgm:prSet/>
      <dgm:spPr/>
      <dgm:t>
        <a:bodyPr/>
        <a:lstStyle/>
        <a:p>
          <a:endParaRPr lang="fr-FR"/>
        </a:p>
      </dgm:t>
    </dgm:pt>
    <dgm:pt modelId="{1DD9EB94-C239-40B7-88A4-7CCD5FE5F63E}" type="sibTrans" cxnId="{68B90811-736A-463C-80A2-7CABAB0DC33B}">
      <dgm:prSet/>
      <dgm:spPr/>
      <dgm:t>
        <a:bodyPr/>
        <a:lstStyle/>
        <a:p>
          <a:endParaRPr lang="fr-FR"/>
        </a:p>
      </dgm:t>
    </dgm:pt>
    <dgm:pt modelId="{86C03239-859D-4883-8EA5-161E8549238C}">
      <dgm:prSet phldrT="[Texte]"/>
      <dgm:spPr/>
      <dgm:t>
        <a:bodyPr/>
        <a:lstStyle/>
        <a:p>
          <a:r>
            <a:rPr lang="fr-FR" dirty="0" smtClean="0"/>
            <a:t>Chap. III</a:t>
          </a:r>
          <a:endParaRPr lang="fr-FR" dirty="0"/>
        </a:p>
      </dgm:t>
    </dgm:pt>
    <dgm:pt modelId="{3F4F1D3F-FC7F-4542-9CFD-60D2C4108FAD}" type="parTrans" cxnId="{4E172E08-16A1-4F8A-A733-6B4238DD4414}">
      <dgm:prSet/>
      <dgm:spPr/>
      <dgm:t>
        <a:bodyPr/>
        <a:lstStyle/>
        <a:p>
          <a:endParaRPr lang="fr-FR"/>
        </a:p>
      </dgm:t>
    </dgm:pt>
    <dgm:pt modelId="{35529133-0AFB-427E-B67A-C1938AD62158}" type="sibTrans" cxnId="{4E172E08-16A1-4F8A-A733-6B4238DD4414}">
      <dgm:prSet/>
      <dgm:spPr/>
      <dgm:t>
        <a:bodyPr/>
        <a:lstStyle/>
        <a:p>
          <a:endParaRPr lang="fr-FR"/>
        </a:p>
      </dgm:t>
    </dgm:pt>
    <dgm:pt modelId="{513A4B05-B925-4CC7-A506-BD734AB29410}" type="pres">
      <dgm:prSet presAssocID="{4D5E9F9E-555E-42F8-877F-C6CC6F3F61D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60BFBA-BDB9-491E-925E-34ADE4990C11}" type="pres">
      <dgm:prSet presAssocID="{4D5E9F9E-555E-42F8-877F-C6CC6F3F61D3}" presName="children" presStyleCnt="0"/>
      <dgm:spPr/>
    </dgm:pt>
    <dgm:pt modelId="{6CAF5CE7-B046-49FC-A2E6-A1E315DB5886}" type="pres">
      <dgm:prSet presAssocID="{4D5E9F9E-555E-42F8-877F-C6CC6F3F61D3}" presName="child1group" presStyleCnt="0"/>
      <dgm:spPr/>
    </dgm:pt>
    <dgm:pt modelId="{8187D555-C830-404A-800C-4B5B74C62DE8}" type="pres">
      <dgm:prSet presAssocID="{4D5E9F9E-555E-42F8-877F-C6CC6F3F61D3}" presName="child1" presStyleLbl="bgAcc1" presStyleIdx="0" presStyleCnt="4"/>
      <dgm:spPr/>
      <dgm:t>
        <a:bodyPr/>
        <a:lstStyle/>
        <a:p>
          <a:endParaRPr lang="fr-FR"/>
        </a:p>
      </dgm:t>
    </dgm:pt>
    <dgm:pt modelId="{BF5477A8-BC72-495B-BCE8-0840F5706D49}" type="pres">
      <dgm:prSet presAssocID="{4D5E9F9E-555E-42F8-877F-C6CC6F3F61D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B5922-15C7-48B5-B082-4D116E98E4D2}" type="pres">
      <dgm:prSet presAssocID="{4D5E9F9E-555E-42F8-877F-C6CC6F3F61D3}" presName="child2group" presStyleCnt="0"/>
      <dgm:spPr/>
    </dgm:pt>
    <dgm:pt modelId="{9519F8CA-0B79-447D-B979-209CA9BECF68}" type="pres">
      <dgm:prSet presAssocID="{4D5E9F9E-555E-42F8-877F-C6CC6F3F61D3}" presName="child2" presStyleLbl="bgAcc1" presStyleIdx="1" presStyleCnt="4" custScaleX="126233"/>
      <dgm:spPr/>
      <dgm:t>
        <a:bodyPr/>
        <a:lstStyle/>
        <a:p>
          <a:endParaRPr lang="fr-FR"/>
        </a:p>
      </dgm:t>
    </dgm:pt>
    <dgm:pt modelId="{FCCC2AAD-FB1E-4FB8-8391-5B59074A87FF}" type="pres">
      <dgm:prSet presAssocID="{4D5E9F9E-555E-42F8-877F-C6CC6F3F61D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3CA20-0C39-443C-A641-E7A1A3214FF5}" type="pres">
      <dgm:prSet presAssocID="{4D5E9F9E-555E-42F8-877F-C6CC6F3F61D3}" presName="child3group" presStyleCnt="0"/>
      <dgm:spPr/>
    </dgm:pt>
    <dgm:pt modelId="{874431B7-8E0E-45D5-B2EE-178DAE9D5702}" type="pres">
      <dgm:prSet presAssocID="{4D5E9F9E-555E-42F8-877F-C6CC6F3F61D3}" presName="child3" presStyleLbl="bgAcc1" presStyleIdx="2" presStyleCnt="4" custScaleX="132908"/>
      <dgm:spPr/>
      <dgm:t>
        <a:bodyPr/>
        <a:lstStyle/>
        <a:p>
          <a:endParaRPr lang="fr-FR"/>
        </a:p>
      </dgm:t>
    </dgm:pt>
    <dgm:pt modelId="{D7534E26-3C9E-4046-8649-60E9AB92B194}" type="pres">
      <dgm:prSet presAssocID="{4D5E9F9E-555E-42F8-877F-C6CC6F3F61D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8B90EE-8C5A-44DC-9463-C927C4B1E990}" type="pres">
      <dgm:prSet presAssocID="{4D5E9F9E-555E-42F8-877F-C6CC6F3F61D3}" presName="child4group" presStyleCnt="0"/>
      <dgm:spPr/>
    </dgm:pt>
    <dgm:pt modelId="{A1A25CDA-FDC6-494A-8116-91211593AE0B}" type="pres">
      <dgm:prSet presAssocID="{4D5E9F9E-555E-42F8-877F-C6CC6F3F61D3}" presName="child4" presStyleLbl="bgAcc1" presStyleIdx="3" presStyleCnt="4" custScaleX="126700"/>
      <dgm:spPr/>
      <dgm:t>
        <a:bodyPr/>
        <a:lstStyle/>
        <a:p>
          <a:endParaRPr lang="fr-FR"/>
        </a:p>
      </dgm:t>
    </dgm:pt>
    <dgm:pt modelId="{03D3A75C-E8B5-477A-92F6-98816C9BAD9D}" type="pres">
      <dgm:prSet presAssocID="{4D5E9F9E-555E-42F8-877F-C6CC6F3F61D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7B7E4F-3B0C-4A67-B6A5-B5ADEBB1FFE2}" type="pres">
      <dgm:prSet presAssocID="{4D5E9F9E-555E-42F8-877F-C6CC6F3F61D3}" presName="childPlaceholder" presStyleCnt="0"/>
      <dgm:spPr/>
    </dgm:pt>
    <dgm:pt modelId="{CC25592E-42AC-4B4B-A321-B05102F0F9F9}" type="pres">
      <dgm:prSet presAssocID="{4D5E9F9E-555E-42F8-877F-C6CC6F3F61D3}" presName="circle" presStyleCnt="0"/>
      <dgm:spPr/>
    </dgm:pt>
    <dgm:pt modelId="{7D4CCDD8-28B5-43B8-B255-123F1D70A7BB}" type="pres">
      <dgm:prSet presAssocID="{4D5E9F9E-555E-42F8-877F-C6CC6F3F61D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8CEC0F-A809-4E83-B5E3-485A19E3F5C5}" type="pres">
      <dgm:prSet presAssocID="{4D5E9F9E-555E-42F8-877F-C6CC6F3F61D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3AF189-04A1-4471-B87A-06B6F285756A}" type="pres">
      <dgm:prSet presAssocID="{4D5E9F9E-555E-42F8-877F-C6CC6F3F61D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32A43-4875-44D1-B919-ADC72A9914E0}" type="pres">
      <dgm:prSet presAssocID="{4D5E9F9E-555E-42F8-877F-C6CC6F3F61D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481DA6-5007-4494-B308-5634B6E71440}" type="pres">
      <dgm:prSet presAssocID="{4D5E9F9E-555E-42F8-877F-C6CC6F3F61D3}" presName="quadrantPlaceholder" presStyleCnt="0"/>
      <dgm:spPr/>
    </dgm:pt>
    <dgm:pt modelId="{7238B21F-C5A6-4548-B588-D2B3E028ED0D}" type="pres">
      <dgm:prSet presAssocID="{4D5E9F9E-555E-42F8-877F-C6CC6F3F61D3}" presName="center1" presStyleLbl="fgShp" presStyleIdx="0" presStyleCnt="2"/>
      <dgm:spPr/>
    </dgm:pt>
    <dgm:pt modelId="{E16C1190-5B45-4148-B386-442BB3811293}" type="pres">
      <dgm:prSet presAssocID="{4D5E9F9E-555E-42F8-877F-C6CC6F3F61D3}" presName="center2" presStyleLbl="fgShp" presStyleIdx="1" presStyleCnt="2"/>
      <dgm:spPr/>
    </dgm:pt>
  </dgm:ptLst>
  <dgm:cxnLst>
    <dgm:cxn modelId="{76138867-1CC2-4C68-A6C0-91E037380557}" type="presOf" srcId="{D3447C1D-A4CF-49D3-B39A-21B9A6C68306}" destId="{AC8CEC0F-A809-4E83-B5E3-485A19E3F5C5}" srcOrd="0" destOrd="0" presId="urn:microsoft.com/office/officeart/2005/8/layout/cycle4#1"/>
    <dgm:cxn modelId="{6972ABDD-1B10-4662-8DD6-C976853EC5FA}" type="presOf" srcId="{86C03239-859D-4883-8EA5-161E8549238C}" destId="{A1A25CDA-FDC6-494A-8116-91211593AE0B}" srcOrd="0" destOrd="0" presId="urn:microsoft.com/office/officeart/2005/8/layout/cycle4#1"/>
    <dgm:cxn modelId="{68B90811-736A-463C-80A2-7CABAB0DC33B}" srcId="{4D5E9F9E-555E-42F8-877F-C6CC6F3F61D3}" destId="{11641DD8-42BB-499F-AE4C-BFEF89472237}" srcOrd="3" destOrd="0" parTransId="{2E94BEB7-A7BC-49FC-B4F5-DB1DB815EC49}" sibTransId="{1DD9EB94-C239-40B7-88A4-7CCD5FE5F63E}"/>
    <dgm:cxn modelId="{7B7F37F8-C902-43B6-9E3B-EF38638A7471}" srcId="{4D5E9F9E-555E-42F8-877F-C6CC6F3F61D3}" destId="{0523B4E8-A07F-4F3F-B457-2930D6CD7862}" srcOrd="0" destOrd="0" parTransId="{4E1575E1-5529-412C-99B0-AB4F624D6BF7}" sibTransId="{C52302C8-278E-489B-8D93-B9D085D488F2}"/>
    <dgm:cxn modelId="{34A0939F-55E3-4DB8-82E8-57B0D87D82F2}" type="presOf" srcId="{6DB7FC6E-077F-43C9-8B0B-986C920C12A6}" destId="{D7534E26-3C9E-4046-8649-60E9AB92B194}" srcOrd="1" destOrd="0" presId="urn:microsoft.com/office/officeart/2005/8/layout/cycle4#1"/>
    <dgm:cxn modelId="{121214BA-DC32-45F4-B37E-959C7EC79C11}" srcId="{23941288-B0F9-4665-9DD7-1D5958A25843}" destId="{6DB7FC6E-077F-43C9-8B0B-986C920C12A6}" srcOrd="0" destOrd="0" parTransId="{3ACC8910-AB3E-4705-B5FA-BBCAF03B0EBC}" sibTransId="{67D55F88-D2DB-48BD-B411-76E0610F5206}"/>
    <dgm:cxn modelId="{25DB0687-968B-499F-9FE0-9FD4FB655463}" type="presOf" srcId="{6DB7FC6E-077F-43C9-8B0B-986C920C12A6}" destId="{874431B7-8E0E-45D5-B2EE-178DAE9D5702}" srcOrd="0" destOrd="0" presId="urn:microsoft.com/office/officeart/2005/8/layout/cycle4#1"/>
    <dgm:cxn modelId="{87ED824E-3362-4F08-A230-FE63EA9979A4}" type="presOf" srcId="{4D93CB78-1FBB-4B81-8CFC-425C1E762368}" destId="{8187D555-C830-404A-800C-4B5B74C62DE8}" srcOrd="0" destOrd="0" presId="urn:microsoft.com/office/officeart/2005/8/layout/cycle4#1"/>
    <dgm:cxn modelId="{58F680EE-EB89-49C2-9CD3-29BBD7715F16}" type="presOf" srcId="{5B70AA27-F217-4515-943B-EC98C252570D}" destId="{FCCC2AAD-FB1E-4FB8-8391-5B59074A87FF}" srcOrd="1" destOrd="0" presId="urn:microsoft.com/office/officeart/2005/8/layout/cycle4#1"/>
    <dgm:cxn modelId="{B1862D3E-50E0-4ED3-B65A-DD75D5B12BAB}" srcId="{4D5E9F9E-555E-42F8-877F-C6CC6F3F61D3}" destId="{D3447C1D-A4CF-49D3-B39A-21B9A6C68306}" srcOrd="1" destOrd="0" parTransId="{0416E4AE-6B48-4998-B9A1-D930D8A3F04C}" sibTransId="{27828C75-369F-4E11-A03C-087F88B00933}"/>
    <dgm:cxn modelId="{2D8D182E-D8DA-4ECE-B479-FE14513AA1D7}" srcId="{D3447C1D-A4CF-49D3-B39A-21B9A6C68306}" destId="{5B70AA27-F217-4515-943B-EC98C252570D}" srcOrd="0" destOrd="0" parTransId="{2222EAD5-D7D0-42CE-9F9F-5870985A09F8}" sibTransId="{2325AF69-FCC8-409C-A122-781AD2BD07E8}"/>
    <dgm:cxn modelId="{BBB7586F-5EEA-4C67-93EA-2F24952BA4DF}" srcId="{4D5E9F9E-555E-42F8-877F-C6CC6F3F61D3}" destId="{23941288-B0F9-4665-9DD7-1D5958A25843}" srcOrd="2" destOrd="0" parTransId="{614B882A-794C-4DC5-8F31-BFB94D09F8DB}" sibTransId="{3AA5222D-81C2-42B9-B56D-50A581E06306}"/>
    <dgm:cxn modelId="{55959C25-042B-487B-B3D1-7494404D1BBB}" type="presOf" srcId="{4D93CB78-1FBB-4B81-8CFC-425C1E762368}" destId="{BF5477A8-BC72-495B-BCE8-0840F5706D49}" srcOrd="1" destOrd="0" presId="urn:microsoft.com/office/officeart/2005/8/layout/cycle4#1"/>
    <dgm:cxn modelId="{29E77ADD-8A8F-4221-B6DC-6B0EB50329EB}" type="presOf" srcId="{23941288-B0F9-4665-9DD7-1D5958A25843}" destId="{B93AF189-04A1-4471-B87A-06B6F285756A}" srcOrd="0" destOrd="0" presId="urn:microsoft.com/office/officeart/2005/8/layout/cycle4#1"/>
    <dgm:cxn modelId="{FD79EA98-075A-4B38-9186-B322F6D0F71A}" srcId="{0523B4E8-A07F-4F3F-B457-2930D6CD7862}" destId="{4D93CB78-1FBB-4B81-8CFC-425C1E762368}" srcOrd="0" destOrd="0" parTransId="{81A7FD7B-E6FE-469F-AC18-C5270AC0727D}" sibTransId="{FF1E2A65-CBF2-400D-9709-26309AD6B74B}"/>
    <dgm:cxn modelId="{490D3233-9A4C-4F22-86C6-62A52D888D16}" type="presOf" srcId="{0523B4E8-A07F-4F3F-B457-2930D6CD7862}" destId="{7D4CCDD8-28B5-43B8-B255-123F1D70A7BB}" srcOrd="0" destOrd="0" presId="urn:microsoft.com/office/officeart/2005/8/layout/cycle4#1"/>
    <dgm:cxn modelId="{29692476-8C7F-4932-BD06-4BA83A5A53D9}" type="presOf" srcId="{5B70AA27-F217-4515-943B-EC98C252570D}" destId="{9519F8CA-0B79-447D-B979-209CA9BECF68}" srcOrd="0" destOrd="0" presId="urn:microsoft.com/office/officeart/2005/8/layout/cycle4#1"/>
    <dgm:cxn modelId="{BE1B6863-1D84-43B3-80C7-E0BE6917A2E7}" type="presOf" srcId="{86C03239-859D-4883-8EA5-161E8549238C}" destId="{03D3A75C-E8B5-477A-92F6-98816C9BAD9D}" srcOrd="1" destOrd="0" presId="urn:microsoft.com/office/officeart/2005/8/layout/cycle4#1"/>
    <dgm:cxn modelId="{4E172E08-16A1-4F8A-A733-6B4238DD4414}" srcId="{11641DD8-42BB-499F-AE4C-BFEF89472237}" destId="{86C03239-859D-4883-8EA5-161E8549238C}" srcOrd="0" destOrd="0" parTransId="{3F4F1D3F-FC7F-4542-9CFD-60D2C4108FAD}" sibTransId="{35529133-0AFB-427E-B67A-C1938AD62158}"/>
    <dgm:cxn modelId="{7F44F803-6BAC-493A-AA48-5D16DEF0B923}" type="presOf" srcId="{11641DD8-42BB-499F-AE4C-BFEF89472237}" destId="{4AA32A43-4875-44D1-B919-ADC72A9914E0}" srcOrd="0" destOrd="0" presId="urn:microsoft.com/office/officeart/2005/8/layout/cycle4#1"/>
    <dgm:cxn modelId="{AEEAAEA0-F4B6-4D7A-9724-FE71FD90F250}" type="presOf" srcId="{4D5E9F9E-555E-42F8-877F-C6CC6F3F61D3}" destId="{513A4B05-B925-4CC7-A506-BD734AB29410}" srcOrd="0" destOrd="0" presId="urn:microsoft.com/office/officeart/2005/8/layout/cycle4#1"/>
    <dgm:cxn modelId="{E71B668E-7A69-4D13-850C-23A8B9806933}" type="presParOf" srcId="{513A4B05-B925-4CC7-A506-BD734AB29410}" destId="{9460BFBA-BDB9-491E-925E-34ADE4990C11}" srcOrd="0" destOrd="0" presId="urn:microsoft.com/office/officeart/2005/8/layout/cycle4#1"/>
    <dgm:cxn modelId="{31598D8A-72D5-4676-9154-94195D2888FF}" type="presParOf" srcId="{9460BFBA-BDB9-491E-925E-34ADE4990C11}" destId="{6CAF5CE7-B046-49FC-A2E6-A1E315DB5886}" srcOrd="0" destOrd="0" presId="urn:microsoft.com/office/officeart/2005/8/layout/cycle4#1"/>
    <dgm:cxn modelId="{3613EB18-70E0-40B2-AF8A-F87EB03990D3}" type="presParOf" srcId="{6CAF5CE7-B046-49FC-A2E6-A1E315DB5886}" destId="{8187D555-C830-404A-800C-4B5B74C62DE8}" srcOrd="0" destOrd="0" presId="urn:microsoft.com/office/officeart/2005/8/layout/cycle4#1"/>
    <dgm:cxn modelId="{7AD5BF41-4A1C-404B-975D-86EC29786788}" type="presParOf" srcId="{6CAF5CE7-B046-49FC-A2E6-A1E315DB5886}" destId="{BF5477A8-BC72-495B-BCE8-0840F5706D49}" srcOrd="1" destOrd="0" presId="urn:microsoft.com/office/officeart/2005/8/layout/cycle4#1"/>
    <dgm:cxn modelId="{0BF1B069-2CF8-42FD-AA8F-45D63C5F8921}" type="presParOf" srcId="{9460BFBA-BDB9-491E-925E-34ADE4990C11}" destId="{5E5B5922-15C7-48B5-B082-4D116E98E4D2}" srcOrd="1" destOrd="0" presId="urn:microsoft.com/office/officeart/2005/8/layout/cycle4#1"/>
    <dgm:cxn modelId="{D41B13AF-49B1-47C7-9FAD-9BED11A9C2B8}" type="presParOf" srcId="{5E5B5922-15C7-48B5-B082-4D116E98E4D2}" destId="{9519F8CA-0B79-447D-B979-209CA9BECF68}" srcOrd="0" destOrd="0" presId="urn:microsoft.com/office/officeart/2005/8/layout/cycle4#1"/>
    <dgm:cxn modelId="{57318511-36A5-422A-8FC2-50D0F246970B}" type="presParOf" srcId="{5E5B5922-15C7-48B5-B082-4D116E98E4D2}" destId="{FCCC2AAD-FB1E-4FB8-8391-5B59074A87FF}" srcOrd="1" destOrd="0" presId="urn:microsoft.com/office/officeart/2005/8/layout/cycle4#1"/>
    <dgm:cxn modelId="{D1CEC272-4659-4A4D-8662-B213472D4F72}" type="presParOf" srcId="{9460BFBA-BDB9-491E-925E-34ADE4990C11}" destId="{E103CA20-0C39-443C-A641-E7A1A3214FF5}" srcOrd="2" destOrd="0" presId="urn:microsoft.com/office/officeart/2005/8/layout/cycle4#1"/>
    <dgm:cxn modelId="{F89754A4-32D0-4A19-8EF9-43CB8A23979B}" type="presParOf" srcId="{E103CA20-0C39-443C-A641-E7A1A3214FF5}" destId="{874431B7-8E0E-45D5-B2EE-178DAE9D5702}" srcOrd="0" destOrd="0" presId="urn:microsoft.com/office/officeart/2005/8/layout/cycle4#1"/>
    <dgm:cxn modelId="{BB748EBE-A934-4396-95AD-776886911183}" type="presParOf" srcId="{E103CA20-0C39-443C-A641-E7A1A3214FF5}" destId="{D7534E26-3C9E-4046-8649-60E9AB92B194}" srcOrd="1" destOrd="0" presId="urn:microsoft.com/office/officeart/2005/8/layout/cycle4#1"/>
    <dgm:cxn modelId="{C0486DFC-D70C-477F-BFD6-FC57E006F052}" type="presParOf" srcId="{9460BFBA-BDB9-491E-925E-34ADE4990C11}" destId="{088B90EE-8C5A-44DC-9463-C927C4B1E990}" srcOrd="3" destOrd="0" presId="urn:microsoft.com/office/officeart/2005/8/layout/cycle4#1"/>
    <dgm:cxn modelId="{2731C337-FFAD-4CDC-96A5-26D0FB400FB1}" type="presParOf" srcId="{088B90EE-8C5A-44DC-9463-C927C4B1E990}" destId="{A1A25CDA-FDC6-494A-8116-91211593AE0B}" srcOrd="0" destOrd="0" presId="urn:microsoft.com/office/officeart/2005/8/layout/cycle4#1"/>
    <dgm:cxn modelId="{33E12BC2-7080-403A-BA34-7B3D9272B56F}" type="presParOf" srcId="{088B90EE-8C5A-44DC-9463-C927C4B1E990}" destId="{03D3A75C-E8B5-477A-92F6-98816C9BAD9D}" srcOrd="1" destOrd="0" presId="urn:microsoft.com/office/officeart/2005/8/layout/cycle4#1"/>
    <dgm:cxn modelId="{DBAB9E46-496B-4845-93E9-211FCC5B2604}" type="presParOf" srcId="{9460BFBA-BDB9-491E-925E-34ADE4990C11}" destId="{BE7B7E4F-3B0C-4A67-B6A5-B5ADEBB1FFE2}" srcOrd="4" destOrd="0" presId="urn:microsoft.com/office/officeart/2005/8/layout/cycle4#1"/>
    <dgm:cxn modelId="{B98FFA7A-6960-426B-8751-4D08D6BA380B}" type="presParOf" srcId="{513A4B05-B925-4CC7-A506-BD734AB29410}" destId="{CC25592E-42AC-4B4B-A321-B05102F0F9F9}" srcOrd="1" destOrd="0" presId="urn:microsoft.com/office/officeart/2005/8/layout/cycle4#1"/>
    <dgm:cxn modelId="{59211606-31E2-4494-8202-0A9E344747E3}" type="presParOf" srcId="{CC25592E-42AC-4B4B-A321-B05102F0F9F9}" destId="{7D4CCDD8-28B5-43B8-B255-123F1D70A7BB}" srcOrd="0" destOrd="0" presId="urn:microsoft.com/office/officeart/2005/8/layout/cycle4#1"/>
    <dgm:cxn modelId="{28B06CAB-42C7-4EBE-8F62-D064B1624DF5}" type="presParOf" srcId="{CC25592E-42AC-4B4B-A321-B05102F0F9F9}" destId="{AC8CEC0F-A809-4E83-B5E3-485A19E3F5C5}" srcOrd="1" destOrd="0" presId="urn:microsoft.com/office/officeart/2005/8/layout/cycle4#1"/>
    <dgm:cxn modelId="{7D988B68-06CD-478A-B808-86E1D53FEA90}" type="presParOf" srcId="{CC25592E-42AC-4B4B-A321-B05102F0F9F9}" destId="{B93AF189-04A1-4471-B87A-06B6F285756A}" srcOrd="2" destOrd="0" presId="urn:microsoft.com/office/officeart/2005/8/layout/cycle4#1"/>
    <dgm:cxn modelId="{A270F145-5637-48F0-84A1-6BD6E154C944}" type="presParOf" srcId="{CC25592E-42AC-4B4B-A321-B05102F0F9F9}" destId="{4AA32A43-4875-44D1-B919-ADC72A9914E0}" srcOrd="3" destOrd="0" presId="urn:microsoft.com/office/officeart/2005/8/layout/cycle4#1"/>
    <dgm:cxn modelId="{8B252436-55A4-4CD5-AB18-78B1CBAAA687}" type="presParOf" srcId="{CC25592E-42AC-4B4B-A321-B05102F0F9F9}" destId="{93481DA6-5007-4494-B308-5634B6E71440}" srcOrd="4" destOrd="0" presId="urn:microsoft.com/office/officeart/2005/8/layout/cycle4#1"/>
    <dgm:cxn modelId="{24FF5E3D-C25D-4E2E-9A6A-8A53218A755B}" type="presParOf" srcId="{513A4B05-B925-4CC7-A506-BD734AB29410}" destId="{7238B21F-C5A6-4548-B588-D2B3E028ED0D}" srcOrd="2" destOrd="0" presId="urn:microsoft.com/office/officeart/2005/8/layout/cycle4#1"/>
    <dgm:cxn modelId="{17488ED8-A4E9-4BEA-9147-A21FD7970A46}" type="presParOf" srcId="{513A4B05-B925-4CC7-A506-BD734AB29410}" destId="{E16C1190-5B45-4148-B386-442BB381129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431B7-8E0E-45D5-B2EE-178DAE9D5702}">
      <dsp:nvSpPr>
        <dsp:cNvPr id="0" name=""/>
        <dsp:cNvSpPr/>
      </dsp:nvSpPr>
      <dsp:spPr>
        <a:xfrm>
          <a:off x="4418267" y="3077654"/>
          <a:ext cx="297159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err="1" smtClean="0"/>
            <a:t>Chapi</a:t>
          </a:r>
          <a:r>
            <a:rPr lang="fr-FR" sz="2700" kern="1200" dirty="0" smtClean="0"/>
            <a:t>. IV</a:t>
          </a:r>
          <a:endParaRPr lang="fr-FR" sz="2700" kern="1200" dirty="0"/>
        </a:p>
      </dsp:txBody>
      <dsp:txXfrm>
        <a:off x="5341559" y="3471546"/>
        <a:ext cx="2016483" cy="1022601"/>
      </dsp:txXfrm>
    </dsp:sp>
    <dsp:sp modelId="{A1A25CDA-FDC6-494A-8116-91211593AE0B}">
      <dsp:nvSpPr>
        <dsp:cNvPr id="0" name=""/>
        <dsp:cNvSpPr/>
      </dsp:nvSpPr>
      <dsp:spPr>
        <a:xfrm>
          <a:off x="839741" y="3077654"/>
          <a:ext cx="283279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Chap. III</a:t>
          </a:r>
          <a:endParaRPr lang="fr-FR" sz="2700" kern="1200" dirty="0"/>
        </a:p>
      </dsp:txBody>
      <dsp:txXfrm>
        <a:off x="871556" y="3471546"/>
        <a:ext cx="1919323" cy="1022601"/>
      </dsp:txXfrm>
    </dsp:sp>
    <dsp:sp modelId="{9519F8CA-0B79-447D-B979-209CA9BECF68}">
      <dsp:nvSpPr>
        <dsp:cNvPr id="0" name=""/>
        <dsp:cNvSpPr/>
      </dsp:nvSpPr>
      <dsp:spPr>
        <a:xfrm>
          <a:off x="4492888" y="0"/>
          <a:ext cx="2822349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Chap. II</a:t>
          </a:r>
          <a:endParaRPr lang="fr-FR" sz="2700" kern="1200" dirty="0"/>
        </a:p>
      </dsp:txBody>
      <dsp:txXfrm>
        <a:off x="5371408" y="31815"/>
        <a:ext cx="1912014" cy="1022601"/>
      </dsp:txXfrm>
    </dsp:sp>
    <dsp:sp modelId="{8187D555-C830-404A-800C-4B5B74C62DE8}">
      <dsp:nvSpPr>
        <dsp:cNvPr id="0" name=""/>
        <dsp:cNvSpPr/>
      </dsp:nvSpPr>
      <dsp:spPr>
        <a:xfrm>
          <a:off x="11382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Chap. I</a:t>
          </a:r>
          <a:endParaRPr lang="fr-FR" sz="2700" kern="1200" dirty="0"/>
        </a:p>
      </dsp:txBody>
      <dsp:txXfrm>
        <a:off x="1170039" y="31815"/>
        <a:ext cx="1501448" cy="1022601"/>
      </dsp:txXfrm>
    </dsp:sp>
    <dsp:sp modelId="{7D4CCDD8-28B5-43B8-B255-123F1D70A7BB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Génie Mécanique et Métallurgie</a:t>
          </a:r>
          <a:endParaRPr lang="fr-FR" sz="1700" b="1" kern="1200" dirty="0"/>
        </a:p>
      </dsp:txBody>
      <dsp:txXfrm>
        <a:off x="2683793" y="831974"/>
        <a:ext cx="1385746" cy="1385746"/>
      </dsp:txXfrm>
    </dsp:sp>
    <dsp:sp modelId="{AC8CEC0F-A809-4E83-B5E3-485A19E3F5C5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Génie Maritime</a:t>
          </a:r>
          <a:endParaRPr lang="fr-FR" sz="1700" b="1" kern="1200" dirty="0"/>
        </a:p>
      </dsp:txBody>
      <dsp:txXfrm rot="-5400000">
        <a:off x="4160059" y="831974"/>
        <a:ext cx="1385746" cy="1385746"/>
      </dsp:txXfrm>
    </dsp:sp>
    <dsp:sp modelId="{B93AF189-04A1-4471-B87A-06B6F285756A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Architecture et Urbanisme</a:t>
          </a:r>
          <a:endParaRPr lang="fr-FR" sz="1700" b="1" kern="1200" dirty="0"/>
        </a:p>
      </dsp:txBody>
      <dsp:txXfrm rot="10800000">
        <a:off x="4160059" y="2308241"/>
        <a:ext cx="1385746" cy="1385746"/>
      </dsp:txXfrm>
    </dsp:sp>
    <dsp:sp modelId="{4AA32A43-4875-44D1-B919-ADC72A9914E0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/>
            <a:t>Génie Civil et Hydraulique</a:t>
          </a:r>
          <a:endParaRPr lang="fr-FR" sz="1700" b="0" kern="1200" dirty="0"/>
        </a:p>
      </dsp:txBody>
      <dsp:txXfrm rot="5400000">
        <a:off x="2683793" y="2308241"/>
        <a:ext cx="1385746" cy="1385746"/>
      </dsp:txXfrm>
    </dsp:sp>
    <dsp:sp modelId="{7238B21F-C5A6-4548-B588-D2B3E028ED0D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C1190-5B45-4148-B386-442BB3811293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3B03-45DC-47F9-ABE1-074C93BCC021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21214-9994-4579-A9A9-99A328D08D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185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1214-9994-4579-A9A9-99A328D08DE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A2FED-05F5-435D-AF8A-DB795EC4D167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%C3%A9canique_(science)" TargetMode="External"/><Relationship Id="rId2" Type="http://schemas.openxmlformats.org/officeDocument/2006/relationships/hyperlink" Target="https://fr.wikipedia.org/wiki/Conception_de_produ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Construction_m%C3%A9caniqu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GMAO" TargetMode="External"/><Relationship Id="rId3" Type="http://schemas.openxmlformats.org/officeDocument/2006/relationships/hyperlink" Target="https://fr.wikipedia.org/wiki/Production" TargetMode="External"/><Relationship Id="rId7" Type="http://schemas.openxmlformats.org/officeDocument/2006/relationships/hyperlink" Target="https://fr.wikipedia.org/wiki/Maintenance" TargetMode="External"/><Relationship Id="rId2" Type="http://schemas.openxmlformats.org/officeDocument/2006/relationships/hyperlink" Target="https://fr.wikipedia.org/wiki/Gestion_de_la_produ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Contr%C3%B4le_de_qualit%C3%A9" TargetMode="External"/><Relationship Id="rId11" Type="http://schemas.openxmlformats.org/officeDocument/2006/relationships/hyperlink" Target="https://fr.wikipedia.org/wiki/Domotique" TargetMode="External"/><Relationship Id="rId5" Type="http://schemas.openxmlformats.org/officeDocument/2006/relationships/hyperlink" Target="https://fr.wikipedia.org/wiki/M%C3%A9trologie" TargetMode="External"/><Relationship Id="rId10" Type="http://schemas.openxmlformats.org/officeDocument/2006/relationships/hyperlink" Target="https://fr.wikipedia.org/wiki/M%C3%A9canique_appliqu%C3%A9e_au_b%C3%A2timent" TargetMode="External"/><Relationship Id="rId4" Type="http://schemas.openxmlformats.org/officeDocument/2006/relationships/hyperlink" Target="https://fr.wikipedia.org/wiki/Automatisation" TargetMode="External"/><Relationship Id="rId9" Type="http://schemas.openxmlformats.org/officeDocument/2006/relationships/hyperlink" Target="https://fr.wikipedia.org/wiki/Recycl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cience_des_mat%C3%A9riaux" TargetMode="External"/><Relationship Id="rId7" Type="http://schemas.openxmlformats.org/officeDocument/2006/relationships/hyperlink" Target="https://fr.wikipedia.org/wiki/Sci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Alliage" TargetMode="External"/><Relationship Id="rId5" Type="http://schemas.openxmlformats.org/officeDocument/2006/relationships/hyperlink" Target="https://fr.wikipedia.org/wiki/Industrie" TargetMode="External"/><Relationship Id="rId4" Type="http://schemas.openxmlformats.org/officeDocument/2006/relationships/hyperlink" Target="https://fr.wikipedia.org/wiki/M%C3%A9ta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id%C3%A9rurgie" TargetMode="External"/><Relationship Id="rId2" Type="http://schemas.openxmlformats.org/officeDocument/2006/relationships/hyperlink" Target="https://fr.wikipedia.org/wiki/Production_d'aci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M%C3%A9taux_pr%C3%A9cieux" TargetMode="External"/><Relationship Id="rId4" Type="http://schemas.openxmlformats.org/officeDocument/2006/relationships/hyperlink" Target="https://fr.wikipedia.org/wiki/Production_des_m%C3%A9taux_non_ferreu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Min%C3%A9ralurgie" TargetMode="External"/><Relationship Id="rId13" Type="http://schemas.openxmlformats.org/officeDocument/2006/relationships/hyperlink" Target="https://fr.wikipedia.org/wiki/Laminoir" TargetMode="External"/><Relationship Id="rId3" Type="http://schemas.openxmlformats.org/officeDocument/2006/relationships/hyperlink" Target="https://fr.wikipedia.org/wiki/XVIIIe_si%C3%A8cle" TargetMode="External"/><Relationship Id="rId7" Type="http://schemas.openxmlformats.org/officeDocument/2006/relationships/hyperlink" Target="https://fr.wikipedia.org/wiki/Minerai_(roche)" TargetMode="External"/><Relationship Id="rId12" Type="http://schemas.openxmlformats.org/officeDocument/2006/relationships/hyperlink" Target="https://fr.wikipedia.org/wiki/Brut" TargetMode="External"/><Relationship Id="rId2" Type="http://schemas.openxmlformats.org/officeDocument/2006/relationships/hyperlink" Target="https://fr.wikipedia.org/wiki/Sid%C3%A9rurgie" TargetMode="External"/><Relationship Id="rId16" Type="http://schemas.openxmlformats.org/officeDocument/2006/relationships/hyperlink" Target="https://fr.wikipedia.org/wiki/Trans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Machine_%C3%A0_vapeur" TargetMode="External"/><Relationship Id="rId11" Type="http://schemas.openxmlformats.org/officeDocument/2006/relationships/hyperlink" Target="https://fr.wikipedia.org/wiki/Haut-fourneau" TargetMode="External"/><Relationship Id="rId5" Type="http://schemas.openxmlformats.org/officeDocument/2006/relationships/hyperlink" Target="https://fr.wikipedia.org/wiki/Acier" TargetMode="External"/><Relationship Id="rId15" Type="http://schemas.openxmlformats.org/officeDocument/2006/relationships/hyperlink" Target="https://fr.wikipedia.org/wiki/B%C3%A2timent_(m%C3%A9tier)" TargetMode="External"/><Relationship Id="rId10" Type="http://schemas.openxmlformats.org/officeDocument/2006/relationships/hyperlink" Target="https://fr.wikipedia.org/wiki/Fonderie" TargetMode="External"/><Relationship Id="rId4" Type="http://schemas.openxmlformats.org/officeDocument/2006/relationships/hyperlink" Target="https://fr.wikipedia.org/wiki/R%C3%A9volution_industrielle" TargetMode="External"/><Relationship Id="rId9" Type="http://schemas.openxmlformats.org/officeDocument/2006/relationships/hyperlink" Target="https://fr.wikipedia.org/wiki/Recyclage" TargetMode="External"/><Relationship Id="rId14" Type="http://schemas.openxmlformats.org/officeDocument/2006/relationships/hyperlink" Target="https://fr.wikipedia.org/wiki/Industri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olym%C3%A8re" TargetMode="External"/><Relationship Id="rId2" Type="http://schemas.openxmlformats.org/officeDocument/2006/relationships/hyperlink" Target="https://fr.wikipedia.org/wiki/Mati%C3%A8re_plastiq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Thermodurcissable" TargetMode="External"/><Relationship Id="rId4" Type="http://schemas.openxmlformats.org/officeDocument/2006/relationships/hyperlink" Target="https://fr.wikipedia.org/wiki/Thermoplastiqu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sciences/definitions/matiere-matiere-15841/" TargetMode="External"/><Relationship Id="rId2" Type="http://schemas.openxmlformats.org/officeDocument/2006/relationships/hyperlink" Target="http://www.futura-sciences.com/maison/definitions/maison-beton-583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utura-sciences.com/sciences/definitions/physique-materiau-15914/" TargetMode="External"/><Relationship Id="rId4" Type="http://schemas.openxmlformats.org/officeDocument/2006/relationships/hyperlink" Target="http://www.futura-sciences.com/maison/definitions/maison-beton-arme-10541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Verre" TargetMode="External"/><Relationship Id="rId3" Type="http://schemas.openxmlformats.org/officeDocument/2006/relationships/hyperlink" Target="https://fr.wikipedia.org/wiki/Construction" TargetMode="External"/><Relationship Id="rId7" Type="http://schemas.openxmlformats.org/officeDocument/2006/relationships/hyperlink" Target="https://fr.wikipedia.org/wiki/Bois" TargetMode="External"/><Relationship Id="rId2" Type="http://schemas.openxmlformats.org/officeDocument/2006/relationships/hyperlink" Target="https://fr.wikipedia.org/wiki/Mat%C3%A9ri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B%C3%A2timent_et_travaux_publics" TargetMode="External"/><Relationship Id="rId11" Type="http://schemas.openxmlformats.org/officeDocument/2006/relationships/hyperlink" Target="https://fr.wikipedia.org/wiki/Mati%C3%A8res_plastiques" TargetMode="External"/><Relationship Id="rId5" Type="http://schemas.openxmlformats.org/officeDocument/2006/relationships/hyperlink" Target="https://fr.wikipedia.org/wiki/Travaux_publics" TargetMode="External"/><Relationship Id="rId10" Type="http://schemas.openxmlformats.org/officeDocument/2006/relationships/hyperlink" Target="https://fr.wikipedia.org/wiki/Aluminium" TargetMode="External"/><Relationship Id="rId4" Type="http://schemas.openxmlformats.org/officeDocument/2006/relationships/hyperlink" Target="https://fr.wikipedia.org/wiki/B%C3%A2timent_(m%C3%A9tier)" TargetMode="External"/><Relationship Id="rId9" Type="http://schemas.openxmlformats.org/officeDocument/2006/relationships/hyperlink" Target="https://fr.wikipedia.org/wiki/Acier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fr.wikipedia.org/wiki/%C3%89tat_stationnaire" TargetMode="External"/><Relationship Id="rId7" Type="http://schemas.openxmlformats.org/officeDocument/2006/relationships/hyperlink" Target="https://fr.wikipedia.org/wiki/1856" TargetMode="External"/><Relationship Id="rId2" Type="http://schemas.openxmlformats.org/officeDocument/2006/relationships/hyperlink" Target="https://fr.wikipedia.org/wiki/Fluide_incompressi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Henry_Darcy" TargetMode="External"/><Relationship Id="rId5" Type="http://schemas.openxmlformats.org/officeDocument/2006/relationships/hyperlink" Target="https://fr.wikipedia.org/wiki/Charge_(hydraulique)" TargetMode="External"/><Relationship Id="rId4" Type="http://schemas.openxmlformats.org/officeDocument/2006/relationships/hyperlink" Target="https://fr.wikipedia.org/wiki/Milieu_poreu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Pont" TargetMode="External"/><Relationship Id="rId3" Type="http://schemas.openxmlformats.org/officeDocument/2006/relationships/hyperlink" Target="https://fr.wikipedia.org/wiki/Espace_public" TargetMode="External"/><Relationship Id="rId7" Type="http://schemas.openxmlformats.org/officeDocument/2006/relationships/hyperlink" Target="https://fr.wikipedia.org/wiki/Architecte_paysagiste" TargetMode="External"/><Relationship Id="rId12" Type="http://schemas.openxmlformats.org/officeDocument/2006/relationships/hyperlink" Target="https://fr.wikipedia.org/wiki/Architecture_(informatique)" TargetMode="External"/><Relationship Id="rId2" Type="http://schemas.openxmlformats.org/officeDocument/2006/relationships/hyperlink" Target="https://fr.wikipedia.org/wiki/B%C3%A2timent_(construction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Paysage" TargetMode="External"/><Relationship Id="rId11" Type="http://schemas.openxmlformats.org/officeDocument/2006/relationships/hyperlink" Target="https://fr.wikipedia.org/wiki/Station_spatiale" TargetMode="External"/><Relationship Id="rId5" Type="http://schemas.openxmlformats.org/officeDocument/2006/relationships/hyperlink" Target="https://fr.wikipedia.org/wiki/Ville" TargetMode="External"/><Relationship Id="rId10" Type="http://schemas.openxmlformats.org/officeDocument/2006/relationships/hyperlink" Target="https://fr.wikipedia.org/wiki/Architecture_navale" TargetMode="External"/><Relationship Id="rId4" Type="http://schemas.openxmlformats.org/officeDocument/2006/relationships/hyperlink" Target="https://fr.wikipedia.org/wiki/Village" TargetMode="External"/><Relationship Id="rId9" Type="http://schemas.openxmlformats.org/officeDocument/2006/relationships/hyperlink" Target="https://fr.wikipedia.org/wiki/Navir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Ville" TargetMode="External"/><Relationship Id="rId2" Type="http://schemas.openxmlformats.org/officeDocument/2006/relationships/hyperlink" Target="https://fr.wikipedia.org/wiki/Urbanis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Environnement" TargetMode="External"/><Relationship Id="rId4" Type="http://schemas.openxmlformats.org/officeDocument/2006/relationships/hyperlink" Target="https://fr.wikipedia.org/wiki/Territoire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METIERS</a:t>
            </a:r>
            <a:br>
              <a:rPr lang="fr-FR" b="1" dirty="0"/>
            </a:br>
            <a:r>
              <a:rPr lang="fr-FR" b="1" dirty="0"/>
              <a:t> EN</a:t>
            </a:r>
            <a:br>
              <a:rPr lang="fr-FR" b="1" dirty="0"/>
            </a:br>
            <a:r>
              <a:rPr lang="fr-FR" b="1" dirty="0"/>
              <a:t> SCIENCES ET TECHNOLOGIE </a:t>
            </a:r>
            <a:r>
              <a:rPr lang="fr-FR" b="1" dirty="0" smtClean="0"/>
              <a:t>– </a:t>
            </a:r>
            <a:r>
              <a:rPr lang="fr-FR" b="1" dirty="0" smtClean="0"/>
              <a:t>S2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MST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Remarque: pour les examens c’est les exercices de TD que vous devez maitriser. </a:t>
            </a:r>
          </a:p>
          <a:p>
            <a:endParaRPr lang="fr-FR" dirty="0" smtClean="0"/>
          </a:p>
          <a:p>
            <a:r>
              <a:rPr lang="fr-FR" dirty="0" smtClean="0"/>
              <a:t>Bon courage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738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Domaines du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400" b="1" dirty="0"/>
              <a:t>La mécanique est présente dans tous les </a:t>
            </a:r>
            <a:r>
              <a:rPr lang="fr-FR" sz="2400" b="1" dirty="0" err="1"/>
              <a:t>process</a:t>
            </a:r>
            <a:r>
              <a:rPr lang="fr-FR" sz="2400" b="1" dirty="0"/>
              <a:t> de fabrication et de conception des produits de haute technologie</a:t>
            </a:r>
            <a:r>
              <a:rPr lang="fr-FR" sz="2400" dirty="0"/>
              <a:t>, et ce, dans tous les grands secteurs de </a:t>
            </a:r>
            <a:r>
              <a:rPr lang="fr-FR" sz="2400" dirty="0" smtClean="0"/>
              <a:t>l’industrie</a:t>
            </a:r>
            <a:r>
              <a:rPr lang="fr-FR" sz="1600" dirty="0"/>
              <a:t> </a:t>
            </a:r>
            <a:r>
              <a:rPr lang="fr-FR" sz="1600" dirty="0" smtClean="0"/>
              <a:t>: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Production et maintenance des équipements industriels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Production, transport et transformation de l’énergie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Transformation des métaux 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Aéronautique, aérospatiale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Industrie navale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Industrie militaire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Industrie automobile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Engins de travaux publics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Etc…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endParaRPr lang="fr-FR" sz="1600" dirty="0" smtClean="0"/>
          </a:p>
          <a:p>
            <a:pPr algn="just"/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578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spécialités de l’Ingénieur en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trois grandes spécialités offertes à l’ingénieur en Génie Mécanique se résument en :</a:t>
            </a:r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construction mécanique (conception - BE)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fabrication mécanique (BM)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Génie thermique ou énergétique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844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</a:t>
            </a:r>
            <a:r>
              <a:rPr lang="fr-FR" dirty="0"/>
              <a:t>Missions </a:t>
            </a:r>
            <a:r>
              <a:rPr lang="fr-FR" dirty="0" smtClean="0"/>
              <a:t>de l’Ingénieur </a:t>
            </a:r>
            <a:r>
              <a:rPr lang="fr-FR" dirty="0"/>
              <a:t>en </a:t>
            </a:r>
            <a:r>
              <a:rPr lang="fr-FR" dirty="0" smtClean="0"/>
              <a:t>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400" dirty="0" smtClean="0"/>
              <a:t>L’ingénieur </a:t>
            </a:r>
            <a:r>
              <a:rPr lang="fr-FR" sz="3400" dirty="0"/>
              <a:t>en mécanique s’intéresse à la conception de produits, de systèmes et de machines où l’on retrouve un mouvement, comme des </a:t>
            </a:r>
            <a:r>
              <a:rPr lang="fr-FR" sz="3400" dirty="0">
                <a:solidFill>
                  <a:srgbClr val="FF0000"/>
                </a:solidFill>
              </a:rPr>
              <a:t>avions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navires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armes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satellites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robots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turbines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pompes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moteurs</a:t>
            </a:r>
            <a:r>
              <a:rPr lang="fr-FR" sz="3400" dirty="0"/>
              <a:t>, des systèmes de </a:t>
            </a:r>
            <a:r>
              <a:rPr lang="fr-FR" sz="3400" dirty="0">
                <a:solidFill>
                  <a:srgbClr val="FF0000"/>
                </a:solidFill>
              </a:rPr>
              <a:t>chauffage</a:t>
            </a:r>
            <a:r>
              <a:rPr lang="fr-FR" sz="3400" dirty="0"/>
              <a:t>, </a:t>
            </a:r>
            <a:r>
              <a:rPr lang="fr-FR" sz="3400" dirty="0" smtClean="0"/>
              <a:t>des systèmes </a:t>
            </a:r>
            <a:r>
              <a:rPr lang="fr-FR" sz="3400" dirty="0" smtClean="0">
                <a:solidFill>
                  <a:srgbClr val="FF0000"/>
                </a:solidFill>
              </a:rPr>
              <a:t>frigorifiques </a:t>
            </a:r>
            <a:r>
              <a:rPr lang="fr-FR" sz="3400" dirty="0"/>
              <a:t>et </a:t>
            </a:r>
            <a:r>
              <a:rPr lang="fr-FR" sz="3400" dirty="0" smtClean="0"/>
              <a:t>de </a:t>
            </a:r>
            <a:r>
              <a:rPr lang="fr-FR" sz="3400" dirty="0" smtClean="0">
                <a:solidFill>
                  <a:srgbClr val="FF0000"/>
                </a:solidFill>
              </a:rPr>
              <a:t>climatisation</a:t>
            </a:r>
            <a:r>
              <a:rPr lang="fr-FR" sz="3400" dirty="0" smtClean="0"/>
              <a:t> </a:t>
            </a:r>
            <a:r>
              <a:rPr lang="fr-FR" sz="3400" dirty="0"/>
              <a:t>(Transfert de masse et de chaleur), etc</a:t>
            </a:r>
            <a:r>
              <a:rPr lang="fr-FR" sz="3400" dirty="0" smtClean="0"/>
              <a:t>…</a:t>
            </a:r>
            <a:endParaRPr lang="fr-FR" sz="3400" dirty="0"/>
          </a:p>
          <a:p>
            <a:pPr algn="just"/>
            <a:r>
              <a:rPr lang="fr-FR" sz="3400" dirty="0" smtClean="0"/>
              <a:t>Il </a:t>
            </a:r>
            <a:r>
              <a:rPr lang="fr-FR" sz="3400" dirty="0"/>
              <a:t>se charge de </a:t>
            </a:r>
            <a:r>
              <a:rPr lang="fr-FR" sz="3400" b="1" dirty="0"/>
              <a:t>fabriquer un prototype et de développer de nouveaux produits</a:t>
            </a:r>
            <a:r>
              <a:rPr lang="fr-FR" sz="3400" dirty="0"/>
              <a:t> pour </a:t>
            </a:r>
            <a:r>
              <a:rPr lang="fr-FR" sz="3400" dirty="0" smtClean="0"/>
              <a:t>l'entreprise, </a:t>
            </a:r>
            <a:r>
              <a:rPr lang="fr-FR" sz="3400" dirty="0"/>
              <a:t>le plus souvent au sein d'un bureau </a:t>
            </a:r>
            <a:r>
              <a:rPr lang="fr-FR" sz="3400" dirty="0" smtClean="0"/>
              <a:t>d'études. Il </a:t>
            </a:r>
            <a:r>
              <a:rPr lang="fr-FR" sz="3400" b="1" dirty="0"/>
              <a:t>gère</a:t>
            </a:r>
            <a:r>
              <a:rPr lang="fr-FR" sz="3400" dirty="0"/>
              <a:t> aussi la production de ce produit de </a:t>
            </a:r>
            <a:r>
              <a:rPr lang="fr-FR" sz="3400" b="1" dirty="0"/>
              <a:t>A à Z</a:t>
            </a:r>
            <a:r>
              <a:rPr lang="fr-FR" sz="3400" dirty="0" smtClean="0"/>
              <a:t>.</a:t>
            </a:r>
          </a:p>
          <a:p>
            <a:pPr algn="just"/>
            <a:r>
              <a:rPr lang="fr-FR" sz="3400" dirty="0" smtClean="0"/>
              <a:t>Il est responsable </a:t>
            </a:r>
            <a:r>
              <a:rPr lang="fr-FR" sz="3400" dirty="0"/>
              <a:t>de la </a:t>
            </a:r>
            <a:r>
              <a:rPr lang="fr-FR" sz="3400" dirty="0" smtClean="0"/>
              <a:t>fabrication</a:t>
            </a:r>
            <a:r>
              <a:rPr lang="fr-FR" sz="3400" dirty="0"/>
              <a:t>.</a:t>
            </a:r>
            <a:endParaRPr lang="fr-FR" sz="3400" dirty="0" smtClean="0"/>
          </a:p>
          <a:p>
            <a:pPr algn="just"/>
            <a:r>
              <a:rPr lang="fr-FR" sz="3400" dirty="0" smtClean="0"/>
              <a:t>Il </a:t>
            </a:r>
            <a:r>
              <a:rPr lang="fr-FR" sz="3400" dirty="0"/>
              <a:t>conseille l'entreprise et la clientèle et </a:t>
            </a:r>
            <a:r>
              <a:rPr lang="fr-FR" sz="3400" dirty="0">
                <a:solidFill>
                  <a:srgbClr val="FF0000"/>
                </a:solidFill>
              </a:rPr>
              <a:t>évalue les risques et les techniques utilisés </a:t>
            </a:r>
            <a:r>
              <a:rPr lang="fr-FR" sz="3400" dirty="0"/>
              <a:t>pour </a:t>
            </a:r>
            <a:r>
              <a:rPr lang="fr-FR" sz="3400" dirty="0" smtClean="0"/>
              <a:t>l’élaboration des produits.</a:t>
            </a:r>
          </a:p>
          <a:p>
            <a:pPr algn="just"/>
            <a:r>
              <a:rPr lang="fr-FR" sz="3400" dirty="0" smtClean="0"/>
              <a:t>Enfin</a:t>
            </a:r>
            <a:r>
              <a:rPr lang="fr-FR" sz="3400" dirty="0"/>
              <a:t>, il </a:t>
            </a:r>
            <a:r>
              <a:rPr lang="fr-FR" sz="3400" dirty="0">
                <a:solidFill>
                  <a:srgbClr val="FF0000"/>
                </a:solidFill>
              </a:rPr>
              <a:t>supervise l'installation et la pénétration du produit sur le marché</a:t>
            </a:r>
            <a:r>
              <a:rPr lang="fr-FR" sz="3400" dirty="0"/>
              <a:t>, ainsi que sa maintenance.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239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Disciplines du génie </a:t>
            </a:r>
            <a:r>
              <a:rPr lang="fr-FR" dirty="0" smtClean="0"/>
              <a:t>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Données </a:t>
            </a:r>
            <a:r>
              <a:rPr lang="fr-FR" dirty="0"/>
              <a:t>dans l'ordre du cycle de vie d'un produit mécanique.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hlinkClick r:id="rId2"/>
              </a:rPr>
              <a:t>Conception de </a:t>
            </a:r>
            <a:r>
              <a:rPr lang="fr-FR" b="1" dirty="0" smtClean="0">
                <a:hlinkClick r:id="rId2"/>
              </a:rPr>
              <a:t>produit</a:t>
            </a:r>
            <a:endParaRPr lang="fr-FR" b="1" dirty="0" smtClean="0"/>
          </a:p>
          <a:p>
            <a:pPr marL="1314450" lvl="2" indent="-514350"/>
            <a:r>
              <a:rPr lang="fr-FR" b="1" dirty="0" smtClean="0"/>
              <a:t>Analyse fonctionnelle, CAO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hlinkClick r:id="rId3"/>
              </a:rPr>
              <a:t>Mécanique</a:t>
            </a:r>
            <a:endParaRPr lang="fr-FR" b="1" dirty="0">
              <a:hlinkClick r:id="rId3"/>
            </a:endParaRPr>
          </a:p>
          <a:p>
            <a:pPr marL="1314450" lvl="2" indent="-514350"/>
            <a:r>
              <a:rPr lang="fr-FR" b="1" dirty="0"/>
              <a:t>E</a:t>
            </a:r>
            <a:r>
              <a:rPr lang="fr-FR" b="1" dirty="0" smtClean="0"/>
              <a:t>tude des mouvements et forces: Dynamique, Cinématique, Statique, Résistance des matériaux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hlinkClick r:id="rId4"/>
              </a:rPr>
              <a:t>Construction </a:t>
            </a:r>
            <a:r>
              <a:rPr lang="fr-FR" b="1" dirty="0" smtClean="0">
                <a:hlinkClick r:id="rId4"/>
              </a:rPr>
              <a:t>mécanique</a:t>
            </a:r>
            <a:endParaRPr lang="fr-FR" b="1" dirty="0" smtClean="0"/>
          </a:p>
          <a:p>
            <a:pPr marL="1314450" lvl="2" indent="-514350"/>
            <a:r>
              <a:rPr lang="fr-FR" b="1" dirty="0" smtClean="0"/>
              <a:t>Dimensionnements et calculs d’éléments standards (Roulements, vérins, engrenages, courroies ….), </a:t>
            </a:r>
            <a:r>
              <a:rPr lang="fr-FR" b="1" dirty="0"/>
              <a:t>Dessin industriel, 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75417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b="1" u="sng" dirty="0">
                <a:solidFill>
                  <a:srgbClr val="0000FF"/>
                </a:solidFill>
              </a:rPr>
              <a:t>Service </a:t>
            </a:r>
            <a:r>
              <a:rPr lang="fr-FR" b="1" u="sng" dirty="0" smtClean="0">
                <a:solidFill>
                  <a:srgbClr val="0000FF"/>
                </a:solidFill>
              </a:rPr>
              <a:t>industrialisation</a:t>
            </a:r>
          </a:p>
          <a:p>
            <a:pPr marL="1314450" lvl="2" indent="-514350"/>
            <a:r>
              <a:rPr lang="fr-FR" b="1" dirty="0" smtClean="0"/>
              <a:t>Gammes de fabrication, FAO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fr-FR" b="1" dirty="0" smtClean="0">
                <a:hlinkClick r:id="rId2"/>
              </a:rPr>
              <a:t>Gestion </a:t>
            </a:r>
            <a:r>
              <a:rPr lang="fr-FR" b="1" dirty="0">
                <a:hlinkClick r:id="rId2"/>
              </a:rPr>
              <a:t>de la </a:t>
            </a:r>
            <a:r>
              <a:rPr lang="fr-FR" b="1" dirty="0" smtClean="0">
                <a:hlinkClick r:id="rId2"/>
              </a:rPr>
              <a:t>production</a:t>
            </a:r>
            <a:endParaRPr lang="fr-FR" b="1" dirty="0" smtClean="0"/>
          </a:p>
          <a:p>
            <a:pPr marL="1314450" lvl="2" indent="-514350"/>
            <a:r>
              <a:rPr lang="fr-FR" b="1" dirty="0" smtClean="0"/>
              <a:t>GPAO</a:t>
            </a:r>
            <a:endParaRPr lang="fr-FR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fr-FR" b="1" dirty="0">
                <a:hlinkClick r:id="rId3"/>
              </a:rPr>
              <a:t>Production</a:t>
            </a:r>
            <a:r>
              <a:rPr lang="fr-FR" b="1" dirty="0"/>
              <a:t> </a:t>
            </a:r>
            <a:endParaRPr lang="fr-FR" dirty="0"/>
          </a:p>
          <a:p>
            <a:pPr marL="1314450" lvl="2" indent="-514350"/>
            <a:r>
              <a:rPr lang="fr-FR" b="1" dirty="0" smtClean="0"/>
              <a:t> Procédé  </a:t>
            </a:r>
            <a:r>
              <a:rPr lang="fr-FR" b="1" dirty="0"/>
              <a:t>de production.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 smtClean="0">
                <a:hlinkClick r:id="rId4"/>
              </a:rPr>
              <a:t>Automatisation</a:t>
            </a:r>
            <a:endParaRPr lang="fr-FR" dirty="0"/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5"/>
              </a:rPr>
              <a:t>Métrologie</a:t>
            </a:r>
            <a:endParaRPr lang="fr-FR" dirty="0"/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6"/>
              </a:rPr>
              <a:t>Qualité</a:t>
            </a:r>
            <a:endParaRPr lang="fr-FR" dirty="0"/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7"/>
              </a:rPr>
              <a:t>Maintenance</a:t>
            </a:r>
            <a:r>
              <a:rPr lang="fr-FR" dirty="0"/>
              <a:t> : </a:t>
            </a:r>
            <a:r>
              <a:rPr lang="fr-FR" dirty="0">
                <a:hlinkClick r:id="rId8"/>
              </a:rPr>
              <a:t>GMAO</a:t>
            </a:r>
            <a:r>
              <a:rPr lang="fr-FR" dirty="0"/>
              <a:t>.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9"/>
              </a:rPr>
              <a:t>Recyclage</a:t>
            </a:r>
            <a:endParaRPr lang="fr-FR" dirty="0"/>
          </a:p>
          <a:p>
            <a:pPr marL="514350" indent="-514350">
              <a:buFont typeface="+mj-lt"/>
              <a:buAutoNum type="arabicPeriod" startAt="6"/>
            </a:pPr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51519" y="4765118"/>
            <a:ext cx="86780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hlinkClick r:id="rId10"/>
              </a:rPr>
              <a:t>Mécanique appliquée au bâtiment</a:t>
            </a:r>
            <a:r>
              <a:rPr lang="fr-FR" sz="2800" dirty="0"/>
              <a:t> : </a:t>
            </a:r>
            <a:endParaRPr lang="fr-FR" sz="2800" dirty="0" smtClean="0"/>
          </a:p>
          <a:p>
            <a:pPr lvl="0" algn="just"/>
            <a:r>
              <a:rPr lang="fr-FR" sz="2800" dirty="0"/>
              <a:t>C</a:t>
            </a:r>
            <a:r>
              <a:rPr lang="fr-FR" sz="2800" dirty="0" smtClean="0"/>
              <a:t>alcul </a:t>
            </a:r>
            <a:r>
              <a:rPr lang="fr-FR" sz="2800" dirty="0"/>
              <a:t>de la thermodynamique des édifices, </a:t>
            </a:r>
            <a:r>
              <a:rPr lang="fr-FR" sz="2800" dirty="0">
                <a:hlinkClick r:id="rId11"/>
              </a:rPr>
              <a:t>domotique</a:t>
            </a:r>
            <a:r>
              <a:rPr lang="fr-FR" sz="2800" dirty="0"/>
              <a:t>, </a:t>
            </a:r>
            <a:endParaRPr lang="fr-FR" sz="2800" dirty="0" smtClean="0"/>
          </a:p>
          <a:p>
            <a:pPr lvl="0" algn="just"/>
            <a:r>
              <a:rPr lang="fr-FR" sz="2800" dirty="0" smtClean="0"/>
              <a:t>électricité</a:t>
            </a:r>
            <a:r>
              <a:rPr lang="fr-FR" sz="2800" dirty="0"/>
              <a:t>, préparation des plans et devis, </a:t>
            </a:r>
            <a:r>
              <a:rPr lang="fr-FR" sz="2800" dirty="0" smtClean="0"/>
              <a:t>surveillance </a:t>
            </a:r>
            <a:r>
              <a:rPr lang="fr-FR" sz="2800" dirty="0"/>
              <a:t>des travaux, contrôle des prix, CAO.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158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fr-FR" sz="3400" dirty="0"/>
              <a:t>L’ingénieur en génie mécanique</a:t>
            </a:r>
            <a:r>
              <a:rPr lang="fr-FR" sz="3400" b="1" dirty="0"/>
              <a:t> intervient dans de nombreux domaines d’activité</a:t>
            </a:r>
            <a:r>
              <a:rPr lang="fr-FR" sz="3400" dirty="0"/>
              <a:t>, en PME comme au sein de grands groupes :</a:t>
            </a:r>
          </a:p>
          <a:p>
            <a:r>
              <a:rPr lang="fr-FR" sz="3400" dirty="0" smtClean="0"/>
              <a:t>Industrie,</a:t>
            </a:r>
            <a:r>
              <a:rPr lang="fr-FR" sz="3400" dirty="0"/>
              <a:t> </a:t>
            </a:r>
          </a:p>
          <a:p>
            <a:r>
              <a:rPr lang="fr-FR" sz="3400" dirty="0" smtClean="0"/>
              <a:t>Transport,</a:t>
            </a:r>
            <a:r>
              <a:rPr lang="fr-FR" sz="3400" dirty="0"/>
              <a:t> </a:t>
            </a:r>
          </a:p>
          <a:p>
            <a:r>
              <a:rPr lang="fr-FR" sz="3400" dirty="0" smtClean="0"/>
              <a:t>Aéronautique et aérospatiale,</a:t>
            </a:r>
          </a:p>
          <a:p>
            <a:r>
              <a:rPr lang="fr-FR" sz="3400" dirty="0" smtClean="0"/>
              <a:t>Défense,</a:t>
            </a:r>
          </a:p>
          <a:p>
            <a:r>
              <a:rPr lang="fr-FR" sz="3400" dirty="0" smtClean="0"/>
              <a:t>Médical, biomécanique</a:t>
            </a:r>
          </a:p>
          <a:p>
            <a:r>
              <a:rPr lang="fr-FR" sz="3400" dirty="0" smtClean="0"/>
              <a:t>Equipements de sports et Loisirs,</a:t>
            </a:r>
            <a:r>
              <a:rPr lang="fr-FR" sz="3400" dirty="0"/>
              <a:t> </a:t>
            </a:r>
          </a:p>
          <a:p>
            <a:r>
              <a:rPr lang="fr-FR" sz="3400" dirty="0" smtClean="0"/>
              <a:t>Machines </a:t>
            </a:r>
            <a:r>
              <a:rPr lang="fr-FR" sz="3400" dirty="0"/>
              <a:t>outils, </a:t>
            </a:r>
          </a:p>
          <a:p>
            <a:r>
              <a:rPr lang="fr-FR" sz="3400" dirty="0" smtClean="0"/>
              <a:t>Biens </a:t>
            </a:r>
            <a:r>
              <a:rPr lang="fr-FR" sz="3400" dirty="0"/>
              <a:t>de consommation,</a:t>
            </a:r>
          </a:p>
          <a:p>
            <a:r>
              <a:rPr lang="fr-FR" sz="3400" dirty="0" smtClean="0"/>
              <a:t>Agroalimentaire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Métallurgie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Electronique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Informatique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Production </a:t>
            </a:r>
            <a:r>
              <a:rPr lang="fr-FR" sz="3400" dirty="0"/>
              <a:t>d’énergie,</a:t>
            </a:r>
          </a:p>
          <a:p>
            <a:r>
              <a:rPr lang="fr-FR" sz="3400" dirty="0" smtClean="0"/>
              <a:t>Télécommunications</a:t>
            </a:r>
          </a:p>
          <a:p>
            <a:r>
              <a:rPr lang="fr-FR" sz="3400" dirty="0" smtClean="0"/>
              <a:t>Recherche &amp; Développement</a:t>
            </a:r>
          </a:p>
          <a:p>
            <a:r>
              <a:rPr lang="fr-FR" sz="3400" dirty="0" smtClean="0"/>
              <a:t>Etc….</a:t>
            </a:r>
            <a:endParaRPr lang="fr-FR" sz="3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9452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Qualités requises de l’Ingénieur en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L’ingénieur en Génie mécanique doit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Détenir de solides </a:t>
            </a:r>
            <a:r>
              <a:rPr lang="fr-FR" b="1" dirty="0"/>
              <a:t>compétences</a:t>
            </a:r>
            <a:r>
              <a:rPr lang="fr-FR" dirty="0"/>
              <a:t> </a:t>
            </a:r>
            <a:r>
              <a:rPr lang="fr-FR" dirty="0" smtClean="0"/>
              <a:t>scientifiques, techniques </a:t>
            </a:r>
            <a:r>
              <a:rPr lang="fr-FR" dirty="0"/>
              <a:t>et méthodologiques</a:t>
            </a:r>
            <a:r>
              <a:rPr lang="fr-FR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Etre </a:t>
            </a:r>
            <a:r>
              <a:rPr lang="fr-FR" dirty="0"/>
              <a:t>capable </a:t>
            </a:r>
            <a:r>
              <a:rPr lang="fr-FR" b="1" dirty="0"/>
              <a:t>d’appréhender l’activité industrielle </a:t>
            </a:r>
            <a:r>
              <a:rPr lang="fr-FR" dirty="0"/>
              <a:t>dans sa </a:t>
            </a:r>
            <a:r>
              <a:rPr lang="fr-FR" dirty="0" smtClean="0"/>
              <a:t>globalité (technique, économique, sociale et environnemental).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Avoir </a:t>
            </a:r>
            <a:r>
              <a:rPr lang="fr-FR" b="1" dirty="0" smtClean="0"/>
              <a:t>haut </a:t>
            </a:r>
            <a:r>
              <a:rPr lang="fr-FR" b="1" dirty="0"/>
              <a:t>niveau de culture </a:t>
            </a:r>
            <a:r>
              <a:rPr lang="fr-FR" dirty="0"/>
              <a:t>générale et </a:t>
            </a:r>
            <a:r>
              <a:rPr lang="fr-FR" dirty="0" smtClean="0"/>
              <a:t>une </a:t>
            </a:r>
            <a:r>
              <a:rPr lang="fr-FR" dirty="0"/>
              <a:t>large ouverture vers le monde industriel</a:t>
            </a:r>
            <a:r>
              <a:rPr lang="fr-FR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Maîtriser </a:t>
            </a:r>
            <a:r>
              <a:rPr lang="fr-FR" dirty="0"/>
              <a:t>au moins une </a:t>
            </a:r>
            <a:r>
              <a:rPr lang="fr-FR" b="1" dirty="0"/>
              <a:t>langue </a:t>
            </a:r>
            <a:r>
              <a:rPr lang="fr-FR" b="1" dirty="0" smtClean="0"/>
              <a:t>étrangère </a:t>
            </a:r>
            <a:r>
              <a:rPr lang="fr-FR" dirty="0" smtClean="0"/>
              <a:t>(Anglais de nos jours).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Capable de </a:t>
            </a:r>
            <a:r>
              <a:rPr lang="fr-FR" b="1" dirty="0"/>
              <a:t>coordonner et de gérer des équipes</a:t>
            </a:r>
            <a:r>
              <a:rPr lang="fr-FR" b="1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Doit </a:t>
            </a:r>
            <a:r>
              <a:rPr lang="fr-FR" dirty="0"/>
              <a:t>se montrer </a:t>
            </a:r>
            <a:r>
              <a:rPr lang="fr-FR" b="1" dirty="0"/>
              <a:t>curieux</a:t>
            </a:r>
            <a:r>
              <a:rPr lang="fr-FR" dirty="0"/>
              <a:t>, </a:t>
            </a:r>
            <a:r>
              <a:rPr lang="fr-FR" b="1" dirty="0"/>
              <a:t>réactif </a:t>
            </a:r>
            <a:r>
              <a:rPr lang="fr-FR" dirty="0"/>
              <a:t>et </a:t>
            </a:r>
            <a:r>
              <a:rPr lang="fr-FR" b="1" dirty="0"/>
              <a:t>flexible</a:t>
            </a:r>
            <a:r>
              <a:rPr lang="fr-FR" dirty="0"/>
              <a:t>, afin d’être toujours à la pointe face à des techniques innovantes.</a:t>
            </a:r>
          </a:p>
        </p:txBody>
      </p:sp>
    </p:spTree>
    <p:extLst>
      <p:ext uri="{BB962C8B-B14F-4D97-AF65-F5344CB8AC3E}">
        <p14:creationId xmlns:p14="http://schemas.microsoft.com/office/powerpoint/2010/main" xmlns="" val="276192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Professionnelle de l’Ingénieur en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 smtClean="0"/>
              <a:t>Ingénieur d’étude</a:t>
            </a:r>
          </a:p>
          <a:p>
            <a:pPr marL="0" indent="0" algn="ctr">
              <a:buNone/>
            </a:pPr>
            <a:r>
              <a:rPr lang="fr-FR" b="1" dirty="0" smtClean="0"/>
              <a:t>Chef de service</a:t>
            </a:r>
          </a:p>
          <a:p>
            <a:pPr marL="0" indent="0" algn="ctr">
              <a:buNone/>
            </a:pPr>
            <a:r>
              <a:rPr lang="fr-FR" b="1" dirty="0" smtClean="0"/>
              <a:t>Ingénieur conseil</a:t>
            </a:r>
          </a:p>
          <a:p>
            <a:pPr marL="0" indent="0" algn="ctr">
              <a:buNone/>
            </a:pPr>
            <a:r>
              <a:rPr lang="fr-FR" b="1" dirty="0" smtClean="0"/>
              <a:t>Manager d’entreprise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14322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 salaires </a:t>
            </a:r>
            <a:endParaRPr lang="fr-FR" dirty="0"/>
          </a:p>
        </p:txBody>
      </p:sp>
      <p:pic>
        <p:nvPicPr>
          <p:cNvPr id="3074" name="Picture 2" descr="http://www.marketing-etudiant.fr/wp-content/uploads/2015/03/graph_salaire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57874" cy="54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Métallurgie</a:t>
            </a:r>
            <a:endParaRPr lang="fr-FR" dirty="0"/>
          </a:p>
        </p:txBody>
      </p:sp>
      <p:pic>
        <p:nvPicPr>
          <p:cNvPr id="2050" name="Picture 2" descr="http://www.icmindustrie.com/wp-content/uploads/2014/11/metallurgie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7164"/>
            <a:ext cx="3890586" cy="29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orage0.dms.mpinteractiv.ro/media/1/1481/21335/12909592/6/metalurgie-ss.jpg?width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7290"/>
            <a:ext cx="3863752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c-it.resource.bosch.com/media/general_use/industries_2/industries_min_1/small_height_1/metallurgy_w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19" y="4382258"/>
            <a:ext cx="3864719" cy="22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celormit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38315"/>
            <a:ext cx="3240360" cy="24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046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S2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45685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33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040560"/>
          </a:xfrm>
        </p:spPr>
        <p:txBody>
          <a:bodyPr>
            <a:noAutofit/>
          </a:bodyPr>
          <a:lstStyle/>
          <a:p>
            <a:pPr algn="just"/>
            <a:r>
              <a:rPr lang="fr-FR" sz="2800" dirty="0"/>
              <a:t>La </a:t>
            </a:r>
            <a:r>
              <a:rPr lang="fr-FR" sz="2800" b="1" dirty="0"/>
              <a:t>métallurgie</a:t>
            </a:r>
            <a:r>
              <a:rPr lang="fr-FR" sz="2800" dirty="0"/>
              <a:t> est la </a:t>
            </a:r>
            <a:r>
              <a:rPr lang="fr-FR" sz="2800" dirty="0">
                <a:hlinkClick r:id="rId3" tooltip="Science des matériaux"/>
              </a:rPr>
              <a:t>science des matériaux</a:t>
            </a:r>
            <a:r>
              <a:rPr lang="fr-FR" sz="2800" dirty="0"/>
              <a:t> </a:t>
            </a:r>
            <a:r>
              <a:rPr lang="fr-FR" sz="2800" dirty="0" smtClean="0"/>
              <a:t>qui étudie </a:t>
            </a:r>
            <a:r>
              <a:rPr lang="fr-FR" sz="2800" dirty="0"/>
              <a:t>les </a:t>
            </a:r>
            <a:r>
              <a:rPr lang="fr-FR" sz="2800" dirty="0">
                <a:hlinkClick r:id="rId4" tooltip="Métal"/>
              </a:rPr>
              <a:t>métaux</a:t>
            </a:r>
            <a:r>
              <a:rPr lang="fr-FR" sz="2800" dirty="0"/>
              <a:t>, leurs élaborations, leurs propriétés, leurs traitements</a:t>
            </a:r>
            <a:r>
              <a:rPr lang="fr-FR" sz="2800" dirty="0" smtClean="0"/>
              <a:t>.</a:t>
            </a:r>
          </a:p>
          <a:p>
            <a:pPr algn="just"/>
            <a:r>
              <a:rPr lang="fr-FR" sz="2800" dirty="0"/>
              <a:t>Ensemble des procédés et des techniques d'extraction, d'élaboration, de mise en forme et de traitement des métaux et de </a:t>
            </a:r>
            <a:r>
              <a:rPr lang="fr-FR" sz="2800" dirty="0" smtClean="0"/>
              <a:t>leurs alliages.</a:t>
            </a:r>
          </a:p>
          <a:p>
            <a:pPr algn="just"/>
            <a:r>
              <a:rPr lang="fr-FR" sz="2800" dirty="0" smtClean="0"/>
              <a:t>Par </a:t>
            </a:r>
            <a:r>
              <a:rPr lang="fr-FR" sz="2800" dirty="0"/>
              <a:t>extension, on désigne ainsi, l’</a:t>
            </a:r>
            <a:r>
              <a:rPr lang="fr-FR" sz="2800" dirty="0">
                <a:hlinkClick r:id="rId5" tooltip="Industrie"/>
              </a:rPr>
              <a:t>industrie</a:t>
            </a:r>
            <a:r>
              <a:rPr lang="fr-FR" sz="2800" dirty="0"/>
              <a:t> de la fabrication des métaux et des </a:t>
            </a:r>
            <a:r>
              <a:rPr lang="fr-FR" sz="2800" dirty="0">
                <a:hlinkClick r:id="rId6" tooltip="Alliage"/>
              </a:rPr>
              <a:t>alliages</a:t>
            </a:r>
            <a:r>
              <a:rPr lang="fr-FR" sz="2800" dirty="0"/>
              <a:t>, qui repose </a:t>
            </a:r>
            <a:r>
              <a:rPr lang="fr-FR" sz="2800" dirty="0" smtClean="0"/>
              <a:t>sur </a:t>
            </a:r>
            <a:r>
              <a:rPr lang="fr-FR" sz="2800" dirty="0"/>
              <a:t>la maîtrise de cette </a:t>
            </a:r>
            <a:r>
              <a:rPr lang="fr-FR" sz="2800" dirty="0">
                <a:hlinkClick r:id="rId7" tooltip="Science"/>
              </a:rPr>
              <a:t>science</a:t>
            </a:r>
            <a:r>
              <a:rPr lang="fr-FR" sz="2800" dirty="0" smtClean="0"/>
              <a:t>.</a:t>
            </a:r>
          </a:p>
          <a:p>
            <a:pPr algn="just"/>
            <a:r>
              <a:rPr lang="fr-FR" sz="2800" dirty="0" smtClean="0"/>
              <a:t>Il s’agit d’une science très ancienne.</a:t>
            </a:r>
          </a:p>
          <a:p>
            <a:pPr algn="just"/>
            <a:endParaRPr lang="fr-FR" dirty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Control 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Control 1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Control 1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Control 1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Control 2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Control 2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Control 3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Control 3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Control 4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Control 4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Control 4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Control 4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Control 5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Control 5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Control 5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Control 6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Control 6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Control 6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Control 7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Control 7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Control 7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Control 7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Control 8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Control 8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Control 8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Control 9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" name="Control 9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" name="Control 9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Control 10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Control 1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Control 10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Control 10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Control 11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Control 11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Control 11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Control 12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Control 12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Control 12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7" name="Control 13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Control 13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Control 13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Control 13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Control 14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Control 14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Control 14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4" name="Control 15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5" name="Control 15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6" name="Control 15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7" name="Control 16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8" name="Control 16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9" name="Control 16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0" name="Control 17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3 spécialités de la métallurgie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FR" sz="3600" dirty="0" smtClean="0"/>
              <a:t>La </a:t>
            </a:r>
            <a:r>
              <a:rPr lang="fr-FR" sz="3600" dirty="0">
                <a:hlinkClick r:id="rId2" tooltip="Production d'acier"/>
              </a:rPr>
              <a:t>production d'acier</a:t>
            </a:r>
            <a:r>
              <a:rPr lang="fr-FR" sz="3600" dirty="0"/>
              <a:t> et des alliages ferreux (</a:t>
            </a:r>
            <a:r>
              <a:rPr lang="fr-FR" sz="3600" dirty="0">
                <a:hlinkClick r:id="rId3" tooltip="Sidérurgie"/>
              </a:rPr>
              <a:t>sidérurgie</a:t>
            </a:r>
            <a:r>
              <a:rPr lang="fr-FR" sz="3600" dirty="0"/>
              <a:t>) ;</a:t>
            </a:r>
          </a:p>
          <a:p>
            <a:pPr algn="just"/>
            <a:r>
              <a:rPr lang="fr-FR" sz="3600" dirty="0" smtClean="0"/>
              <a:t>La </a:t>
            </a:r>
            <a:r>
              <a:rPr lang="fr-FR" sz="3600" dirty="0">
                <a:hlinkClick r:id="rId4" tooltip="Production des métaux non ferreux"/>
              </a:rPr>
              <a:t>production des métaux non ferreux</a:t>
            </a:r>
            <a:r>
              <a:rPr lang="fr-FR" sz="3600" dirty="0"/>
              <a:t> et non précieux ;</a:t>
            </a:r>
          </a:p>
          <a:p>
            <a:pPr algn="just"/>
            <a:r>
              <a:rPr lang="fr-FR" sz="3600" dirty="0" smtClean="0"/>
              <a:t>La </a:t>
            </a:r>
            <a:r>
              <a:rPr lang="fr-FR" sz="3600" dirty="0"/>
              <a:t>production des </a:t>
            </a:r>
            <a:r>
              <a:rPr lang="fr-FR" sz="3600" dirty="0">
                <a:hlinkClick r:id="rId5" tooltip="Métaux précieux"/>
              </a:rPr>
              <a:t>métaux </a:t>
            </a:r>
            <a:r>
              <a:rPr lang="fr-FR" sz="3600" dirty="0" smtClean="0">
                <a:hlinkClick r:id="rId5" tooltip="Métaux précieux"/>
              </a:rPr>
              <a:t>précieux</a:t>
            </a:r>
            <a:r>
              <a:rPr lang="fr-FR" sz="3600" dirty="0" smtClean="0"/>
              <a:t> (Or, argent, etc…).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04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industrielles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La </a:t>
            </a:r>
            <a:r>
              <a:rPr lang="fr-FR" dirty="0">
                <a:hlinkClick r:id="rId2" tooltip="Sidérurgie"/>
              </a:rPr>
              <a:t>sidérurgie</a:t>
            </a:r>
            <a:r>
              <a:rPr lang="fr-FR" dirty="0"/>
              <a:t> connaît son plus fort développement à la fin du </a:t>
            </a:r>
            <a:r>
              <a:rPr lang="fr-FR" dirty="0">
                <a:hlinkClick r:id="rId3" tooltip="XVIIIe siècle"/>
              </a:rPr>
              <a:t>XVIII</a:t>
            </a:r>
            <a:r>
              <a:rPr lang="fr-FR" baseline="30000" dirty="0">
                <a:hlinkClick r:id="rId3" tooltip="XVIIIe siècle"/>
              </a:rPr>
              <a:t>e</a:t>
            </a:r>
            <a:r>
              <a:rPr lang="fr-FR" dirty="0">
                <a:hlinkClick r:id="rId3" tooltip="XVIIIe siècle"/>
              </a:rPr>
              <a:t> siècle</a:t>
            </a:r>
            <a:r>
              <a:rPr lang="fr-FR" dirty="0"/>
              <a:t>, ce qui permit la </a:t>
            </a:r>
            <a:r>
              <a:rPr lang="fr-FR" dirty="0">
                <a:hlinkClick r:id="rId4" tooltip="Révolution industrielle"/>
              </a:rPr>
              <a:t>révolution industrielle</a:t>
            </a:r>
            <a:r>
              <a:rPr lang="fr-FR" dirty="0"/>
              <a:t>. La production en masse d'</a:t>
            </a:r>
            <a:r>
              <a:rPr lang="fr-FR" dirty="0">
                <a:hlinkClick r:id="rId5" tooltip="Acier"/>
              </a:rPr>
              <a:t>acier</a:t>
            </a:r>
            <a:r>
              <a:rPr lang="fr-FR" dirty="0"/>
              <a:t> permit la réalisation de </a:t>
            </a:r>
            <a:r>
              <a:rPr lang="fr-FR" dirty="0">
                <a:hlinkClick r:id="rId6" tooltip="Machine à vapeur"/>
              </a:rPr>
              <a:t>machines à vapeur</a:t>
            </a:r>
            <a:r>
              <a:rPr lang="fr-FR" dirty="0"/>
              <a:t> et de </a:t>
            </a:r>
            <a:r>
              <a:rPr lang="fr-FR" dirty="0">
                <a:solidFill>
                  <a:srgbClr val="0000FF"/>
                </a:solidFill>
              </a:rPr>
              <a:t>moteurs thermique à combustion interne</a:t>
            </a:r>
            <a:r>
              <a:rPr lang="fr-FR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fr-FR" dirty="0" smtClean="0"/>
              <a:t>La </a:t>
            </a:r>
            <a:r>
              <a:rPr lang="fr-FR" dirty="0"/>
              <a:t>métallurgie recouvre un éventail d'activités industrielles :</a:t>
            </a:r>
          </a:p>
          <a:p>
            <a:pPr marL="400050" lvl="1" indent="0">
              <a:buNone/>
            </a:pPr>
            <a:r>
              <a:rPr lang="fr-FR" sz="3000" dirty="0"/>
              <a:t>l'extraction du </a:t>
            </a:r>
            <a:r>
              <a:rPr lang="fr-FR" sz="3000" dirty="0">
                <a:hlinkClick r:id="rId7" tooltip="Minerai (roche)"/>
              </a:rPr>
              <a:t>minerai</a:t>
            </a:r>
            <a:r>
              <a:rPr lang="fr-FR" sz="3000" dirty="0"/>
              <a:t> et sa 1</a:t>
            </a:r>
            <a:r>
              <a:rPr lang="fr-FR" sz="3000" baseline="30000" dirty="0"/>
              <a:t>ère</a:t>
            </a:r>
            <a:r>
              <a:rPr lang="fr-FR" sz="3000" dirty="0"/>
              <a:t>  transformation (</a:t>
            </a:r>
            <a:r>
              <a:rPr lang="fr-FR" sz="3000" dirty="0">
                <a:hlinkClick r:id="rId8" tooltip="Minéralurgie"/>
              </a:rPr>
              <a:t>minéralurgie</a:t>
            </a:r>
            <a:r>
              <a:rPr lang="fr-FR" sz="3000" dirty="0"/>
              <a:t>),</a:t>
            </a:r>
          </a:p>
          <a:p>
            <a:pPr marL="400050" lvl="1" indent="0">
              <a:buNone/>
            </a:pPr>
            <a:r>
              <a:rPr lang="fr-FR" sz="3000" dirty="0"/>
              <a:t>le </a:t>
            </a:r>
            <a:r>
              <a:rPr lang="fr-FR" sz="3000" dirty="0">
                <a:hlinkClick r:id="rId9" tooltip="Recyclage"/>
              </a:rPr>
              <a:t>recyclage</a:t>
            </a:r>
            <a:r>
              <a:rPr lang="fr-FR" sz="3000" dirty="0"/>
              <a:t> des métaux </a:t>
            </a:r>
            <a:r>
              <a:rPr lang="fr-FR" sz="3000" dirty="0" smtClean="0"/>
              <a:t>; la </a:t>
            </a:r>
            <a:r>
              <a:rPr lang="fr-FR" sz="3000" dirty="0">
                <a:hlinkClick r:id="rId10" tooltip="Fonderie"/>
              </a:rPr>
              <a:t>fonderie</a:t>
            </a:r>
            <a:r>
              <a:rPr lang="fr-FR" sz="3000" dirty="0"/>
              <a:t> (</a:t>
            </a:r>
            <a:r>
              <a:rPr lang="fr-FR" sz="3000" dirty="0">
                <a:hlinkClick r:id="rId11" tooltip="Haut-fourneau"/>
              </a:rPr>
              <a:t>hauts-fourneaux</a:t>
            </a:r>
            <a:r>
              <a:rPr lang="fr-FR" sz="3000" dirty="0"/>
              <a:t> et affinage) </a:t>
            </a:r>
            <a:r>
              <a:rPr lang="fr-FR" sz="3000" dirty="0" smtClean="0"/>
              <a:t>; la </a:t>
            </a:r>
            <a:r>
              <a:rPr lang="fr-FR" sz="3000" dirty="0"/>
              <a:t>fabrication de produit </a:t>
            </a:r>
            <a:r>
              <a:rPr lang="fr-FR" sz="3000" dirty="0">
                <a:hlinkClick r:id="rId12" tooltip="Brut"/>
              </a:rPr>
              <a:t>brut</a:t>
            </a:r>
            <a:r>
              <a:rPr lang="fr-FR" sz="3000" dirty="0"/>
              <a:t> par les </a:t>
            </a:r>
            <a:r>
              <a:rPr lang="fr-FR" sz="3000" dirty="0">
                <a:hlinkClick r:id="rId13" tooltip="Laminoir"/>
              </a:rPr>
              <a:t>laminoirs</a:t>
            </a:r>
            <a:r>
              <a:rPr lang="fr-FR" sz="3000" dirty="0"/>
              <a:t> ;</a:t>
            </a:r>
          </a:p>
          <a:p>
            <a:pPr marL="400050" lvl="1" indent="0">
              <a:buNone/>
            </a:pPr>
            <a:r>
              <a:rPr lang="fr-FR" sz="3000" dirty="0"/>
              <a:t>la transformation des produits </a:t>
            </a:r>
            <a:r>
              <a:rPr lang="fr-FR" sz="3000" dirty="0">
                <a:hlinkClick r:id="rId12" tooltip="Brut"/>
              </a:rPr>
              <a:t>bruts</a:t>
            </a:r>
            <a:r>
              <a:rPr lang="fr-FR" sz="3000" dirty="0"/>
              <a:t> en produits semi-finis ; </a:t>
            </a:r>
          </a:p>
          <a:p>
            <a:pPr marL="400050" lvl="1" indent="0">
              <a:buNone/>
            </a:pPr>
            <a:r>
              <a:rPr lang="fr-FR" sz="3000" dirty="0"/>
              <a:t>la fabrication de matériel et de produits finis pour l'</a:t>
            </a:r>
            <a:r>
              <a:rPr lang="fr-FR" sz="3000" dirty="0">
                <a:hlinkClick r:id="rId14" tooltip="Industrie"/>
              </a:rPr>
              <a:t>industrie</a:t>
            </a:r>
            <a:r>
              <a:rPr lang="fr-FR" sz="3000" dirty="0"/>
              <a:t>, le </a:t>
            </a:r>
            <a:r>
              <a:rPr lang="fr-FR" sz="3000" dirty="0">
                <a:hlinkClick r:id="rId15" tooltip="Bâtiment (métier)"/>
              </a:rPr>
              <a:t>bâtiment</a:t>
            </a:r>
            <a:r>
              <a:rPr lang="fr-FR" sz="3000" dirty="0"/>
              <a:t> et le </a:t>
            </a:r>
            <a:r>
              <a:rPr lang="fr-FR" sz="3000" dirty="0">
                <a:hlinkClick r:id="rId16" tooltip="Transport"/>
              </a:rPr>
              <a:t>transport</a:t>
            </a:r>
            <a:r>
              <a:rPr lang="fr-FR" sz="30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390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du métallurgiste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L’ingénieur </a:t>
            </a:r>
            <a:r>
              <a:rPr lang="fr-FR" dirty="0" smtClean="0"/>
              <a:t>en métallurgie </a:t>
            </a:r>
            <a:r>
              <a:rPr lang="fr-FR" dirty="0" smtClean="0">
                <a:solidFill>
                  <a:srgbClr val="FF0000"/>
                </a:solidFill>
              </a:rPr>
              <a:t>effectue </a:t>
            </a:r>
            <a:r>
              <a:rPr lang="fr-FR" dirty="0">
                <a:solidFill>
                  <a:srgbClr val="FF0000"/>
                </a:solidFill>
              </a:rPr>
              <a:t>des études sur les propriétés et les caractéristiques des matériaux et minerais</a:t>
            </a:r>
            <a:r>
              <a:rPr lang="fr-FR" dirty="0"/>
              <a:t> et planifie, conceptualise et met à l’essai de la machinerie et des procédés pour le traitement des métaux, des alliages et autres matériaux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Avant tout, l'ingénieur métallurgiste doit </a:t>
            </a:r>
            <a:r>
              <a:rPr lang="fr-FR" dirty="0">
                <a:solidFill>
                  <a:srgbClr val="FF0000"/>
                </a:solidFill>
              </a:rPr>
              <a:t>maîtriser les propriétés physiques, chimiques et mécaniques des métaux</a:t>
            </a:r>
            <a:r>
              <a:rPr lang="fr-FR" dirty="0"/>
              <a:t>, ainsi que les caractéristiques des produits fabriqués et les techniques utilisées dans l'entreprise.</a:t>
            </a:r>
          </a:p>
        </p:txBody>
      </p:sp>
    </p:spTree>
    <p:extLst>
      <p:ext uri="{BB962C8B-B14F-4D97-AF65-F5344CB8AC3E}">
        <p14:creationId xmlns:p14="http://schemas.microsoft.com/office/powerpoint/2010/main" xmlns="" val="270344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de la métallurgie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Les techniques de formage du métal déterminent les grands secteurs d'emplois de la </a:t>
            </a:r>
            <a:r>
              <a:rPr lang="fr-FR" dirty="0" smtClean="0"/>
              <a:t>métallurgie: </a:t>
            </a:r>
          </a:p>
          <a:p>
            <a:pPr algn="just"/>
            <a:r>
              <a:rPr lang="fr-FR" dirty="0" smtClean="0"/>
              <a:t>la fonderie</a:t>
            </a:r>
            <a:r>
              <a:rPr lang="fr-FR" dirty="0"/>
              <a:t> </a:t>
            </a:r>
            <a:r>
              <a:rPr lang="fr-FR" dirty="0" smtClean="0"/>
              <a:t>(Techniques de moulage)</a:t>
            </a:r>
          </a:p>
          <a:p>
            <a:pPr algn="just"/>
            <a:r>
              <a:rPr lang="fr-FR" dirty="0" smtClean="0"/>
              <a:t>la forge ( travail des métaux à chaud)</a:t>
            </a:r>
          </a:p>
          <a:p>
            <a:pPr algn="just"/>
            <a:r>
              <a:rPr lang="fr-FR" dirty="0" smtClean="0"/>
              <a:t>la chaudronnerie</a:t>
            </a:r>
            <a:r>
              <a:rPr lang="fr-FR" dirty="0"/>
              <a:t> </a:t>
            </a:r>
            <a:r>
              <a:rPr lang="fr-FR" dirty="0" smtClean="0"/>
              <a:t>(travail des métaux à froid)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75888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Missions de l’Ingénieur Métallurgiste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L'ingénieur métallurgiste a pour mission de choisir ou mettre au point des </a:t>
            </a:r>
            <a:r>
              <a:rPr lang="fr-FR" dirty="0">
                <a:solidFill>
                  <a:srgbClr val="FF0000"/>
                </a:solidFill>
              </a:rPr>
              <a:t>matériaux performants</a:t>
            </a:r>
            <a:r>
              <a:rPr lang="fr-FR" dirty="0"/>
              <a:t>, adaptés à chaque production ou problème technique. Son travail est donc très tourné vers la recherche dont il définit le contenu et le coût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En relation avec les chefs de projet, l'ingénieur métallurgiste réalise des audits techniques et économiques pour </a:t>
            </a:r>
            <a:r>
              <a:rPr lang="fr-FR" dirty="0">
                <a:solidFill>
                  <a:srgbClr val="FF0000"/>
                </a:solidFill>
              </a:rPr>
              <a:t>optimiser les </a:t>
            </a:r>
            <a:r>
              <a:rPr lang="fr-FR" dirty="0" err="1">
                <a:solidFill>
                  <a:srgbClr val="FF0000"/>
                </a:solidFill>
              </a:rPr>
              <a:t>process</a:t>
            </a:r>
            <a:r>
              <a:rPr lang="fr-FR" dirty="0">
                <a:solidFill>
                  <a:srgbClr val="FF0000"/>
                </a:solidFill>
              </a:rPr>
              <a:t> de fabrication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résoudre des problèmes de production </a:t>
            </a:r>
            <a:r>
              <a:rPr lang="fr-FR" dirty="0"/>
              <a:t>ou </a:t>
            </a:r>
            <a:r>
              <a:rPr lang="fr-FR" dirty="0">
                <a:solidFill>
                  <a:srgbClr val="FF0000"/>
                </a:solidFill>
              </a:rPr>
              <a:t>améliorer la performance des alliages</a:t>
            </a:r>
            <a:r>
              <a:rPr lang="fr-FR" dirty="0"/>
              <a:t> afin qu'ils soient plus résistants à l'usure ou à la corrosion.</a:t>
            </a:r>
          </a:p>
        </p:txBody>
      </p:sp>
    </p:spTree>
    <p:extLst>
      <p:ext uri="{BB962C8B-B14F-4D97-AF65-F5344CB8AC3E}">
        <p14:creationId xmlns:p14="http://schemas.microsoft.com/office/powerpoint/2010/main" xmlns="" val="61989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Plasturgie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La plasturgie est le travail du plastique. </a:t>
            </a:r>
            <a:r>
              <a:rPr lang="fr-FR" dirty="0"/>
              <a:t>Il s’agit </a:t>
            </a:r>
            <a:r>
              <a:rPr lang="fr-FR" dirty="0" smtClean="0"/>
              <a:t>de l'ensemble </a:t>
            </a:r>
            <a:r>
              <a:rPr lang="fr-FR" dirty="0"/>
              <a:t>des techniques utilisées </a:t>
            </a:r>
            <a:r>
              <a:rPr lang="fr-FR" dirty="0" smtClean="0"/>
              <a:t>pour </a:t>
            </a:r>
            <a:r>
              <a:rPr lang="fr-FR" dirty="0"/>
              <a:t>la transformation des </a:t>
            </a:r>
            <a:r>
              <a:rPr lang="fr-FR" dirty="0">
                <a:hlinkClick r:id="rId2" tooltip="Matière plastique"/>
              </a:rPr>
              <a:t>matières plastiques</a:t>
            </a:r>
            <a:r>
              <a:rPr lang="fr-FR" dirty="0"/>
              <a:t> (</a:t>
            </a:r>
            <a:r>
              <a:rPr lang="fr-FR" dirty="0">
                <a:hlinkClick r:id="rId3" tooltip="Polymère"/>
              </a:rPr>
              <a:t>polymères</a:t>
            </a:r>
            <a:r>
              <a:rPr lang="fr-FR" dirty="0" smtClean="0"/>
              <a:t>).</a:t>
            </a:r>
          </a:p>
          <a:p>
            <a:pPr marL="0" indent="0" algn="just">
              <a:buNone/>
            </a:pPr>
            <a:r>
              <a:rPr lang="fr-FR" dirty="0"/>
              <a:t>On distingue 2 deux types de matière </a:t>
            </a:r>
            <a:r>
              <a:rPr lang="fr-FR" dirty="0" smtClean="0"/>
              <a:t>plastique, </a:t>
            </a:r>
            <a:r>
              <a:rPr lang="fr-FR" dirty="0"/>
              <a:t>les </a:t>
            </a:r>
            <a:r>
              <a:rPr lang="fr-FR" dirty="0" smtClean="0"/>
              <a:t>matières :</a:t>
            </a:r>
          </a:p>
          <a:p>
            <a:pPr algn="just"/>
            <a:r>
              <a:rPr lang="fr-FR" dirty="0" smtClean="0"/>
              <a:t> </a:t>
            </a:r>
            <a:r>
              <a:rPr lang="fr-FR" dirty="0" smtClean="0">
                <a:hlinkClick r:id="rId4" tooltip="Thermoplastique"/>
              </a:rPr>
              <a:t>thermoplastiques</a:t>
            </a:r>
            <a:r>
              <a:rPr lang="fr-FR" dirty="0"/>
              <a:t>: T</a:t>
            </a:r>
            <a:r>
              <a:rPr lang="fr-FR" dirty="0" smtClean="0"/>
              <a:t>echnique d‘injection</a:t>
            </a:r>
            <a:endParaRPr lang="fr-FR" dirty="0"/>
          </a:p>
          <a:p>
            <a:pPr algn="just"/>
            <a:r>
              <a:rPr lang="fr-FR" dirty="0" smtClean="0"/>
              <a:t> </a:t>
            </a:r>
            <a:r>
              <a:rPr lang="fr-FR" dirty="0" smtClean="0">
                <a:hlinkClick r:id="rId5" tooltip="Thermodurcissable"/>
              </a:rPr>
              <a:t>thermodurcissables</a:t>
            </a:r>
            <a:r>
              <a:rPr lang="fr-FR" dirty="0"/>
              <a:t>: La transformation s'effectue avec </a:t>
            </a:r>
            <a:r>
              <a:rPr lang="fr-FR" dirty="0" smtClean="0"/>
              <a:t>réaction chimique (polymérisation)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5502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de la plasturgie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Les métiers de la plasturgie concernent la conception, la production, la maintenance et de nombreuses fonctions transverses : qualité, recherche et développement, commercial et marketing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Avec seulement 50 ans d'existence, c'est une </a:t>
            </a:r>
            <a:r>
              <a:rPr lang="fr-FR" b="1" dirty="0"/>
              <a:t>industrie jeune, innovante et créatrice d'emplois</a:t>
            </a:r>
            <a:r>
              <a:rPr lang="fr-FR" dirty="0"/>
              <a:t>. Présente dans tous les domaines de notre quotidien, la matière plastique est le matériau du 3e millénaire. La matière plastique étant omniprésente, les débouchés sont très diversifiés : emballage, automobile, bâtiment, aéronautique, médical, etc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Pour faire face à la concurrence internationale et moins dépendre des cours du pétrole, les </a:t>
            </a:r>
            <a:r>
              <a:rPr lang="fr-FR" b="1" dirty="0"/>
              <a:t>industriels misent sur la recherche et le développement de produits de substitution</a:t>
            </a:r>
            <a:r>
              <a:rPr lang="fr-FR" dirty="0"/>
              <a:t> : plastiques intelligents, biomatériaux, matériaux composites,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74472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Chapitre II</a:t>
            </a:r>
            <a:br>
              <a:rPr lang="fr-FR" dirty="0" smtClean="0"/>
            </a:br>
            <a:r>
              <a:rPr lang="fr-FR" dirty="0" smtClean="0"/>
              <a:t>Génie Maritime</a:t>
            </a:r>
            <a:endParaRPr lang="fr-FR" dirty="0"/>
          </a:p>
        </p:txBody>
      </p:sp>
      <p:pic>
        <p:nvPicPr>
          <p:cNvPr id="2050" name="Picture 2" descr="http://web.univ-usto.dz/facult-mecanique/cache/com_creativeimageslider/10155466_10152074035617476_842841575_n-tmb-h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56786"/>
            <a:ext cx="3697516" cy="243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m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91" y="4241102"/>
            <a:ext cx="4858057" cy="25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eatech.fr/local/cache-gd2/76014b058453e41f53b2a55327ec07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086" y="4241102"/>
            <a:ext cx="3850410" cy="25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31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du Génie Maritime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Le </a:t>
            </a:r>
            <a:r>
              <a:rPr lang="fr-FR" b="1" dirty="0" smtClean="0"/>
              <a:t>Génie </a:t>
            </a:r>
            <a:r>
              <a:rPr lang="fr-FR" b="1" dirty="0"/>
              <a:t>Maritime</a:t>
            </a:r>
            <a:r>
              <a:rPr lang="fr-FR" dirty="0"/>
              <a:t> </a:t>
            </a:r>
            <a:r>
              <a:rPr lang="fr-FR" dirty="0" smtClean="0"/>
              <a:t>consiste à </a:t>
            </a:r>
            <a:r>
              <a:rPr lang="fr-FR" dirty="0"/>
              <a:t>former des ingénieurs disposant </a:t>
            </a:r>
            <a:r>
              <a:rPr lang="fr-FR" dirty="0" smtClean="0"/>
              <a:t>de </a:t>
            </a:r>
            <a:r>
              <a:rPr lang="fr-FR" b="1" dirty="0"/>
              <a:t>compétences qui permettent de participer à la conception, au développement et à l’exploitation de systèmes complexes en milieu marin, sous-marin et côtier</a:t>
            </a:r>
            <a:r>
              <a:rPr lang="fr-FR" dirty="0"/>
              <a:t> :</a:t>
            </a:r>
          </a:p>
          <a:p>
            <a:pPr algn="just"/>
            <a:r>
              <a:rPr lang="fr-FR" dirty="0"/>
              <a:t>Maîtrise des connaissances du champ scientifique et technique du génie maritime, </a:t>
            </a:r>
          </a:p>
          <a:p>
            <a:pPr algn="just"/>
            <a:r>
              <a:rPr lang="fr-FR" dirty="0"/>
              <a:t>Maîtrise des outils de modélisation, simulation, mesures et essais sur les fluides et les structures,</a:t>
            </a:r>
          </a:p>
          <a:p>
            <a:pPr algn="just"/>
            <a:r>
              <a:rPr lang="fr-FR" dirty="0"/>
              <a:t>Connaissances de base en mécanique, énergétique, matériaux et automatique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On </a:t>
            </a:r>
            <a:r>
              <a:rPr lang="fr-FR" dirty="0"/>
              <a:t>distingue le génie maritime militaire et le génie maritime </a:t>
            </a:r>
            <a:r>
              <a:rPr lang="fr-FR" dirty="0" smtClean="0"/>
              <a:t>civil.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67502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fr-FR" dirty="0" smtClean="0"/>
              <a:t>Chapitre 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/>
                </a:solidFill>
              </a:rPr>
              <a:t>Génie Mécanique et Métallurgie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843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Filière du Génie Maritime en Algérie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2799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En Algérie la filière du Génie Maritime se subdivise en deux spécialités. Celles de :</a:t>
            </a:r>
          </a:p>
          <a:p>
            <a:pPr algn="just"/>
            <a:r>
              <a:rPr lang="fr-FR" dirty="0" smtClean="0"/>
              <a:t>L’architecture navale et navigation</a:t>
            </a:r>
          </a:p>
          <a:p>
            <a:pPr algn="just"/>
            <a:r>
              <a:rPr lang="fr-FR" dirty="0" smtClean="0"/>
              <a:t>L’ingénieur en équipement naval.</a:t>
            </a:r>
          </a:p>
          <a:p>
            <a:pPr marL="0" indent="0" algn="just">
              <a:buNone/>
            </a:pPr>
            <a:r>
              <a:rPr lang="fr-FR" dirty="0" smtClean="0"/>
              <a:t>Actuellement l’USTO-MB est l’unique université Algérienne qui offre des parcours de formation universitaire dans cette filière.</a:t>
            </a:r>
            <a:endParaRPr lang="fr-FR" dirty="0"/>
          </a:p>
        </p:txBody>
      </p:sp>
      <p:pic>
        <p:nvPicPr>
          <p:cNvPr id="4" name="Picture 6" descr="Résultat de recherche d'images pour &quot;génie maritim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441351" cy="1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10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 de l’architecte Naval(e)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340968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Le métier </a:t>
            </a:r>
            <a:r>
              <a:rPr lang="fr-FR" b="1" dirty="0"/>
              <a:t>d'architecte </a:t>
            </a:r>
            <a:r>
              <a:rPr lang="fr-FR" b="1" dirty="0" smtClean="0"/>
              <a:t>naval(e)</a:t>
            </a:r>
            <a:r>
              <a:rPr lang="fr-FR" dirty="0" smtClean="0"/>
              <a:t> </a:t>
            </a:r>
            <a:r>
              <a:rPr lang="fr-FR" dirty="0"/>
              <a:t>s'exerce dans le cadre de la navigation de plaisance et de la navigation de servitude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b="1" dirty="0" smtClean="0"/>
              <a:t>L'architecte naval(e)</a:t>
            </a:r>
            <a:r>
              <a:rPr lang="fr-FR" dirty="0" smtClean="0"/>
              <a:t> </a:t>
            </a:r>
            <a:r>
              <a:rPr lang="fr-FR" dirty="0"/>
              <a:t>partage son temps entre son bureau d'études, l'atelier où est conçu le navire, et ses clients. </a:t>
            </a:r>
          </a:p>
        </p:txBody>
      </p:sp>
    </p:spTree>
    <p:extLst>
      <p:ext uri="{BB962C8B-B14F-4D97-AF65-F5344CB8AC3E}">
        <p14:creationId xmlns:p14="http://schemas.microsoft.com/office/powerpoint/2010/main" xmlns="" val="385918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Architecte Naval(e)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b="1" dirty="0" smtClean="0"/>
              <a:t>L'architecte naval(e)</a:t>
            </a:r>
            <a:r>
              <a:rPr lang="fr-FR" dirty="0" smtClean="0"/>
              <a:t> </a:t>
            </a:r>
            <a:r>
              <a:rPr lang="fr-FR" dirty="0"/>
              <a:t>s'occupe de la conception et de la réalisation des bateaux et autres bâtiments de mer</a:t>
            </a:r>
            <a:r>
              <a:rPr lang="fr-FR" dirty="0" smtClean="0"/>
              <a:t>. Son rôle 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D’établir les </a:t>
            </a:r>
            <a:r>
              <a:rPr lang="fr-FR" dirty="0"/>
              <a:t>plans techniques et règlementaires </a:t>
            </a:r>
            <a:r>
              <a:rPr lang="fr-FR" dirty="0" smtClean="0"/>
              <a:t>du bateau.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• Déterminer les équipements et les matériaux nécessaires à la construction du </a:t>
            </a:r>
            <a:r>
              <a:rPr lang="fr-FR" dirty="0" smtClean="0"/>
              <a:t>bateau.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• Effectuer des calculs de résistance, consommation, poids...</a:t>
            </a:r>
            <a:br>
              <a:rPr lang="fr-FR" dirty="0"/>
            </a:br>
            <a:r>
              <a:rPr lang="fr-FR" dirty="0"/>
              <a:t>• Prendre en charge la conception du bateau jusqu'à sa mise à </a:t>
            </a:r>
            <a:r>
              <a:rPr lang="fr-FR" dirty="0" smtClean="0"/>
              <a:t>l'eau.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84043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d’activités de l’Architecte Naval (e)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FR" dirty="0"/>
              <a:t>L</a:t>
            </a:r>
            <a:r>
              <a:rPr lang="fr-FR" dirty="0" smtClean="0"/>
              <a:t>'</a:t>
            </a:r>
            <a:r>
              <a:rPr lang="fr-FR" b="1" dirty="0" smtClean="0"/>
              <a:t>architecte </a:t>
            </a:r>
            <a:r>
              <a:rPr lang="fr-FR" b="1" dirty="0"/>
              <a:t>naval(e</a:t>
            </a:r>
            <a:r>
              <a:rPr lang="fr-FR" b="1" dirty="0" smtClean="0"/>
              <a:t>)</a:t>
            </a:r>
            <a:r>
              <a:rPr lang="fr-FR" dirty="0" smtClean="0"/>
              <a:t> est responsable </a:t>
            </a:r>
            <a:r>
              <a:rPr lang="fr-FR" dirty="0"/>
              <a:t>de </a:t>
            </a:r>
            <a:r>
              <a:rPr lang="fr-FR" dirty="0" smtClean="0"/>
              <a:t>la réalisation </a:t>
            </a:r>
            <a:r>
              <a:rPr lang="fr-FR" dirty="0"/>
              <a:t>des projets de conception, de construction, de modification ou de réparation de divers types de </a:t>
            </a:r>
            <a:r>
              <a:rPr lang="fr-FR" dirty="0" smtClean="0"/>
              <a:t>navires:</a:t>
            </a:r>
          </a:p>
          <a:p>
            <a:r>
              <a:rPr lang="fr-FR" dirty="0" smtClean="0"/>
              <a:t>Embarcations </a:t>
            </a:r>
            <a:r>
              <a:rPr lang="fr-FR" dirty="0"/>
              <a:t>nautiques de plaisance</a:t>
            </a:r>
            <a:r>
              <a:rPr lang="fr-FR" dirty="0" smtClean="0"/>
              <a:t>,</a:t>
            </a:r>
          </a:p>
          <a:p>
            <a:r>
              <a:rPr lang="fr-FR" dirty="0"/>
              <a:t>B</a:t>
            </a:r>
            <a:r>
              <a:rPr lang="fr-FR" dirty="0" smtClean="0"/>
              <a:t>ateaux </a:t>
            </a:r>
            <a:r>
              <a:rPr lang="fr-FR" dirty="0"/>
              <a:t>de travail</a:t>
            </a:r>
            <a:r>
              <a:rPr lang="fr-FR" dirty="0" smtClean="0"/>
              <a:t>,</a:t>
            </a:r>
          </a:p>
          <a:p>
            <a:r>
              <a:rPr lang="fr-FR" dirty="0"/>
              <a:t>P</a:t>
            </a:r>
            <a:r>
              <a:rPr lang="fr-FR" dirty="0" smtClean="0"/>
              <a:t>ontons,</a:t>
            </a:r>
          </a:p>
          <a:p>
            <a:r>
              <a:rPr lang="fr-FR" dirty="0" smtClean="0"/>
              <a:t>Yachts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/>
              <a:t>N</a:t>
            </a:r>
            <a:r>
              <a:rPr lang="fr-FR" dirty="0" smtClean="0"/>
              <a:t>avires </a:t>
            </a:r>
            <a:r>
              <a:rPr lang="fr-FR" dirty="0"/>
              <a:t>de combat des incendies</a:t>
            </a:r>
            <a:r>
              <a:rPr lang="fr-FR" dirty="0" smtClean="0"/>
              <a:t>,</a:t>
            </a:r>
          </a:p>
          <a:p>
            <a:r>
              <a:rPr lang="fr-FR" dirty="0"/>
              <a:t>P</a:t>
            </a:r>
            <a:r>
              <a:rPr lang="fr-FR" dirty="0" smtClean="0"/>
              <a:t>atrouilleurs,</a:t>
            </a:r>
          </a:p>
          <a:p>
            <a:r>
              <a:rPr lang="fr-FR" dirty="0"/>
              <a:t>T</a:t>
            </a:r>
            <a:r>
              <a:rPr lang="fr-FR" dirty="0" smtClean="0"/>
              <a:t>raversiers,</a:t>
            </a:r>
          </a:p>
          <a:p>
            <a:r>
              <a:rPr lang="fr-FR" dirty="0"/>
              <a:t>R</a:t>
            </a:r>
            <a:r>
              <a:rPr lang="fr-FR" dirty="0" smtClean="0"/>
              <a:t>emorqueurs,</a:t>
            </a:r>
          </a:p>
          <a:p>
            <a:r>
              <a:rPr lang="fr-FR" dirty="0"/>
              <a:t>B</a:t>
            </a:r>
            <a:r>
              <a:rPr lang="fr-FR" dirty="0" smtClean="0"/>
              <a:t>rise-glace,</a:t>
            </a:r>
          </a:p>
          <a:p>
            <a:r>
              <a:rPr lang="fr-FR" dirty="0" smtClean="0"/>
              <a:t>Navires </a:t>
            </a:r>
            <a:r>
              <a:rPr lang="fr-FR" dirty="0"/>
              <a:t>de recherche et sauvetage</a:t>
            </a:r>
            <a:r>
              <a:rPr lang="fr-FR" dirty="0" smtClean="0"/>
              <a:t>,</a:t>
            </a:r>
          </a:p>
          <a:p>
            <a:r>
              <a:rPr lang="fr-FR" dirty="0" smtClean="0"/>
              <a:t>Navires </a:t>
            </a:r>
            <a:r>
              <a:rPr lang="fr-FR" dirty="0"/>
              <a:t>de pêche, côtiers, navires de pêche en haute mer</a:t>
            </a:r>
            <a:r>
              <a:rPr lang="fr-FR" dirty="0" smtClean="0"/>
              <a:t>,</a:t>
            </a:r>
          </a:p>
          <a:p>
            <a:r>
              <a:rPr lang="fr-FR" dirty="0"/>
              <a:t>F</a:t>
            </a:r>
            <a:r>
              <a:rPr lang="fr-FR" dirty="0" smtClean="0"/>
              <a:t>régates </a:t>
            </a:r>
            <a:r>
              <a:rPr lang="fr-FR" dirty="0"/>
              <a:t>de patrouille maritime, navires de défense côtière</a:t>
            </a:r>
            <a:r>
              <a:rPr lang="fr-FR" dirty="0" smtClean="0"/>
              <a:t>,</a:t>
            </a:r>
          </a:p>
          <a:p>
            <a:r>
              <a:rPr lang="fr-FR" dirty="0"/>
              <a:t>N</a:t>
            </a:r>
            <a:r>
              <a:rPr lang="fr-FR" dirty="0" smtClean="0"/>
              <a:t>avires </a:t>
            </a:r>
            <a:r>
              <a:rPr lang="fr-FR" dirty="0"/>
              <a:t>de défense extracôtière, cargos généraux, vraquiers, autres navires marchands, barges, plates-formes de forage ou toute autre structure flottante fixe ou mobile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96774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L’ingénieur en équipement naval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CA" dirty="0" smtClean="0"/>
              <a:t>L’</a:t>
            </a:r>
            <a:r>
              <a:rPr lang="fr-CA" b="1" dirty="0" smtClean="0"/>
              <a:t>ingénieur en équipement naval</a:t>
            </a:r>
            <a:r>
              <a:rPr lang="fr-CA" dirty="0" smtClean="0"/>
              <a:t> est responsable de concevoir</a:t>
            </a:r>
            <a:r>
              <a:rPr lang="fr-CA" dirty="0"/>
              <a:t>, mettre au point, produire et tester des systèmes </a:t>
            </a:r>
            <a:r>
              <a:rPr lang="fr-CA" dirty="0" smtClean="0"/>
              <a:t>maritimes:</a:t>
            </a:r>
          </a:p>
          <a:p>
            <a:pPr algn="just"/>
            <a:r>
              <a:rPr lang="fr-CA" dirty="0" smtClean="0"/>
              <a:t> Systèmes </a:t>
            </a:r>
            <a:r>
              <a:rPr lang="fr-CA" dirty="0"/>
              <a:t>de coque</a:t>
            </a:r>
            <a:r>
              <a:rPr lang="fr-CA" dirty="0" smtClean="0"/>
              <a:t>,</a:t>
            </a:r>
          </a:p>
          <a:p>
            <a:pPr algn="just"/>
            <a:r>
              <a:rPr lang="fr-CA" dirty="0" smtClean="0"/>
              <a:t> </a:t>
            </a:r>
            <a:r>
              <a:rPr lang="fr-CA" dirty="0"/>
              <a:t>systèmes de </a:t>
            </a:r>
            <a:r>
              <a:rPr lang="fr-CA" dirty="0" smtClean="0"/>
              <a:t>propulsion (moteurs </a:t>
            </a:r>
            <a:r>
              <a:rPr lang="fr-CA" dirty="0"/>
              <a:t>diesel, </a:t>
            </a:r>
            <a:r>
              <a:rPr lang="fr-CA" dirty="0" smtClean="0"/>
              <a:t>turbines à Gaz)</a:t>
            </a:r>
          </a:p>
          <a:p>
            <a:pPr algn="just"/>
            <a:r>
              <a:rPr lang="fr-CA" dirty="0"/>
              <a:t>S</a:t>
            </a:r>
            <a:r>
              <a:rPr lang="fr-CA" dirty="0" smtClean="0"/>
              <a:t>ystèmes </a:t>
            </a:r>
            <a:r>
              <a:rPr lang="fr-CA" dirty="0"/>
              <a:t>anti-incendie, </a:t>
            </a:r>
            <a:endParaRPr lang="fr-CA" dirty="0" smtClean="0"/>
          </a:p>
          <a:p>
            <a:pPr algn="just"/>
            <a:r>
              <a:rPr lang="fr-CA" dirty="0"/>
              <a:t>M</a:t>
            </a:r>
            <a:r>
              <a:rPr lang="fr-CA" dirty="0" smtClean="0"/>
              <a:t>achinerie </a:t>
            </a:r>
            <a:r>
              <a:rPr lang="fr-CA" dirty="0"/>
              <a:t>de navire</a:t>
            </a:r>
            <a:r>
              <a:rPr lang="fr-CA" dirty="0" smtClean="0"/>
              <a:t>,</a:t>
            </a:r>
          </a:p>
          <a:p>
            <a:pPr algn="just"/>
            <a:r>
              <a:rPr lang="fr-CA" dirty="0" smtClean="0"/>
              <a:t>Systèmes </a:t>
            </a:r>
            <a:r>
              <a:rPr lang="fr-CA" dirty="0"/>
              <a:t>électriques, systèmes de distribution de l’air, systèmes électromécaniques et autres équipements connexes d’un </a:t>
            </a:r>
            <a:r>
              <a:rPr lang="fr-CA" dirty="0" smtClean="0"/>
              <a:t>navire</a:t>
            </a:r>
          </a:p>
        </p:txBody>
      </p:sp>
    </p:spTree>
    <p:extLst>
      <p:ext uri="{BB962C8B-B14F-4D97-AF65-F5344CB8AC3E}">
        <p14:creationId xmlns:p14="http://schemas.microsoft.com/office/powerpoint/2010/main" xmlns="" val="873659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Employeurs potentiels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fr-FR" dirty="0" smtClean="0"/>
              <a:t>A l’échelle nationale ou internationale, il s’agit principalement de :</a:t>
            </a:r>
          </a:p>
          <a:p>
            <a:pPr lvl="0"/>
            <a:r>
              <a:rPr lang="fr-FR" dirty="0" smtClean="0"/>
              <a:t>Chantiers </a:t>
            </a:r>
            <a:r>
              <a:rPr lang="fr-FR" dirty="0"/>
              <a:t>navals </a:t>
            </a:r>
            <a:endParaRPr lang="fr-FR" dirty="0" smtClean="0"/>
          </a:p>
          <a:p>
            <a:pPr lvl="0"/>
            <a:r>
              <a:rPr lang="fr-FR" dirty="0" smtClean="0"/>
              <a:t>Compagnies </a:t>
            </a:r>
            <a:r>
              <a:rPr lang="fr-FR" dirty="0"/>
              <a:t>maritimes</a:t>
            </a:r>
          </a:p>
          <a:p>
            <a:pPr lvl="0"/>
            <a:r>
              <a:rPr lang="fr-FR" dirty="0" smtClean="0"/>
              <a:t>Entreprises </a:t>
            </a:r>
            <a:r>
              <a:rPr lang="fr-FR" dirty="0"/>
              <a:t>spécialisées en travaux </a:t>
            </a:r>
            <a:r>
              <a:rPr lang="fr-FR" dirty="0" smtClean="0"/>
              <a:t>sous-marins</a:t>
            </a:r>
            <a:endParaRPr lang="fr-FR" dirty="0"/>
          </a:p>
          <a:p>
            <a:pPr lvl="0"/>
            <a:r>
              <a:rPr lang="fr-FR" dirty="0" smtClean="0"/>
              <a:t>Firmes </a:t>
            </a:r>
            <a:r>
              <a:rPr lang="fr-FR" dirty="0"/>
              <a:t>d’ingénieurs-conseils </a:t>
            </a:r>
            <a:endParaRPr lang="fr-FR" dirty="0" smtClean="0"/>
          </a:p>
          <a:p>
            <a:pPr lvl="0"/>
            <a:r>
              <a:rPr lang="fr-FR" dirty="0" smtClean="0"/>
              <a:t>Firmes </a:t>
            </a:r>
            <a:r>
              <a:rPr lang="fr-FR" dirty="0"/>
              <a:t>de consultants maritimes</a:t>
            </a:r>
          </a:p>
          <a:p>
            <a:pPr lvl="0"/>
            <a:r>
              <a:rPr lang="fr-FR" dirty="0" smtClean="0"/>
              <a:t>Forces armées (postes </a:t>
            </a:r>
            <a:r>
              <a:rPr lang="fr-FR" dirty="0"/>
              <a:t>civils ou militaires), </a:t>
            </a:r>
            <a:endParaRPr lang="fr-FR" dirty="0" smtClean="0"/>
          </a:p>
          <a:p>
            <a:pPr lvl="0"/>
            <a:r>
              <a:rPr lang="fr-FR" dirty="0" smtClean="0"/>
              <a:t>Gouvernement</a:t>
            </a:r>
            <a:endParaRPr lang="fr-FR" dirty="0"/>
          </a:p>
          <a:p>
            <a:pPr lvl="0"/>
            <a:r>
              <a:rPr lang="fr-FR" dirty="0" smtClean="0"/>
              <a:t>Manufacturiers </a:t>
            </a:r>
            <a:r>
              <a:rPr lang="fr-FR" dirty="0"/>
              <a:t>d'embarcations nautiques</a:t>
            </a:r>
          </a:p>
          <a:p>
            <a:pPr lvl="0"/>
            <a:r>
              <a:rPr lang="fr-FR" dirty="0" smtClean="0"/>
              <a:t>Sociétés </a:t>
            </a:r>
            <a:r>
              <a:rPr lang="fr-FR" dirty="0"/>
              <a:t>de classification internationales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2016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Enseignements Parcours Génie Maritime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1105090"/>
              </p:ext>
            </p:extLst>
          </p:nvPr>
        </p:nvGraphicFramePr>
        <p:xfrm>
          <a:off x="395536" y="1071136"/>
          <a:ext cx="8229600" cy="567023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Mécanique des fluides visqueux (incompressibles)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4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Hydrodynamique (houle, écoulements potentiels, corps profilés)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Transferts chaleur et masse, dispersion contaminants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Interaction houle-structure, courants, bathymétrie,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Courant océanique (écoulements marins, Coriolis, </a:t>
                      </a:r>
                      <a:r>
                        <a:rPr lang="fr-FR" sz="2400" dirty="0" err="1"/>
                        <a:t>Eckman</a:t>
                      </a:r>
                      <a:r>
                        <a:rPr lang="fr-FR" sz="2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4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Modélisation numérique appliquée aux écoulements à surface libre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4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Techniques instrumentales (mesure, capteurs, métrologie, TP en mer)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Matériaux, propriétés physico-chimiques, corrosion, fatigue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Mécanique du </a:t>
                      </a:r>
                      <a:r>
                        <a:rPr lang="fr-FR" sz="2400" dirty="0" smtClean="0"/>
                        <a:t>solide                                                     …/…                                                            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31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625136"/>
              </p:ext>
            </p:extLst>
          </p:nvPr>
        </p:nvGraphicFramePr>
        <p:xfrm>
          <a:off x="395536" y="764704"/>
          <a:ext cx="8229600" cy="495827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Océan-Atmosphère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Milieux complexes et poreux : mécanique et dynamique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Hydrodynamique appliquée, Fluide/structure off shore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Energies marines renouvelables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Risques environnementaux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Systèmes sous-marins et installations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Modèles physiques, essais en bassin : Outils numériques en génie océanique et côtier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4036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/>
              <a:t>Cette formation originale possède </a:t>
            </a:r>
            <a:r>
              <a:rPr lang="fr-FR" b="1" dirty="0"/>
              <a:t>de nombreux débouchés</a:t>
            </a:r>
            <a:r>
              <a:rPr lang="fr-FR" dirty="0"/>
              <a:t> au niveau national et international dans des domaines variés </a:t>
            </a:r>
            <a:r>
              <a:rPr lang="fr-FR" dirty="0" smtClean="0"/>
              <a:t>comme:</a:t>
            </a:r>
            <a:endParaRPr lang="fr-FR" dirty="0"/>
          </a:p>
          <a:p>
            <a:pPr algn="just"/>
            <a:r>
              <a:rPr lang="fr-FR" dirty="0" smtClean="0"/>
              <a:t>L’offshore </a:t>
            </a:r>
            <a:r>
              <a:rPr lang="fr-FR" dirty="0"/>
              <a:t>pétrolier et parapétrolier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la construction en mer et le génie </a:t>
            </a:r>
            <a:r>
              <a:rPr lang="fr-FR" dirty="0" smtClean="0"/>
              <a:t>portuaire,</a:t>
            </a:r>
          </a:p>
          <a:p>
            <a:pPr algn="just"/>
            <a:r>
              <a:rPr lang="fr-FR" dirty="0" smtClean="0"/>
              <a:t>les </a:t>
            </a:r>
            <a:r>
              <a:rPr lang="fr-FR" dirty="0"/>
              <a:t>énergies marines </a:t>
            </a:r>
            <a:r>
              <a:rPr lang="fr-FR" dirty="0" smtClean="0"/>
              <a:t>renouvelables,</a:t>
            </a:r>
          </a:p>
          <a:p>
            <a:pPr algn="just"/>
            <a:r>
              <a:rPr lang="fr-FR" dirty="0" smtClean="0"/>
              <a:t>la </a:t>
            </a:r>
            <a:r>
              <a:rPr lang="fr-FR" dirty="0"/>
              <a:t>protection du littoral et des structures à terre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la robotique sous-marine et l’océanographie.</a:t>
            </a:r>
          </a:p>
        </p:txBody>
      </p:sp>
    </p:spTree>
    <p:extLst>
      <p:ext uri="{BB962C8B-B14F-4D97-AF65-F5344CB8AC3E}">
        <p14:creationId xmlns:p14="http://schemas.microsoft.com/office/powerpoint/2010/main" xmlns="" val="32768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III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766936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Génie Civil &amp; Hydraulique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1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Génie Mécanique</a:t>
            </a:r>
            <a:endParaRPr lang="fr-FR" dirty="0"/>
          </a:p>
        </p:txBody>
      </p:sp>
      <p:sp>
        <p:nvSpPr>
          <p:cNvPr id="4" name="AutoShape 6" descr="Résultat de recherche d'images pour &quot;génie mécanique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Résultat de recherche d'images pour &quot;génie mécaniqu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2" name="Picture 14" descr="http://cdn.top4top.co/i_72cb4dec0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50" y="4581128"/>
            <a:ext cx="4561731" cy="2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tatic.wixstatic.com/media/be0c8732c52445f79601e0965fa55b0e.jpg/v1/fill/w_880,h_660,al_c,q_85,usm_0.66_1.00_0.01/be0c8732c52445f79601e0965fa55b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30" y="1196752"/>
            <a:ext cx="4322562" cy="32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master-genie-mecanique.fr/img/ima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77467"/>
            <a:ext cx="33242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ésultat de recherche d'images pour &quot;génie mécaniqu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012" y="1252855"/>
            <a:ext cx="4247757" cy="31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Génie Civil</a:t>
            </a:r>
            <a:endParaRPr lang="fr-FR" dirty="0"/>
          </a:p>
        </p:txBody>
      </p:sp>
      <p:pic>
        <p:nvPicPr>
          <p:cNvPr id="1026" name="Picture 2" descr="Résultat de recherche d'images pour &quot;génie civi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4214"/>
            <a:ext cx="3984378" cy="27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A Grande Mosquée d'Alger  &quot; Djammaa el Djazair  &quot;  Janvier 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5473"/>
            <a:ext cx="3888432" cy="27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smtClean="0"/>
              <a:t>Béton-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268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Le béton est le mélange d’un liant hydraulique</a:t>
            </a:r>
          </a:p>
          <a:p>
            <a:pPr marL="0" indent="0" algn="just">
              <a:buNone/>
            </a:pPr>
            <a:r>
              <a:rPr lang="fr-FR" dirty="0"/>
              <a:t>(ciment), de granulats (graviers) et d’eau. L’eau</a:t>
            </a:r>
          </a:p>
          <a:p>
            <a:pPr marL="0" indent="0" algn="just">
              <a:buNone/>
            </a:pPr>
            <a:r>
              <a:rPr lang="fr-FR" dirty="0"/>
              <a:t>provoque une réaction chimique de prise avec le</a:t>
            </a:r>
          </a:p>
          <a:p>
            <a:pPr marL="0" indent="0" algn="just">
              <a:buNone/>
            </a:pPr>
            <a:r>
              <a:rPr lang="fr-FR" dirty="0"/>
              <a:t>ciment qui, en durcissant à l’air, lie tous les </a:t>
            </a:r>
            <a:r>
              <a:rPr lang="fr-FR" dirty="0" smtClean="0"/>
              <a:t>composants </a:t>
            </a:r>
            <a:r>
              <a:rPr lang="fr-FR" dirty="0"/>
              <a:t>en un ensemble homogène et monolithique.</a:t>
            </a:r>
          </a:p>
        </p:txBody>
      </p:sp>
    </p:spTree>
    <p:extLst>
      <p:ext uri="{BB962C8B-B14F-4D97-AF65-F5344CB8AC3E}">
        <p14:creationId xmlns:p14="http://schemas.microsoft.com/office/powerpoint/2010/main" xmlns="" val="69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Louis Vicat et l’invention du ciment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Mortiers et chaux étaient utilisés depuis des millénaires.</a:t>
            </a:r>
          </a:p>
          <a:p>
            <a:pPr algn="just"/>
            <a:r>
              <a:rPr lang="fr-FR" dirty="0"/>
              <a:t>Les Chinois, les Égyptiens, les </a:t>
            </a:r>
            <a:r>
              <a:rPr lang="fr-FR" dirty="0" smtClean="0"/>
              <a:t>Mayas, les Arabes construisaient </a:t>
            </a:r>
            <a:r>
              <a:rPr lang="fr-FR" dirty="0"/>
              <a:t>avec des mortiers à base d’une chaux </a:t>
            </a:r>
            <a:r>
              <a:rPr lang="fr-FR" dirty="0" smtClean="0"/>
              <a:t>obtenue par </a:t>
            </a:r>
            <a:r>
              <a:rPr lang="fr-FR" dirty="0"/>
              <a:t>cuisson de roches calcaires, suivie </a:t>
            </a:r>
            <a:r>
              <a:rPr lang="fr-FR" dirty="0" smtClean="0"/>
              <a:t>d’une extinction </a:t>
            </a:r>
            <a:r>
              <a:rPr lang="fr-FR" dirty="0"/>
              <a:t>à l’eau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Les Romains fabriquaient </a:t>
            </a:r>
            <a:r>
              <a:rPr lang="fr-FR" dirty="0" smtClean="0"/>
              <a:t>des liants hydrauliques. </a:t>
            </a:r>
            <a:r>
              <a:rPr lang="fr-FR" dirty="0"/>
              <a:t>Il leur </a:t>
            </a:r>
            <a:r>
              <a:rPr lang="fr-FR" dirty="0" smtClean="0"/>
              <a:t>revient d’avoir </a:t>
            </a:r>
            <a:r>
              <a:rPr lang="fr-FR" dirty="0"/>
              <a:t>découvert au début de notre ère </a:t>
            </a:r>
            <a:r>
              <a:rPr lang="fr-FR" dirty="0" smtClean="0"/>
              <a:t>qu’en ajoutant </a:t>
            </a:r>
            <a:r>
              <a:rPr lang="fr-FR" dirty="0"/>
              <a:t>au mortier de la terre de </a:t>
            </a:r>
            <a:r>
              <a:rPr lang="fr-FR" dirty="0" err="1" smtClean="0"/>
              <a:t>Pouzzole</a:t>
            </a:r>
            <a:r>
              <a:rPr lang="fr-FR" dirty="0"/>
              <a:t> </a:t>
            </a:r>
            <a:r>
              <a:rPr lang="fr-FR" dirty="0" smtClean="0"/>
              <a:t>(pouzzolane) issue </a:t>
            </a:r>
            <a:r>
              <a:rPr lang="fr-FR" dirty="0"/>
              <a:t>de cendres volcaniques, le </a:t>
            </a:r>
            <a:r>
              <a:rPr lang="fr-FR" dirty="0" smtClean="0"/>
              <a:t>mortier pouvait </a:t>
            </a:r>
            <a:r>
              <a:rPr lang="fr-FR" dirty="0"/>
              <a:t>prendre sous l’eau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Louis Vicat (1786-1861) </a:t>
            </a:r>
            <a:r>
              <a:rPr lang="fr-FR" dirty="0" smtClean="0"/>
              <a:t>découvre </a:t>
            </a:r>
            <a:r>
              <a:rPr lang="fr-FR" dirty="0"/>
              <a:t>les propriétés des mortiers de ciment.</a:t>
            </a:r>
          </a:p>
        </p:txBody>
      </p:sp>
    </p:spTree>
    <p:extLst>
      <p:ext uri="{BB962C8B-B14F-4D97-AF65-F5344CB8AC3E}">
        <p14:creationId xmlns:p14="http://schemas.microsoft.com/office/powerpoint/2010/main" xmlns="" val="7929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Vicat, Pont de </a:t>
            </a:r>
            <a:r>
              <a:rPr lang="fr-FR" i="1" dirty="0" smtClean="0"/>
              <a:t>Souillac</a:t>
            </a:r>
            <a:br>
              <a:rPr lang="fr-FR" i="1" dirty="0" smtClean="0"/>
            </a:br>
            <a:r>
              <a:rPr lang="fr-FR" i="1" dirty="0" smtClean="0"/>
              <a:t>Dordogne- France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6224"/>
            <a:ext cx="8229600" cy="41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Béton armé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1818, </a:t>
            </a:r>
            <a:r>
              <a:rPr lang="fr-FR" dirty="0" smtClean="0">
                <a:solidFill>
                  <a:srgbClr val="FF0000"/>
                </a:solidFill>
              </a:rPr>
              <a:t>Louis Vicat </a:t>
            </a:r>
            <a:r>
              <a:rPr lang="fr-FR" dirty="0" smtClean="0"/>
              <a:t>élabore </a:t>
            </a:r>
            <a:r>
              <a:rPr lang="fr-FR" dirty="0"/>
              <a:t>la théorie </a:t>
            </a:r>
            <a:r>
              <a:rPr lang="fr-FR" dirty="0" smtClean="0"/>
              <a:t>de l’hydraulicité qui précise </a:t>
            </a:r>
            <a:r>
              <a:rPr lang="fr-FR" dirty="0"/>
              <a:t>les proportions des </a:t>
            </a:r>
            <a:r>
              <a:rPr lang="fr-FR" dirty="0" smtClean="0"/>
              <a:t>différents composants </a:t>
            </a:r>
            <a:r>
              <a:rPr lang="fr-FR" dirty="0"/>
              <a:t>nécessaires à la constitution </a:t>
            </a:r>
            <a:r>
              <a:rPr lang="fr-FR" dirty="0" smtClean="0"/>
              <a:t>du ciment </a:t>
            </a:r>
            <a:r>
              <a:rPr lang="fr-FR" dirty="0"/>
              <a:t>artificiel lors de la cuisson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En </a:t>
            </a:r>
            <a:r>
              <a:rPr lang="fr-FR" dirty="0" smtClean="0"/>
              <a:t>1824, l’Écossais </a:t>
            </a:r>
            <a:r>
              <a:rPr lang="fr-FR" dirty="0">
                <a:solidFill>
                  <a:srgbClr val="FF0000"/>
                </a:solidFill>
              </a:rPr>
              <a:t>Joseph </a:t>
            </a:r>
            <a:r>
              <a:rPr lang="fr-FR" dirty="0" err="1">
                <a:solidFill>
                  <a:srgbClr val="FF0000"/>
                </a:solidFill>
              </a:rPr>
              <a:t>Aspdin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dépose un brevet pour </a:t>
            </a:r>
            <a:r>
              <a:rPr lang="fr-FR" dirty="0" smtClean="0"/>
              <a:t>le Ciment Portland.</a:t>
            </a:r>
          </a:p>
          <a:p>
            <a:pPr algn="just"/>
            <a:r>
              <a:rPr lang="fr-FR" dirty="0"/>
              <a:t>En France, un </a:t>
            </a:r>
            <a:r>
              <a:rPr lang="fr-FR" dirty="0" smtClean="0"/>
              <a:t>polytechnicien, </a:t>
            </a:r>
            <a:r>
              <a:rPr lang="fr-FR" dirty="0" smtClean="0">
                <a:solidFill>
                  <a:srgbClr val="FF0000"/>
                </a:solidFill>
              </a:rPr>
              <a:t>Pavin </a:t>
            </a:r>
            <a:r>
              <a:rPr lang="fr-FR" dirty="0">
                <a:solidFill>
                  <a:srgbClr val="FF0000"/>
                </a:solidFill>
              </a:rPr>
              <a:t>de Lafarge</a:t>
            </a:r>
            <a:r>
              <a:rPr lang="fr-FR" dirty="0"/>
              <a:t>, installe des fours à chaux au </a:t>
            </a:r>
            <a:r>
              <a:rPr lang="fr-FR" dirty="0" smtClean="0"/>
              <a:t>Teil (France), en </a:t>
            </a:r>
            <a:r>
              <a:rPr lang="fr-FR" dirty="0"/>
              <a:t>1833, et la première usine de ciment est </a:t>
            </a:r>
            <a:r>
              <a:rPr lang="fr-FR" dirty="0" smtClean="0"/>
              <a:t>créée par </a:t>
            </a:r>
            <a:r>
              <a:rPr lang="fr-FR" dirty="0">
                <a:solidFill>
                  <a:srgbClr val="FF0000"/>
                </a:solidFill>
              </a:rPr>
              <a:t>Dupont</a:t>
            </a:r>
            <a:r>
              <a:rPr lang="fr-FR" dirty="0"/>
              <a:t> et </a:t>
            </a:r>
            <a:r>
              <a:rPr lang="fr-FR" dirty="0" err="1">
                <a:solidFill>
                  <a:srgbClr val="FF0000"/>
                </a:solidFill>
              </a:rPr>
              <a:t>Demarle</a:t>
            </a:r>
            <a:r>
              <a:rPr lang="fr-FR" dirty="0"/>
              <a:t> à </a:t>
            </a:r>
            <a:r>
              <a:rPr lang="fr-FR" dirty="0" smtClean="0"/>
              <a:t>Boulogne-sur-Mer (France) en 1848.</a:t>
            </a:r>
          </a:p>
          <a:p>
            <a:pPr algn="just"/>
            <a:r>
              <a:rPr lang="fr-FR" dirty="0" smtClean="0"/>
              <a:t>Ainsi</a:t>
            </a:r>
            <a:r>
              <a:rPr lang="fr-FR" dirty="0"/>
              <a:t>, au milieu du XIXe siècle, les conditions </a:t>
            </a:r>
            <a:r>
              <a:rPr lang="fr-FR" dirty="0" smtClean="0"/>
              <a:t>matérielles sont </a:t>
            </a:r>
            <a:r>
              <a:rPr lang="fr-FR" dirty="0"/>
              <a:t>réunies pour l’invention du béton </a:t>
            </a:r>
            <a:r>
              <a:rPr lang="fr-FR" dirty="0" smtClean="0"/>
              <a:t>puis du </a:t>
            </a:r>
            <a:r>
              <a:rPr lang="fr-FR" dirty="0"/>
              <a:t>béton armé.</a:t>
            </a:r>
          </a:p>
        </p:txBody>
      </p:sp>
    </p:spTree>
    <p:extLst>
      <p:ext uri="{BB962C8B-B14F-4D97-AF65-F5344CB8AC3E}">
        <p14:creationId xmlns:p14="http://schemas.microsoft.com/office/powerpoint/2010/main" xmlns="" val="17362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question des coefficients</a:t>
            </a:r>
            <a:br>
              <a:rPr lang="fr-FR" dirty="0"/>
            </a:br>
            <a:r>
              <a:rPr lang="fr-FR" dirty="0"/>
              <a:t>de </a:t>
            </a:r>
            <a:r>
              <a:rPr lang="fr-FR" dirty="0" smtClean="0"/>
              <a:t>dilatation béton/acier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La question de l’équivalence des coefficients </a:t>
            </a:r>
            <a:r>
              <a:rPr lang="fr-FR" dirty="0" smtClean="0"/>
              <a:t>de dilatation </a:t>
            </a:r>
            <a:r>
              <a:rPr lang="fr-FR" dirty="0"/>
              <a:t>de deux matériaux si dissemblable ne </a:t>
            </a:r>
            <a:r>
              <a:rPr lang="fr-FR" dirty="0" smtClean="0"/>
              <a:t>va pas </a:t>
            </a:r>
            <a:r>
              <a:rPr lang="fr-FR" dirty="0"/>
              <a:t>de soi. Ce n’est qu’à travers une série </a:t>
            </a:r>
            <a:r>
              <a:rPr lang="fr-FR" dirty="0" smtClean="0"/>
              <a:t>d’expérimentations scientifiques </a:t>
            </a:r>
            <a:r>
              <a:rPr lang="fr-FR" dirty="0"/>
              <a:t>que cette réalité émerge.</a:t>
            </a:r>
            <a:endParaRPr lang="fr-FR" dirty="0" smtClean="0"/>
          </a:p>
          <a:p>
            <a:pPr algn="just"/>
            <a:r>
              <a:rPr lang="fr-FR" dirty="0" smtClean="0"/>
              <a:t>Aux </a:t>
            </a:r>
            <a:r>
              <a:rPr lang="fr-FR" dirty="0"/>
              <a:t>États-Unis, </a:t>
            </a:r>
            <a:r>
              <a:rPr lang="fr-FR" dirty="0" err="1"/>
              <a:t>Thaddeus</a:t>
            </a:r>
            <a:r>
              <a:rPr lang="fr-FR" dirty="0"/>
              <a:t> </a:t>
            </a:r>
            <a:r>
              <a:rPr lang="fr-FR" dirty="0" err="1"/>
              <a:t>Hyatt</a:t>
            </a:r>
            <a:r>
              <a:rPr lang="fr-FR" dirty="0"/>
              <a:t> effectue en </a:t>
            </a:r>
            <a:r>
              <a:rPr lang="fr-FR" dirty="0" smtClean="0"/>
              <a:t>1877 </a:t>
            </a:r>
            <a:r>
              <a:rPr lang="fr-FR" dirty="0"/>
              <a:t>des </a:t>
            </a:r>
            <a:r>
              <a:rPr lang="fr-FR" dirty="0" smtClean="0"/>
              <a:t>expériences </a:t>
            </a:r>
            <a:r>
              <a:rPr lang="fr-FR" dirty="0"/>
              <a:t>et en tire la conclusion fondamentale de la </a:t>
            </a:r>
            <a:r>
              <a:rPr lang="fr-FR" dirty="0" smtClean="0"/>
              <a:t>similitude des </a:t>
            </a:r>
            <a:r>
              <a:rPr lang="fr-FR" dirty="0"/>
              <a:t>coefficients de dilatation béton/acier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54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Matériaux de 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/>
              <a:t>Le </a:t>
            </a:r>
            <a:r>
              <a:rPr lang="fr-FR" b="1" dirty="0">
                <a:hlinkClick r:id="rId2"/>
              </a:rPr>
              <a:t>béton</a:t>
            </a:r>
            <a:r>
              <a:rPr lang="fr-FR" b="1" dirty="0"/>
              <a:t> est de nos jours l'un des matériaux de construction les plus utilisés dans le monde. Il est vu comme une </a:t>
            </a:r>
            <a:r>
              <a:rPr lang="fr-FR" b="1" dirty="0">
                <a:hlinkClick r:id="rId3"/>
              </a:rPr>
              <a:t>matière</a:t>
            </a:r>
            <a:r>
              <a:rPr lang="fr-FR" b="1" dirty="0"/>
              <a:t> moderne, comme c'est le cas du </a:t>
            </a:r>
            <a:r>
              <a:rPr lang="fr-FR" b="1" dirty="0">
                <a:hlinkClick r:id="rId4"/>
              </a:rPr>
              <a:t>béton armé</a:t>
            </a:r>
            <a:r>
              <a:rPr lang="fr-FR" b="1" dirty="0"/>
              <a:t>.</a:t>
            </a:r>
            <a:endParaRPr lang="fr-FR" dirty="0" smtClean="0"/>
          </a:p>
          <a:p>
            <a:pPr algn="just"/>
            <a:r>
              <a:rPr lang="fr-FR" dirty="0" smtClean="0"/>
              <a:t>De </a:t>
            </a:r>
            <a:r>
              <a:rPr lang="fr-FR" dirty="0"/>
              <a:t>nos jours, le béton armé est devenu un </a:t>
            </a:r>
            <a:r>
              <a:rPr lang="fr-FR" dirty="0">
                <a:hlinkClick r:id="rId5"/>
              </a:rPr>
              <a:t>matériau</a:t>
            </a:r>
            <a:r>
              <a:rPr lang="fr-FR" dirty="0"/>
              <a:t> de construction incontournable. Il a été en grande partie inventé, promu et développé en France.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5039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Matériaux de 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</a:t>
            </a:r>
            <a:r>
              <a:rPr lang="fr-FR" b="1" dirty="0"/>
              <a:t>matériaux de construction</a:t>
            </a:r>
            <a:r>
              <a:rPr lang="fr-FR" dirty="0"/>
              <a:t> sont des </a:t>
            </a:r>
            <a:r>
              <a:rPr lang="fr-FR" dirty="0">
                <a:hlinkClick r:id="rId2" tooltip="Matériau"/>
              </a:rPr>
              <a:t>matériaux</a:t>
            </a:r>
            <a:r>
              <a:rPr lang="fr-FR" dirty="0"/>
              <a:t> utilisés dans les secteurs de la </a:t>
            </a:r>
            <a:r>
              <a:rPr lang="fr-FR" dirty="0">
                <a:hlinkClick r:id="rId3" tooltip="Construction"/>
              </a:rPr>
              <a:t>construction</a:t>
            </a:r>
            <a:r>
              <a:rPr lang="fr-FR" dirty="0"/>
              <a:t> : </a:t>
            </a:r>
            <a:r>
              <a:rPr lang="fr-FR" dirty="0">
                <a:hlinkClick r:id="rId4" tooltip="Bâtiment (métier)"/>
              </a:rPr>
              <a:t>bâtiments</a:t>
            </a:r>
            <a:r>
              <a:rPr lang="fr-FR" dirty="0"/>
              <a:t> et </a:t>
            </a:r>
            <a:r>
              <a:rPr lang="fr-FR" dirty="0">
                <a:hlinkClick r:id="rId5" tooltip="Travaux publics"/>
              </a:rPr>
              <a:t>travaux publics</a:t>
            </a:r>
            <a:r>
              <a:rPr lang="fr-FR" dirty="0"/>
              <a:t> </a:t>
            </a:r>
            <a:r>
              <a:rPr lang="fr-FR" dirty="0" smtClean="0"/>
              <a:t>, souvent </a:t>
            </a:r>
            <a:r>
              <a:rPr lang="fr-FR" dirty="0"/>
              <a:t>désignés par le sigle </a:t>
            </a:r>
            <a:r>
              <a:rPr lang="fr-FR" dirty="0" smtClean="0">
                <a:hlinkClick r:id="rId6" tooltip="Bâtiment et travaux publics"/>
              </a:rPr>
              <a:t>BTP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La gamme des matériaux utilisés dans la construction est relativement vaste. Elle inclut principalement 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 le </a:t>
            </a:r>
            <a:r>
              <a:rPr lang="fr-FR" dirty="0">
                <a:hlinkClick r:id="rId7" tooltip="Bois"/>
              </a:rPr>
              <a:t>bois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le </a:t>
            </a:r>
            <a:r>
              <a:rPr lang="fr-FR" dirty="0">
                <a:hlinkClick r:id="rId8" tooltip="Verre"/>
              </a:rPr>
              <a:t>verre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l'</a:t>
            </a:r>
            <a:r>
              <a:rPr lang="fr-FR" dirty="0">
                <a:hlinkClick r:id="rId9" tooltip="Acier"/>
              </a:rPr>
              <a:t>acier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l'</a:t>
            </a:r>
            <a:r>
              <a:rPr lang="fr-FR" dirty="0" smtClean="0">
                <a:hlinkClick r:id="rId10" tooltip="Aluminium"/>
              </a:rPr>
              <a:t>aluminium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les </a:t>
            </a:r>
            <a:r>
              <a:rPr lang="fr-FR" dirty="0">
                <a:hlinkClick r:id="rId11" tooltip="Matières plastiques"/>
              </a:rPr>
              <a:t>matières plastiques</a:t>
            </a:r>
            <a:r>
              <a:rPr lang="fr-FR" dirty="0"/>
              <a:t> (isolants notamment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et </a:t>
            </a:r>
            <a:r>
              <a:rPr lang="fr-FR" dirty="0"/>
              <a:t>les matériaux issus de la transformation de produits de carrières, qui peuvent être plus ou moins </a:t>
            </a:r>
            <a:r>
              <a:rPr lang="fr-FR" dirty="0" smtClean="0"/>
              <a:t>élaborés (graviers, sable). </a:t>
            </a:r>
            <a:r>
              <a:rPr lang="fr-FR" dirty="0"/>
              <a:t>On trouve ainsi les dérivés de l'argile, les briques, les tuiles, les carrelages, les éléments sanitaires.</a:t>
            </a:r>
          </a:p>
        </p:txBody>
      </p:sp>
    </p:spTree>
    <p:extLst>
      <p:ext uri="{BB962C8B-B14F-4D97-AF65-F5344CB8AC3E}">
        <p14:creationId xmlns:p14="http://schemas.microsoft.com/office/powerpoint/2010/main" xmlns="" val="4514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 smtClean="0"/>
              <a:t>Travaux Publics &amp; Aménagement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dirty="0"/>
              <a:t>Le secteur des travaux publics </a:t>
            </a:r>
            <a:r>
              <a:rPr lang="fr-FR" dirty="0" smtClean="0"/>
              <a:t>&amp; Aménagements regroupe </a:t>
            </a:r>
            <a:r>
              <a:rPr lang="fr-FR" dirty="0"/>
              <a:t>l’ensemble des entreprises qui construisent et assurent l’entretien des infrastructures et des équipements </a:t>
            </a:r>
            <a:r>
              <a:rPr lang="fr-FR" dirty="0" smtClean="0"/>
              <a:t>collectifs :</a:t>
            </a:r>
          </a:p>
          <a:p>
            <a:pPr algn="just"/>
            <a:r>
              <a:rPr lang="fr-FR" dirty="0" smtClean="0"/>
              <a:t>Voirie </a:t>
            </a:r>
            <a:r>
              <a:rPr lang="fr-FR" dirty="0"/>
              <a:t>et réseaux divers (adduction d’eau, assainissement et autres </a:t>
            </a:r>
            <a:r>
              <a:rPr lang="fr-FR" dirty="0" smtClean="0"/>
              <a:t>canalisations),</a:t>
            </a:r>
          </a:p>
          <a:p>
            <a:pPr algn="just"/>
            <a:r>
              <a:rPr lang="fr-FR" dirty="0"/>
              <a:t>Ouvrages de stockage de l'eau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Terrassements</a:t>
            </a:r>
            <a:r>
              <a:rPr lang="fr-FR" dirty="0"/>
              <a:t>, sondages, forages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Construction </a:t>
            </a:r>
            <a:r>
              <a:rPr lang="fr-FR" dirty="0"/>
              <a:t>de chaussées et sols sportifs, ouvrages d’art et travaux souterrains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Voies ferrées, voies navigables, aérodromes, infrastructures portuaires,</a:t>
            </a:r>
          </a:p>
          <a:p>
            <a:pPr algn="just"/>
            <a:r>
              <a:rPr lang="fr-FR" dirty="0" smtClean="0"/>
              <a:t>Travaux </a:t>
            </a:r>
            <a:r>
              <a:rPr lang="fr-FR" dirty="0"/>
              <a:t>en site maritime ou </a:t>
            </a:r>
            <a:r>
              <a:rPr lang="fr-FR" dirty="0" smtClean="0"/>
              <a:t>fluvial,</a:t>
            </a:r>
          </a:p>
          <a:p>
            <a:pPr algn="just"/>
            <a:r>
              <a:rPr lang="fr-FR" dirty="0" smtClean="0"/>
              <a:t>Travaux </a:t>
            </a:r>
            <a:r>
              <a:rPr lang="fr-FR" dirty="0"/>
              <a:t>de génie </a:t>
            </a:r>
            <a:r>
              <a:rPr lang="fr-FR" dirty="0" smtClean="0"/>
              <a:t>agricole,</a:t>
            </a:r>
          </a:p>
          <a:p>
            <a:pPr algn="just"/>
            <a:r>
              <a:rPr lang="fr-FR" dirty="0" smtClean="0"/>
              <a:t>Ponts,</a:t>
            </a:r>
          </a:p>
          <a:p>
            <a:pPr algn="just"/>
            <a:r>
              <a:rPr lang="fr-FR" dirty="0" smtClean="0"/>
              <a:t>Etc…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715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Publics &amp; Aménagement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Les </a:t>
            </a:r>
            <a:r>
              <a:rPr lang="fr-FR" dirty="0"/>
              <a:t>maîtres d'ouvrage sont généralement l'Etat ou les collectivités publiques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Ouvrages souvent complexes, aux enjeux économiques considérables, ils doivent se conformer à des réglementations spécifiques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EN général il s’agit de projets structurants.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129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Grand Mythe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Le mythe le plus tenace concernant le génie mécanique est l’association directe avec la mécanique automobile</a:t>
            </a:r>
          </a:p>
          <a:p>
            <a:pPr algn="just"/>
            <a:r>
              <a:rPr lang="fr-FR" dirty="0" smtClean="0"/>
              <a:t>Le </a:t>
            </a:r>
            <a:r>
              <a:rPr lang="fr-FR" dirty="0"/>
              <a:t>mot </a:t>
            </a:r>
            <a:r>
              <a:rPr lang="fr-FR" b="1" dirty="0">
                <a:solidFill>
                  <a:srgbClr val="FF0000"/>
                </a:solidFill>
              </a:rPr>
              <a:t>mécanique</a:t>
            </a:r>
            <a:r>
              <a:rPr lang="fr-FR" dirty="0"/>
              <a:t> dans « génie mécanique » n’est pas associé au travail du </a:t>
            </a:r>
            <a:r>
              <a:rPr lang="fr-FR" dirty="0" smtClean="0"/>
              <a:t>mécanicien </a:t>
            </a:r>
            <a:r>
              <a:rPr lang="fr-FR" dirty="0"/>
              <a:t>automobile, mais bien à la physique mécanique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05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Génie civil -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La filière du génie civil regroupe deux principales options :</a:t>
            </a:r>
          </a:p>
          <a:p>
            <a:pPr lvl="1" algn="just"/>
            <a:r>
              <a:rPr lang="fr-FR" dirty="0" smtClean="0"/>
              <a:t>Bâtiments</a:t>
            </a:r>
          </a:p>
          <a:p>
            <a:pPr lvl="1" algn="just"/>
            <a:r>
              <a:rPr lang="fr-FR" dirty="0" smtClean="0"/>
              <a:t>Travaux public &amp; aménagements.</a:t>
            </a:r>
          </a:p>
          <a:p>
            <a:pPr algn="just"/>
            <a:r>
              <a:rPr lang="fr-FR" dirty="0"/>
              <a:t>Pour </a:t>
            </a:r>
            <a:r>
              <a:rPr lang="fr-FR" b="1" dirty="0"/>
              <a:t>devenir ingénieur en génie civil</a:t>
            </a:r>
            <a:r>
              <a:rPr lang="fr-FR" dirty="0"/>
              <a:t>, la filière des écoles est la voie </a:t>
            </a:r>
            <a:r>
              <a:rPr lang="fr-FR" dirty="0" smtClean="0"/>
              <a:t>royale.</a:t>
            </a:r>
          </a:p>
          <a:p>
            <a:pPr algn="just"/>
            <a:r>
              <a:rPr lang="fr-FR" dirty="0"/>
              <a:t>De nombreuses formations universitaires à bac + 5 forment aussi les </a:t>
            </a:r>
            <a:r>
              <a:rPr lang="fr-FR" b="1" dirty="0"/>
              <a:t>ingénieurs en génie civil</a:t>
            </a:r>
            <a:r>
              <a:rPr lang="fr-FR" dirty="0"/>
              <a:t> : </a:t>
            </a:r>
            <a:r>
              <a:rPr lang="fr-FR" b="1" dirty="0"/>
              <a:t>masters </a:t>
            </a:r>
            <a:r>
              <a:rPr lang="fr-FR" b="1" dirty="0" smtClean="0"/>
              <a:t>professionnels </a:t>
            </a:r>
            <a:r>
              <a:rPr lang="fr-FR" b="1" dirty="0"/>
              <a:t>en génie civil</a:t>
            </a:r>
            <a:r>
              <a:rPr lang="fr-FR" dirty="0"/>
              <a:t>, techniques de construction, géotechnique, hydraulique, énergie, logistique et management, protection de l'environnement…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667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Mission </a:t>
            </a:r>
            <a:r>
              <a:rPr lang="fr-FR" dirty="0"/>
              <a:t>du métier </a:t>
            </a:r>
            <a:r>
              <a:rPr lang="fr-FR" dirty="0" smtClean="0"/>
              <a:t>de l’Ingénieur </a:t>
            </a:r>
            <a:r>
              <a:rPr lang="fr-FR" dirty="0"/>
              <a:t>en génie civil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Dans </a:t>
            </a:r>
            <a:r>
              <a:rPr lang="fr-FR" dirty="0"/>
              <a:t>l'ensemble, c'est à </a:t>
            </a:r>
            <a:r>
              <a:rPr lang="fr-FR" dirty="0" smtClean="0"/>
              <a:t>l’ingénieur en GC  de :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Encadrer</a:t>
            </a:r>
            <a:r>
              <a:rPr lang="fr-FR" dirty="0" smtClean="0"/>
              <a:t> </a:t>
            </a:r>
            <a:r>
              <a:rPr lang="fr-FR" dirty="0"/>
              <a:t>la conception du projet au sein d'une </a:t>
            </a:r>
            <a:r>
              <a:rPr lang="fr-FR" dirty="0" smtClean="0"/>
              <a:t>  équipe.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Occuper</a:t>
            </a:r>
            <a:r>
              <a:rPr lang="fr-FR" dirty="0" smtClean="0"/>
              <a:t> </a:t>
            </a:r>
            <a:r>
              <a:rPr lang="fr-FR" dirty="0"/>
              <a:t>la fonction de chef pendant la réalisation des </a:t>
            </a:r>
            <a:r>
              <a:rPr lang="fr-FR" dirty="0" smtClean="0"/>
              <a:t>travaux.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Veiller </a:t>
            </a:r>
            <a:r>
              <a:rPr lang="fr-FR" dirty="0">
                <a:solidFill>
                  <a:srgbClr val="0000FF"/>
                </a:solidFill>
              </a:rPr>
              <a:t>aux normes </a:t>
            </a:r>
            <a:r>
              <a:rPr lang="fr-FR" dirty="0"/>
              <a:t>de sécurité pour le bien-être de ses hommes et du </a:t>
            </a:r>
            <a:r>
              <a:rPr lang="fr-FR" dirty="0" smtClean="0"/>
              <a:t>public.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Faire </a:t>
            </a:r>
            <a:r>
              <a:rPr lang="fr-FR" dirty="0">
                <a:solidFill>
                  <a:srgbClr val="0000FF"/>
                </a:solidFill>
              </a:rPr>
              <a:t>avancer le chantier </a:t>
            </a:r>
            <a:r>
              <a:rPr lang="fr-FR" dirty="0"/>
              <a:t>en tenant compte des impératifs des </a:t>
            </a:r>
            <a:r>
              <a:rPr lang="fr-FR" dirty="0" smtClean="0"/>
              <a:t>sous-traitants.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Diriger </a:t>
            </a:r>
            <a:r>
              <a:rPr lang="fr-FR" dirty="0">
                <a:solidFill>
                  <a:srgbClr val="0000FF"/>
                </a:solidFill>
              </a:rPr>
              <a:t>les réunions </a:t>
            </a:r>
            <a:r>
              <a:rPr lang="fr-FR" dirty="0"/>
              <a:t>de chantier. </a:t>
            </a:r>
            <a:endParaRPr lang="fr-FR" dirty="0" smtClean="0"/>
          </a:p>
          <a:p>
            <a:r>
              <a:rPr lang="fr-FR" dirty="0" smtClean="0">
                <a:solidFill>
                  <a:srgbClr val="0000FF"/>
                </a:solidFill>
              </a:rPr>
              <a:t>Informer </a:t>
            </a:r>
            <a:r>
              <a:rPr lang="fr-FR" dirty="0"/>
              <a:t>le maître d'ouvrage.</a:t>
            </a:r>
          </a:p>
        </p:txBody>
      </p:sp>
    </p:spTree>
    <p:extLst>
      <p:ext uri="{BB962C8B-B14F-4D97-AF65-F5344CB8AC3E}">
        <p14:creationId xmlns:p14="http://schemas.microsoft.com/office/powerpoint/2010/main" xmlns="" val="3870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Les </a:t>
            </a:r>
            <a:r>
              <a:rPr lang="fr-FR" dirty="0"/>
              <a:t>diplômés sont embauchés dans l’ensemble des milieux professionnels du secteur de la construction </a:t>
            </a:r>
            <a:r>
              <a:rPr lang="fr-FR" dirty="0" smtClean="0"/>
              <a:t>:</a:t>
            </a:r>
          </a:p>
          <a:p>
            <a:r>
              <a:rPr lang="fr-FR" dirty="0"/>
              <a:t>les grandes entreprises générales du </a:t>
            </a:r>
            <a:r>
              <a:rPr lang="fr-FR" dirty="0" smtClean="0"/>
              <a:t>BTP, </a:t>
            </a:r>
            <a:endParaRPr lang="fr-FR" dirty="0"/>
          </a:p>
          <a:p>
            <a:r>
              <a:rPr lang="fr-FR" dirty="0"/>
              <a:t>les bureaux d'études en génie </a:t>
            </a:r>
            <a:r>
              <a:rPr lang="fr-FR" dirty="0" smtClean="0"/>
              <a:t>civil, </a:t>
            </a:r>
          </a:p>
          <a:p>
            <a:r>
              <a:rPr lang="fr-FR" dirty="0"/>
              <a:t>l</a:t>
            </a:r>
            <a:r>
              <a:rPr lang="fr-FR" dirty="0" smtClean="0"/>
              <a:t>es bureaux de </a:t>
            </a:r>
            <a:r>
              <a:rPr lang="fr-FR" dirty="0"/>
              <a:t>contrôle,</a:t>
            </a:r>
            <a:endParaRPr lang="fr-FR" dirty="0" smtClean="0"/>
          </a:p>
          <a:p>
            <a:r>
              <a:rPr lang="fr-FR" dirty="0"/>
              <a:t>les promoteurs immobiliers, les industriels, les particuliers, les collectivités </a:t>
            </a:r>
            <a:r>
              <a:rPr lang="fr-FR" dirty="0" smtClean="0"/>
              <a:t>locales,</a:t>
            </a:r>
          </a:p>
          <a:p>
            <a:r>
              <a:rPr lang="fr-FR" dirty="0"/>
              <a:t>cabinets </a:t>
            </a:r>
            <a:r>
              <a:rPr lang="fr-FR" dirty="0" smtClean="0"/>
              <a:t>d’architectes</a:t>
            </a:r>
            <a:r>
              <a:rPr lang="fr-FR" dirty="0"/>
              <a:t>, </a:t>
            </a:r>
            <a:r>
              <a:rPr lang="fr-FR" dirty="0" smtClean="0"/>
              <a:t>d’économistes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Etc…,</a:t>
            </a:r>
          </a:p>
          <a:p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04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Qualités </a:t>
            </a:r>
            <a:r>
              <a:rPr lang="fr-FR" dirty="0" smtClean="0"/>
              <a:t>requises de l’Ingénieur en GC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Nombreuses </a:t>
            </a:r>
            <a:r>
              <a:rPr lang="fr-FR" dirty="0"/>
              <a:t>connaissances </a:t>
            </a:r>
            <a:r>
              <a:rPr lang="fr-FR" dirty="0" smtClean="0"/>
              <a:t>techniques</a:t>
            </a:r>
          </a:p>
          <a:p>
            <a:r>
              <a:rPr lang="fr-FR" dirty="0" smtClean="0"/>
              <a:t>Sens d’organisation et de responsabilité</a:t>
            </a:r>
          </a:p>
          <a:p>
            <a:r>
              <a:rPr lang="fr-FR" dirty="0" smtClean="0"/>
              <a:t>Sens de communication</a:t>
            </a:r>
          </a:p>
          <a:p>
            <a:r>
              <a:rPr lang="fr-FR" dirty="0" smtClean="0"/>
              <a:t>Faculté de </a:t>
            </a:r>
            <a:r>
              <a:rPr lang="fr-FR" dirty="0"/>
              <a:t>s'exprimer en </a:t>
            </a:r>
            <a:r>
              <a:rPr lang="fr-FR" dirty="0" smtClean="0"/>
              <a:t>public</a:t>
            </a:r>
          </a:p>
          <a:p>
            <a:r>
              <a:rPr lang="fr-FR" dirty="0" smtClean="0"/>
              <a:t>Diriger les équipes</a:t>
            </a:r>
          </a:p>
          <a:p>
            <a:r>
              <a:rPr lang="fr-FR" dirty="0" smtClean="0"/>
              <a:t>Rigueur (Notamment pour les normes)</a:t>
            </a:r>
          </a:p>
          <a:p>
            <a:r>
              <a:rPr lang="fr-FR" dirty="0" smtClean="0"/>
              <a:t>Prudence</a:t>
            </a:r>
          </a:p>
          <a:p>
            <a:r>
              <a:rPr lang="fr-FR" dirty="0" smtClean="0"/>
              <a:t>Capable </a:t>
            </a:r>
            <a:r>
              <a:rPr lang="fr-FR" dirty="0"/>
              <a:t>d'agir vite et bien en toutes circonstances.</a:t>
            </a:r>
          </a:p>
        </p:txBody>
      </p:sp>
    </p:spTree>
    <p:extLst>
      <p:ext uri="{BB962C8B-B14F-4D97-AF65-F5344CB8AC3E}">
        <p14:creationId xmlns:p14="http://schemas.microsoft.com/office/powerpoint/2010/main" xmlns="" val="1395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Professionnelle de l’Ingénieur en Génie </a:t>
            </a:r>
            <a:r>
              <a:rPr lang="fr-FR" dirty="0" smtClean="0"/>
              <a:t>Civil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Ingénieur conseil</a:t>
            </a:r>
          </a:p>
          <a:p>
            <a:pPr marL="0" indent="0" algn="ctr">
              <a:buNone/>
            </a:pPr>
            <a:r>
              <a:rPr lang="fr-FR" dirty="0" smtClean="0"/>
              <a:t>Manager d’entreprise</a:t>
            </a:r>
          </a:p>
          <a:p>
            <a:pPr marL="0" indent="0" algn="ctr">
              <a:buNone/>
            </a:pPr>
            <a:r>
              <a:rPr lang="fr-FR" dirty="0" smtClean="0"/>
              <a:t>Enseignant-chercheur</a:t>
            </a:r>
          </a:p>
          <a:p>
            <a:pPr marL="0" indent="0" algn="just">
              <a:buNone/>
            </a:pPr>
            <a:r>
              <a:rPr lang="fr-FR" dirty="0" smtClean="0"/>
              <a:t>Note :</a:t>
            </a:r>
          </a:p>
          <a:p>
            <a:pPr marL="0" indent="0" algn="just">
              <a:buNone/>
            </a:pPr>
            <a:r>
              <a:rPr lang="fr-FR" dirty="0" smtClean="0"/>
              <a:t>Salaire Moyen en Algérie d’un Ingénieur en G.C:</a:t>
            </a:r>
          </a:p>
          <a:p>
            <a:pPr marL="0" indent="0" algn="just">
              <a:buNone/>
            </a:pPr>
            <a:r>
              <a:rPr lang="fr-FR" dirty="0"/>
              <a:t>		</a:t>
            </a:r>
            <a:r>
              <a:rPr lang="fr-FR" dirty="0" smtClean="0"/>
              <a:t>40000 DA &lt; SM &lt; 80000 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886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Hydraulique</a:t>
            </a:r>
            <a:endParaRPr lang="fr-FR" dirty="0"/>
          </a:p>
        </p:txBody>
      </p:sp>
      <p:sp>
        <p:nvSpPr>
          <p:cNvPr id="4" name="AutoShape 2" descr="Résultat de recherche d'images pour &quot;hydraulique&quot;"/>
          <p:cNvSpPr>
            <a:spLocks noChangeAspect="1" noChangeArrowheads="1"/>
          </p:cNvSpPr>
          <p:nvPr/>
        </p:nvSpPr>
        <p:spPr bwMode="auto">
          <a:xfrm>
            <a:off x="155575" y="-1211263"/>
            <a:ext cx="4762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Résultat de recherche d'images pour &quot;hydraul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438150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hydrauliqu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48405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xc.hu/pic/m/a/ay/ayla87/1372625_big_metal_tub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183409" cy="23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associée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7"/>
            <a:ext cx="3390578" cy="25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9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Bref Historique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L'hydraulique est une des activités les plus anciennes de la civilisation </a:t>
            </a:r>
            <a:r>
              <a:rPr lang="fr-FR" dirty="0" smtClean="0"/>
              <a:t>humaine.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Canaux </a:t>
            </a:r>
            <a:r>
              <a:rPr lang="fr-FR" dirty="0"/>
              <a:t>d'assainissement de la vallée du Nil, 4 000 ans avant l'ère </a:t>
            </a:r>
            <a:r>
              <a:rPr lang="fr-FR" dirty="0" smtClean="0"/>
              <a:t>chrétienne.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Roue à eau en bois, Hama en Syrie</a:t>
            </a:r>
          </a:p>
          <a:p>
            <a:r>
              <a:rPr lang="fr-FR" dirty="0">
                <a:solidFill>
                  <a:srgbClr val="0000FF"/>
                </a:solidFill>
              </a:rPr>
              <a:t>Pascal</a:t>
            </a:r>
            <a:r>
              <a:rPr lang="fr-FR" dirty="0"/>
              <a:t> (1623-1662</a:t>
            </a:r>
            <a:r>
              <a:rPr lang="fr-FR" dirty="0" smtClean="0"/>
              <a:t>): Théorie de l’Hydrostatique</a:t>
            </a:r>
          </a:p>
          <a:p>
            <a:r>
              <a:rPr lang="fr-FR" dirty="0">
                <a:solidFill>
                  <a:srgbClr val="0000FF"/>
                </a:solidFill>
              </a:rPr>
              <a:t>Daniel Bernoulli </a:t>
            </a:r>
            <a:r>
              <a:rPr lang="fr-FR" dirty="0"/>
              <a:t>(1700-1782) : théorème de Bernoulli </a:t>
            </a:r>
            <a:endParaRPr lang="fr-FR" dirty="0" smtClean="0"/>
          </a:p>
          <a:p>
            <a:r>
              <a:rPr lang="fr-FR" dirty="0" smtClean="0"/>
              <a:t>Quelques uns des principaux  fondateurs de l’hydraulique moderne: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</a:rPr>
              <a:t>Léonhard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Euler </a:t>
            </a:r>
            <a:r>
              <a:rPr lang="fr-FR" dirty="0"/>
              <a:t>(1707-1783), </a:t>
            </a:r>
            <a:r>
              <a:rPr lang="fr-FR" dirty="0">
                <a:solidFill>
                  <a:srgbClr val="0000FF"/>
                </a:solidFill>
              </a:rPr>
              <a:t>Louis de Lagrange </a:t>
            </a:r>
            <a:r>
              <a:rPr lang="fr-FR" dirty="0"/>
              <a:t>(1736-1813), </a:t>
            </a:r>
            <a:r>
              <a:rPr lang="fr-FR" dirty="0" smtClean="0">
                <a:solidFill>
                  <a:srgbClr val="0000FF"/>
                </a:solidFill>
              </a:rPr>
              <a:t>Jean-Louis </a:t>
            </a:r>
            <a:r>
              <a:rPr lang="fr-FR" dirty="0">
                <a:solidFill>
                  <a:srgbClr val="0000FF"/>
                </a:solidFill>
              </a:rPr>
              <a:t>Marie Poiseuille </a:t>
            </a:r>
            <a:r>
              <a:rPr lang="fr-FR" dirty="0"/>
              <a:t>(1799-1869), </a:t>
            </a:r>
            <a:r>
              <a:rPr lang="fr-FR" dirty="0">
                <a:solidFill>
                  <a:srgbClr val="0000FF"/>
                </a:solidFill>
              </a:rPr>
              <a:t>Adhémar Barré de Saint-Venant </a:t>
            </a:r>
            <a:r>
              <a:rPr lang="fr-FR" dirty="0"/>
              <a:t>(1797-1886), </a:t>
            </a:r>
            <a:r>
              <a:rPr lang="fr-FR" dirty="0">
                <a:solidFill>
                  <a:srgbClr val="0000FF"/>
                </a:solidFill>
              </a:rPr>
              <a:t>William Froude </a:t>
            </a:r>
            <a:r>
              <a:rPr lang="fr-FR" dirty="0"/>
              <a:t>(1818-1879), </a:t>
            </a:r>
            <a:r>
              <a:rPr lang="fr-FR" dirty="0">
                <a:solidFill>
                  <a:srgbClr val="0000FF"/>
                </a:solidFill>
              </a:rPr>
              <a:t>Henri Navier </a:t>
            </a:r>
            <a:r>
              <a:rPr lang="fr-FR" dirty="0"/>
              <a:t>(1785-1836), </a:t>
            </a:r>
            <a:r>
              <a:rPr lang="fr-FR" dirty="0">
                <a:solidFill>
                  <a:srgbClr val="0000FF"/>
                </a:solidFill>
              </a:rPr>
              <a:t>Joseph </a:t>
            </a:r>
            <a:r>
              <a:rPr lang="fr-FR" dirty="0" err="1">
                <a:solidFill>
                  <a:srgbClr val="0000FF"/>
                </a:solidFill>
              </a:rPr>
              <a:t>Boussinesq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(1842-1929), </a:t>
            </a:r>
            <a:r>
              <a:rPr lang="fr-FR" dirty="0">
                <a:solidFill>
                  <a:srgbClr val="0000FF"/>
                </a:solidFill>
              </a:rPr>
              <a:t>Osborne Reynolds </a:t>
            </a:r>
            <a:r>
              <a:rPr lang="fr-FR" dirty="0"/>
              <a:t>(1842-1912), </a:t>
            </a:r>
          </a:p>
        </p:txBody>
      </p:sp>
    </p:spTree>
    <p:extLst>
      <p:ext uri="{BB962C8B-B14F-4D97-AF65-F5344CB8AC3E}">
        <p14:creationId xmlns:p14="http://schemas.microsoft.com/office/powerpoint/2010/main" xmlns="" val="1354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à l’Hydraulique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Définition</a:t>
            </a:r>
            <a:r>
              <a:rPr lang="fr-FR" sz="2400" dirty="0" smtClean="0"/>
              <a:t>:</a:t>
            </a:r>
          </a:p>
          <a:p>
            <a:pPr marL="0" indent="0" algn="just">
              <a:buNone/>
            </a:pPr>
            <a:r>
              <a:rPr lang="fr-FR" sz="2400" dirty="0"/>
              <a:t>« </a:t>
            </a:r>
            <a:r>
              <a:rPr lang="fr-FR" sz="2400" dirty="0">
                <a:solidFill>
                  <a:srgbClr val="0000FF"/>
                </a:solidFill>
              </a:rPr>
              <a:t>Hydraulique</a:t>
            </a:r>
            <a:r>
              <a:rPr lang="fr-FR" sz="2400" dirty="0"/>
              <a:t> » a pour racine le mot grec « HUDOR » (eau) : qui est </a:t>
            </a:r>
            <a:r>
              <a:rPr lang="fr-FR" sz="2400" dirty="0" smtClean="0"/>
              <a:t>déplacé </a:t>
            </a:r>
            <a:r>
              <a:rPr lang="fr-FR" sz="2400" dirty="0"/>
              <a:t>par l’eau, qui utilise l’eau ou tout autre liquide quelconque pour son </a:t>
            </a:r>
            <a:r>
              <a:rPr lang="fr-FR" sz="2400" dirty="0" smtClean="0"/>
              <a:t>fonctionnement.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Différentes </a:t>
            </a:r>
            <a:r>
              <a:rPr lang="fr-FR" sz="2400" dirty="0">
                <a:solidFill>
                  <a:srgbClr val="0000FF"/>
                </a:solidFill>
              </a:rPr>
              <a:t>formes d’énergie </a:t>
            </a:r>
            <a:r>
              <a:rPr lang="fr-FR" sz="2400" dirty="0"/>
              <a:t>sont utilisées en hydraulique </a:t>
            </a:r>
            <a:r>
              <a:rPr lang="fr-FR" sz="2400" dirty="0" smtClean="0"/>
              <a:t>:</a:t>
            </a:r>
          </a:p>
          <a:p>
            <a:pPr algn="just"/>
            <a:r>
              <a:rPr lang="fr-FR" sz="2400" dirty="0" smtClean="0"/>
              <a:t>L’énergie </a:t>
            </a:r>
            <a:r>
              <a:rPr lang="fr-FR" sz="2400" dirty="0"/>
              <a:t>potentielle (par gravité), comme un château </a:t>
            </a:r>
            <a:r>
              <a:rPr lang="fr-FR" sz="2400" dirty="0" smtClean="0"/>
              <a:t>d’eau.</a:t>
            </a:r>
          </a:p>
          <a:p>
            <a:pPr algn="just"/>
            <a:r>
              <a:rPr lang="fr-FR" sz="2400" dirty="0" smtClean="0"/>
              <a:t> L’énergie </a:t>
            </a:r>
            <a:r>
              <a:rPr lang="fr-FR" sz="2400" dirty="0"/>
              <a:t>cinétique (par vitesse), comme une turbine </a:t>
            </a:r>
            <a:r>
              <a:rPr lang="fr-FR" sz="2400" dirty="0" smtClean="0"/>
              <a:t>hydroélectrique.</a:t>
            </a:r>
          </a:p>
          <a:p>
            <a:pPr algn="just"/>
            <a:r>
              <a:rPr lang="fr-FR" sz="2400" dirty="0" smtClean="0"/>
              <a:t>L’énergie </a:t>
            </a:r>
            <a:r>
              <a:rPr lang="fr-FR" sz="2400" dirty="0"/>
              <a:t>par pression. C’est cette forme d’énergie </a:t>
            </a:r>
            <a:r>
              <a:rPr lang="fr-FR" sz="2400" dirty="0" smtClean="0"/>
              <a:t>qui est </a:t>
            </a:r>
            <a:r>
              <a:rPr lang="fr-FR" sz="2400" dirty="0"/>
              <a:t>utilisée dans les systèmes hydrauliques industriels et </a:t>
            </a:r>
            <a:r>
              <a:rPr lang="fr-FR" sz="2400" dirty="0" smtClean="0"/>
              <a:t>mobiles.</a:t>
            </a:r>
          </a:p>
          <a:p>
            <a:pPr marL="0" indent="0" algn="just">
              <a:buNone/>
            </a:pPr>
            <a:r>
              <a:rPr lang="fr-FR" sz="2400" dirty="0" smtClean="0"/>
              <a:t>Dans </a:t>
            </a:r>
            <a:r>
              <a:rPr lang="fr-FR" sz="2400" dirty="0"/>
              <a:t>les systèmes industriels, l’hydraulique se traduit donc par la </a:t>
            </a:r>
            <a:r>
              <a:rPr lang="fr-FR" sz="2400" dirty="0" smtClean="0"/>
              <a:t>  transmission </a:t>
            </a:r>
            <a:r>
              <a:rPr lang="fr-FR" sz="2400" dirty="0"/>
              <a:t>et la commande des forces par un liquide (</a:t>
            </a:r>
            <a:r>
              <a:rPr lang="fr-FR" sz="2400" dirty="0" smtClean="0"/>
              <a:t>huile hydraulique).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2902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Définitions et grandeurs: Pression et débit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On </a:t>
            </a:r>
            <a:r>
              <a:rPr lang="fr-FR" dirty="0"/>
              <a:t>définit l’</a:t>
            </a:r>
            <a:r>
              <a:rPr lang="fr-FR" dirty="0">
                <a:solidFill>
                  <a:srgbClr val="0000FF"/>
                </a:solidFill>
              </a:rPr>
              <a:t>hydrostatique</a:t>
            </a:r>
            <a:r>
              <a:rPr lang="fr-FR" dirty="0"/>
              <a:t> par la branche de l’hydraulique qui étudie les propriétés des </a:t>
            </a:r>
            <a:r>
              <a:rPr lang="fr-FR" dirty="0">
                <a:solidFill>
                  <a:srgbClr val="0000FF"/>
                </a:solidFill>
              </a:rPr>
              <a:t>fluides au repos</a:t>
            </a:r>
            <a:r>
              <a:rPr lang="fr-FR" dirty="0"/>
              <a:t>. </a:t>
            </a:r>
          </a:p>
          <a:p>
            <a:pPr algn="just"/>
            <a:r>
              <a:rPr lang="fr-FR" dirty="0"/>
              <a:t>Le domaine d’application se rapporte à la transmission des pressions d’après le principe de PASCAL.</a:t>
            </a:r>
          </a:p>
          <a:p>
            <a:pPr algn="just"/>
            <a:r>
              <a:rPr lang="fr-FR" dirty="0"/>
              <a:t>On définit l’</a:t>
            </a:r>
            <a:r>
              <a:rPr lang="fr-FR" dirty="0">
                <a:solidFill>
                  <a:srgbClr val="0000FF"/>
                </a:solidFill>
              </a:rPr>
              <a:t>hydrodynamique</a:t>
            </a:r>
            <a:r>
              <a:rPr lang="fr-FR" dirty="0"/>
              <a:t> par la branche de l’hydraulique qui étudie les propriétés des </a:t>
            </a:r>
            <a:r>
              <a:rPr lang="fr-FR" dirty="0">
                <a:solidFill>
                  <a:srgbClr val="0000FF"/>
                </a:solidFill>
              </a:rPr>
              <a:t>fluides en mouvement</a:t>
            </a:r>
            <a:r>
              <a:rPr lang="fr-FR" dirty="0"/>
              <a:t>. </a:t>
            </a:r>
            <a:r>
              <a:rPr lang="fr-FR" dirty="0" smtClean="0"/>
              <a:t>Le domaine </a:t>
            </a:r>
            <a:r>
              <a:rPr lang="fr-FR" dirty="0"/>
              <a:t>d’application se rapporte au débit et à la pression.</a:t>
            </a:r>
          </a:p>
          <a:p>
            <a:pPr marL="0" indent="0" algn="just">
              <a:buNone/>
            </a:pPr>
            <a:r>
              <a:rPr lang="fr-FR" b="1" dirty="0"/>
              <a:t>Dans une transmission hydraulique :</a:t>
            </a:r>
            <a:endParaRPr lang="fr-FR" dirty="0"/>
          </a:p>
          <a:p>
            <a:pPr algn="just"/>
            <a:r>
              <a:rPr lang="fr-FR" dirty="0"/>
              <a:t>La pression n’existe dans un circuit que s’il y a résistance à l’écoulement de l’huile.</a:t>
            </a:r>
          </a:p>
          <a:p>
            <a:pPr algn="just"/>
            <a:r>
              <a:rPr lang="fr-FR" dirty="0"/>
              <a:t>La pression est l’équivalent mécanique de la force.</a:t>
            </a:r>
          </a:p>
          <a:p>
            <a:pPr algn="just"/>
            <a:r>
              <a:rPr lang="fr-FR" dirty="0"/>
              <a:t>Le débit est l’équivalent de la vitesse.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62104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 de Darcy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FR" sz="2400" dirty="0" smtClean="0">
                <a:hlinkClick r:id="rId2" tooltip="Fluide incompressible"/>
              </a:rPr>
              <a:t>Fluide </a:t>
            </a:r>
            <a:r>
              <a:rPr lang="fr-FR" sz="2400" dirty="0">
                <a:hlinkClick r:id="rId2" tooltip="Fluide incompressible"/>
              </a:rPr>
              <a:t>incompressible</a:t>
            </a:r>
            <a:r>
              <a:rPr lang="fr-FR" sz="2400" dirty="0"/>
              <a:t> qui s'écoule en régime </a:t>
            </a:r>
            <a:r>
              <a:rPr lang="fr-FR" sz="2400" dirty="0">
                <a:hlinkClick r:id="rId3" tooltip="État stationnaire"/>
              </a:rPr>
              <a:t>stationnaire</a:t>
            </a:r>
            <a:r>
              <a:rPr lang="fr-FR" sz="2400" dirty="0"/>
              <a:t> au travers d'un </a:t>
            </a:r>
            <a:r>
              <a:rPr lang="fr-FR" sz="2400" dirty="0">
                <a:hlinkClick r:id="rId4" tooltip="Milieu poreux"/>
              </a:rPr>
              <a:t>milieu poreux</a:t>
            </a:r>
            <a:r>
              <a:rPr lang="fr-FR" sz="2400" dirty="0"/>
              <a:t> de section </a:t>
            </a:r>
            <a:r>
              <a:rPr lang="fr-FR" sz="2400" i="1" dirty="0"/>
              <a:t>A</a:t>
            </a:r>
            <a:r>
              <a:rPr lang="fr-FR" sz="2400" dirty="0"/>
              <a:t> et de longueur </a:t>
            </a:r>
            <a:r>
              <a:rPr lang="fr-FR" sz="2400" i="1" dirty="0"/>
              <a:t>L</a:t>
            </a:r>
            <a:r>
              <a:rPr lang="fr-FR" sz="2400" dirty="0"/>
              <a:t> sous l'effet d'une différence de </a:t>
            </a:r>
            <a:r>
              <a:rPr lang="fr-FR" sz="2400" dirty="0">
                <a:hlinkClick r:id="rId5" tooltip="Charge (hydraulique)"/>
              </a:rPr>
              <a:t>charge</a:t>
            </a:r>
            <a:r>
              <a:rPr lang="fr-FR" sz="2400" dirty="0"/>
              <a:t> </a:t>
            </a:r>
            <a:r>
              <a:rPr lang="fr-FR" sz="2400" i="1" dirty="0"/>
              <a:t>ΔH</a:t>
            </a:r>
            <a:r>
              <a:rPr lang="fr-FR" sz="2400" dirty="0"/>
              <a:t>.</a:t>
            </a:r>
          </a:p>
          <a:p>
            <a:r>
              <a:rPr lang="fr-FR" sz="2400" dirty="0" smtClean="0"/>
              <a:t>Formulée </a:t>
            </a:r>
            <a:r>
              <a:rPr lang="fr-FR" sz="2400" dirty="0"/>
              <a:t>par </a:t>
            </a:r>
            <a:r>
              <a:rPr lang="fr-FR" sz="2400" dirty="0">
                <a:hlinkClick r:id="rId6" tooltip="Henry Darcy"/>
              </a:rPr>
              <a:t>Henry Darcy</a:t>
            </a:r>
            <a:r>
              <a:rPr lang="fr-FR" sz="2400" dirty="0"/>
              <a:t> en </a:t>
            </a:r>
            <a:r>
              <a:rPr lang="fr-FR" sz="2400" dirty="0">
                <a:hlinkClick r:id="rId7" tooltip="1856"/>
              </a:rPr>
              <a:t>1856</a:t>
            </a:r>
            <a:r>
              <a:rPr lang="fr-FR" sz="2400" dirty="0"/>
              <a:t> </a:t>
            </a:r>
            <a:r>
              <a:rPr lang="fr-FR" sz="2400" dirty="0" smtClean="0"/>
              <a:t>elle s’écrit:</a:t>
            </a:r>
          </a:p>
          <a:p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89080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138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Bref 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La disparition de l’artisanat complexe marque le commencement de la mécanisation à grande échelle. Cette transition se fait en Amérique pendant la seconde moitié du 19</a:t>
            </a:r>
            <a:r>
              <a:rPr lang="fr-FR" baseline="30000" dirty="0" smtClean="0"/>
              <a:t>ème</a:t>
            </a:r>
            <a:r>
              <a:rPr lang="fr-FR" dirty="0" smtClean="0"/>
              <a:t> siècle. </a:t>
            </a:r>
          </a:p>
          <a:p>
            <a:pPr algn="just"/>
            <a:r>
              <a:rPr lang="fr-FR" dirty="0" smtClean="0"/>
              <a:t>C’est avec l’industrie du textile et le transport ferroviaire que la mécanisation a pris son essor.</a:t>
            </a:r>
          </a:p>
          <a:p>
            <a:pPr algn="just"/>
            <a:r>
              <a:rPr lang="fr-FR" dirty="0" smtClean="0"/>
              <a:t>La découverte des énergies fossile et fissile a grandement boosté la mécanisation moderne.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061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Conductivité hydraulique ou coefficient de perméabilité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6227469" cy="332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164289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</a:t>
            </a:r>
            <a:r>
              <a:rPr lang="fr-FR" sz="2400" b="1" dirty="0"/>
              <a:t>conductivité hydraulique</a:t>
            </a:r>
            <a:r>
              <a:rPr lang="fr-FR" sz="2400" dirty="0"/>
              <a:t> </a:t>
            </a:r>
            <a:r>
              <a:rPr lang="fr-FR" sz="2400" i="1" dirty="0"/>
              <a:t>(K)</a:t>
            </a:r>
            <a:r>
              <a:rPr lang="fr-FR" sz="2400" dirty="0"/>
              <a:t> est une grandeur qui exprime l'aptitude d'un milieu poreux à laisser passer un fluide sous l'effet d'un gradient de pression</a:t>
            </a:r>
          </a:p>
        </p:txBody>
      </p:sp>
    </p:spTree>
    <p:extLst>
      <p:ext uri="{BB962C8B-B14F-4D97-AF65-F5344CB8AC3E}">
        <p14:creationId xmlns:p14="http://schemas.microsoft.com/office/powerpoint/2010/main" xmlns="" val="1441486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Domaines d’application de l’Hydraulique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Engins de travaux publics : pelleteuse, niveleuse, bulldozer, chargeuse</a:t>
            </a:r>
            <a:r>
              <a:rPr lang="fr-FR" dirty="0" smtClean="0"/>
              <a:t>,…</a:t>
            </a:r>
          </a:p>
          <a:p>
            <a:r>
              <a:rPr lang="fr-FR" dirty="0" smtClean="0"/>
              <a:t>Machine-outil </a:t>
            </a:r>
            <a:r>
              <a:rPr lang="fr-FR" dirty="0"/>
              <a:t>: presses à découper, presses à emboutir, presses à injecter, bridage de pièces, commande d’avance et de transmission de mouvements, </a:t>
            </a:r>
            <a:r>
              <a:rPr lang="fr-FR" dirty="0" smtClean="0"/>
              <a:t>...</a:t>
            </a:r>
          </a:p>
          <a:p>
            <a:r>
              <a:rPr lang="fr-FR" dirty="0" smtClean="0"/>
              <a:t>Machines </a:t>
            </a:r>
            <a:r>
              <a:rPr lang="fr-FR" dirty="0"/>
              <a:t>agricoles : benne basculante, tracteur, </a:t>
            </a:r>
            <a:r>
              <a:rPr lang="fr-FR" dirty="0" smtClean="0"/>
              <a:t>moissonneuse batteuse,…</a:t>
            </a:r>
          </a:p>
          <a:p>
            <a:r>
              <a:rPr lang="fr-FR" dirty="0" smtClean="0"/>
              <a:t>Manutention </a:t>
            </a:r>
            <a:r>
              <a:rPr lang="fr-FR" dirty="0"/>
              <a:t>: chariot élévateur, monte-charge</a:t>
            </a:r>
            <a:r>
              <a:rPr lang="fr-FR" dirty="0" smtClean="0"/>
              <a:t>,…</a:t>
            </a:r>
          </a:p>
          <a:p>
            <a:r>
              <a:rPr lang="fr-FR" dirty="0" smtClean="0"/>
              <a:t>Barrage hydraulique,</a:t>
            </a:r>
          </a:p>
          <a:p>
            <a:r>
              <a:rPr lang="fr-FR" dirty="0" smtClean="0"/>
              <a:t>Réseaux d’assainissement,</a:t>
            </a:r>
          </a:p>
          <a:p>
            <a:r>
              <a:rPr lang="fr-FR" dirty="0" smtClean="0"/>
              <a:t>Alimentation en eau potable,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10309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Avantages des systèmes hydrauliques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Les </a:t>
            </a:r>
            <a:r>
              <a:rPr lang="fr-FR" dirty="0"/>
              <a:t>systèmes hydrauliques offrent de nombreux avantages et permettent en particulier 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La transmission de forces et de couples élevés ;</a:t>
            </a:r>
          </a:p>
          <a:p>
            <a:pPr algn="just"/>
            <a:r>
              <a:rPr lang="fr-FR" dirty="0"/>
              <a:t>Une grande souplesse d’utilisation dans de </a:t>
            </a:r>
            <a:r>
              <a:rPr lang="fr-FR" dirty="0" smtClean="0"/>
              <a:t> nombreux</a:t>
            </a:r>
            <a:r>
              <a:rPr lang="fr-FR" dirty="0"/>
              <a:t> domaines ;</a:t>
            </a:r>
          </a:p>
          <a:p>
            <a:pPr algn="just"/>
            <a:r>
              <a:rPr lang="fr-FR" dirty="0"/>
              <a:t>Une très bonne régulation de la vitesse des actionneurs, du fait </a:t>
            </a:r>
            <a:r>
              <a:rPr lang="fr-FR" dirty="0" smtClean="0"/>
              <a:t>de l’incompressibilité </a:t>
            </a:r>
            <a:r>
              <a:rPr lang="fr-FR" dirty="0"/>
              <a:t>du fluide;</a:t>
            </a:r>
          </a:p>
          <a:p>
            <a:pPr algn="just"/>
            <a:r>
              <a:rPr lang="fr-FR" dirty="0"/>
              <a:t>Un contrôle précis des vitesses et des efforts développés ;</a:t>
            </a:r>
          </a:p>
          <a:p>
            <a:pPr algn="just"/>
            <a:r>
              <a:rPr lang="fr-FR" dirty="0"/>
              <a:t>La possibilité de démarrer des installations en charge ; </a:t>
            </a:r>
          </a:p>
          <a:p>
            <a:pPr algn="just"/>
            <a:r>
              <a:rPr lang="fr-FR" dirty="0"/>
              <a:t>Une grande durée de vie des composants, du fait de la présence de l’huile;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197351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Inconvénients des systèmes hydrauliques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/>
              <a:t>Les systèmes hydrauliques engendrent aussi des inconvénients :</a:t>
            </a:r>
          </a:p>
          <a:p>
            <a:pPr algn="just"/>
            <a:r>
              <a:rPr lang="fr-FR" dirty="0"/>
              <a:t>Installation plus complexe que pneumatique ;</a:t>
            </a:r>
          </a:p>
          <a:p>
            <a:pPr algn="just"/>
            <a:r>
              <a:rPr lang="fr-FR" dirty="0"/>
              <a:t>Nécessité de réaliser un retour du fluide au réservoir ;</a:t>
            </a:r>
          </a:p>
          <a:p>
            <a:pPr algn="just"/>
            <a:r>
              <a:rPr lang="fr-FR" dirty="0"/>
              <a:t>Risques d’accident dus à la présence de pressions élevées (50 à 700 bars) ;</a:t>
            </a:r>
          </a:p>
          <a:p>
            <a:pPr algn="just"/>
            <a:r>
              <a:rPr lang="fr-FR" dirty="0"/>
              <a:t>Fuites entraînant une diminution du rendement ;</a:t>
            </a:r>
          </a:p>
          <a:p>
            <a:pPr algn="just"/>
            <a:r>
              <a:rPr lang="fr-FR" dirty="0"/>
              <a:t>Pertes de charge dues à la circulation du fluide dans les tuyauteries ;</a:t>
            </a:r>
          </a:p>
          <a:p>
            <a:pPr algn="just"/>
            <a:r>
              <a:rPr lang="fr-FR" dirty="0"/>
              <a:t>Risques d’incendie : l’huile est particulièrement inflammable ;</a:t>
            </a:r>
          </a:p>
          <a:p>
            <a:pPr algn="just"/>
            <a:r>
              <a:rPr lang="fr-FR" dirty="0"/>
              <a:t>Technologie coûteuse (composants chers, maintenance préventive régulière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14800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 scientifique de l’Hydraulicien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L'hydraulicien </a:t>
            </a:r>
            <a:r>
              <a:rPr lang="fr-FR" dirty="0"/>
              <a:t>doit bien connaître la réglementation sur l'eau et les différents acteurs du domaine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Il possède de solides compétences techniques en génie civil, géotechnique, hydrologie et topographie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Il doit savoir organiser des données, les intégrer dans un modèle mathématique, les interpréter pour en tirer des conclusions ou en faire une analyse critique.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07086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Missions de l’Ingénieur en Hydraulique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Assure </a:t>
            </a:r>
            <a:r>
              <a:rPr lang="fr-FR" dirty="0"/>
              <a:t>la conduite </a:t>
            </a:r>
            <a:r>
              <a:rPr lang="fr-FR" dirty="0" smtClean="0"/>
              <a:t>et la maintenance des installations hydrauliques</a:t>
            </a:r>
          </a:p>
          <a:p>
            <a:pPr algn="just"/>
            <a:r>
              <a:rPr lang="fr-FR" dirty="0" smtClean="0"/>
              <a:t>Effectue </a:t>
            </a:r>
            <a:r>
              <a:rPr lang="fr-FR" dirty="0"/>
              <a:t>des visites de contrôle sur le </a:t>
            </a:r>
            <a:r>
              <a:rPr lang="fr-FR" dirty="0" smtClean="0"/>
              <a:t>matériel</a:t>
            </a:r>
          </a:p>
          <a:p>
            <a:pPr algn="just"/>
            <a:r>
              <a:rPr lang="fr-FR" dirty="0" smtClean="0"/>
              <a:t>Surveille </a:t>
            </a:r>
            <a:r>
              <a:rPr lang="fr-FR" dirty="0"/>
              <a:t>les ouvrages de génie </a:t>
            </a:r>
            <a:r>
              <a:rPr lang="fr-FR" dirty="0" smtClean="0"/>
              <a:t>civil</a:t>
            </a:r>
          </a:p>
          <a:p>
            <a:pPr algn="just"/>
            <a:r>
              <a:rPr lang="fr-FR" dirty="0" smtClean="0"/>
              <a:t>Prépare </a:t>
            </a:r>
            <a:r>
              <a:rPr lang="fr-FR" dirty="0"/>
              <a:t>et réalise l'ensemble des </a:t>
            </a:r>
            <a:r>
              <a:rPr lang="fr-FR" dirty="0" smtClean="0"/>
              <a:t>manœuvres </a:t>
            </a:r>
            <a:r>
              <a:rPr lang="fr-FR" dirty="0"/>
              <a:t>d’exploitation et optimise la disponibilité des </a:t>
            </a:r>
            <a:r>
              <a:rPr lang="fr-FR" dirty="0" smtClean="0"/>
              <a:t>installations</a:t>
            </a:r>
          </a:p>
          <a:p>
            <a:pPr algn="just"/>
            <a:r>
              <a:rPr lang="fr-FR" dirty="0" smtClean="0"/>
              <a:t>Garantit </a:t>
            </a:r>
            <a:r>
              <a:rPr lang="fr-FR" dirty="0"/>
              <a:t>la sécurité des personnes et des biens en tenant compte des contraintes liées à l’environnement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Il est responsable </a:t>
            </a:r>
            <a:r>
              <a:rPr lang="fr-FR" dirty="0"/>
              <a:t>de la qualité et de la sécurité dans son domaine </a:t>
            </a:r>
            <a:r>
              <a:rPr lang="fr-FR" dirty="0" smtClean="0"/>
              <a:t>d’activité.</a:t>
            </a:r>
          </a:p>
          <a:p>
            <a:pPr algn="just"/>
            <a:r>
              <a:rPr lang="fr-FR" dirty="0" smtClean="0"/>
              <a:t>Il </a:t>
            </a:r>
            <a:r>
              <a:rPr lang="fr-FR" dirty="0"/>
              <a:t>a la responsabilité technique et financière des opérations qu’il engage.</a:t>
            </a:r>
          </a:p>
        </p:txBody>
      </p:sp>
    </p:spTree>
    <p:extLst>
      <p:ext uri="{BB962C8B-B14F-4D97-AF65-F5344CB8AC3E}">
        <p14:creationId xmlns:p14="http://schemas.microsoft.com/office/powerpoint/2010/main" xmlns="" val="37707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Compétences particulières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Maîtrise de la mécanique des fluides et des modèles </a:t>
            </a:r>
            <a:r>
              <a:rPr lang="fr-FR" dirty="0" smtClean="0"/>
              <a:t>mathématiques</a:t>
            </a:r>
          </a:p>
          <a:p>
            <a:pPr algn="just"/>
            <a:r>
              <a:rPr lang="fr-FR" dirty="0" smtClean="0"/>
              <a:t>Connaissance en </a:t>
            </a:r>
            <a:r>
              <a:rPr lang="fr-FR" dirty="0"/>
              <a:t>matière de génie civil et de comportements des ouvrages.</a:t>
            </a:r>
            <a:endParaRPr lang="fr-FR" dirty="0" smtClean="0"/>
          </a:p>
          <a:p>
            <a:pPr algn="just"/>
            <a:r>
              <a:rPr lang="fr-FR" dirty="0" smtClean="0"/>
              <a:t>Connaissance </a:t>
            </a:r>
            <a:r>
              <a:rPr lang="fr-FR" dirty="0"/>
              <a:t>en mécanique, électromécanique, électricité, électronique, hydraulique, </a:t>
            </a:r>
            <a:r>
              <a:rPr lang="fr-FR" dirty="0" smtClean="0"/>
              <a:t>pneumatique…,</a:t>
            </a:r>
          </a:p>
          <a:p>
            <a:pPr algn="just"/>
            <a:r>
              <a:rPr lang="fr-FR" dirty="0" smtClean="0"/>
              <a:t>Capacité </a:t>
            </a:r>
            <a:r>
              <a:rPr lang="fr-FR" dirty="0"/>
              <a:t>à raisonner avec méthode et à détecter une situation </a:t>
            </a:r>
            <a:r>
              <a:rPr lang="fr-FR" dirty="0" smtClean="0"/>
              <a:t>anormale</a:t>
            </a:r>
          </a:p>
          <a:p>
            <a:pPr algn="just"/>
            <a:r>
              <a:rPr lang="fr-FR" dirty="0" smtClean="0"/>
              <a:t>Diagnostic </a:t>
            </a:r>
            <a:r>
              <a:rPr lang="fr-FR" dirty="0"/>
              <a:t>et résolution de </a:t>
            </a:r>
            <a:r>
              <a:rPr lang="fr-FR" dirty="0" smtClean="0"/>
              <a:t>problèmes</a:t>
            </a:r>
          </a:p>
          <a:p>
            <a:pPr algn="just"/>
            <a:r>
              <a:rPr lang="fr-FR" dirty="0" smtClean="0"/>
              <a:t>Maîtrise </a:t>
            </a:r>
            <a:r>
              <a:rPr lang="fr-FR" dirty="0"/>
              <a:t>de l’anglais </a:t>
            </a:r>
            <a:r>
              <a:rPr lang="fr-FR" dirty="0" smtClean="0"/>
              <a:t>technique</a:t>
            </a:r>
          </a:p>
          <a:p>
            <a:pPr algn="just"/>
            <a:r>
              <a:rPr lang="fr-FR" dirty="0" smtClean="0"/>
              <a:t>Maîtrise des </a:t>
            </a:r>
            <a:r>
              <a:rPr lang="fr-FR" dirty="0"/>
              <a:t>techniques mécaniques et hydrauliques de l’activité hydraulique (groupe hydraulique, conduite forcée, galerie, prise d’eau). </a:t>
            </a:r>
          </a:p>
        </p:txBody>
      </p:sp>
    </p:spTree>
    <p:extLst>
      <p:ext uri="{BB962C8B-B14F-4D97-AF65-F5344CB8AC3E}">
        <p14:creationId xmlns:p14="http://schemas.microsoft.com/office/powerpoint/2010/main" xmlns="" val="24505824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Domaines professionnels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Centrales </a:t>
            </a:r>
            <a:r>
              <a:rPr lang="fr-FR" dirty="0"/>
              <a:t>hydroélectriques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Centrales de dessalement d’eau de mer.</a:t>
            </a:r>
          </a:p>
          <a:p>
            <a:r>
              <a:rPr lang="fr-FR" dirty="0" smtClean="0"/>
              <a:t>Station d’épuration d’eau.</a:t>
            </a:r>
          </a:p>
          <a:p>
            <a:r>
              <a:rPr lang="fr-FR" dirty="0" smtClean="0"/>
              <a:t>Gestion de systèmes </a:t>
            </a:r>
            <a:r>
              <a:rPr lang="fr-FR" dirty="0"/>
              <a:t>d'assainissement ou de réseaux d'irrigation et d'alimentation en eau potable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Extraction des eaux souterraines.</a:t>
            </a:r>
          </a:p>
          <a:p>
            <a:pPr algn="just"/>
            <a:r>
              <a:rPr lang="fr-FR" dirty="0" smtClean="0"/>
              <a:t>Sociétés d’équipement </a:t>
            </a:r>
            <a:r>
              <a:rPr lang="fr-FR" dirty="0"/>
              <a:t>ou d’exploitation d’ouvrages, </a:t>
            </a:r>
          </a:p>
          <a:p>
            <a:pPr algn="just"/>
            <a:r>
              <a:rPr lang="fr-FR" dirty="0" smtClean="0"/>
              <a:t>Ports maritimes.</a:t>
            </a:r>
          </a:p>
          <a:p>
            <a:r>
              <a:rPr lang="fr-FR" dirty="0" smtClean="0"/>
              <a:t>Environnement ou éco-industries </a:t>
            </a:r>
            <a:r>
              <a:rPr lang="fr-FR" dirty="0"/>
              <a:t>(eau, dépollution des sols...),</a:t>
            </a:r>
            <a:endParaRPr lang="fr-FR" dirty="0" smtClean="0"/>
          </a:p>
          <a:p>
            <a:r>
              <a:rPr lang="fr-FR" dirty="0" smtClean="0"/>
              <a:t>Collectivités locales </a:t>
            </a:r>
          </a:p>
          <a:p>
            <a:r>
              <a:rPr lang="fr-FR" dirty="0" smtClean="0"/>
              <a:t>Fonction publique (</a:t>
            </a:r>
            <a:r>
              <a:rPr lang="fr-FR" dirty="0"/>
              <a:t>agences de l’eau</a:t>
            </a:r>
            <a:r>
              <a:rPr lang="fr-FR" dirty="0" smtClean="0"/>
              <a:t>, …)</a:t>
            </a:r>
          </a:p>
          <a:p>
            <a:r>
              <a:rPr lang="fr-FR" dirty="0" smtClean="0"/>
              <a:t>Etc…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3409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&amp; Urbanisme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Résultat de recherche d'images pour &quot;architecture et urbanis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2366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architecture et urbanis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9696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ésultat de recherche d'images pour &quot;Burj al arab&quot;"/>
          <p:cNvSpPr>
            <a:spLocks noChangeAspect="1" noChangeArrowheads="1"/>
          </p:cNvSpPr>
          <p:nvPr/>
        </p:nvSpPr>
        <p:spPr bwMode="auto">
          <a:xfrm>
            <a:off x="155575" y="-1531938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Résultat de recherche d'images pour &quot;Burj al arab&quot;"/>
          <p:cNvSpPr>
            <a:spLocks noChangeAspect="1" noChangeArrowheads="1"/>
          </p:cNvSpPr>
          <p:nvPr/>
        </p:nvSpPr>
        <p:spPr bwMode="auto">
          <a:xfrm>
            <a:off x="307975" y="-1379538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 descr="Résultat de recherche d'images pour &quot;Burj al ara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71231" cy="24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L’architecture est l’art de concevoir et d’ériger des édifices :</a:t>
            </a:r>
          </a:p>
          <a:p>
            <a:pPr algn="just"/>
            <a:r>
              <a:rPr lang="fr-FR" dirty="0" smtClean="0"/>
              <a:t>Monumentaux (Châteaux, Palais,…) </a:t>
            </a:r>
          </a:p>
          <a:p>
            <a:pPr algn="just"/>
            <a:r>
              <a:rPr lang="fr-FR" dirty="0" smtClean="0"/>
              <a:t>Religieux (Mosquées, Eglises, Cathédrales,…)</a:t>
            </a:r>
          </a:p>
          <a:p>
            <a:pPr algn="just"/>
            <a:r>
              <a:rPr lang="fr-FR" dirty="0" smtClean="0"/>
              <a:t>Militaires (Forts, remparts,…)</a:t>
            </a:r>
          </a:p>
          <a:p>
            <a:pPr algn="just"/>
            <a:r>
              <a:rPr lang="fr-FR" dirty="0" err="1" smtClean="0"/>
              <a:t>Etc</a:t>
            </a:r>
            <a:r>
              <a:rPr lang="fr-FR" dirty="0" smtClean="0"/>
              <a:t>,…</a:t>
            </a:r>
          </a:p>
          <a:p>
            <a:pPr marL="0" indent="0" algn="just">
              <a:buNone/>
            </a:pPr>
            <a:r>
              <a:rPr lang="fr-FR" dirty="0"/>
              <a:t>On parle d'architecture des </a:t>
            </a:r>
            <a:r>
              <a:rPr lang="fr-FR" dirty="0">
                <a:hlinkClick r:id="rId2" tooltip="Bâtiment (construction)"/>
              </a:rPr>
              <a:t>bâtiments</a:t>
            </a:r>
            <a:r>
              <a:rPr lang="fr-FR" dirty="0"/>
              <a:t>, des </a:t>
            </a:r>
            <a:r>
              <a:rPr lang="fr-FR" dirty="0">
                <a:hlinkClick r:id="rId3" tooltip="Espace public"/>
              </a:rPr>
              <a:t>espaces publics</a:t>
            </a:r>
            <a:r>
              <a:rPr lang="fr-FR" dirty="0"/>
              <a:t>, des </a:t>
            </a:r>
            <a:r>
              <a:rPr lang="fr-FR" dirty="0">
                <a:hlinkClick r:id="rId4" tooltip="Village"/>
              </a:rPr>
              <a:t>villages</a:t>
            </a:r>
            <a:r>
              <a:rPr lang="fr-FR" dirty="0"/>
              <a:t>, des </a:t>
            </a:r>
            <a:r>
              <a:rPr lang="fr-FR" dirty="0">
                <a:hlinkClick r:id="rId5" tooltip="Ville"/>
              </a:rPr>
              <a:t>villes</a:t>
            </a:r>
            <a:r>
              <a:rPr lang="fr-FR" dirty="0"/>
              <a:t>, des </a:t>
            </a:r>
            <a:r>
              <a:rPr lang="fr-FR" dirty="0">
                <a:hlinkClick r:id="rId6" tooltip="Paysage"/>
              </a:rPr>
              <a:t>paysages</a:t>
            </a:r>
            <a:r>
              <a:rPr lang="fr-FR" dirty="0"/>
              <a:t> (voir </a:t>
            </a:r>
            <a:r>
              <a:rPr lang="fr-FR" dirty="0">
                <a:hlinkClick r:id="rId7" tooltip="Architecte paysagiste"/>
              </a:rPr>
              <a:t>architecte paysagiste</a:t>
            </a:r>
            <a:r>
              <a:rPr lang="fr-FR" dirty="0"/>
              <a:t>) mais aussi des </a:t>
            </a:r>
            <a:r>
              <a:rPr lang="fr-FR" dirty="0">
                <a:hlinkClick r:id="rId8" tooltip="Pont"/>
              </a:rPr>
              <a:t>ponts</a:t>
            </a:r>
            <a:r>
              <a:rPr lang="fr-FR" dirty="0"/>
              <a:t>, des </a:t>
            </a:r>
            <a:r>
              <a:rPr lang="fr-FR" dirty="0">
                <a:hlinkClick r:id="rId9" tooltip="Navire"/>
              </a:rPr>
              <a:t>navires</a:t>
            </a:r>
            <a:r>
              <a:rPr lang="fr-FR" dirty="0"/>
              <a:t> (voir </a:t>
            </a:r>
            <a:r>
              <a:rPr lang="fr-FR" dirty="0">
                <a:hlinkClick r:id="rId10" tooltip="Architecture navale"/>
              </a:rPr>
              <a:t>architecte naval</a:t>
            </a:r>
            <a:r>
              <a:rPr lang="fr-FR" dirty="0"/>
              <a:t>) et des </a:t>
            </a:r>
            <a:r>
              <a:rPr lang="fr-FR" dirty="0">
                <a:hlinkClick r:id="rId11" tooltip="Station spatiale"/>
              </a:rPr>
              <a:t>stations spatiales</a:t>
            </a:r>
            <a:r>
              <a:rPr lang="fr-FR" dirty="0"/>
              <a:t>. Le terme est également utilisé en </a:t>
            </a:r>
            <a:r>
              <a:rPr lang="fr-FR" dirty="0">
                <a:hlinkClick r:id="rId12" tooltip="Architecture (informatique)"/>
              </a:rPr>
              <a:t>informatique</a:t>
            </a:r>
            <a:r>
              <a:rPr lang="fr-FR" dirty="0"/>
              <a:t> et en électronique.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654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FR" sz="5900" b="1" dirty="0"/>
              <a:t>Mécanique :</a:t>
            </a:r>
            <a:r>
              <a:rPr lang="fr-FR" sz="5900" dirty="0"/>
              <a:t> La mécanique est </a:t>
            </a:r>
            <a:r>
              <a:rPr lang="fr-FR" sz="5900" dirty="0" smtClean="0"/>
              <a:t>la science qui s'intéresse à </a:t>
            </a:r>
            <a:r>
              <a:rPr lang="fr-FR" sz="5900" dirty="0"/>
              <a:t>l'étude des forces et du mouvement pour tous les états de la matière (les solides, les liquides ou les gaz</a:t>
            </a:r>
            <a:r>
              <a:rPr lang="fr-FR" sz="5900" dirty="0" smtClean="0"/>
              <a:t>).</a:t>
            </a:r>
          </a:p>
          <a:p>
            <a:pPr algn="just"/>
            <a:endParaRPr lang="fr-FR" sz="5900" dirty="0"/>
          </a:p>
          <a:p>
            <a:pPr algn="just"/>
            <a:r>
              <a:rPr lang="fr-FR" sz="5900" dirty="0"/>
              <a:t>Le </a:t>
            </a:r>
            <a:r>
              <a:rPr lang="fr-FR" sz="5900" b="1" dirty="0"/>
              <a:t>génie mécanique</a:t>
            </a:r>
            <a:r>
              <a:rPr lang="fr-FR" sz="5900" dirty="0"/>
              <a:t> désigne l'ensemble des connaissances liées à la mécanique, au sens physique (</a:t>
            </a:r>
            <a:r>
              <a:rPr lang="fr-FR" sz="5900" dirty="0">
                <a:solidFill>
                  <a:srgbClr val="FF0000"/>
                </a:solidFill>
              </a:rPr>
              <a:t>sciences des mouvements</a:t>
            </a:r>
            <a:r>
              <a:rPr lang="fr-FR" sz="5900" dirty="0"/>
              <a:t>) et au sens technique (</a:t>
            </a:r>
            <a:r>
              <a:rPr lang="fr-FR" sz="5900" dirty="0">
                <a:solidFill>
                  <a:srgbClr val="FF0000"/>
                </a:solidFill>
              </a:rPr>
              <a:t>étude des mécanismes</a:t>
            </a:r>
            <a:r>
              <a:rPr lang="fr-FR" sz="5900" dirty="0" smtClean="0"/>
              <a:t>).</a:t>
            </a:r>
            <a:endParaRPr lang="fr-FR" sz="5900" dirty="0"/>
          </a:p>
        </p:txBody>
      </p:sp>
    </p:spTree>
    <p:extLst>
      <p:ext uri="{BB962C8B-B14F-4D97-AF65-F5344CB8AC3E}">
        <p14:creationId xmlns:p14="http://schemas.microsoft.com/office/powerpoint/2010/main" xmlns="" val="35170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Urbanisme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L'</a:t>
            </a:r>
            <a:r>
              <a:rPr lang="fr-FR" dirty="0">
                <a:hlinkClick r:id="rId2" tooltip="Urbanisme"/>
              </a:rPr>
              <a:t>urbanisme</a:t>
            </a:r>
            <a:r>
              <a:rPr lang="fr-FR" dirty="0"/>
              <a:t> </a:t>
            </a:r>
            <a:r>
              <a:rPr lang="fr-FR" dirty="0" smtClean="0"/>
              <a:t>concerne l'organisation </a:t>
            </a:r>
            <a:r>
              <a:rPr lang="fr-FR" dirty="0"/>
              <a:t>et la planification de la </a:t>
            </a:r>
            <a:r>
              <a:rPr lang="fr-FR" dirty="0">
                <a:hlinkClick r:id="rId3" tooltip="Ville"/>
              </a:rPr>
              <a:t>ville</a:t>
            </a:r>
            <a:r>
              <a:rPr lang="fr-FR" dirty="0"/>
              <a:t> et </a:t>
            </a:r>
            <a:r>
              <a:rPr lang="fr-FR" dirty="0" smtClean="0"/>
              <a:t>l’aménagement de </a:t>
            </a:r>
            <a:r>
              <a:rPr lang="fr-FR" dirty="0"/>
              <a:t>ses </a:t>
            </a:r>
            <a:r>
              <a:rPr lang="fr-FR" dirty="0">
                <a:hlinkClick r:id="rId4" tooltip="Territoire"/>
              </a:rPr>
              <a:t>territoires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Il a pour vocation de règlementer et organiser le cadre de vie dans un souci de respect mutuel des différents habitants, du respect de l'</a:t>
            </a:r>
            <a:r>
              <a:rPr lang="fr-FR" dirty="0">
                <a:hlinkClick r:id="rId5" tooltip="Environnement"/>
              </a:rPr>
              <a:t>environnement</a:t>
            </a:r>
            <a:r>
              <a:rPr lang="fr-FR" dirty="0"/>
              <a:t> des villes et du milieu </a:t>
            </a:r>
            <a:r>
              <a:rPr lang="fr-FR" dirty="0" smtClean="0"/>
              <a:t>rural pour </a:t>
            </a:r>
            <a:r>
              <a:rPr lang="fr-FR" dirty="0"/>
              <a:t>obtenir un meilleur fonctionnement et améliorer les rapports sociaux.</a:t>
            </a:r>
          </a:p>
        </p:txBody>
      </p:sp>
    </p:spTree>
    <p:extLst>
      <p:ext uri="{BB962C8B-B14F-4D97-AF65-F5344CB8AC3E}">
        <p14:creationId xmlns:p14="http://schemas.microsoft.com/office/powerpoint/2010/main" xmlns="" val="5236598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&amp; Urbanisme: 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L'architecture </a:t>
            </a:r>
            <a:r>
              <a:rPr lang="fr-FR" dirty="0"/>
              <a:t>c'est la conception et la maîtrise d'</a:t>
            </a:r>
            <a:r>
              <a:rPr lang="fr-FR" dirty="0" err="1"/>
              <a:t>oeuvre</a:t>
            </a:r>
            <a:r>
              <a:rPr lang="fr-FR" dirty="0"/>
              <a:t> d'édifices individuels ou collectifs. </a:t>
            </a:r>
            <a:endParaRPr lang="fr-FR" dirty="0" smtClean="0"/>
          </a:p>
          <a:p>
            <a:pPr algn="just"/>
            <a:r>
              <a:rPr lang="fr-FR" dirty="0" smtClean="0"/>
              <a:t>L'urbanisme</a:t>
            </a:r>
            <a:r>
              <a:rPr lang="fr-FR" dirty="0"/>
              <a:t>, ce serait la manière dont ces édifices sont répartis les uns par rapport aux autres dans l'espace, c'est-à-dire la manière dont ils sont mis en </a:t>
            </a:r>
            <a:r>
              <a:rPr lang="fr-FR" dirty="0" smtClean="0"/>
              <a:t>relation.</a:t>
            </a:r>
          </a:p>
          <a:p>
            <a:pPr marL="0" indent="0" algn="just">
              <a:buNone/>
            </a:pPr>
            <a:r>
              <a:rPr lang="fr-FR" b="1" dirty="0"/>
              <a:t> </a:t>
            </a:r>
            <a:r>
              <a:rPr lang="fr-FR" b="1" dirty="0" smtClean="0">
                <a:solidFill>
                  <a:srgbClr val="0000FF"/>
                </a:solidFill>
              </a:rPr>
              <a:t>2 choix :</a:t>
            </a:r>
          </a:p>
          <a:p>
            <a:pPr algn="just"/>
            <a:r>
              <a:rPr lang="fr-FR" dirty="0" smtClean="0"/>
              <a:t>Le premier </a:t>
            </a:r>
            <a:r>
              <a:rPr lang="fr-FR" dirty="0"/>
              <a:t>porte sur la répartition des bâtiments en fonction d'une typologie (bâtiments commerciaux, industriels, résidentiels, par exemple ; ou, dans l'Antiquité, les quartiers où vivent les artisans, les guerriers, les agriculteurs</a:t>
            </a:r>
            <a:r>
              <a:rPr lang="fr-FR" dirty="0" smtClean="0"/>
              <a:t>).</a:t>
            </a:r>
          </a:p>
          <a:p>
            <a:pPr algn="just"/>
            <a:r>
              <a:rPr lang="fr-FR" dirty="0" smtClean="0"/>
              <a:t>Le second </a:t>
            </a:r>
            <a:r>
              <a:rPr lang="fr-FR" dirty="0"/>
              <a:t>catégorie de choix en matière d'urbanisme concerne les modes de communication entre les bâtiments (cheminements, rues, avenues, voies ferrées souterraines ou non, etc.).</a:t>
            </a:r>
          </a:p>
        </p:txBody>
      </p:sp>
    </p:spTree>
    <p:extLst>
      <p:ext uri="{BB962C8B-B14F-4D97-AF65-F5344CB8AC3E}">
        <p14:creationId xmlns:p14="http://schemas.microsoft.com/office/powerpoint/2010/main" xmlns="" val="493761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d’architecte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Dessiner </a:t>
            </a:r>
            <a:r>
              <a:rPr lang="fr-FR" dirty="0"/>
              <a:t>les plans </a:t>
            </a:r>
            <a:r>
              <a:rPr lang="fr-FR" dirty="0" smtClean="0"/>
              <a:t>des maisons individuelles, de logements sociaux, de bâtiments publics ou d’un édifice à </a:t>
            </a:r>
            <a:r>
              <a:rPr lang="fr-FR" dirty="0"/>
              <a:t>construire </a:t>
            </a:r>
          </a:p>
          <a:p>
            <a:r>
              <a:rPr lang="fr-FR" dirty="0" smtClean="0"/>
              <a:t>Contrôler </a:t>
            </a:r>
            <a:r>
              <a:rPr lang="fr-FR" dirty="0"/>
              <a:t>les étapes de réalisation du chantier </a:t>
            </a:r>
          </a:p>
          <a:p>
            <a:pPr marL="0" indent="0">
              <a:buNone/>
            </a:pPr>
            <a:r>
              <a:rPr lang="fr-FR" dirty="0" smtClean="0"/>
              <a:t>On rencontre :</a:t>
            </a:r>
          </a:p>
          <a:p>
            <a:r>
              <a:rPr lang="fr-FR" dirty="0" smtClean="0"/>
              <a:t>Architecte paysagiste,</a:t>
            </a:r>
          </a:p>
          <a:p>
            <a:r>
              <a:rPr lang="fr-FR" dirty="0" smtClean="0"/>
              <a:t>Architecte </a:t>
            </a:r>
            <a:r>
              <a:rPr lang="fr-FR" dirty="0"/>
              <a:t>territorial</a:t>
            </a:r>
            <a:r>
              <a:rPr lang="fr-FR" dirty="0" smtClean="0"/>
              <a:t>,</a:t>
            </a:r>
          </a:p>
          <a:p>
            <a:r>
              <a:rPr lang="fr-FR" dirty="0" smtClean="0"/>
              <a:t>Architecte </a:t>
            </a:r>
            <a:r>
              <a:rPr lang="fr-FR" dirty="0"/>
              <a:t>naval</a:t>
            </a:r>
            <a:r>
              <a:rPr lang="fr-FR" dirty="0" smtClean="0"/>
              <a:t>,</a:t>
            </a:r>
          </a:p>
          <a:p>
            <a:r>
              <a:rPr lang="fr-FR" dirty="0" smtClean="0"/>
              <a:t>Architecte </a:t>
            </a:r>
            <a:r>
              <a:rPr lang="fr-FR" dirty="0"/>
              <a:t>du </a:t>
            </a:r>
            <a:r>
              <a:rPr lang="fr-FR" dirty="0" smtClean="0"/>
              <a:t>patrimoine (</a:t>
            </a:r>
            <a:r>
              <a:rPr lang="fr-FR" dirty="0"/>
              <a:t>Conservateur territorial du </a:t>
            </a:r>
            <a:r>
              <a:rPr lang="fr-FR" dirty="0" smtClean="0"/>
              <a:t>patrimoine)</a:t>
            </a:r>
          </a:p>
          <a:p>
            <a:r>
              <a:rPr lang="fr-FR" dirty="0" smtClean="0"/>
              <a:t>Architecte d'intérieur</a:t>
            </a:r>
          </a:p>
          <a:p>
            <a:r>
              <a:rPr lang="fr-FR" dirty="0"/>
              <a:t>Médiateur </a:t>
            </a:r>
            <a:r>
              <a:rPr lang="fr-FR" dirty="0" smtClean="0"/>
              <a:t>architectural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104925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agences privées d'architectes </a:t>
            </a:r>
          </a:p>
          <a:p>
            <a:r>
              <a:rPr lang="fr-FR" dirty="0" smtClean="0"/>
              <a:t>La </a:t>
            </a:r>
            <a:r>
              <a:rPr lang="fr-FR" dirty="0"/>
              <a:t>fonction </a:t>
            </a:r>
            <a:r>
              <a:rPr lang="fr-FR" dirty="0" smtClean="0"/>
              <a:t>publique</a:t>
            </a:r>
          </a:p>
          <a:p>
            <a:r>
              <a:rPr lang="fr-FR" dirty="0" smtClean="0"/>
              <a:t>Les collectivités locales,</a:t>
            </a:r>
          </a:p>
          <a:p>
            <a:r>
              <a:rPr lang="fr-FR" dirty="0" smtClean="0"/>
              <a:t>Les entreprises de bâtiment et travaux publics</a:t>
            </a:r>
          </a:p>
          <a:p>
            <a:r>
              <a:rPr lang="fr-FR" dirty="0" smtClean="0"/>
              <a:t>Les sociétés d’aménagement</a:t>
            </a:r>
          </a:p>
          <a:p>
            <a:r>
              <a:rPr lang="fr-FR" dirty="0" smtClean="0"/>
              <a:t>Enseignant-chercheur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03623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de l’Urbaniste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Aménager, rénover </a:t>
            </a:r>
            <a:r>
              <a:rPr lang="fr-FR" dirty="0"/>
              <a:t>ou améliorer des </a:t>
            </a:r>
            <a:r>
              <a:rPr lang="fr-FR" dirty="0" smtClean="0"/>
              <a:t>quartiers et des espaces verts dans </a:t>
            </a:r>
            <a:r>
              <a:rPr lang="fr-FR" dirty="0"/>
              <a:t>les villes </a:t>
            </a:r>
            <a:r>
              <a:rPr lang="fr-FR" dirty="0" smtClean="0"/>
              <a:t>(</a:t>
            </a:r>
            <a:r>
              <a:rPr lang="fr-FR" dirty="0"/>
              <a:t>Agent de développement </a:t>
            </a:r>
            <a:r>
              <a:rPr lang="fr-FR" dirty="0" smtClean="0"/>
              <a:t>local)</a:t>
            </a:r>
            <a:endParaRPr lang="fr-FR" dirty="0"/>
          </a:p>
          <a:p>
            <a:pPr algn="just"/>
            <a:r>
              <a:rPr lang="fr-FR" dirty="0" smtClean="0"/>
              <a:t>Participer </a:t>
            </a:r>
            <a:r>
              <a:rPr lang="fr-FR" dirty="0"/>
              <a:t>à la création de nouveaux espaces </a:t>
            </a:r>
            <a:r>
              <a:rPr lang="fr-FR" dirty="0" smtClean="0"/>
              <a:t>périurbains (Urbaniste-concepteur, </a:t>
            </a:r>
            <a:r>
              <a:rPr lang="fr-FR" dirty="0"/>
              <a:t>Urbaniste </a:t>
            </a:r>
            <a:r>
              <a:rPr lang="fr-FR" dirty="0" smtClean="0"/>
              <a:t>territorial)</a:t>
            </a:r>
          </a:p>
          <a:p>
            <a:pPr algn="just"/>
            <a:r>
              <a:rPr lang="fr-FR" dirty="0"/>
              <a:t>Géomètre-topographe, </a:t>
            </a:r>
            <a:r>
              <a:rPr lang="fr-FR" dirty="0" err="1"/>
              <a:t>géomaticien</a:t>
            </a:r>
            <a:r>
              <a:rPr lang="fr-FR" dirty="0"/>
              <a:t>,</a:t>
            </a:r>
          </a:p>
          <a:p>
            <a:pPr marL="0" indent="0" algn="just">
              <a:buNone/>
            </a:pPr>
            <a:r>
              <a:rPr lang="fr-FR" dirty="0" smtClean="0"/>
              <a:t>Il </a:t>
            </a:r>
            <a:r>
              <a:rPr lang="fr-FR" dirty="0"/>
              <a:t>travaille en étroite collaboration avec des sociologues, des géographes, des architectes, des conseillers en environnement et des juristes.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75706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Collectivités locales,</a:t>
            </a:r>
          </a:p>
          <a:p>
            <a:r>
              <a:rPr lang="fr-FR" dirty="0" smtClean="0"/>
              <a:t>Fonction publique,</a:t>
            </a:r>
          </a:p>
          <a:p>
            <a:r>
              <a:rPr lang="fr-FR" dirty="0" smtClean="0"/>
              <a:t>Les </a:t>
            </a:r>
            <a:r>
              <a:rPr lang="fr-FR" dirty="0"/>
              <a:t>directions </a:t>
            </a:r>
            <a:r>
              <a:rPr lang="fr-FR" dirty="0" smtClean="0"/>
              <a:t>de wilaya pour l'Equipement </a:t>
            </a:r>
            <a:endParaRPr lang="fr-FR" dirty="0"/>
          </a:p>
          <a:p>
            <a:r>
              <a:rPr lang="fr-FR" dirty="0"/>
              <a:t>les bureaux </a:t>
            </a:r>
            <a:r>
              <a:rPr lang="fr-FR" dirty="0" smtClean="0"/>
              <a:t>d'étude</a:t>
            </a:r>
          </a:p>
          <a:p>
            <a:r>
              <a:rPr lang="fr-FR" dirty="0" smtClean="0"/>
              <a:t>les </a:t>
            </a:r>
            <a:r>
              <a:rPr lang="fr-FR" dirty="0"/>
              <a:t>cabinets d'architecture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363088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Qualités requises </a:t>
            </a:r>
            <a:r>
              <a:rPr lang="fr-FR" dirty="0" smtClean="0"/>
              <a:t>des cadres en architecture &amp; urbanisme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Créativité</a:t>
            </a:r>
          </a:p>
          <a:p>
            <a:r>
              <a:rPr lang="fr-FR" dirty="0" smtClean="0"/>
              <a:t>Précision</a:t>
            </a:r>
          </a:p>
          <a:p>
            <a:r>
              <a:rPr lang="fr-FR" dirty="0" smtClean="0"/>
              <a:t>Sens de communication,</a:t>
            </a:r>
          </a:p>
          <a:p>
            <a:r>
              <a:rPr lang="fr-FR" dirty="0" smtClean="0"/>
              <a:t>Mobilité sur le terrain,</a:t>
            </a:r>
          </a:p>
          <a:p>
            <a:r>
              <a:rPr lang="fr-FR" dirty="0" smtClean="0"/>
              <a:t>Large culture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652259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234888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FIN PROGRAMME DU SECOND SEMESTRE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42430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Loi fondamental de la dynamique</a:t>
            </a:r>
            <a:br>
              <a:rPr lang="fr-FR" dirty="0" smtClean="0"/>
            </a:br>
            <a:r>
              <a:rPr lang="fr-FR" dirty="0" smtClean="0"/>
              <a:t> (2</a:t>
            </a:r>
            <a:r>
              <a:rPr lang="fr-FR" baseline="30000" dirty="0" smtClean="0"/>
              <a:t>ème</a:t>
            </a:r>
            <a:r>
              <a:rPr lang="fr-FR" dirty="0" smtClean="0"/>
              <a:t> loi de Newton)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49" y="1628800"/>
            <a:ext cx="8726743" cy="22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84693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011483"/>
            <a:ext cx="376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la masse change au cours du temps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1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Loi universelle de la </a:t>
            </a:r>
            <a:r>
              <a:rPr lang="fr-FR" dirty="0" smtClean="0"/>
              <a:t>gravitation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04248" y="3789040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6148"/>
            <a:ext cx="7920880" cy="40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92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9814</TotalTime>
  <Words>3439</Words>
  <Application>Microsoft Office PowerPoint</Application>
  <PresentationFormat>Affichage à l'écran (4:3)</PresentationFormat>
  <Paragraphs>451</Paragraphs>
  <Slides>77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78" baseType="lpstr">
      <vt:lpstr>Thème Office</vt:lpstr>
      <vt:lpstr>LES METIERS  EN  SCIENCES ET TECHNOLOGIE – S2  MST</vt:lpstr>
      <vt:lpstr>Programme S2</vt:lpstr>
      <vt:lpstr>Chapitre I</vt:lpstr>
      <vt:lpstr>Génie Mécanique</vt:lpstr>
      <vt:lpstr>Le Grand Mythe</vt:lpstr>
      <vt:lpstr>Bref Historique</vt:lpstr>
      <vt:lpstr>Définitions</vt:lpstr>
      <vt:lpstr>Loi fondamental de la dynamique  (2ème loi de Newton)</vt:lpstr>
      <vt:lpstr>Loi universelle de la gravitation</vt:lpstr>
      <vt:lpstr>Domaines du Génie mécanique</vt:lpstr>
      <vt:lpstr>Les spécialités de l’Ingénieur en Génie Mécanique</vt:lpstr>
      <vt:lpstr>Les Missions de l’Ingénieur en Génie Mécanique</vt:lpstr>
      <vt:lpstr>Disciplines du génie mécanique</vt:lpstr>
      <vt:lpstr>Diapositive 14</vt:lpstr>
      <vt:lpstr>Débouchés</vt:lpstr>
      <vt:lpstr>Qualités requises de l’Ingénieur en Génie Mécanique</vt:lpstr>
      <vt:lpstr>Evolution Professionnelle de l’Ingénieur en Génie Mécanique</vt:lpstr>
      <vt:lpstr>Indications salaires </vt:lpstr>
      <vt:lpstr>Métallurgie</vt:lpstr>
      <vt:lpstr>Définitions</vt:lpstr>
      <vt:lpstr>Les 3 spécialités de la métallurgie</vt:lpstr>
      <vt:lpstr>Activités industrielles</vt:lpstr>
      <vt:lpstr>Rôle du métallurgiste</vt:lpstr>
      <vt:lpstr>Métiers de la métallurgie</vt:lpstr>
      <vt:lpstr>Missions de l’Ingénieur Métallurgiste</vt:lpstr>
      <vt:lpstr>Plasturgie</vt:lpstr>
      <vt:lpstr>Métiers de la plasturgie</vt:lpstr>
      <vt:lpstr>Chapitre II Génie Maritime</vt:lpstr>
      <vt:lpstr>Rôle du Génie Maritime</vt:lpstr>
      <vt:lpstr>Filière du Génie Maritime en Algérie</vt:lpstr>
      <vt:lpstr>Métier de l’architecte Naval(e)</vt:lpstr>
      <vt:lpstr>Architecte Naval(e)</vt:lpstr>
      <vt:lpstr>Exemples d’activités de l’Architecte Naval (e)</vt:lpstr>
      <vt:lpstr>L’ingénieur en équipement naval</vt:lpstr>
      <vt:lpstr>Employeurs potentiels</vt:lpstr>
      <vt:lpstr>Enseignements Parcours Génie Maritime</vt:lpstr>
      <vt:lpstr>Diapositive 37</vt:lpstr>
      <vt:lpstr>Débouchés</vt:lpstr>
      <vt:lpstr>Chapitre III</vt:lpstr>
      <vt:lpstr>Génie Civil</vt:lpstr>
      <vt:lpstr>Béton- Définition</vt:lpstr>
      <vt:lpstr>Louis Vicat et l’invention du ciment</vt:lpstr>
      <vt:lpstr>Vicat, Pont de Souillac Dordogne- France</vt:lpstr>
      <vt:lpstr>Béton armé</vt:lpstr>
      <vt:lpstr>La question des coefficients de dilatation béton/acier</vt:lpstr>
      <vt:lpstr>Matériaux de construction</vt:lpstr>
      <vt:lpstr>Matériaux de construction</vt:lpstr>
      <vt:lpstr>Travaux Publics &amp; Aménagement</vt:lpstr>
      <vt:lpstr>Travaux Publics &amp; Aménagement</vt:lpstr>
      <vt:lpstr>Génie civil - Options</vt:lpstr>
      <vt:lpstr> Mission du métier de l’Ingénieur en génie civil </vt:lpstr>
      <vt:lpstr>Débouchés</vt:lpstr>
      <vt:lpstr>Qualités requises de l’Ingénieur en GC</vt:lpstr>
      <vt:lpstr>Evolution Professionnelle de l’Ingénieur en Génie Civil </vt:lpstr>
      <vt:lpstr>Hydraulique</vt:lpstr>
      <vt:lpstr>Bref Historique </vt:lpstr>
      <vt:lpstr>Introduction à l’Hydraulique</vt:lpstr>
      <vt:lpstr>Définitions et grandeurs: Pression et débit</vt:lpstr>
      <vt:lpstr>Loi de Darcy</vt:lpstr>
      <vt:lpstr>Conductivité hydraulique ou coefficient de perméabilité</vt:lpstr>
      <vt:lpstr>Domaines d’application de l’Hydraulique</vt:lpstr>
      <vt:lpstr>Avantages des systèmes hydrauliques</vt:lpstr>
      <vt:lpstr>Inconvénients des systèmes hydrauliques</vt:lpstr>
      <vt:lpstr>Profil scientifique de l’Hydraulicien</vt:lpstr>
      <vt:lpstr>Missions de l’Ingénieur en Hydraulique</vt:lpstr>
      <vt:lpstr>Compétences particulières</vt:lpstr>
      <vt:lpstr>Domaines professionnels</vt:lpstr>
      <vt:lpstr>Architecture &amp; Urbanisme</vt:lpstr>
      <vt:lpstr>Architecture</vt:lpstr>
      <vt:lpstr>Urbanisme</vt:lpstr>
      <vt:lpstr>Architecture &amp; Urbanisme: Résumé</vt:lpstr>
      <vt:lpstr>Métiers d’architecte</vt:lpstr>
      <vt:lpstr>Débouchés</vt:lpstr>
      <vt:lpstr>Métiers de l’Urbaniste</vt:lpstr>
      <vt:lpstr>Débouchés</vt:lpstr>
      <vt:lpstr>Qualités requises des cadres en architecture &amp; urbanisme</vt:lpstr>
      <vt:lpstr>Diapositive 77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METIERS en SCIENCE et TECHNOLOGIE</dc:title>
  <dc:creator>User</dc:creator>
  <cp:lastModifiedBy>Zakaria</cp:lastModifiedBy>
  <cp:revision>474</cp:revision>
  <dcterms:created xsi:type="dcterms:W3CDTF">2013-10-22T10:21:58Z</dcterms:created>
  <dcterms:modified xsi:type="dcterms:W3CDTF">2019-02-09T13:59:08Z</dcterms:modified>
</cp:coreProperties>
</file>