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2" r:id="rId5"/>
    <p:sldId id="268" r:id="rId6"/>
    <p:sldId id="271" r:id="rId7"/>
    <p:sldId id="272" r:id="rId8"/>
    <p:sldId id="273" r:id="rId9"/>
    <p:sldId id="274" r:id="rId10"/>
    <p:sldId id="27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B7B8-71A3-4031-B962-6BEB7F8785CF}" type="datetimeFigureOut">
              <a:rPr lang="fr-FR" smtClean="0"/>
              <a:pPr/>
              <a:t>28/11/2024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BEB31-A00C-41EB-BA3F-30C3B0CA3D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040" y="2280292"/>
            <a:ext cx="7772400" cy="2005964"/>
          </a:xfrm>
          <a:solidFill>
            <a:schemeClr val="bg2">
              <a:lumMod val="75000"/>
            </a:schemeClr>
          </a:solidFill>
        </p:spPr>
        <p:txBody>
          <a:bodyPr>
            <a:normAutofit fontScale="90000"/>
          </a:bodyPr>
          <a:lstStyle/>
          <a:p>
            <a:r>
              <a:rPr lang="fr-FR" b="1" dirty="0">
                <a:latin typeface="Times New Roman" panose="02020603050405020304" pitchFamily="18" charset="0"/>
              </a:rPr>
              <a:t>Chapitre </a:t>
            </a:r>
            <a:r>
              <a:rPr lang="ar-DZ" b="1" dirty="0" smtClean="0">
                <a:latin typeface="Times New Roman" panose="02020603050405020304" pitchFamily="18" charset="0"/>
              </a:rPr>
              <a:t>3</a:t>
            </a:r>
            <a:r>
              <a:rPr lang="fr-FR" b="1" dirty="0" smtClean="0">
                <a:latin typeface="Times New Roman" panose="02020603050405020304" pitchFamily="18" charset="0"/>
              </a:rPr>
              <a:t> </a:t>
            </a:r>
            <a:r>
              <a:rPr lang="fr-FR" b="1" dirty="0" smtClean="0">
                <a:latin typeface="Times New Roman" panose="02020603050405020304" pitchFamily="18" charset="0"/>
              </a:rPr>
              <a:t>: </a:t>
            </a:r>
            <a:br>
              <a:rPr lang="fr-FR" b="1" dirty="0" smtClean="0">
                <a:latin typeface="Times New Roman" panose="02020603050405020304" pitchFamily="18" charset="0"/>
              </a:rPr>
            </a:br>
            <a:r>
              <a:rPr lang="fr-FR" b="1" dirty="0" smtClean="0">
                <a:latin typeface="Times New Roman" panose="02020603050405020304" pitchFamily="18" charset="0"/>
                <a:cs typeface="Times New Roman" panose="02020603050405020304" pitchFamily="18" charset="0"/>
              </a:rPr>
              <a:t>Les </a:t>
            </a:r>
            <a:r>
              <a:rPr lang="fr-FR" b="1" dirty="0">
                <a:latin typeface="Times New Roman" panose="02020603050405020304" pitchFamily="18" charset="0"/>
                <a:cs typeface="Times New Roman" panose="02020603050405020304" pitchFamily="18" charset="0"/>
              </a:rPr>
              <a:t>différents types de pollutions </a:t>
            </a:r>
            <a:endParaRPr lang="fr-FR" b="1" dirty="0">
              <a:latin typeface="Times New Roman" pitchFamily="18" charset="0"/>
              <a:cs typeface="Times New Roman" pitchFamily="18" charset="0"/>
            </a:endParaRPr>
          </a:p>
        </p:txBody>
      </p:sp>
      <p:sp>
        <p:nvSpPr>
          <p:cNvPr id="3" name="Rectangle 2"/>
          <p:cNvSpPr/>
          <p:nvPr/>
        </p:nvSpPr>
        <p:spPr>
          <a:xfrm>
            <a:off x="4499992" y="5805264"/>
            <a:ext cx="4464496"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2000" b="1" dirty="0" smtClean="0">
                <a:solidFill>
                  <a:schemeClr val="tx1"/>
                </a:solidFill>
                <a:latin typeface="Times New Roman" pitchFamily="18" charset="0"/>
                <a:cs typeface="Times New Roman" pitchFamily="18" charset="0"/>
              </a:rPr>
              <a:t>Présenté par: Mr. BENAYAD </a:t>
            </a:r>
            <a:r>
              <a:rPr lang="fr-FR" sz="2000" b="1" dirty="0" err="1" smtClean="0">
                <a:solidFill>
                  <a:schemeClr val="tx1"/>
                </a:solidFill>
                <a:latin typeface="Times New Roman" pitchFamily="18" charset="0"/>
                <a:cs typeface="Times New Roman" pitchFamily="18" charset="0"/>
              </a:rPr>
              <a:t>Zouaoui</a:t>
            </a:r>
            <a:endParaRPr lang="fr-FR"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332656"/>
            <a:ext cx="8280920" cy="6151941"/>
          </a:xfrm>
          <a:prstGeom prst="rect">
            <a:avLst/>
          </a:prstGeom>
        </p:spPr>
        <p:txBody>
          <a:bodyPr wrap="square">
            <a:spAutoFit/>
          </a:bodyPr>
          <a:lstStyle/>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industrielle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intermittente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lumineuse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organique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radioactive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du sol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sonore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spatiale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tellurique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thermique </a:t>
            </a:r>
          </a:p>
          <a:p>
            <a:pPr marL="342900" indent="-342900" algn="just">
              <a:lnSpc>
                <a:spcPct val="150000"/>
              </a:lnSpc>
              <a:spcBef>
                <a:spcPts val="600"/>
              </a:spcBef>
              <a:spcAft>
                <a:spcPts val="600"/>
              </a:spcAft>
              <a:buFontTx/>
              <a:buChar char="-"/>
            </a:pPr>
            <a:r>
              <a:rPr lang="fr-FR" dirty="0">
                <a:latin typeface="Times New Roman" panose="02020603050405020304" pitchFamily="18" charset="0"/>
                <a:cs typeface="Times New Roman" panose="02020603050405020304" pitchFamily="18" charset="0"/>
              </a:rPr>
              <a:t>Pollution visuelle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910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flipV="1">
            <a:off x="395536" y="517475"/>
            <a:ext cx="8352928" cy="5719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On désigne sous le terme de pollution toute détérioration ou altération de l'environnement, généralement due à l'activité humaine. Cela signifie que des substances chimiques, physiques ou biologiques qu’ils peuvent potentiellement nuire aux organismes vivants ou perturber de façon plus ou moins significative le fonctionnement naturel des écosystèmes.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En plus d'affecter la santé humaine et animale, cela pourrait entraîner la migration ou la disparition de certaines espèces qui ne parviennent pas à se conformer aux changements dans leur habitat naturel.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rot="10800000" flipV="1">
            <a:off x="395536" y="1124744"/>
            <a:ext cx="828092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 Directive européenne 2000/60/CE du 23/10/2000 définit la pollution comme suit : « L'introduction directe ou indirecte de substances ou de chaleur dans l'air, l'eau ou le sol, qui pourraient nuire à la santé des individus ou à la qualité des écosystèmes aquatiques ou terrestres, provoquant une dégradation des biens matériels, une dégradation ou un obstacle à l'appréciation de l'environnement ou à d'autres applications légitimes de ce dernier.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1538" y="983916"/>
            <a:ext cx="7215206" cy="584775"/>
          </a:xfrm>
          <a:prstGeom prst="rect">
            <a:avLst/>
          </a:prstGeom>
        </p:spPr>
        <p:txBody>
          <a:bodyPr wrap="square">
            <a:spAutoFit/>
          </a:bodyPr>
          <a:lstStyle/>
          <a:p>
            <a:pPr algn="ctr"/>
            <a:r>
              <a:rPr lang="fr-FR" sz="3200" b="1" dirty="0">
                <a:latin typeface="Times New Roman" panose="02020603050405020304" pitchFamily="18" charset="0"/>
                <a:cs typeface="Times New Roman" panose="02020603050405020304" pitchFamily="18" charset="0"/>
              </a:rPr>
              <a:t>Causes de la </a:t>
            </a:r>
            <a:r>
              <a:rPr lang="fr-FR" sz="3200" b="1" dirty="0" smtClean="0">
                <a:latin typeface="Times New Roman" panose="02020603050405020304" pitchFamily="18" charset="0"/>
                <a:cs typeface="Times New Roman" panose="02020603050405020304" pitchFamily="18" charset="0"/>
              </a:rPr>
              <a:t>pollution</a:t>
            </a:r>
            <a:endParaRPr lang="fr-FR" sz="3200" b="1" dirty="0">
              <a:latin typeface="Times New Roman" pitchFamily="18" charset="0"/>
              <a:cs typeface="Times New Roman" pitchFamily="18" charset="0"/>
            </a:endParaRPr>
          </a:p>
        </p:txBody>
      </p:sp>
      <p:sp>
        <p:nvSpPr>
          <p:cNvPr id="3" name="Rectangle 2"/>
          <p:cNvSpPr>
            <a:spLocks noChangeArrowheads="1"/>
          </p:cNvSpPr>
          <p:nvPr/>
        </p:nvSpPr>
        <p:spPr bwMode="auto">
          <a:xfrm rot="10800000" flipV="1">
            <a:off x="395536" y="1721707"/>
            <a:ext cx="8352928"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lvl="0" indent="-342900" algn="just" eaLnBrk="0" fontAlgn="base" hangingPunct="0">
              <a:lnSpc>
                <a:spcPct val="150000"/>
              </a:lnSpc>
              <a:spcBef>
                <a:spcPts val="600"/>
              </a:spcBef>
              <a:spcAft>
                <a:spcPts val="600"/>
              </a:spcAft>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rPr>
              <a:t>La principale cause de la pollution que les humains génèrent est l'utilisation des énergies fossiles dans </a:t>
            </a:r>
            <a:r>
              <a:rPr lang="fr-FR" sz="2000" dirty="0" smtClean="0">
                <a:latin typeface="Times New Roman" panose="02020603050405020304" pitchFamily="18" charset="0"/>
                <a:cs typeface="Times New Roman" panose="02020603050405020304" pitchFamily="18" charset="0"/>
              </a:rPr>
              <a:t>:</a:t>
            </a:r>
          </a:p>
          <a:p>
            <a:pPr lvl="0" algn="just" eaLnBrk="0" fontAlgn="base" hangingPunct="0">
              <a:lnSpc>
                <a:spcPct val="150000"/>
              </a:lnSpc>
              <a:spcBef>
                <a:spcPts val="600"/>
              </a:spcBef>
              <a:spcAft>
                <a:spcPts val="600"/>
              </a:spcAft>
            </a:pPr>
            <a:r>
              <a:rPr lang="fr-FR" alt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Les centrales </a:t>
            </a:r>
            <a:r>
              <a:rPr lang="fr-FR" sz="2000" dirty="0" smtClean="0">
                <a:latin typeface="Times New Roman" panose="02020603050405020304" pitchFamily="18" charset="0"/>
                <a:cs typeface="Times New Roman" panose="02020603050405020304" pitchFamily="18" charset="0"/>
              </a:rPr>
              <a:t>électriques</a:t>
            </a:r>
            <a:r>
              <a:rPr lang="fr-FR" altLang="fr-FR" sz="2000" dirty="0" smtClean="0">
                <a:latin typeface="Times New Roman" panose="02020603050405020304" pitchFamily="18" charset="0"/>
                <a:cs typeface="Times New Roman" panose="02020603050405020304" pitchFamily="18" charset="0"/>
              </a:rPr>
              <a:t>.</a:t>
            </a:r>
            <a:endParaRPr lang="fr-FR" altLang="fr-FR" sz="2000" dirty="0">
              <a:latin typeface="Times New Roman" panose="02020603050405020304" pitchFamily="18" charset="0"/>
              <a:cs typeface="Times New Roman" panose="02020603050405020304" pitchFamily="18" charset="0"/>
            </a:endParaRPr>
          </a:p>
          <a:p>
            <a:pPr lvl="0" algn="just" eaLnBrk="0" fontAlgn="base" hangingPunct="0">
              <a:lnSpc>
                <a:spcPct val="150000"/>
              </a:lnSpc>
              <a:spcBef>
                <a:spcPts val="600"/>
              </a:spcBef>
              <a:spcAft>
                <a:spcPts val="600"/>
              </a:spcAf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 secteur industriel. </a:t>
            </a:r>
          </a:p>
          <a:p>
            <a:pPr lvl="0" algn="just" eaLnBrk="0" fontAlgn="base" hangingPunct="0">
              <a:lnSpc>
                <a:spcPct val="150000"/>
              </a:lnSpc>
              <a:spcBef>
                <a:spcPts val="600"/>
              </a:spcBef>
              <a:spcAft>
                <a:spcPts val="600"/>
              </a:spcAf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Les transports.</a:t>
            </a:r>
          </a:p>
          <a:p>
            <a:pPr marL="342900" lvl="0" indent="-342900" algn="just" eaLnBrk="0" fontAlgn="base" hangingPunct="0">
              <a:lnSpc>
                <a:spcPct val="150000"/>
              </a:lnSpc>
              <a:spcBef>
                <a:spcPts val="600"/>
              </a:spcBef>
              <a:spcAft>
                <a:spcPts val="600"/>
              </a:spcAft>
              <a:buFont typeface="Arial" panose="020B0604020202020204" pitchFamily="34" charset="0"/>
              <a:buChar char="•"/>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Toutefois, dans les villes des pays industrialisés, c'est le transport qui est la principale source de pollution.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1057306"/>
            <a:ext cx="8858280" cy="646331"/>
          </a:xfrm>
          <a:prstGeom prst="rect">
            <a:avLst/>
          </a:prstGeom>
        </p:spPr>
        <p:txBody>
          <a:bodyPr wrap="square">
            <a:spAutoFit/>
          </a:bodyPr>
          <a:lstStyle/>
          <a:p>
            <a:pPr algn="ctr"/>
            <a:r>
              <a:rPr lang="fr-FR" sz="3600" b="1" dirty="0">
                <a:latin typeface="Times New Roman" panose="02020603050405020304" pitchFamily="18" charset="0"/>
                <a:cs typeface="Times New Roman" panose="02020603050405020304" pitchFamily="18" charset="0"/>
              </a:rPr>
              <a:t>Sources de la pollution de l'air anthropique </a:t>
            </a:r>
            <a:endParaRPr lang="fr-FR" sz="3600" b="1" dirty="0">
              <a:latin typeface="Times New Roman" pitchFamily="18" charset="0"/>
              <a:cs typeface="Times New Roman" pitchFamily="18" charset="0"/>
            </a:endParaRPr>
          </a:p>
        </p:txBody>
      </p:sp>
      <p:sp>
        <p:nvSpPr>
          <p:cNvPr id="3" name="Rectangle 2"/>
          <p:cNvSpPr>
            <a:spLocks noChangeArrowheads="1"/>
          </p:cNvSpPr>
          <p:nvPr/>
        </p:nvSpPr>
        <p:spPr bwMode="auto">
          <a:xfrm>
            <a:off x="323528" y="1999868"/>
            <a:ext cx="842493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ts val="600"/>
              </a:spcBef>
              <a:spcAft>
                <a:spcPts val="600"/>
              </a:spcAf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 pollution causée par l'</a:t>
            </a:r>
            <a:r>
              <a:rPr lang="fr-FR" sz="2000" dirty="0">
                <a:latin typeface="Times New Roman" panose="02020603050405020304" pitchFamily="18" charset="0"/>
                <a:cs typeface="Times New Roman" panose="02020603050405020304" pitchFamily="18" charset="0"/>
              </a:rPr>
              <a:t> humaine</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provient de la combustion des matières premières fossiles dans :</a:t>
            </a:r>
          </a:p>
          <a:p>
            <a:pPr lvl="0" algn="just" eaLnBrk="0" fontAlgn="base" hangingPunct="0">
              <a:lnSpc>
                <a:spcPct val="150000"/>
              </a:lnSpc>
              <a:spcBef>
                <a:spcPts val="600"/>
              </a:spcBef>
              <a:spcAft>
                <a:spcPts val="600"/>
              </a:spcAf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Les centrales </a:t>
            </a:r>
            <a:r>
              <a:rPr lang="fr-FR" sz="2000" dirty="0">
                <a:latin typeface="Times New Roman" panose="02020603050405020304" pitchFamily="18" charset="0"/>
                <a:cs typeface="Times New Roman" panose="02020603050405020304" pitchFamily="18" charset="0"/>
              </a:rPr>
              <a:t>électriques</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lvl="0" algn="just" eaLnBrk="0" fontAlgn="base" hangingPunct="0">
              <a:lnSpc>
                <a:spcPct val="150000"/>
              </a:lnSpc>
              <a:spcBef>
                <a:spcPts val="600"/>
              </a:spcBef>
              <a:spcAft>
                <a:spcPts val="600"/>
              </a:spcAft>
            </a:pPr>
            <a:r>
              <a:rPr lang="fr-FR" altLang="fr-FR" sz="2000" dirty="0" smtClean="0">
                <a:latin typeface="Times New Roman" panose="02020603050405020304" pitchFamily="18" charset="0"/>
                <a:cs typeface="Times New Roman" panose="02020603050405020304" pitchFamily="18" charset="0"/>
              </a:rPr>
              <a:t> </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Les systèmes de chauffage, qu'ils soient privés ou collectifs. </a:t>
            </a:r>
          </a:p>
          <a:p>
            <a:pPr lvl="0" algn="just" eaLnBrk="0" fontAlgn="base" hangingPunct="0">
              <a:lnSpc>
                <a:spcPct val="150000"/>
              </a:lnSpc>
              <a:spcBef>
                <a:spcPts val="600"/>
              </a:spcBef>
              <a:spcAft>
                <a:spcPts val="600"/>
              </a:spcAft>
            </a:pPr>
            <a:r>
              <a:rPr lang="fr-FR" altLang="fr-FR" sz="2000" dirty="0" smtClean="0">
                <a:latin typeface="Times New Roman" panose="02020603050405020304" pitchFamily="18" charset="0"/>
                <a:cs typeface="Times New Roman" panose="02020603050405020304" pitchFamily="18" charset="0"/>
              </a:rPr>
              <a:t> </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 trafic de automobiles. </a:t>
            </a:r>
          </a:p>
          <a:p>
            <a:pPr lvl="0" algn="just" eaLnBrk="0" fontAlgn="base" hangingPunct="0">
              <a:lnSpc>
                <a:spcPct val="150000"/>
              </a:lnSpc>
              <a:spcBef>
                <a:spcPts val="600"/>
              </a:spcBef>
              <a:spcAft>
                <a:spcPts val="600"/>
              </a:spcAft>
            </a:pPr>
            <a:r>
              <a:rPr lang="fr-FR" altLang="fr-FR" sz="2000" dirty="0" smtClean="0">
                <a:latin typeface="Times New Roman" panose="02020603050405020304" pitchFamily="18" charset="0"/>
                <a:cs typeface="Times New Roman" panose="02020603050405020304" pitchFamily="18" charset="0"/>
              </a:rPr>
              <a:t> </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L'industrie</a:t>
            </a:r>
            <a:r>
              <a:rPr lang="fr-FR" altLang="fr-FR" sz="2000" dirty="0" smtClean="0">
                <a:latin typeface="Times New Roman" panose="02020603050405020304" pitchFamily="18" charset="0"/>
                <a:cs typeface="Times New Roman" panose="02020603050405020304" pitchFamily="18" charset="0"/>
              </a:rPr>
              <a:t>.</a:t>
            </a:r>
          </a:p>
          <a:p>
            <a:pPr lvl="0" algn="just" eaLnBrk="0" fontAlgn="base" hangingPunct="0">
              <a:lnSpc>
                <a:spcPct val="150000"/>
              </a:lnSpc>
              <a:spcBef>
                <a:spcPts val="600"/>
              </a:spcBef>
              <a:spcAft>
                <a:spcPts val="600"/>
              </a:spcAft>
            </a:pPr>
            <a:r>
              <a:rPr lang="fr-FR" altLang="fr-FR" sz="2000" dirty="0" smtClean="0">
                <a:latin typeface="Times New Roman" panose="02020603050405020304" pitchFamily="18" charset="0"/>
                <a:cs typeface="Times New Roman" panose="02020603050405020304" pitchFamily="18" charset="0"/>
              </a:rPr>
              <a:t></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L'agriculture.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404664"/>
            <a:ext cx="8858280" cy="646331"/>
          </a:xfrm>
          <a:prstGeom prst="rect">
            <a:avLst/>
          </a:prstGeom>
        </p:spPr>
        <p:txBody>
          <a:bodyPr wrap="square">
            <a:spAutoFit/>
          </a:bodyPr>
          <a:lstStyle/>
          <a:p>
            <a:pPr algn="ctr"/>
            <a:r>
              <a:rPr lang="fr-FR" sz="3600" b="1" dirty="0">
                <a:latin typeface="Times New Roman" panose="02020603050405020304" pitchFamily="18" charset="0"/>
                <a:cs typeface="Times New Roman" panose="02020603050405020304" pitchFamily="18" charset="0"/>
              </a:rPr>
              <a:t>Types de pollution </a:t>
            </a:r>
            <a:endParaRPr lang="fr-FR" sz="3600" b="1" dirty="0">
              <a:latin typeface="Times New Roman" pitchFamily="18" charset="0"/>
              <a:cs typeface="Times New Roman" pitchFamily="18" charset="0"/>
            </a:endParaRPr>
          </a:p>
        </p:txBody>
      </p:sp>
      <p:sp>
        <p:nvSpPr>
          <p:cNvPr id="4" name="Rectangle 3"/>
          <p:cNvSpPr/>
          <p:nvPr/>
        </p:nvSpPr>
        <p:spPr>
          <a:xfrm>
            <a:off x="395536" y="1420034"/>
            <a:ext cx="8352928" cy="4961423"/>
          </a:xfrm>
          <a:prstGeom prst="rect">
            <a:avLst/>
          </a:prstGeom>
        </p:spPr>
        <p:txBody>
          <a:bodyPr wrap="square">
            <a:spAutoFit/>
          </a:bodyPr>
          <a:lstStyle/>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On distingue plusieurs types de pollutions :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La </a:t>
            </a:r>
            <a:r>
              <a:rPr lang="fr-FR" sz="2000" dirty="0">
                <a:latin typeface="Times New Roman" panose="02020603050405020304" pitchFamily="18" charset="0"/>
                <a:cs typeface="Times New Roman" panose="02020603050405020304" pitchFamily="18" charset="0"/>
              </a:rPr>
              <a:t>pollution de l'air : provoquée par des polluants dits atmosphériques : rejet de pots d'échappement, des </a:t>
            </a:r>
            <a:r>
              <a:rPr lang="fr-FR" sz="2000" dirty="0" smtClean="0">
                <a:latin typeface="Times New Roman" panose="02020603050405020304" pitchFamily="18" charset="0"/>
                <a:cs typeface="Times New Roman" panose="02020603050405020304" pitchFamily="18" charset="0"/>
              </a:rPr>
              <a:t>usines</a:t>
            </a:r>
            <a:r>
              <a:rPr lang="fr-FR" sz="2000" dirty="0">
                <a:latin typeface="Times New Roman" panose="02020603050405020304" pitchFamily="18" charset="0"/>
                <a:cs typeface="Times New Roman" panose="02020603050405020304" pitchFamily="18" charset="0"/>
              </a:rPr>
              <a:t>.</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La </a:t>
            </a:r>
            <a:r>
              <a:rPr lang="fr-FR" sz="2000" dirty="0">
                <a:latin typeface="Times New Roman" panose="02020603050405020304" pitchFamily="18" charset="0"/>
                <a:cs typeface="Times New Roman" panose="02020603050405020304" pitchFamily="18" charset="0"/>
              </a:rPr>
              <a:t>pollution du sol : souvent d'origine industrielle ou agricole : utilisation d'engrais, de </a:t>
            </a:r>
            <a:r>
              <a:rPr lang="fr-FR" sz="2000" dirty="0" smtClean="0">
                <a:latin typeface="Times New Roman" panose="02020603050405020304" pitchFamily="18" charset="0"/>
                <a:cs typeface="Times New Roman" panose="02020603050405020304" pitchFamily="18" charset="0"/>
              </a:rPr>
              <a:t>pesticides</a:t>
            </a:r>
            <a:r>
              <a:rPr lang="fr-FR" sz="2000" dirty="0">
                <a:latin typeface="Times New Roman" panose="02020603050405020304" pitchFamily="18" charset="0"/>
                <a:cs typeface="Times New Roman" panose="02020603050405020304" pitchFamily="18" charset="0"/>
              </a:rPr>
              <a:t>.</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La </a:t>
            </a:r>
            <a:r>
              <a:rPr lang="fr-FR" sz="2000" dirty="0">
                <a:latin typeface="Times New Roman" panose="02020603050405020304" pitchFamily="18" charset="0"/>
                <a:cs typeface="Times New Roman" panose="02020603050405020304" pitchFamily="18" charset="0"/>
              </a:rPr>
              <a:t>pollution de l'eau qui peut résulter de :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la contamination des eaux usées,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des rejets de produits (les produits phytosanitaires, ceux présents dans les engrais, les hydrocarbures...).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9" y="332656"/>
            <a:ext cx="8424936" cy="6027612"/>
          </a:xfrm>
          <a:prstGeom prst="rect">
            <a:avLst/>
          </a:prstGeom>
        </p:spPr>
        <p:txBody>
          <a:bodyPr wrap="square">
            <a:spAutoFit/>
          </a:bodyPr>
          <a:lstStyle/>
          <a:p>
            <a:pPr algn="just">
              <a:lnSpc>
                <a:spcPct val="150000"/>
              </a:lnSpc>
              <a:spcBef>
                <a:spcPts val="600"/>
              </a:spcBef>
              <a:spcAft>
                <a:spcPts val="600"/>
              </a:spcAft>
            </a:pPr>
            <a:r>
              <a:rPr lang="fr-FR" sz="2400" dirty="0">
                <a:latin typeface="Times New Roman" panose="02020603050405020304" pitchFamily="18" charset="0"/>
                <a:cs typeface="Times New Roman" panose="02020603050405020304" pitchFamily="18" charset="0"/>
              </a:rPr>
              <a:t>En effet, les pollutions des eaux sont dues à : </a:t>
            </a:r>
            <a:endParaRPr lang="fr-FR" sz="24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l'agriculture (à cause des pesticides et des engrais) </a:t>
            </a:r>
            <a:endParaRPr lang="fr-FR" sz="24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des rejets ménagers (médicaments et biocides rejetés via des eaux usées et que les stations d'épuration et le lagunage ne savent pas traiter). </a:t>
            </a:r>
            <a:endParaRPr lang="fr-FR" sz="24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400" dirty="0" smtClean="0">
                <a:latin typeface="Times New Roman" panose="02020603050405020304" pitchFamily="18" charset="0"/>
                <a:cs typeface="Times New Roman" panose="02020603050405020304" pitchFamily="18" charset="0"/>
              </a:rPr>
              <a:t>Les </a:t>
            </a:r>
            <a:r>
              <a:rPr lang="fr-FR" sz="2400" dirty="0">
                <a:latin typeface="Times New Roman" panose="02020603050405020304" pitchFamily="18" charset="0"/>
                <a:cs typeface="Times New Roman" panose="02020603050405020304" pitchFamily="18" charset="0"/>
              </a:rPr>
              <a:t>phosphates polluent le cours d'eau par un phénomène appelé eutrophisation : le cours d'eau est asphyxié par la prolifération d'algues pour qui le phosphate joue le rôle d'engrais. L'eau est polluée par les marées noires mais surtout par les rejets d'hydrocarbures des bateaux.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45470" y="262389"/>
            <a:ext cx="3853060" cy="646331"/>
          </a:xfrm>
          <a:prstGeom prst="rect">
            <a:avLst/>
          </a:prstGeom>
        </p:spPr>
        <p:txBody>
          <a:bodyPr wrap="square">
            <a:spAutoFit/>
          </a:bodyPr>
          <a:lstStyle/>
          <a:p>
            <a:pPr algn="ctr"/>
            <a:r>
              <a:rPr lang="fr-FR" sz="3600" b="1" dirty="0">
                <a:latin typeface="Times New Roman" panose="02020603050405020304" pitchFamily="18" charset="0"/>
                <a:cs typeface="Times New Roman" panose="02020603050405020304" pitchFamily="18" charset="0"/>
              </a:rPr>
              <a:t>Pollution par type </a:t>
            </a:r>
            <a:endParaRPr lang="fr-FR" sz="3600" b="1" dirty="0">
              <a:latin typeface="Times New Roman" pitchFamily="18" charset="0"/>
              <a:cs typeface="Times New Roman" pitchFamily="18" charset="0"/>
            </a:endParaRPr>
          </a:p>
        </p:txBody>
      </p:sp>
      <p:sp>
        <p:nvSpPr>
          <p:cNvPr id="2" name="Rectangle 1"/>
          <p:cNvSpPr/>
          <p:nvPr/>
        </p:nvSpPr>
        <p:spPr>
          <a:xfrm>
            <a:off x="395536" y="980728"/>
            <a:ext cx="8352928" cy="5613332"/>
          </a:xfrm>
          <a:prstGeom prst="rect">
            <a:avLst/>
          </a:prstGeom>
        </p:spPr>
        <p:txBody>
          <a:bodyPr wrap="square">
            <a:spAutoFit/>
          </a:bodyPr>
          <a:lstStyle/>
          <a:p>
            <a:pPr algn="just">
              <a:lnSpc>
                <a:spcPct val="150000"/>
              </a:lnSpc>
              <a:spcBef>
                <a:spcPts val="600"/>
              </a:spcBef>
              <a:spcAft>
                <a:spcPts val="600"/>
              </a:spcAft>
            </a:pPr>
            <a:r>
              <a:rPr lang="fr-FR" dirty="0">
                <a:latin typeface="Times New Roman" panose="02020603050405020304" pitchFamily="18" charset="0"/>
                <a:cs typeface="Times New Roman" panose="02020603050405020304" pitchFamily="18" charset="0"/>
              </a:rPr>
              <a:t> Pollution industrielle, </a:t>
            </a:r>
            <a:endParaRPr lang="fr-FR"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Pollution radioactive, </a:t>
            </a:r>
            <a:endParaRPr lang="fr-FR"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Pollution électromagnétique, </a:t>
            </a:r>
          </a:p>
          <a:p>
            <a:pPr algn="just">
              <a:lnSpc>
                <a:spcPct val="150000"/>
              </a:lnSpc>
              <a:spcBef>
                <a:spcPts val="600"/>
              </a:spcBef>
              <a:spcAft>
                <a:spcPts val="600"/>
              </a:spcAft>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Pollution thermique, </a:t>
            </a:r>
            <a:endParaRPr lang="fr-FR"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Pollution lumineuse, </a:t>
            </a:r>
            <a:endParaRPr lang="fr-FR"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Pollution spatiale. </a:t>
            </a:r>
            <a:endParaRPr lang="fr-FR" dirty="0" smtClean="0">
              <a:latin typeface="Times New Roman" panose="02020603050405020304" pitchFamily="18" charset="0"/>
              <a:cs typeface="Times New Roman" panose="02020603050405020304" pitchFamily="18" charset="0"/>
            </a:endParaRPr>
          </a:p>
          <a:p>
            <a:pPr algn="just">
              <a:lnSpc>
                <a:spcPct val="150000"/>
              </a:lnSpc>
              <a:spcBef>
                <a:spcPts val="600"/>
              </a:spcBef>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industries sont particulièrement touchées par ces mesures. Pour limiter la pollution dont elles sont responsables, elles tentent de : </a:t>
            </a:r>
            <a:endParaRPr lang="fr-FR"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buFontTx/>
              <a:buChar char="-"/>
            </a:pPr>
            <a:r>
              <a:rPr lang="fr-FR" dirty="0" smtClean="0">
                <a:latin typeface="Times New Roman" panose="02020603050405020304" pitchFamily="18" charset="0"/>
                <a:cs typeface="Times New Roman" panose="02020603050405020304" pitchFamily="18" charset="0"/>
              </a:rPr>
              <a:t>réduire </a:t>
            </a:r>
            <a:r>
              <a:rPr lang="fr-FR" dirty="0">
                <a:latin typeface="Times New Roman" panose="02020603050405020304" pitchFamily="18" charset="0"/>
                <a:cs typeface="Times New Roman" panose="02020603050405020304" pitchFamily="18" charset="0"/>
              </a:rPr>
              <a:t>leurs émanations toxiques, </a:t>
            </a:r>
            <a:endParaRPr lang="fr-FR" dirty="0" smtClean="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utiliser des moyens de transports moins polluants et des fournisseurs moins éloignés.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352928" cy="5884753"/>
          </a:xfrm>
          <a:prstGeom prst="rect">
            <a:avLst/>
          </a:prstGeom>
        </p:spPr>
        <p:txBody>
          <a:bodyPr wrap="square">
            <a:spAutoFit/>
          </a:bodyPr>
          <a:lstStyle/>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Les différentes formes de pollution selon que l'on s'intéresse au milieu pollué ou aux types de polluants :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acoustique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atmosphérique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biologique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chimique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chronique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diffuse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de l'eau </a:t>
            </a:r>
            <a:endParaRPr lang="fr-FR" sz="2000" dirty="0" smtClean="0">
              <a:latin typeface="Times New Roman" panose="02020603050405020304" pitchFamily="18" charset="0"/>
              <a:cs typeface="Times New Roman" panose="02020603050405020304" pitchFamily="18" charset="0"/>
            </a:endParaRPr>
          </a:p>
          <a:p>
            <a:pPr marL="342900" indent="-342900" algn="just">
              <a:lnSpc>
                <a:spcPct val="150000"/>
              </a:lnSpc>
              <a:spcBef>
                <a:spcPts val="600"/>
              </a:spcBef>
              <a:spcAft>
                <a:spcPts val="600"/>
              </a:spcAft>
              <a:buFontTx/>
              <a:buChar char="-"/>
            </a:pPr>
            <a:r>
              <a:rPr lang="fr-FR" sz="2000" dirty="0" smtClean="0">
                <a:latin typeface="Times New Roman" panose="02020603050405020304" pitchFamily="18" charset="0"/>
                <a:cs typeface="Times New Roman" panose="02020603050405020304" pitchFamily="18" charset="0"/>
              </a:rPr>
              <a:t>Pollution </a:t>
            </a:r>
            <a:r>
              <a:rPr lang="fr-FR" sz="2000" dirty="0">
                <a:latin typeface="Times New Roman" panose="02020603050405020304" pitchFamily="18" charset="0"/>
                <a:cs typeface="Times New Roman" panose="02020603050405020304" pitchFamily="18" charset="0"/>
              </a:rPr>
              <a:t>électromagnétique </a:t>
            </a:r>
            <a:endParaRPr lang="fr-FR" sz="2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579</Words>
  <Application>Microsoft Office PowerPoint</Application>
  <PresentationFormat>Affichage à l'écran (4:3)</PresentationFormat>
  <Paragraphs>59</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Times New Roman</vt:lpstr>
      <vt:lpstr>Thème Office</vt:lpstr>
      <vt:lpstr>Chapitre 3 :  Les différents types de pollutions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62</cp:revision>
  <dcterms:created xsi:type="dcterms:W3CDTF">2022-12-09T22:11:14Z</dcterms:created>
  <dcterms:modified xsi:type="dcterms:W3CDTF">2024-11-28T09:02:03Z</dcterms:modified>
</cp:coreProperties>
</file>