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sldIdLst>
    <p:sldId id="272" r:id="rId2"/>
    <p:sldId id="256" r:id="rId3"/>
    <p:sldId id="257" r:id="rId4"/>
    <p:sldId id="258" r:id="rId5"/>
    <p:sldId id="259" r:id="rId6"/>
    <p:sldId id="260" r:id="rId7"/>
    <p:sldId id="261" r:id="rId8"/>
    <p:sldId id="262" r:id="rId9"/>
    <p:sldId id="263" r:id="rId10"/>
    <p:sldId id="264" r:id="rId11"/>
    <p:sldId id="265" r:id="rId12"/>
    <p:sldId id="266" r:id="rId13"/>
    <p:sldId id="267" r:id="rId14"/>
    <p:sldId id="271" r:id="rId15"/>
    <p:sldId id="268" r:id="rId1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63" autoAdjust="0"/>
    <p:restoredTop sz="94660"/>
  </p:normalViewPr>
  <p:slideViewPr>
    <p:cSldViewPr snapToGrid="0">
      <p:cViewPr>
        <p:scale>
          <a:sx n="59" d="100"/>
          <a:sy n="59" d="100"/>
        </p:scale>
        <p:origin x="1176" y="3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smtClean="0"/>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074879-FE73-427C-A713-B91A7E51435F}" type="datetimeFigureOut">
              <a:rPr kumimoji="0" lang="fr-FR"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15/04/2025</a:t>
            </a:fld>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9DB3E-4680-4516-99A1-003CD646083F}" type="slidenum">
              <a:rPr kumimoji="0" lang="fr-FR"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16091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074879-FE73-427C-A713-B91A7E51435F}" type="datetimeFigureOut">
              <a:rPr kumimoji="0" lang="fr-FR"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15/04/2025</a:t>
            </a:fld>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9DB3E-4680-4516-99A1-003CD646083F}" type="slidenum">
              <a:rPr kumimoji="0" lang="fr-FR"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60965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074879-FE73-427C-A713-B91A7E51435F}" type="datetimeFigureOut">
              <a:rPr kumimoji="0" lang="fr-FR"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15/04/2025</a:t>
            </a:fld>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9DB3E-4680-4516-99A1-003CD646083F}" type="slidenum">
              <a:rPr kumimoji="0" lang="fr-FR"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43677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074879-FE73-427C-A713-B91A7E51435F}" type="datetimeFigureOut">
              <a:rPr kumimoji="0" lang="fr-FR"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15/04/2025</a:t>
            </a:fld>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9DB3E-4680-4516-99A1-003CD646083F}" type="slidenum">
              <a:rPr kumimoji="0" lang="fr-FR"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37620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074879-FE73-427C-A713-B91A7E51435F}" type="datetimeFigureOut">
              <a:rPr kumimoji="0" lang="fr-FR"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15/04/2025</a:t>
            </a:fld>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9DB3E-4680-4516-99A1-003CD646083F}" type="slidenum">
              <a:rPr kumimoji="0" lang="fr-FR"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85913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074879-FE73-427C-A713-B91A7E51435F}" type="datetimeFigureOut">
              <a:rPr kumimoji="0" lang="fr-FR"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15/04/2025</a:t>
            </a:fld>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9DB3E-4680-4516-99A1-003CD646083F}" type="slidenum">
              <a:rPr kumimoji="0" lang="fr-FR"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234583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074879-FE73-427C-A713-B91A7E51435F}" type="datetimeFigureOut">
              <a:rPr kumimoji="0" lang="fr-FR"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15/04/2025</a:t>
            </a:fld>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9DB3E-4680-4516-99A1-003CD646083F}" type="slidenum">
              <a:rPr kumimoji="0" lang="fr-FR"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69654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smtClean="0"/>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074879-FE73-427C-A713-B91A7E51435F}" type="datetimeFigureOut">
              <a:rPr kumimoji="0" lang="fr-FR"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15/04/2025</a:t>
            </a:fld>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9DB3E-4680-4516-99A1-003CD646083F}" type="slidenum">
              <a:rPr kumimoji="0" lang="fr-FR"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58160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9DB3E-4680-4516-99A1-003CD646083F}" type="slidenum">
              <a:rPr kumimoji="0" lang="fr-FR"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074879-FE73-427C-A713-B91A7E51435F}" type="datetimeFigureOut">
              <a:rPr kumimoji="0" lang="fr-FR"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15/04/2025</a:t>
            </a:fld>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29215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074879-FE73-427C-A713-B91A7E51435F}" type="datetimeFigureOut">
              <a:rPr kumimoji="0" lang="fr-FR"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15/04/2025</a:t>
            </a:fld>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9DB3E-4680-4516-99A1-003CD646083F}" type="slidenum">
              <a:rPr kumimoji="0" lang="fr-FR"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7490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074879-FE73-427C-A713-B91A7E51435F}" type="datetimeFigureOut">
              <a:rPr kumimoji="0" lang="fr-FR"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15/04/2025</a:t>
            </a:fld>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9DB3E-4680-4516-99A1-003CD646083F}" type="slidenum">
              <a:rPr kumimoji="0" lang="fr-FR"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944511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074879-FE73-427C-A713-B91A7E51435F}" type="datetimeFigureOut">
              <a:rPr kumimoji="0" lang="fr-FR"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15/04/2025</a:t>
            </a:fld>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9DB3E-4680-4516-99A1-003CD646083F}" type="slidenum">
              <a:rPr kumimoji="0" lang="fr-FR"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94113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074879-FE73-427C-A713-B91A7E51435F}" type="datetimeFigureOut">
              <a:rPr kumimoji="0" lang="fr-FR"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15/04/2025</a:t>
            </a:fld>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9DB3E-4680-4516-99A1-003CD646083F}" type="slidenum">
              <a:rPr kumimoji="0" lang="fr-FR"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816592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074879-FE73-427C-A713-B91A7E51435F}" type="datetimeFigureOut">
              <a:rPr kumimoji="0" lang="fr-FR"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15/04/2025</a:t>
            </a:fld>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9DB3E-4680-4516-99A1-003CD646083F}" type="slidenum">
              <a:rPr kumimoji="0" lang="fr-FR"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059307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074879-FE73-427C-A713-B91A7E51435F}" type="datetimeFigureOut">
              <a:rPr kumimoji="0" lang="fr-FR"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15/04/2025</a:t>
            </a:fld>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9DB3E-4680-4516-99A1-003CD646083F}" type="slidenum">
              <a:rPr kumimoji="0" lang="fr-FR"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198278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074879-FE73-427C-A713-B91A7E51435F}" type="datetimeFigureOut">
              <a:rPr kumimoji="0" lang="fr-FR"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15/04/2025</a:t>
            </a:fld>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9DB3E-4680-4516-99A1-003CD646083F}" type="slidenum">
              <a:rPr kumimoji="0" lang="fr-FR"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fr-FR"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28271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E89B9BF-9850-4BB9-882B-BBC46BBBA6B7}" type="datetimeFigureOut">
              <a:rPr lang="fr-FR" smtClean="0"/>
              <a:t>15/04/2025</a:t>
            </a:fld>
            <a:endParaRPr lang="fr-F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97C2C19-1799-4672-91B1-D0AC8971C805}" type="slidenum">
              <a:rPr lang="fr-FR" smtClean="0"/>
              <a:t>‹N°›</a:t>
            </a:fld>
            <a:endParaRPr lang="fr-FR"/>
          </a:p>
        </p:txBody>
      </p:sp>
    </p:spTree>
    <p:extLst>
      <p:ext uri="{BB962C8B-B14F-4D97-AF65-F5344CB8AC3E}">
        <p14:creationId xmlns:p14="http://schemas.microsoft.com/office/powerpoint/2010/main" val="2729506645"/>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17589" y="947877"/>
            <a:ext cx="5961480" cy="2679676"/>
          </a:xfrm>
        </p:spPr>
        <p:txBody>
          <a:bodyPr>
            <a:normAutofit/>
          </a:bodyPr>
          <a:lstStyle/>
          <a:p>
            <a:pPr algn="ctr"/>
            <a:r>
              <a:rPr lang="ar-SA" sz="2800" dirty="0">
                <a:latin typeface="Simplified Arabic" panose="02020603050405020304" pitchFamily="18" charset="-78"/>
                <a:cs typeface="Simplified Arabic" panose="02020603050405020304" pitchFamily="18" charset="-78"/>
              </a:rPr>
              <a:t>المركز الجامعي مغنية</a:t>
            </a:r>
            <a:br>
              <a:rPr lang="ar-SA" sz="2800" dirty="0">
                <a:latin typeface="Simplified Arabic" panose="02020603050405020304" pitchFamily="18" charset="-78"/>
                <a:cs typeface="Simplified Arabic" panose="02020603050405020304" pitchFamily="18" charset="-78"/>
              </a:rPr>
            </a:br>
            <a:r>
              <a:rPr lang="ar-SA" sz="2800" dirty="0">
                <a:latin typeface="Simplified Arabic" panose="02020603050405020304" pitchFamily="18" charset="-78"/>
                <a:cs typeface="Simplified Arabic" panose="02020603050405020304" pitchFamily="18" charset="-78"/>
              </a:rPr>
              <a:t>كلية العلوم الاقتصادية والتجارية و علوم التسيير</a:t>
            </a:r>
            <a:br>
              <a:rPr lang="ar-SA" sz="2800" dirty="0">
                <a:latin typeface="Simplified Arabic" panose="02020603050405020304" pitchFamily="18" charset="-78"/>
                <a:cs typeface="Simplified Arabic" panose="02020603050405020304" pitchFamily="18" charset="-78"/>
              </a:rPr>
            </a:br>
            <a:r>
              <a:rPr lang="ar-SA" sz="2800" dirty="0">
                <a:latin typeface="Simplified Arabic" panose="02020603050405020304" pitchFamily="18" charset="-78"/>
                <a:cs typeface="Simplified Arabic" panose="02020603050405020304" pitchFamily="18" charset="-78"/>
              </a:rPr>
              <a:t>قسم العلوم الاقتصادية وعلوم التسيير</a:t>
            </a:r>
            <a:br>
              <a:rPr lang="ar-SA" sz="2800" dirty="0">
                <a:latin typeface="Simplified Arabic" panose="02020603050405020304" pitchFamily="18" charset="-78"/>
                <a:cs typeface="Simplified Arabic" panose="02020603050405020304" pitchFamily="18" charset="-78"/>
              </a:rPr>
            </a:br>
            <a:r>
              <a:rPr lang="ar-SA" sz="2800" dirty="0">
                <a:latin typeface="Simplified Arabic" panose="02020603050405020304" pitchFamily="18" charset="-78"/>
                <a:cs typeface="Simplified Arabic" panose="02020603050405020304" pitchFamily="18" charset="-78"/>
              </a:rPr>
              <a:t>السنة الثانية</a:t>
            </a:r>
            <a:br>
              <a:rPr lang="ar-SA" sz="2800" dirty="0">
                <a:latin typeface="Simplified Arabic" panose="02020603050405020304" pitchFamily="18" charset="-78"/>
                <a:cs typeface="Simplified Arabic" panose="02020603050405020304" pitchFamily="18" charset="-78"/>
              </a:rPr>
            </a:br>
            <a:r>
              <a:rPr lang="ar-SA" sz="2800" dirty="0">
                <a:latin typeface="Simplified Arabic" panose="02020603050405020304" pitchFamily="18" charset="-78"/>
                <a:cs typeface="Simplified Arabic" panose="02020603050405020304" pitchFamily="18" charset="-78"/>
              </a:rPr>
              <a:t>2024-2025</a:t>
            </a:r>
            <a:endParaRPr lang="fr-FR" sz="2800" dirty="0">
              <a:latin typeface="Simplified Arabic" panose="02020603050405020304" pitchFamily="18" charset="-78"/>
              <a:cs typeface="Simplified Arabic" panose="02020603050405020304" pitchFamily="18" charset="-78"/>
            </a:endParaRPr>
          </a:p>
        </p:txBody>
      </p:sp>
      <p:sp>
        <p:nvSpPr>
          <p:cNvPr id="3" name="Sous-titre 2"/>
          <p:cNvSpPr>
            <a:spLocks noGrp="1"/>
          </p:cNvSpPr>
          <p:nvPr>
            <p:ph type="subTitle" idx="1"/>
          </p:nvPr>
        </p:nvSpPr>
        <p:spPr>
          <a:xfrm>
            <a:off x="270072" y="3825334"/>
            <a:ext cx="6850441" cy="2461166"/>
          </a:xfrm>
        </p:spPr>
        <p:style>
          <a:lnRef idx="1">
            <a:schemeClr val="accent1"/>
          </a:lnRef>
          <a:fillRef idx="2">
            <a:schemeClr val="accent1"/>
          </a:fillRef>
          <a:effectRef idx="1">
            <a:schemeClr val="accent1"/>
          </a:effectRef>
          <a:fontRef idx="minor">
            <a:schemeClr val="dk1"/>
          </a:fontRef>
        </p:style>
        <p:txBody>
          <a:bodyPr>
            <a:normAutofit/>
          </a:bodyPr>
          <a:lstStyle/>
          <a:p>
            <a:pPr algn="r" rtl="1"/>
            <a:r>
              <a:rPr lang="ar-SA" sz="4000" dirty="0" smtClean="0"/>
              <a:t>وسم لابل براءة الاختراع وسم لابل مؤسسة ناشئة ،</a:t>
            </a:r>
            <a:r>
              <a:rPr lang="fr-FR" sz="4000" dirty="0" smtClean="0"/>
              <a:t>ASF</a:t>
            </a:r>
          </a:p>
          <a:p>
            <a:pPr algn="r" rtl="1"/>
            <a:r>
              <a:rPr lang="fr-FR" sz="4000" dirty="0" smtClean="0"/>
              <a:t>ALGERIA VENTURE</a:t>
            </a:r>
            <a:endParaRPr lang="fr-FR" sz="4000" dirty="0"/>
          </a:p>
        </p:txBody>
      </p:sp>
      <p:pic>
        <p:nvPicPr>
          <p:cNvPr id="6" name="Image 5"/>
          <p:cNvPicPr>
            <a:picLocks noChangeAspect="1"/>
          </p:cNvPicPr>
          <p:nvPr/>
        </p:nvPicPr>
        <p:blipFill>
          <a:blip r:embed="rId2"/>
          <a:stretch>
            <a:fillRect/>
          </a:stretch>
        </p:blipFill>
        <p:spPr>
          <a:xfrm>
            <a:off x="1" y="1"/>
            <a:ext cx="1781908" cy="1195754"/>
          </a:xfrm>
          <a:prstGeom prst="rect">
            <a:avLst/>
          </a:prstGeom>
        </p:spPr>
      </p:pic>
      <p:pic>
        <p:nvPicPr>
          <p:cNvPr id="8" name="Image 7"/>
          <p:cNvPicPr>
            <a:picLocks noChangeAspect="1"/>
          </p:cNvPicPr>
          <p:nvPr/>
        </p:nvPicPr>
        <p:blipFill>
          <a:blip r:embed="rId2"/>
          <a:stretch>
            <a:fillRect/>
          </a:stretch>
        </p:blipFill>
        <p:spPr>
          <a:xfrm>
            <a:off x="5404338" y="9947"/>
            <a:ext cx="1781908" cy="1195754"/>
          </a:xfrm>
          <a:prstGeom prst="rect">
            <a:avLst/>
          </a:prstGeom>
        </p:spPr>
      </p:pic>
      <p:pic>
        <p:nvPicPr>
          <p:cNvPr id="5" name="Image 4"/>
          <p:cNvPicPr>
            <a:picLocks noChangeAspect="1"/>
          </p:cNvPicPr>
          <p:nvPr/>
        </p:nvPicPr>
        <p:blipFill>
          <a:blip r:embed="rId3"/>
          <a:stretch>
            <a:fillRect/>
          </a:stretch>
        </p:blipFill>
        <p:spPr>
          <a:xfrm>
            <a:off x="7936941" y="1333709"/>
            <a:ext cx="3688162" cy="4983250"/>
          </a:xfrm>
          <a:prstGeom prst="rect">
            <a:avLst/>
          </a:prstGeom>
        </p:spPr>
      </p:pic>
    </p:spTree>
    <p:extLst>
      <p:ext uri="{BB962C8B-B14F-4D97-AF65-F5344CB8AC3E}">
        <p14:creationId xmlns:p14="http://schemas.microsoft.com/office/powerpoint/2010/main" val="4073110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18457" y="1122363"/>
            <a:ext cx="11070771" cy="853394"/>
          </a:xfrm>
        </p:spPr>
        <p:txBody>
          <a:bodyPr>
            <a:normAutofit fontScale="90000"/>
          </a:bodyPr>
          <a:lstStyle/>
          <a:p>
            <a:pPr algn="r" rtl="1"/>
            <a:r>
              <a:rPr lang="ar-SA" dirty="0" smtClean="0">
                <a:solidFill>
                  <a:srgbClr val="FF0000"/>
                </a:solidFill>
              </a:rPr>
              <a:t>الشروط اللازمة:</a:t>
            </a:r>
            <a:r>
              <a:rPr lang="ar-SA" dirty="0" smtClean="0"/>
              <a:t/>
            </a:r>
            <a:br>
              <a:rPr lang="ar-SA" dirty="0" smtClean="0"/>
            </a:br>
            <a:r>
              <a:rPr lang="ar-SA" dirty="0" smtClean="0">
                <a:solidFill>
                  <a:srgbClr val="00B050"/>
                </a:solidFill>
              </a:rPr>
              <a:t>علامة "مشروع مبتكر"</a:t>
            </a:r>
            <a:endParaRPr lang="fr-FR" dirty="0">
              <a:solidFill>
                <a:srgbClr val="00B050"/>
              </a:solidFill>
            </a:endParaRPr>
          </a:p>
        </p:txBody>
      </p:sp>
      <p:sp>
        <p:nvSpPr>
          <p:cNvPr id="3" name="Sous-titre 2"/>
          <p:cNvSpPr>
            <a:spLocks noGrp="1"/>
          </p:cNvSpPr>
          <p:nvPr>
            <p:ph type="subTitle" idx="1"/>
          </p:nvPr>
        </p:nvSpPr>
        <p:spPr>
          <a:xfrm>
            <a:off x="4196442" y="2106385"/>
            <a:ext cx="7298871" cy="4408715"/>
          </a:xfrm>
        </p:spPr>
        <p:txBody>
          <a:bodyPr>
            <a:normAutofit/>
          </a:bodyPr>
          <a:lstStyle/>
          <a:p>
            <a:pPr algn="r"/>
            <a:r>
              <a:rPr lang="ar-SA" dirty="0" smtClean="0"/>
              <a:t>يمكن لأي شخص طبيعي أو مجموعة من الأشخاص الطبيعيين المطالبة بعلامة "المشاريع المبتكرة" لأي مشروع يتعلق </a:t>
            </a:r>
            <a:r>
              <a:rPr lang="ar-SA" dirty="0" err="1" smtClean="0"/>
              <a:t>بالإبتكار</a:t>
            </a:r>
            <a:r>
              <a:rPr lang="ar-SA" dirty="0" smtClean="0"/>
              <a:t> ، يتعين على الشخص الراغب في الحصول على علامة "مشروع مبتكر" تقديم طلب عبر البوابة الإلكترونية للشركات الناشئة مصحوبا بالمستندات التالية:</a:t>
            </a:r>
          </a:p>
          <a:p>
            <a:pPr marL="342900" indent="-342900" algn="r" rtl="1">
              <a:buFontTx/>
              <a:buChar char="-"/>
            </a:pPr>
            <a:r>
              <a:rPr lang="ar-SA" dirty="0" smtClean="0"/>
              <a:t>عرض تقديمي للمشروع وجوانب </a:t>
            </a:r>
            <a:r>
              <a:rPr lang="ar-SA" dirty="0" err="1" smtClean="0"/>
              <a:t>الإبتكار</a:t>
            </a:r>
            <a:r>
              <a:rPr lang="ar-SA" dirty="0" smtClean="0"/>
              <a:t> فيه.</a:t>
            </a:r>
          </a:p>
          <a:p>
            <a:pPr marL="342900" indent="-342900" algn="r" rtl="1">
              <a:buFontTx/>
              <a:buChar char="-"/>
            </a:pPr>
            <a:r>
              <a:rPr lang="ar-SA" dirty="0" smtClean="0"/>
              <a:t>-عناصر تثبت الإمكانات القوية للنمو الاقتصادي( نموذج الأعمال، خطة العمل،....إلخ).</a:t>
            </a:r>
          </a:p>
          <a:p>
            <a:pPr marL="342900" indent="-342900" algn="r" rtl="1">
              <a:buFontTx/>
              <a:buChar char="-"/>
            </a:pPr>
            <a:r>
              <a:rPr lang="ar-SA" dirty="0" smtClean="0"/>
              <a:t>-المؤهلات العلمية و/ أو الفنية والخبرة للفريق المسؤول عن المشروع.</a:t>
            </a:r>
          </a:p>
          <a:p>
            <a:pPr marL="342900" indent="-342900" algn="r" rtl="1">
              <a:buFontTx/>
              <a:buChar char="-"/>
            </a:pPr>
            <a:r>
              <a:rPr lang="ar-SA" dirty="0" smtClean="0"/>
              <a:t>- أي </a:t>
            </a:r>
            <a:r>
              <a:rPr lang="ar-SA" dirty="0" err="1" smtClean="0"/>
              <a:t>ملكيةو</a:t>
            </a:r>
            <a:r>
              <a:rPr lang="ar-SA" dirty="0" smtClean="0"/>
              <a:t> فكرية و أي جوائز أو جوائز تم الحصول عليها .</a:t>
            </a:r>
          </a:p>
          <a:p>
            <a:pPr marL="342900" indent="-342900" algn="l" rtl="1">
              <a:buFontTx/>
              <a:buChar char="-"/>
            </a:pPr>
            <a:endParaRPr lang="fr-FR" dirty="0"/>
          </a:p>
        </p:txBody>
      </p:sp>
      <p:pic>
        <p:nvPicPr>
          <p:cNvPr id="4" name="Image 3"/>
          <p:cNvPicPr>
            <a:picLocks noChangeAspect="1"/>
          </p:cNvPicPr>
          <p:nvPr/>
        </p:nvPicPr>
        <p:blipFill>
          <a:blip r:embed="rId2"/>
          <a:stretch>
            <a:fillRect/>
          </a:stretch>
        </p:blipFill>
        <p:spPr>
          <a:xfrm>
            <a:off x="0" y="1122362"/>
            <a:ext cx="4196442" cy="49845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2647895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b="1" dirty="0" smtClean="0">
                <a:solidFill>
                  <a:srgbClr val="FF0000"/>
                </a:solidFill>
                <a:latin typeface="Simplified Arabic" panose="02020603050405020304" pitchFamily="18" charset="-78"/>
                <a:cs typeface="Simplified Arabic" panose="02020603050405020304" pitchFamily="18" charset="-78"/>
              </a:rPr>
              <a:t>الشروط اللازمة:</a:t>
            </a:r>
            <a:r>
              <a:rPr lang="ar-SA" dirty="0" smtClean="0"/>
              <a:t/>
            </a:r>
            <a:br>
              <a:rPr lang="ar-SA" dirty="0" smtClean="0"/>
            </a:br>
            <a:r>
              <a:rPr lang="ar-SA" b="1" dirty="0" smtClean="0">
                <a:solidFill>
                  <a:srgbClr val="00B050"/>
                </a:solidFill>
                <a:latin typeface="Simplified Arabic" panose="02020603050405020304" pitchFamily="18" charset="-78"/>
                <a:cs typeface="Simplified Arabic" panose="02020603050405020304" pitchFamily="18" charset="-78"/>
              </a:rPr>
              <a:t>علامة "مؤسسة ناشئة"</a:t>
            </a:r>
            <a:endParaRPr lang="fr-FR" b="1" dirty="0">
              <a:solidFill>
                <a:srgbClr val="00B050"/>
              </a:solidFill>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idx="1"/>
          </p:nvPr>
        </p:nvSpPr>
        <p:spPr>
          <a:xfrm>
            <a:off x="2808514" y="1585233"/>
            <a:ext cx="9383486" cy="4351338"/>
          </a:xfrm>
        </p:spPr>
        <p:txBody>
          <a:bodyPr>
            <a:normAutofit/>
          </a:bodyPr>
          <a:lstStyle/>
          <a:p>
            <a:pPr algn="r" rtl="1"/>
            <a:r>
              <a:rPr lang="ar-SA" dirty="0" smtClean="0"/>
              <a:t>تعتبر "مؤسسة ناشئة" بموجب القانون الجزائري المؤسسة التي تستوفي المعايير التالية:</a:t>
            </a:r>
          </a:p>
          <a:p>
            <a:pPr algn="r" rtl="1"/>
            <a:r>
              <a:rPr lang="ar-SA" dirty="0" smtClean="0"/>
              <a:t>يجب ألا تكون الشركة موجودة منذ أكثر من ثماني سنوات.</a:t>
            </a:r>
          </a:p>
          <a:p>
            <a:pPr algn="r" rtl="1"/>
            <a:r>
              <a:rPr lang="ar-SA" dirty="0" smtClean="0"/>
              <a:t>يجب أن يعتمد نموذج عمل الشركة على المنتجات أو الخدمات أو نموذج الأعمال أو أي مفهوم مبتكر آخر.</a:t>
            </a:r>
          </a:p>
          <a:p>
            <a:pPr algn="r" rtl="1"/>
            <a:r>
              <a:rPr lang="ar-SA" dirty="0" smtClean="0"/>
              <a:t>يجب ألا يتجاوز حجم المبيعات السنوي المبلغ الذي حددته اللجنة الوطنية (تم تحديد لعام 2021 بمبلغ 500.000.000 دج أو 50 مليار سنتيم).</a:t>
            </a:r>
          </a:p>
          <a:p>
            <a:pPr algn="r" rtl="1"/>
            <a:r>
              <a:rPr lang="ar-SA" dirty="0" smtClean="0"/>
              <a:t>يجب أن يحتفظ  رأسمال بنسبة50% على الأقل من قبل أشخاص طبيعيين أو صناديق استثمار معتمدة أو شركات أخرى تحمل علامة "مؤسسة ناشئة"؛</a:t>
            </a:r>
          </a:p>
          <a:p>
            <a:pPr algn="r" rtl="1"/>
            <a:r>
              <a:rPr lang="ar-SA" dirty="0" smtClean="0"/>
              <a:t>يجب أن تكون إمكانات تسارع نمو الشركة كبيرة بما يكفي؛</a:t>
            </a:r>
          </a:p>
          <a:p>
            <a:pPr algn="r" rtl="1"/>
            <a:r>
              <a:rPr lang="ar-SA" dirty="0" smtClean="0"/>
              <a:t>يجب ألا يزيد عدد </a:t>
            </a:r>
            <a:r>
              <a:rPr lang="ar-SA" dirty="0" err="1" smtClean="0"/>
              <a:t>الموظفي</a:t>
            </a:r>
            <a:r>
              <a:rPr lang="ar-SA" dirty="0" smtClean="0"/>
              <a:t> الشركة عن 250 موظفا؛ </a:t>
            </a:r>
            <a:endParaRPr lang="fr-FR" dirty="0"/>
          </a:p>
        </p:txBody>
      </p:sp>
      <p:pic>
        <p:nvPicPr>
          <p:cNvPr id="4" name="Image 3"/>
          <p:cNvPicPr>
            <a:picLocks noChangeAspect="1"/>
          </p:cNvPicPr>
          <p:nvPr/>
        </p:nvPicPr>
        <p:blipFill>
          <a:blip r:embed="rId2"/>
          <a:stretch>
            <a:fillRect/>
          </a:stretch>
        </p:blipFill>
        <p:spPr>
          <a:xfrm>
            <a:off x="295956" y="4132488"/>
            <a:ext cx="2695575" cy="226831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4383060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b="1" dirty="0" smtClean="0">
                <a:solidFill>
                  <a:srgbClr val="FF0000"/>
                </a:solidFill>
                <a:latin typeface="Simplified Arabic" panose="02020603050405020304" pitchFamily="18" charset="-78"/>
                <a:cs typeface="Simplified Arabic" panose="02020603050405020304" pitchFamily="18" charset="-78"/>
              </a:rPr>
              <a:t>مزايا علامة </a:t>
            </a:r>
            <a:r>
              <a:rPr lang="fr-FR" b="1" dirty="0" smtClean="0">
                <a:solidFill>
                  <a:srgbClr val="FF0000"/>
                </a:solidFill>
                <a:latin typeface="Simplified Arabic" panose="02020603050405020304" pitchFamily="18" charset="-78"/>
                <a:cs typeface="Simplified Arabic" panose="02020603050405020304" pitchFamily="18" charset="-78"/>
              </a:rPr>
              <a:t>Label</a:t>
            </a:r>
            <a:r>
              <a:rPr lang="ar-SA" b="1" dirty="0" smtClean="0">
                <a:solidFill>
                  <a:srgbClr val="FF0000"/>
                </a:solidFill>
                <a:latin typeface="Simplified Arabic" panose="02020603050405020304" pitchFamily="18" charset="-78"/>
                <a:cs typeface="Simplified Arabic" panose="02020603050405020304" pitchFamily="18" charset="-78"/>
              </a:rPr>
              <a:t>:</a:t>
            </a:r>
            <a:endParaRPr lang="fr-FR" b="1" dirty="0">
              <a:solidFill>
                <a:srgbClr val="FF0000"/>
              </a:solidFill>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idx="1"/>
          </p:nvPr>
        </p:nvSpPr>
        <p:spPr>
          <a:xfrm>
            <a:off x="3452133" y="1270452"/>
            <a:ext cx="8739867" cy="4803775"/>
          </a:xfrm>
        </p:spPr>
        <p:txBody>
          <a:bodyPr>
            <a:normAutofit/>
          </a:bodyPr>
          <a:lstStyle/>
          <a:p>
            <a:pPr algn="just" rtl="1"/>
            <a:r>
              <a:rPr lang="ar-SA" dirty="0" smtClean="0"/>
              <a:t>الحصول على العلامتين " مشروع مبتكر" و"مؤسسة ناشئة" يكون بإمكانهم الحصول على التمويل من طرف الصندوق الجزائري للمؤسسات الناشئة. ويبلغ حجم صندوق الاستثمار هذا 1.2 مليار دينار أي ما يعادل 120 مليار سنتيم. علما أن مستويات التمويل تعتمد جزئيا على مدى الاستحقاق الاقتصادي للمشروع ويمكن أن تتراوح بين 2.5 مليون دينار(250 مليون سنتيم) إلى 20 مليون دينار.</a:t>
            </a:r>
          </a:p>
          <a:p>
            <a:pPr algn="just" rtl="1"/>
            <a:r>
              <a:rPr lang="ar-SA" dirty="0" smtClean="0"/>
              <a:t> الحصول  على العلامة يمكنهم من الولوج إلى برامج الدعم لتطوير الشركات الناشئة.</a:t>
            </a:r>
          </a:p>
          <a:p>
            <a:pPr algn="just" rtl="1"/>
            <a:r>
              <a:rPr lang="ar-SA" sz="3900" b="1" dirty="0" smtClean="0">
                <a:solidFill>
                  <a:srgbClr val="00B050"/>
                </a:solidFill>
                <a:latin typeface="Simplified Arabic" panose="02020603050405020304" pitchFamily="18" charset="-78"/>
                <a:cs typeface="Simplified Arabic" panose="02020603050405020304" pitchFamily="18" charset="-78"/>
              </a:rPr>
              <a:t>المزايا الضريبية:</a:t>
            </a:r>
          </a:p>
          <a:p>
            <a:pPr algn="just" rtl="1"/>
            <a:r>
              <a:rPr lang="ar-SA" dirty="0" smtClean="0"/>
              <a:t>تعفى الشركات التي تحمل علامة "مؤسسة ناشئة" من الضريبة على النشاط المهني (</a:t>
            </a:r>
            <a:r>
              <a:rPr lang="fr-FR" dirty="0" smtClean="0"/>
              <a:t>TAP</a:t>
            </a:r>
            <a:r>
              <a:rPr lang="ar-SA" dirty="0" smtClean="0"/>
              <a:t>) أو ضريبة الدخل العامة (</a:t>
            </a:r>
            <a:r>
              <a:rPr lang="en-US" dirty="0" smtClean="0"/>
              <a:t>IRG</a:t>
            </a:r>
            <a:r>
              <a:rPr lang="ar-SA" dirty="0" smtClean="0"/>
              <a:t>) أو ضريبة دخل الشركات(</a:t>
            </a:r>
            <a:r>
              <a:rPr lang="en-US" dirty="0" smtClean="0"/>
              <a:t>IBS</a:t>
            </a:r>
            <a:r>
              <a:rPr lang="ar-SA" dirty="0" smtClean="0"/>
              <a:t>) لمدة 4 سنوات، من تاريخ الحصول على "علامة مؤسسة ناشئة" مع سنة إضافية واحدة(1) في حالة التجديد .كما أنهم معفون من ضريبة القيمة المضافة </a:t>
            </a:r>
            <a:r>
              <a:rPr lang="fr-FR" dirty="0" smtClean="0"/>
              <a:t>TVA</a:t>
            </a:r>
            <a:r>
              <a:rPr lang="ar-SA" dirty="0" smtClean="0"/>
              <a:t>ويخضعون لرسوم جمركية بنسبة 5 </a:t>
            </a:r>
            <a:r>
              <a:rPr lang="ar-SA" dirty="0" smtClean="0"/>
              <a:t>%  للمعدات </a:t>
            </a:r>
            <a:r>
              <a:rPr lang="ar-SA" dirty="0" err="1" smtClean="0"/>
              <a:t>المقتناة</a:t>
            </a:r>
            <a:r>
              <a:rPr lang="ar-SA" dirty="0" smtClean="0"/>
              <a:t> التي تدخل مباشرة في تجسيد مشاريعهم الاستثمارية.</a:t>
            </a:r>
            <a:endParaRPr lang="fr-FR" dirty="0"/>
          </a:p>
        </p:txBody>
      </p:sp>
      <p:pic>
        <p:nvPicPr>
          <p:cNvPr id="4" name="Image 3"/>
          <p:cNvPicPr>
            <a:picLocks noChangeAspect="1"/>
          </p:cNvPicPr>
          <p:nvPr/>
        </p:nvPicPr>
        <p:blipFill>
          <a:blip r:embed="rId2"/>
          <a:stretch>
            <a:fillRect/>
          </a:stretch>
        </p:blipFill>
        <p:spPr>
          <a:xfrm>
            <a:off x="276225" y="2027801"/>
            <a:ext cx="2724150" cy="303405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3652323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025243" y="160111"/>
            <a:ext cx="6025243" cy="5130346"/>
          </a:xfrm>
        </p:spPr>
        <p:txBody>
          <a:bodyPr>
            <a:normAutofit/>
          </a:bodyPr>
          <a:lstStyle/>
          <a:p>
            <a:pPr algn="just" rtl="1"/>
            <a:r>
              <a:rPr lang="ar-SA" dirty="0" smtClean="0">
                <a:latin typeface="Simplified Arabic" panose="02020603050405020304" pitchFamily="18" charset="-78"/>
                <a:cs typeface="Simplified Arabic" panose="02020603050405020304" pitchFamily="18" charset="-78"/>
              </a:rPr>
              <a:t>تحظى الملكية الفكرية بأهمية بالغة في الكثير من المجالات، فهي تشجع الابتكار وتعزز التقدم الاقتصادي والصناعي، وتساعد على تحسين جودة الحياة في المجتمع بأكمله.</a:t>
            </a:r>
          </a:p>
          <a:p>
            <a:pPr algn="just" rtl="1"/>
            <a:r>
              <a:rPr lang="ar-SA" dirty="0" smtClean="0">
                <a:latin typeface="Simplified Arabic" panose="02020603050405020304" pitchFamily="18" charset="-78"/>
                <a:cs typeface="Simplified Arabic" panose="02020603050405020304" pitchFamily="18" charset="-78"/>
              </a:rPr>
              <a:t>تهدف إلى تحفيز الإبداع والحفاظ على الابتكارات الفكرية للأفراد والشركات وتعزيز قيمتها من خلال ضمان حق المبتكرين والمبدعين في استغلال إبداعاتهم بشكل حصري لفترة زمنية محددة، وتوفير الحماية القانونية التي يحتاجونها.</a:t>
            </a:r>
          </a:p>
          <a:p>
            <a:pPr algn="r" rtl="1"/>
            <a:endParaRPr lang="ar-SA" dirty="0" smtClean="0"/>
          </a:p>
        </p:txBody>
      </p:sp>
      <p:pic>
        <p:nvPicPr>
          <p:cNvPr id="4" name="Image 3"/>
          <p:cNvPicPr>
            <a:picLocks noChangeAspect="1"/>
          </p:cNvPicPr>
          <p:nvPr/>
        </p:nvPicPr>
        <p:blipFill>
          <a:blip r:embed="rId2"/>
          <a:stretch>
            <a:fillRect/>
          </a:stretch>
        </p:blipFill>
        <p:spPr>
          <a:xfrm>
            <a:off x="0" y="0"/>
            <a:ext cx="6025243" cy="6858000"/>
          </a:xfrm>
          <a:prstGeom prst="rect">
            <a:avLst/>
          </a:prstGeom>
        </p:spPr>
      </p:pic>
    </p:spTree>
    <p:extLst>
      <p:ext uri="{BB962C8B-B14F-4D97-AF65-F5344CB8AC3E}">
        <p14:creationId xmlns:p14="http://schemas.microsoft.com/office/powerpoint/2010/main" val="7869925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b="1" dirty="0" smtClean="0">
                <a:solidFill>
                  <a:srgbClr val="FF0000"/>
                </a:solidFill>
                <a:latin typeface="Simplified Arabic" panose="02020603050405020304" pitchFamily="18" charset="-78"/>
                <a:cs typeface="Simplified Arabic" panose="02020603050405020304" pitchFamily="18" charset="-78"/>
              </a:rPr>
              <a:t>كيف تحمي العلامة التجارية لمؤسستك؟</a:t>
            </a:r>
            <a:br>
              <a:rPr lang="ar-SA" b="1" dirty="0" smtClean="0">
                <a:solidFill>
                  <a:srgbClr val="FF0000"/>
                </a:solidFill>
                <a:latin typeface="Simplified Arabic" panose="02020603050405020304" pitchFamily="18" charset="-78"/>
                <a:cs typeface="Simplified Arabic" panose="02020603050405020304" pitchFamily="18" charset="-78"/>
              </a:rPr>
            </a:br>
            <a:r>
              <a:rPr lang="ar-SA" b="1" dirty="0" smtClean="0">
                <a:solidFill>
                  <a:srgbClr val="00B050"/>
                </a:solidFill>
                <a:latin typeface="Simplified Arabic" panose="02020603050405020304" pitchFamily="18" charset="-78"/>
                <a:cs typeface="Simplified Arabic" panose="02020603050405020304" pitchFamily="18" charset="-78"/>
              </a:rPr>
              <a:t>الخطوات الرئيسية:</a:t>
            </a:r>
            <a:endParaRPr lang="fr-FR" b="1" dirty="0">
              <a:solidFill>
                <a:srgbClr val="00B050"/>
              </a:solidFill>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idx="1"/>
          </p:nvPr>
        </p:nvSpPr>
        <p:spPr>
          <a:xfrm>
            <a:off x="5453742" y="1825625"/>
            <a:ext cx="5900057" cy="4351338"/>
          </a:xfrm>
        </p:spPr>
        <p:txBody>
          <a:bodyPr/>
          <a:lstStyle/>
          <a:p>
            <a:pPr algn="just" rtl="1"/>
            <a:r>
              <a:rPr lang="ar-SA" dirty="0" smtClean="0"/>
              <a:t>قبل أن تبدأ في إجراءات تسجيل علامتك التجارية من المستحسن التأكد من توفر الاسم أو العلامة التي اخترقتها.</a:t>
            </a:r>
          </a:p>
          <a:p>
            <a:pPr algn="just" rtl="1"/>
            <a:r>
              <a:rPr lang="ar-SA" dirty="0" smtClean="0"/>
              <a:t>البحث عن الأسبقية تأكد من البحث عن العلامات التجارية الموجودة أو طلبات تسجيلها التي قدمت بالفعل ، حيث أن هذه العملية ستمكنك من اكتشاف العلامات التجارية المتشابهة أو المتطابقة مع العلامة التجارية الخاصة بك، واتخاذ القرار المناسب.</a:t>
            </a:r>
            <a:endParaRPr lang="fr-FR" dirty="0"/>
          </a:p>
        </p:txBody>
      </p:sp>
      <p:pic>
        <p:nvPicPr>
          <p:cNvPr id="4" name="Image 3"/>
          <p:cNvPicPr>
            <a:picLocks noChangeAspect="1"/>
          </p:cNvPicPr>
          <p:nvPr/>
        </p:nvPicPr>
        <p:blipFill>
          <a:blip r:embed="rId2"/>
          <a:stretch>
            <a:fillRect/>
          </a:stretch>
        </p:blipFill>
        <p:spPr>
          <a:xfrm>
            <a:off x="838199" y="2171699"/>
            <a:ext cx="3635829" cy="355962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3524706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b="1" dirty="0" smtClean="0">
                <a:solidFill>
                  <a:srgbClr val="FF0000"/>
                </a:solidFill>
                <a:latin typeface="Simplified Arabic" panose="02020603050405020304" pitchFamily="18" charset="-78"/>
                <a:cs typeface="Simplified Arabic" panose="02020603050405020304" pitchFamily="18" charset="-78"/>
              </a:rPr>
              <a:t>كيف تحمي العلامة التجارية لمؤسستك؟</a:t>
            </a:r>
            <a:r>
              <a:rPr lang="ar-SA" dirty="0" smtClean="0"/>
              <a:t/>
            </a:r>
            <a:br>
              <a:rPr lang="ar-SA" dirty="0" smtClean="0"/>
            </a:br>
            <a:r>
              <a:rPr lang="ar-SA" b="1" dirty="0" smtClean="0">
                <a:solidFill>
                  <a:srgbClr val="00B050"/>
                </a:solidFill>
                <a:latin typeface="Simplified Arabic" panose="02020603050405020304" pitchFamily="18" charset="-78"/>
                <a:cs typeface="Simplified Arabic" panose="02020603050405020304" pitchFamily="18" charset="-78"/>
              </a:rPr>
              <a:t>الخطوات الرئيسية:</a:t>
            </a:r>
            <a:endParaRPr lang="fr-FR" b="1" dirty="0">
              <a:solidFill>
                <a:srgbClr val="00B050"/>
              </a:solidFill>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idx="1"/>
          </p:nvPr>
        </p:nvSpPr>
        <p:spPr>
          <a:xfrm>
            <a:off x="4376056" y="1825625"/>
            <a:ext cx="6977743" cy="4607832"/>
          </a:xfrm>
        </p:spPr>
        <p:txBody>
          <a:bodyPr/>
          <a:lstStyle/>
          <a:p>
            <a:pPr algn="just" rtl="1"/>
            <a:r>
              <a:rPr lang="ar-SA" dirty="0" smtClean="0"/>
              <a:t>1- ملئ وتوقيع ثلاثة نسخ من استمارة الطلب الرسمية وتاريخها، يمكن العثور على الاستمارة على  الموقع الرسمي</a:t>
            </a:r>
            <a:r>
              <a:rPr lang="fr-FR" dirty="0" smtClean="0"/>
              <a:t>INAPI</a:t>
            </a:r>
            <a:r>
              <a:rPr lang="ar-SA" dirty="0" smtClean="0"/>
              <a:t>.</a:t>
            </a:r>
          </a:p>
          <a:p>
            <a:pPr algn="just" rtl="1"/>
            <a:r>
              <a:rPr lang="ar-SA" dirty="0" smtClean="0"/>
              <a:t>2- إيصال دفع الرسوم إلى حساب </a:t>
            </a:r>
            <a:r>
              <a:rPr lang="fr-FR" dirty="0" smtClean="0"/>
              <a:t>INAPI</a:t>
            </a:r>
            <a:r>
              <a:rPr lang="ar-SA" dirty="0" smtClean="0"/>
              <a:t> وفقا لجداول الرسوم المعمول بها، وفي حالة وجود عندك </a:t>
            </a:r>
            <a:r>
              <a:rPr lang="fr-FR" dirty="0" smtClean="0"/>
              <a:t>Label</a:t>
            </a:r>
            <a:r>
              <a:rPr lang="ar-SA" dirty="0" smtClean="0"/>
              <a:t> تدفع لك كل المصاريف من طرف </a:t>
            </a:r>
            <a:r>
              <a:rPr lang="fr-FR" dirty="0" smtClean="0"/>
              <a:t>ALGERIA VENTURE</a:t>
            </a:r>
          </a:p>
          <a:p>
            <a:pPr algn="ctr"/>
            <a:r>
              <a:rPr lang="fr-FR" sz="4000" b="1" dirty="0" smtClean="0">
                <a:solidFill>
                  <a:srgbClr val="C00000"/>
                </a:solidFill>
                <a:latin typeface="Simplified Arabic" panose="02020603050405020304" pitchFamily="18" charset="-78"/>
                <a:cs typeface="Simplified Arabic" panose="02020603050405020304" pitchFamily="18" charset="-78"/>
              </a:rPr>
              <a:t>https://e-services.inapi.org/</a:t>
            </a:r>
            <a:endParaRPr lang="fr-FR" sz="4000" b="1" dirty="0">
              <a:solidFill>
                <a:srgbClr val="C00000"/>
              </a:solidFill>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a:off x="0" y="2263547"/>
            <a:ext cx="3867150" cy="322285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7910986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rtl="1"/>
            <a:r>
              <a:rPr lang="ar-SA" sz="6000" b="1" dirty="0" smtClean="0">
                <a:solidFill>
                  <a:srgbClr val="FF0000"/>
                </a:solidFill>
                <a:latin typeface="Simplified Arabic" panose="02020603050405020304" pitchFamily="18" charset="-78"/>
                <a:cs typeface="Simplified Arabic" panose="02020603050405020304" pitchFamily="18" charset="-78"/>
              </a:rPr>
              <a:t>براءة الاختراع</a:t>
            </a:r>
            <a:endParaRPr lang="fr-FR" sz="6000" b="1" dirty="0">
              <a:solidFill>
                <a:srgbClr val="FF0000"/>
              </a:solidFill>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idx="1"/>
          </p:nvPr>
        </p:nvSpPr>
        <p:spPr>
          <a:xfrm>
            <a:off x="277586" y="1655082"/>
            <a:ext cx="6972300" cy="5811838"/>
          </a:xfrm>
        </p:spPr>
        <p:txBody>
          <a:bodyPr>
            <a:normAutofit/>
          </a:bodyPr>
          <a:lstStyle/>
          <a:p>
            <a:pPr algn="just" rtl="1"/>
            <a:r>
              <a:rPr lang="ar-SA" dirty="0" smtClean="0"/>
              <a:t>براءة الاختراع هي وثيقة قانونية تمنح للمخترع حقوق الملكية الصناعية، وتصدر رسميا من قبل الجهة المختصة (وهي المعهد الوطني الجزائري للملكية الصناعية </a:t>
            </a:r>
            <a:r>
              <a:rPr lang="en-US" dirty="0" smtClean="0"/>
              <a:t>INAPI</a:t>
            </a:r>
            <a:r>
              <a:rPr lang="ar-SA" dirty="0" smtClean="0"/>
              <a:t>).</a:t>
            </a:r>
          </a:p>
          <a:p>
            <a:pPr algn="just" rtl="1"/>
            <a:r>
              <a:rPr lang="ar-SA" dirty="0" smtClean="0"/>
              <a:t>تحمي براءة الاختراع الابتكارات والاختراعات، وتمنح حاملها حقوق حصرية لمدة عشرين عاما من تاريخ تقديم طلب </a:t>
            </a:r>
            <a:r>
              <a:rPr lang="ar-SA" dirty="0" err="1" smtClean="0"/>
              <a:t>الحماية،شريطة</a:t>
            </a:r>
            <a:r>
              <a:rPr lang="ar-SA" dirty="0" smtClean="0"/>
              <a:t> سداد الأقساط السنوية، وعلى أراضي محددة</a:t>
            </a:r>
          </a:p>
          <a:p>
            <a:pPr algn="ctr" rtl="1"/>
            <a:r>
              <a:rPr lang="ar-SA" sz="3600" b="1" dirty="0" smtClean="0">
                <a:solidFill>
                  <a:srgbClr val="C00000"/>
                </a:solidFill>
                <a:latin typeface="Simplified Arabic" panose="02020603050405020304" pitchFamily="18" charset="-78"/>
                <a:cs typeface="Simplified Arabic" panose="02020603050405020304" pitchFamily="18" charset="-78"/>
              </a:rPr>
              <a:t>كيف تحصل على براءة الاختراع في الجزائر؟ </a:t>
            </a:r>
            <a:endParaRPr lang="fr-FR" sz="3600" b="1" dirty="0">
              <a:solidFill>
                <a:srgbClr val="C00000"/>
              </a:solidFill>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a:off x="7609114" y="2005012"/>
            <a:ext cx="4186918" cy="3301774"/>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extLst>
      <p:ext uri="{BB962C8B-B14F-4D97-AF65-F5344CB8AC3E}">
        <p14:creationId xmlns:p14="http://schemas.microsoft.com/office/powerpoint/2010/main" val="10604072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3128" y="169182"/>
            <a:ext cx="10689772" cy="1325563"/>
          </a:xfrm>
        </p:spPr>
        <p:txBody>
          <a:bodyPr>
            <a:noAutofit/>
          </a:bodyPr>
          <a:lstStyle/>
          <a:p>
            <a:pPr algn="r" rtl="1"/>
            <a:r>
              <a:rPr lang="ar-SA" sz="6600" b="1" dirty="0" smtClean="0">
                <a:solidFill>
                  <a:srgbClr val="FF0000"/>
                </a:solidFill>
                <a:latin typeface="Simplified Arabic" panose="02020603050405020304" pitchFamily="18" charset="-78"/>
                <a:cs typeface="Simplified Arabic" panose="02020603050405020304" pitchFamily="18" charset="-78"/>
              </a:rPr>
              <a:t>براءة </a:t>
            </a:r>
            <a:r>
              <a:rPr lang="ar-SA" sz="6600" b="1" dirty="0" err="1" smtClean="0">
                <a:solidFill>
                  <a:srgbClr val="FF0000"/>
                </a:solidFill>
                <a:latin typeface="Simplified Arabic" panose="02020603050405020304" pitchFamily="18" charset="-78"/>
                <a:cs typeface="Simplified Arabic" panose="02020603050405020304" pitchFamily="18" charset="-78"/>
              </a:rPr>
              <a:t>الإختراع:الخطوات</a:t>
            </a:r>
            <a:r>
              <a:rPr lang="ar-SA" sz="6600" b="1" dirty="0" smtClean="0">
                <a:solidFill>
                  <a:srgbClr val="FF0000"/>
                </a:solidFill>
                <a:latin typeface="Simplified Arabic" panose="02020603050405020304" pitchFamily="18" charset="-78"/>
                <a:cs typeface="Simplified Arabic" panose="02020603050405020304" pitchFamily="18" charset="-78"/>
              </a:rPr>
              <a:t> الرئيسية:</a:t>
            </a:r>
            <a:endParaRPr lang="fr-FR" sz="6600" b="1" dirty="0">
              <a:solidFill>
                <a:srgbClr val="FF0000"/>
              </a:solidFill>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idx="1"/>
          </p:nvPr>
        </p:nvSpPr>
        <p:spPr>
          <a:xfrm>
            <a:off x="664028" y="1494745"/>
            <a:ext cx="11527971" cy="1567543"/>
          </a:xfrm>
        </p:spPr>
        <p:txBody>
          <a:bodyPr>
            <a:noAutofit/>
          </a:bodyPr>
          <a:lstStyle/>
          <a:p>
            <a:pPr algn="just" rtl="1"/>
            <a:r>
              <a:rPr lang="ar-SA" dirty="0" smtClean="0">
                <a:latin typeface="Simplified Arabic" panose="02020603050405020304" pitchFamily="18" charset="-78"/>
                <a:cs typeface="Simplified Arabic" panose="02020603050405020304" pitchFamily="18" charset="-78"/>
              </a:rPr>
              <a:t>يمكنك تقديم طلب براءة الاختراع عبر إتباع الخطوات التالية:</a:t>
            </a:r>
          </a:p>
          <a:p>
            <a:pPr algn="just" rtl="1"/>
            <a:r>
              <a:rPr lang="ar-SA" dirty="0" smtClean="0">
                <a:latin typeface="Simplified Arabic" panose="02020603050405020304" pitchFamily="18" charset="-78"/>
                <a:cs typeface="Simplified Arabic" panose="02020603050405020304" pitchFamily="18" charset="-78"/>
              </a:rPr>
              <a:t>افتح حسابا على موقع الويب الخاص ب </a:t>
            </a:r>
            <a:r>
              <a:rPr lang="fr-FR" dirty="0" smtClean="0">
                <a:latin typeface="Simplified Arabic" panose="02020603050405020304" pitchFamily="18" charset="-78"/>
                <a:cs typeface="Simplified Arabic" panose="02020603050405020304" pitchFamily="18" charset="-78"/>
              </a:rPr>
              <a:t>INAPI</a:t>
            </a:r>
            <a:r>
              <a:rPr lang="ar-SA" dirty="0" smtClean="0">
                <a:latin typeface="Simplified Arabic" panose="02020603050405020304" pitchFamily="18" charset="-78"/>
                <a:cs typeface="Simplified Arabic" panose="02020603050405020304" pitchFamily="18" charset="-78"/>
              </a:rPr>
              <a:t>، أو سجل الدخول إلى حسابك إذا كان لديك حساب بالفعل.</a:t>
            </a:r>
          </a:p>
          <a:p>
            <a:pPr algn="just" rtl="1"/>
            <a:r>
              <a:rPr lang="ar-SA" dirty="0" smtClean="0">
                <a:latin typeface="Simplified Arabic" panose="02020603050405020304" pitchFamily="18" charset="-78"/>
                <a:cs typeface="Simplified Arabic" panose="02020603050405020304" pitchFamily="18" charset="-78"/>
              </a:rPr>
              <a:t>انقر فوق قسم البراءات في لوحة التحكم، ثم انقر فوق "تقديم جديد".</a:t>
            </a:r>
          </a:p>
          <a:p>
            <a:pPr algn="just" rtl="1"/>
            <a:r>
              <a:rPr lang="ar-SA" dirty="0" smtClean="0">
                <a:latin typeface="Simplified Arabic" panose="02020603050405020304" pitchFamily="18" charset="-78"/>
                <a:cs typeface="Simplified Arabic" panose="02020603050405020304" pitchFamily="18" charset="-78"/>
              </a:rPr>
              <a:t>أدخل الوثائق المطلوبة لتقديم طلب البراءة مثل :وصف مفصل باللغة الوطنية مترجم إلى نسختين باللغة الفرنسية، ملخص الوصف </a:t>
            </a:r>
            <a:r>
              <a:rPr lang="ar-SA" dirty="0" err="1" smtClean="0">
                <a:latin typeface="Simplified Arabic" panose="02020603050405020304" pitchFamily="18" charset="-78"/>
                <a:cs typeface="Simplified Arabic" panose="02020603050405020304" pitchFamily="18" charset="-78"/>
              </a:rPr>
              <a:t>المفصل،والرسومات</a:t>
            </a:r>
            <a:r>
              <a:rPr lang="ar-SA" dirty="0" smtClean="0">
                <a:latin typeface="Simplified Arabic" panose="02020603050405020304" pitchFamily="18" charset="-78"/>
                <a:cs typeface="Simplified Arabic" panose="02020603050405020304" pitchFamily="18" charset="-78"/>
              </a:rPr>
              <a:t> إذا كانت مطلوبة.</a:t>
            </a:r>
          </a:p>
          <a:p>
            <a:pPr algn="just" rtl="1"/>
            <a:r>
              <a:rPr lang="ar-SA" dirty="0" smtClean="0">
                <a:latin typeface="Simplified Arabic" panose="02020603050405020304" pitchFamily="18" charset="-78"/>
                <a:cs typeface="Simplified Arabic" panose="02020603050405020304" pitchFamily="18" charset="-78"/>
              </a:rPr>
              <a:t>اطبع نموج تقديم الطلب في أربع نسخ.</a:t>
            </a:r>
          </a:p>
          <a:p>
            <a:pPr algn="just" rtl="1"/>
            <a:r>
              <a:rPr lang="ar-SA" dirty="0" smtClean="0">
                <a:latin typeface="Simplified Arabic" panose="02020603050405020304" pitchFamily="18" charset="-78"/>
                <a:cs typeface="Simplified Arabic" panose="02020603050405020304" pitchFamily="18" charset="-78"/>
              </a:rPr>
              <a:t>ادفع حقوق التسجيل في فرع للبنك الوطني الجزائري(</a:t>
            </a:r>
            <a:r>
              <a:rPr lang="fr-FR" dirty="0" smtClean="0">
                <a:latin typeface="Simplified Arabic" panose="02020603050405020304" pitchFamily="18" charset="-78"/>
                <a:cs typeface="Simplified Arabic" panose="02020603050405020304" pitchFamily="18" charset="-78"/>
              </a:rPr>
              <a:t>CNEP</a:t>
            </a:r>
            <a:r>
              <a:rPr lang="ar-SA" dirty="0" smtClean="0">
                <a:latin typeface="Simplified Arabic" panose="02020603050405020304" pitchFamily="18" charset="-78"/>
                <a:cs typeface="Simplified Arabic" panose="02020603050405020304" pitchFamily="18" charset="-78"/>
              </a:rPr>
              <a:t>) على الأراضي الوطنية وقم بإيداعه في حساب </a:t>
            </a:r>
            <a:r>
              <a:rPr lang="fr-FR" dirty="0" smtClean="0">
                <a:latin typeface="Simplified Arabic" panose="02020603050405020304" pitchFamily="18" charset="-78"/>
                <a:cs typeface="Simplified Arabic" panose="02020603050405020304" pitchFamily="18" charset="-78"/>
              </a:rPr>
              <a:t>INAPI</a:t>
            </a:r>
            <a:r>
              <a:rPr lang="ar-SA" dirty="0" smtClean="0">
                <a:latin typeface="Simplified Arabic" panose="02020603050405020304" pitchFamily="18" charset="-78"/>
                <a:cs typeface="Simplified Arabic" panose="02020603050405020304" pitchFamily="18" charset="-78"/>
              </a:rPr>
              <a:t>، كما يمكنك إجراء الدفع بواسطة صك بريدي مباشر في </a:t>
            </a:r>
            <a:r>
              <a:rPr lang="fr-FR" dirty="0" smtClean="0">
                <a:latin typeface="Simplified Arabic" panose="02020603050405020304" pitchFamily="18" charset="-78"/>
                <a:cs typeface="Simplified Arabic" panose="02020603050405020304" pitchFamily="18" charset="-78"/>
              </a:rPr>
              <a:t>INAPI</a:t>
            </a:r>
            <a:r>
              <a:rPr lang="ar-SA" dirty="0" smtClean="0">
                <a:latin typeface="Simplified Arabic" panose="02020603050405020304" pitchFamily="18" charset="-78"/>
                <a:cs typeface="Simplified Arabic" panose="02020603050405020304" pitchFamily="18" charset="-78"/>
              </a:rPr>
              <a:t>.</a:t>
            </a:r>
          </a:p>
          <a:p>
            <a:pPr algn="just" rtl="1"/>
            <a:r>
              <a:rPr lang="ar-SA" dirty="0" smtClean="0">
                <a:latin typeface="Simplified Arabic" panose="02020603050405020304" pitchFamily="18" charset="-78"/>
                <a:cs typeface="Simplified Arabic" panose="02020603050405020304" pitchFamily="18" charset="-78"/>
              </a:rPr>
              <a:t>وقع النسخ الأربعة المطبوعة من الطلب، وأحضر المستندات المطلوبة.</a:t>
            </a:r>
          </a:p>
          <a:p>
            <a:pPr algn="just" rtl="1"/>
            <a:r>
              <a:rPr lang="ar-SA" dirty="0" smtClean="0">
                <a:latin typeface="Simplified Arabic" panose="02020603050405020304" pitchFamily="18" charset="-78"/>
                <a:cs typeface="Simplified Arabic" panose="02020603050405020304" pitchFamily="18" charset="-78"/>
              </a:rPr>
              <a:t>وفي حالة وجود عندك </a:t>
            </a:r>
            <a:r>
              <a:rPr lang="fr-FR" dirty="0" smtClean="0">
                <a:latin typeface="Simplified Arabic" panose="02020603050405020304" pitchFamily="18" charset="-78"/>
                <a:cs typeface="Simplified Arabic" panose="02020603050405020304" pitchFamily="18" charset="-78"/>
              </a:rPr>
              <a:t>LABEL</a:t>
            </a:r>
            <a:r>
              <a:rPr lang="ar-SA" dirty="0" smtClean="0">
                <a:latin typeface="Simplified Arabic" panose="02020603050405020304" pitchFamily="18" charset="-78"/>
                <a:cs typeface="Simplified Arabic" panose="02020603050405020304" pitchFamily="18" charset="-78"/>
              </a:rPr>
              <a:t> تدفع لك كل المصاريف من طرف </a:t>
            </a:r>
            <a:r>
              <a:rPr lang="fr-FR" dirty="0" err="1" smtClean="0">
                <a:latin typeface="Simplified Arabic" panose="02020603050405020304" pitchFamily="18" charset="-78"/>
                <a:cs typeface="Simplified Arabic" panose="02020603050405020304" pitchFamily="18" charset="-78"/>
              </a:rPr>
              <a:t>Algeria</a:t>
            </a:r>
            <a:r>
              <a:rPr lang="fr-FR" dirty="0" smtClean="0">
                <a:latin typeface="Simplified Arabic" panose="02020603050405020304" pitchFamily="18" charset="-78"/>
                <a:cs typeface="Simplified Arabic" panose="02020603050405020304" pitchFamily="18" charset="-78"/>
              </a:rPr>
              <a:t> Venture</a:t>
            </a:r>
            <a:endParaRPr lang="fr-FR" dirty="0">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27178648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rtl="1"/>
            <a:r>
              <a:rPr lang="ar-DZ" sz="6000" b="1" dirty="0" smtClean="0">
                <a:solidFill>
                  <a:srgbClr val="FF0000"/>
                </a:solidFill>
                <a:latin typeface="Simplified Arabic" panose="02020603050405020304" pitchFamily="18" charset="-78"/>
                <a:cs typeface="Simplified Arabic" panose="02020603050405020304" pitchFamily="18" charset="-78"/>
              </a:rPr>
              <a:t>التمويل:</a:t>
            </a:r>
            <a:endParaRPr lang="fr-FR" sz="6000" b="1" dirty="0">
              <a:solidFill>
                <a:srgbClr val="FF0000"/>
              </a:solidFill>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idx="1"/>
          </p:nvPr>
        </p:nvSpPr>
        <p:spPr>
          <a:xfrm>
            <a:off x="1552915" y="2117895"/>
            <a:ext cx="8596668" cy="3880773"/>
          </a:xfrm>
        </p:spPr>
        <p:txBody>
          <a:bodyPr/>
          <a:lstStyle/>
          <a:p>
            <a:pPr algn="r" rtl="1"/>
            <a:r>
              <a:rPr lang="ar-DZ" dirty="0" smtClean="0"/>
              <a:t>القرض البنكي:</a:t>
            </a:r>
          </a:p>
          <a:p>
            <a:pPr algn="r" rtl="1"/>
            <a:r>
              <a:rPr lang="ar-DZ" dirty="0" smtClean="0"/>
              <a:t>صندوق الضمان المشترك للقروض المصغرة </a:t>
            </a:r>
            <a:r>
              <a:rPr lang="fr-FR" dirty="0" smtClean="0"/>
              <a:t>CNAC</a:t>
            </a:r>
            <a:r>
              <a:rPr lang="ar-SA" dirty="0" smtClean="0"/>
              <a:t>.</a:t>
            </a:r>
          </a:p>
          <a:p>
            <a:pPr algn="r" rtl="1"/>
            <a:r>
              <a:rPr lang="ar-SA" dirty="0" smtClean="0"/>
              <a:t>الوكالة الوطنية لدعم وتنمية </a:t>
            </a:r>
            <a:r>
              <a:rPr lang="ar-SA" dirty="0" err="1" smtClean="0"/>
              <a:t>المقاولاتية</a:t>
            </a:r>
            <a:r>
              <a:rPr lang="ar-SA" dirty="0" smtClean="0"/>
              <a:t> </a:t>
            </a:r>
            <a:r>
              <a:rPr lang="fr-FR" dirty="0" smtClean="0"/>
              <a:t>NESDA</a:t>
            </a:r>
            <a:endParaRPr lang="ar-DZ" dirty="0" smtClean="0"/>
          </a:p>
          <a:p>
            <a:pPr algn="r" rtl="1"/>
            <a:r>
              <a:rPr lang="ar-SA" dirty="0" smtClean="0"/>
              <a:t>الصندوق الجزائري لتمويل المؤسسات الناشئة</a:t>
            </a:r>
            <a:r>
              <a:rPr lang="fr-FR" dirty="0" smtClean="0"/>
              <a:t>ASF</a:t>
            </a:r>
            <a:endParaRPr lang="ar-DZ" dirty="0" smtClean="0"/>
          </a:p>
          <a:p>
            <a:pPr algn="r" rtl="1"/>
            <a:r>
              <a:rPr lang="ar-DZ" dirty="0" smtClean="0"/>
              <a:t>التم</a:t>
            </a:r>
            <a:r>
              <a:rPr lang="ar-SA" dirty="0" smtClean="0"/>
              <a:t>ويل التشاركي </a:t>
            </a:r>
            <a:r>
              <a:rPr lang="fr-FR" dirty="0" smtClean="0"/>
              <a:t>CROWDFUNDING</a:t>
            </a:r>
            <a:endParaRPr lang="ar-SA" dirty="0" smtClean="0"/>
          </a:p>
          <a:p>
            <a:pPr algn="r" rtl="1"/>
            <a:r>
              <a:rPr lang="ar-SA" dirty="0" smtClean="0"/>
              <a:t>الصندوق الوطني للتأمين عن البطالة</a:t>
            </a:r>
            <a:r>
              <a:rPr lang="en-US" dirty="0" smtClean="0"/>
              <a:t>ANGEM</a:t>
            </a:r>
          </a:p>
          <a:p>
            <a:pPr algn="r" rtl="1"/>
            <a:endParaRPr lang="fr-FR" dirty="0"/>
          </a:p>
        </p:txBody>
      </p:sp>
      <p:pic>
        <p:nvPicPr>
          <p:cNvPr id="4" name="Image 3"/>
          <p:cNvPicPr>
            <a:picLocks noChangeAspect="1"/>
          </p:cNvPicPr>
          <p:nvPr/>
        </p:nvPicPr>
        <p:blipFill>
          <a:blip r:embed="rId2"/>
          <a:stretch>
            <a:fillRect/>
          </a:stretch>
        </p:blipFill>
        <p:spPr>
          <a:xfrm>
            <a:off x="585107" y="2067605"/>
            <a:ext cx="4084864" cy="3484109"/>
          </a:xfrm>
          <a:prstGeom prst="rect">
            <a:avLst/>
          </a:prstGeom>
        </p:spPr>
      </p:pic>
      <p:pic>
        <p:nvPicPr>
          <p:cNvPr id="5" name="Image 4"/>
          <p:cNvPicPr>
            <a:picLocks noChangeAspect="1"/>
          </p:cNvPicPr>
          <p:nvPr/>
        </p:nvPicPr>
        <p:blipFill>
          <a:blip r:embed="rId3"/>
          <a:stretch>
            <a:fillRect/>
          </a:stretch>
        </p:blipFill>
        <p:spPr>
          <a:xfrm>
            <a:off x="838200" y="5684725"/>
            <a:ext cx="1429430" cy="984476"/>
          </a:xfrm>
          <a:prstGeom prst="rect">
            <a:avLst/>
          </a:prstGeom>
        </p:spPr>
      </p:pic>
      <p:pic>
        <p:nvPicPr>
          <p:cNvPr id="6" name="Image 5"/>
          <p:cNvPicPr>
            <a:picLocks noChangeAspect="1"/>
          </p:cNvPicPr>
          <p:nvPr/>
        </p:nvPicPr>
        <p:blipFill>
          <a:blip r:embed="rId4"/>
          <a:stretch>
            <a:fillRect/>
          </a:stretch>
        </p:blipFill>
        <p:spPr>
          <a:xfrm>
            <a:off x="2627539" y="5739209"/>
            <a:ext cx="832076" cy="875507"/>
          </a:xfrm>
          <a:prstGeom prst="rect">
            <a:avLst/>
          </a:prstGeom>
        </p:spPr>
      </p:pic>
      <p:pic>
        <p:nvPicPr>
          <p:cNvPr id="7" name="Image 6"/>
          <p:cNvPicPr>
            <a:picLocks noChangeAspect="1"/>
          </p:cNvPicPr>
          <p:nvPr/>
        </p:nvPicPr>
        <p:blipFill>
          <a:blip r:embed="rId5"/>
          <a:stretch>
            <a:fillRect/>
          </a:stretch>
        </p:blipFill>
        <p:spPr>
          <a:xfrm>
            <a:off x="3935186" y="5739209"/>
            <a:ext cx="1159329" cy="1028700"/>
          </a:xfrm>
          <a:prstGeom prst="rect">
            <a:avLst/>
          </a:prstGeom>
        </p:spPr>
      </p:pic>
      <p:pic>
        <p:nvPicPr>
          <p:cNvPr id="8" name="Image 7"/>
          <p:cNvPicPr>
            <a:picLocks noChangeAspect="1"/>
          </p:cNvPicPr>
          <p:nvPr/>
        </p:nvPicPr>
        <p:blipFill>
          <a:blip r:embed="rId6"/>
          <a:stretch>
            <a:fillRect/>
          </a:stretch>
        </p:blipFill>
        <p:spPr>
          <a:xfrm>
            <a:off x="5570086" y="5739209"/>
            <a:ext cx="1260701" cy="817562"/>
          </a:xfrm>
          <a:prstGeom prst="rect">
            <a:avLst/>
          </a:prstGeom>
        </p:spPr>
      </p:pic>
    </p:spTree>
    <p:extLst>
      <p:ext uri="{BB962C8B-B14F-4D97-AF65-F5344CB8AC3E}">
        <p14:creationId xmlns:p14="http://schemas.microsoft.com/office/powerpoint/2010/main" val="31517907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b="1" dirty="0" smtClean="0">
                <a:solidFill>
                  <a:srgbClr val="FF0000"/>
                </a:solidFill>
                <a:latin typeface="Simplified Arabic" panose="02020603050405020304" pitchFamily="18" charset="-78"/>
                <a:cs typeface="Simplified Arabic" panose="02020603050405020304" pitchFamily="18" charset="-78"/>
              </a:rPr>
              <a:t>صندوق </a:t>
            </a:r>
            <a:r>
              <a:rPr lang="ar-SA" b="1" dirty="0">
                <a:solidFill>
                  <a:srgbClr val="FF0000"/>
                </a:solidFill>
                <a:latin typeface="Simplified Arabic" panose="02020603050405020304" pitchFamily="18" charset="-78"/>
                <a:cs typeface="Simplified Arabic" panose="02020603050405020304" pitchFamily="18" charset="-78"/>
              </a:rPr>
              <a:t>التمويل </a:t>
            </a:r>
            <a:r>
              <a:rPr lang="ar-SA" b="1" dirty="0" smtClean="0">
                <a:solidFill>
                  <a:srgbClr val="FF0000"/>
                </a:solidFill>
                <a:latin typeface="Simplified Arabic" panose="02020603050405020304" pitchFamily="18" charset="-78"/>
                <a:cs typeface="Simplified Arabic" panose="02020603050405020304" pitchFamily="18" charset="-78"/>
              </a:rPr>
              <a:t>الجزائري</a:t>
            </a:r>
            <a:r>
              <a:rPr lang="ar-SA" b="1" dirty="0">
                <a:solidFill>
                  <a:srgbClr val="FF0000"/>
                </a:solidFill>
                <a:latin typeface="Simplified Arabic" panose="02020603050405020304" pitchFamily="18" charset="-78"/>
                <a:cs typeface="Simplified Arabic" panose="02020603050405020304" pitchFamily="18" charset="-78"/>
              </a:rPr>
              <a:t>:</a:t>
            </a:r>
          </a:p>
        </p:txBody>
      </p:sp>
      <p:pic>
        <p:nvPicPr>
          <p:cNvPr id="4" name="Espace réservé du contenu 3"/>
          <p:cNvPicPr>
            <a:picLocks noGrp="1" noChangeAspect="1"/>
          </p:cNvPicPr>
          <p:nvPr>
            <p:ph idx="1"/>
          </p:nvPr>
        </p:nvPicPr>
        <p:blipFill>
          <a:blip r:embed="rId2"/>
          <a:stretch>
            <a:fillRect/>
          </a:stretch>
        </p:blipFill>
        <p:spPr>
          <a:xfrm>
            <a:off x="293914" y="2324894"/>
            <a:ext cx="4604657" cy="384038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5" name="Rectangle 4"/>
          <p:cNvSpPr/>
          <p:nvPr/>
        </p:nvSpPr>
        <p:spPr>
          <a:xfrm>
            <a:off x="5127171" y="1378182"/>
            <a:ext cx="6923315" cy="5539978"/>
          </a:xfrm>
          <a:prstGeom prst="rect">
            <a:avLst/>
          </a:prstGeom>
        </p:spPr>
        <p:txBody>
          <a:bodyPr wrap="square">
            <a:spAutoFit/>
          </a:bodyPr>
          <a:lstStyle/>
          <a:p>
            <a:pPr algn="just" rtl="1"/>
            <a:r>
              <a:rPr lang="ar-SA" b="0" i="0" dirty="0" smtClean="0">
                <a:solidFill>
                  <a:srgbClr val="333333"/>
                </a:solidFill>
                <a:effectLst/>
                <a:latin typeface="Noto Kufi Arabic" panose="020B0506030804020204" pitchFamily="34" charset="0"/>
              </a:rPr>
              <a:t/>
            </a:r>
            <a:br>
              <a:rPr lang="ar-SA" b="0" i="0" dirty="0" smtClean="0">
                <a:solidFill>
                  <a:srgbClr val="333333"/>
                </a:solidFill>
                <a:effectLst/>
                <a:latin typeface="Noto Kufi Arabic" panose="020B0506030804020204" pitchFamily="34" charset="0"/>
              </a:rPr>
            </a:br>
            <a:r>
              <a:rPr lang="ar-SA" sz="2400" b="0" i="0" dirty="0" smtClean="0">
                <a:solidFill>
                  <a:srgbClr val="333333"/>
                </a:solidFill>
                <a:effectLst/>
                <a:latin typeface="Simplified Arabic" panose="02020603050405020304" pitchFamily="18" charset="-78"/>
                <a:cs typeface="Simplified Arabic" panose="02020603050405020304" pitchFamily="18" charset="-78"/>
              </a:rPr>
              <a:t>صندوق التمويل الجزائري هو أوّل صندوق استثمار مخصص بالكامل للشركات الناشئة في الجزائر، تم إطلاقه رسميًا يوم 3 أكتوبر 2020 لإنشاء إطار قانوني يحدّد معايير تأهيل الشركات الناشئة.</a:t>
            </a:r>
          </a:p>
          <a:p>
            <a:pPr algn="just" rtl="1"/>
            <a:r>
              <a:rPr lang="ar-SA" sz="2400" b="0" i="0" dirty="0" smtClean="0">
                <a:solidFill>
                  <a:srgbClr val="333333"/>
                </a:solidFill>
                <a:effectLst/>
                <a:latin typeface="Simplified Arabic" panose="02020603050405020304" pitchFamily="18" charset="-78"/>
                <a:cs typeface="Simplified Arabic" panose="02020603050405020304" pitchFamily="18" charset="-78"/>
              </a:rPr>
              <a:t> </a:t>
            </a:r>
          </a:p>
          <a:p>
            <a:pPr algn="just" rtl="1"/>
            <a:r>
              <a:rPr lang="ar-SA" sz="2400" b="0" i="0" dirty="0" smtClean="0">
                <a:solidFill>
                  <a:srgbClr val="333333"/>
                </a:solidFill>
                <a:effectLst/>
                <a:latin typeface="Simplified Arabic" panose="02020603050405020304" pitchFamily="18" charset="-78"/>
                <a:cs typeface="Simplified Arabic" panose="02020603050405020304" pitchFamily="18" charset="-78"/>
              </a:rPr>
              <a:t>يهدف هذا الصندوق إلى دعم نمو الشركات الناشئة في الجزائر وتوفير الدعم المالي والاستراتيجي والتقني الذي تحتاجه، إضافة إلى تشجيع ريادة الأعمال وتعزيز الاقتصاد المعرفي في البلاد. </a:t>
            </a:r>
          </a:p>
          <a:p>
            <a:pPr algn="just" rtl="1"/>
            <a:r>
              <a:rPr lang="ar-SA" sz="2400" b="0" i="0" dirty="0" smtClean="0">
                <a:solidFill>
                  <a:srgbClr val="333333"/>
                </a:solidFill>
                <a:effectLst/>
                <a:latin typeface="Simplified Arabic" panose="02020603050405020304" pitchFamily="18" charset="-78"/>
                <a:cs typeface="Simplified Arabic" panose="02020603050405020304" pitchFamily="18" charset="-78"/>
              </a:rPr>
              <a:t> </a:t>
            </a:r>
          </a:p>
          <a:p>
            <a:pPr algn="just" rtl="1"/>
            <a:r>
              <a:rPr lang="ar-SA" sz="2400" b="0" i="0" dirty="0" smtClean="0">
                <a:solidFill>
                  <a:srgbClr val="333333"/>
                </a:solidFill>
                <a:effectLst/>
                <a:latin typeface="Simplified Arabic" panose="02020603050405020304" pitchFamily="18" charset="-78"/>
                <a:cs typeface="Simplified Arabic" panose="02020603050405020304" pitchFamily="18" charset="-78"/>
              </a:rPr>
              <a:t>يُعد صندوق التمويل الجزائري أحد الركائز الأساسية لظهور بيئة مناسبة لإنشاء وتطوير الشركات الناشئة التي تتمتع بالقدرة على إضافة قيمة حقيقية للاقتصاد الجزائري، ويختلف عن التمويلات الموجودة لأنه يشترط من المستثمر قبول الدولة كشريك داخل الشركة، مع إمكانية الدخول إلى بورصة الجزائر في المستقبل.</a:t>
            </a:r>
          </a:p>
          <a:p>
            <a:r>
              <a:rPr lang="ar-SA" sz="2400" b="0" i="0" dirty="0" smtClean="0">
                <a:solidFill>
                  <a:srgbClr val="333333"/>
                </a:solidFill>
                <a:effectLst/>
                <a:latin typeface="Simplified Arabic" panose="02020603050405020304" pitchFamily="18" charset="-78"/>
                <a:cs typeface="Simplified Arabic" panose="02020603050405020304" pitchFamily="18" charset="-78"/>
              </a:rPr>
              <a:t> </a:t>
            </a:r>
            <a:endParaRPr lang="ar-SA" sz="2400" b="0" i="0" dirty="0">
              <a:solidFill>
                <a:srgbClr val="333333"/>
              </a:solidFill>
              <a:effectLst/>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19183922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a:r>
              <a:rPr lang="fr-FR" b="1" dirty="0" err="1" smtClean="0">
                <a:solidFill>
                  <a:srgbClr val="FF0000"/>
                </a:solidFill>
                <a:latin typeface="Simplified Arabic" panose="02020603050405020304" pitchFamily="18" charset="-78"/>
                <a:cs typeface="Simplified Arabic" panose="02020603050405020304" pitchFamily="18" charset="-78"/>
              </a:rPr>
              <a:t>Crowdfunding</a:t>
            </a:r>
            <a:r>
              <a:rPr lang="ar-SA" b="1" dirty="0" smtClean="0">
                <a:solidFill>
                  <a:srgbClr val="FF0000"/>
                </a:solidFill>
                <a:latin typeface="Simplified Arabic" panose="02020603050405020304" pitchFamily="18" charset="-78"/>
                <a:cs typeface="Simplified Arabic" panose="02020603050405020304" pitchFamily="18" charset="-78"/>
              </a:rPr>
              <a:t>التمويل:</a:t>
            </a:r>
            <a:endParaRPr lang="fr-FR" b="1" dirty="0">
              <a:solidFill>
                <a:srgbClr val="FF0000"/>
              </a:solidFill>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idx="1"/>
          </p:nvPr>
        </p:nvSpPr>
        <p:spPr>
          <a:xfrm>
            <a:off x="-1" y="1436914"/>
            <a:ext cx="9388930" cy="1796143"/>
          </a:xfrm>
        </p:spPr>
        <p:txBody>
          <a:bodyPr/>
          <a:lstStyle/>
          <a:p>
            <a:pPr algn="r" rtl="1"/>
            <a:r>
              <a:rPr lang="ar-SA" dirty="0" smtClean="0"/>
              <a:t>أو التمويل </a:t>
            </a:r>
            <a:r>
              <a:rPr lang="ar-SA" dirty="0" err="1" smtClean="0"/>
              <a:t>الجماعي،وهو</a:t>
            </a:r>
            <a:r>
              <a:rPr lang="ar-SA" dirty="0" smtClean="0"/>
              <a:t> تمويل المشاريع عن طريق جمع الأموال من عدة ناس أو شركات متبرعة أو من خلال منصات رقمية مرخصة .</a:t>
            </a:r>
          </a:p>
        </p:txBody>
      </p:sp>
      <p:pic>
        <p:nvPicPr>
          <p:cNvPr id="4" name="Image 3"/>
          <p:cNvPicPr>
            <a:picLocks noChangeAspect="1"/>
          </p:cNvPicPr>
          <p:nvPr/>
        </p:nvPicPr>
        <p:blipFill>
          <a:blip r:embed="rId2"/>
          <a:stretch>
            <a:fillRect/>
          </a:stretch>
        </p:blipFill>
        <p:spPr>
          <a:xfrm>
            <a:off x="8376559" y="2794907"/>
            <a:ext cx="3693658" cy="338205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Rectangle 4"/>
          <p:cNvSpPr/>
          <p:nvPr/>
        </p:nvSpPr>
        <p:spPr>
          <a:xfrm>
            <a:off x="0" y="2377811"/>
            <a:ext cx="9274629" cy="523220"/>
          </a:xfrm>
          <a:prstGeom prst="rect">
            <a:avLst/>
          </a:prstGeom>
          <a:solidFill>
            <a:schemeClr val="accent6">
              <a:lumMod val="40000"/>
              <a:lumOff val="60000"/>
            </a:schemeClr>
          </a:solidFill>
        </p:spPr>
        <p:txBody>
          <a:bodyPr wrap="square">
            <a:spAutoFit/>
          </a:bodyPr>
          <a:lstStyle/>
          <a:p>
            <a:r>
              <a:rPr lang="fr-FR" sz="2800" b="1" dirty="0" smtClean="0">
                <a:solidFill>
                  <a:srgbClr val="C00000"/>
                </a:solidFill>
                <a:latin typeface="Simplified Arabic" panose="02020603050405020304" pitchFamily="18" charset="-78"/>
                <a:cs typeface="Simplified Arabic" panose="02020603050405020304" pitchFamily="18" charset="-78"/>
              </a:rPr>
              <a:t>https://www.joradp.dz/FTP/jo-arabe/2023/A2023068.pdf</a:t>
            </a:r>
            <a:endParaRPr lang="fr-FR" sz="2800" b="1" dirty="0">
              <a:solidFill>
                <a:srgbClr val="C00000"/>
              </a:solidFill>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14733171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r" rtl="1"/>
            <a:r>
              <a:rPr lang="ar-SA" sz="8800" b="1" dirty="0" smtClean="0">
                <a:solidFill>
                  <a:srgbClr val="FF0000"/>
                </a:solidFill>
                <a:latin typeface="Simplified Arabic" panose="02020603050405020304" pitchFamily="18" charset="-78"/>
                <a:cs typeface="Simplified Arabic" panose="02020603050405020304" pitchFamily="18" charset="-78"/>
              </a:rPr>
              <a:t>المرافقة:</a:t>
            </a:r>
            <a:endParaRPr lang="fr-FR" sz="8800" b="1" dirty="0">
              <a:solidFill>
                <a:srgbClr val="FF0000"/>
              </a:solidFill>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idx="1"/>
          </p:nvPr>
        </p:nvSpPr>
        <p:spPr>
          <a:xfrm>
            <a:off x="5176156" y="1825625"/>
            <a:ext cx="6177643" cy="4351338"/>
          </a:xfrm>
        </p:spPr>
        <p:txBody>
          <a:bodyPr/>
          <a:lstStyle/>
          <a:p>
            <a:pPr algn="just" rtl="1"/>
            <a:r>
              <a:rPr lang="ar-SA" dirty="0" smtClean="0"/>
              <a:t>الحاضنات تلعب دورا حيويا في دعم رواد الأعمال، خاصة في المراحل الأولية لتطوير مشاريعهم </a:t>
            </a:r>
            <a:r>
              <a:rPr lang="ar-SA" dirty="0" err="1" smtClean="0"/>
              <a:t>التجارية.يوجد</a:t>
            </a:r>
            <a:r>
              <a:rPr lang="ar-SA" dirty="0" smtClean="0"/>
              <a:t> فالجزائر أكثر من 70 حاضنة أعمال ناشطة </a:t>
            </a:r>
            <a:r>
              <a:rPr lang="ar-SA" dirty="0" err="1" smtClean="0"/>
              <a:t>باختصار،تعتبر</a:t>
            </a:r>
            <a:r>
              <a:rPr lang="ar-SA" dirty="0" smtClean="0"/>
              <a:t> الحاضنات عوامل تحفيز للنمو وتقدم دعما مخصصا لرواد الأعمال، مما يسمح لهم بتجاوز المراحل الحاسمة في تطوير أعمالهم بأساس أقوى واحتمالية أكبر للنجاح.</a:t>
            </a:r>
            <a:endParaRPr lang="fr-FR" dirty="0"/>
          </a:p>
        </p:txBody>
      </p:sp>
      <p:pic>
        <p:nvPicPr>
          <p:cNvPr id="4" name="Image 3"/>
          <p:cNvPicPr>
            <a:picLocks noChangeAspect="1"/>
          </p:cNvPicPr>
          <p:nvPr/>
        </p:nvPicPr>
        <p:blipFill>
          <a:blip r:embed="rId2"/>
          <a:stretch>
            <a:fillRect/>
          </a:stretch>
        </p:blipFill>
        <p:spPr>
          <a:xfrm>
            <a:off x="277586" y="1027906"/>
            <a:ext cx="3394981" cy="462586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092103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1273629" y="195943"/>
            <a:ext cx="9731828" cy="6057900"/>
          </a:xfrm>
          <a:prstGeom prst="rect">
            <a:avLst/>
          </a:prstGeom>
        </p:spPr>
      </p:pic>
    </p:spTree>
    <p:extLst>
      <p:ext uri="{BB962C8B-B14F-4D97-AF65-F5344CB8AC3E}">
        <p14:creationId xmlns:p14="http://schemas.microsoft.com/office/powerpoint/2010/main" val="20713349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535388" y="1371600"/>
            <a:ext cx="5818412" cy="4351338"/>
          </a:xfrm>
        </p:spPr>
        <p:txBody>
          <a:bodyPr>
            <a:noAutofit/>
          </a:bodyPr>
          <a:lstStyle/>
          <a:p>
            <a:pPr marL="228600" indent="-228600" algn="just" defTabSz="914400" rtl="1">
              <a:lnSpc>
                <a:spcPct val="90000"/>
              </a:lnSpc>
              <a:buFont typeface="Arial" panose="020B0604020202020204" pitchFamily="34" charset="0"/>
              <a:buChar char="•"/>
            </a:pPr>
            <a:r>
              <a:rPr lang="ar-SA" sz="2800" b="1" u="sng" dirty="0">
                <a:solidFill>
                  <a:srgbClr val="00B050"/>
                </a:solidFill>
                <a:latin typeface="Simplified Arabic" panose="02020603050405020304" pitchFamily="18" charset="-78"/>
                <a:cs typeface="Simplified Arabic" panose="02020603050405020304" pitchFamily="18" charset="-78"/>
              </a:rPr>
              <a:t>فهم السوق: </a:t>
            </a:r>
            <a:r>
              <a:rPr lang="ar-SA" sz="2800" dirty="0">
                <a:solidFill>
                  <a:schemeClr val="tx1"/>
                </a:solidFill>
              </a:rPr>
              <a:t>ابدأ بإجراء بحث شامل عن السوق لفهم احتياجات </a:t>
            </a:r>
            <a:r>
              <a:rPr lang="ar-SA" sz="2800" dirty="0" err="1">
                <a:solidFill>
                  <a:schemeClr val="tx1"/>
                </a:solidFill>
              </a:rPr>
              <a:t>العملاء،الفرص</a:t>
            </a:r>
            <a:r>
              <a:rPr lang="ar-SA" sz="2800" dirty="0">
                <a:solidFill>
                  <a:schemeClr val="tx1"/>
                </a:solidFill>
              </a:rPr>
              <a:t> </a:t>
            </a:r>
            <a:r>
              <a:rPr lang="ar-SA" sz="2800" dirty="0" err="1">
                <a:solidFill>
                  <a:schemeClr val="tx1"/>
                </a:solidFill>
              </a:rPr>
              <a:t>المتاحة،والمنافسة</a:t>
            </a:r>
            <a:r>
              <a:rPr lang="ar-SA" sz="2800" dirty="0">
                <a:solidFill>
                  <a:schemeClr val="tx1"/>
                </a:solidFill>
              </a:rPr>
              <a:t>.</a:t>
            </a:r>
          </a:p>
          <a:p>
            <a:pPr marL="228600" indent="-228600" algn="just" defTabSz="914400" rtl="1">
              <a:lnSpc>
                <a:spcPct val="90000"/>
              </a:lnSpc>
              <a:buFont typeface="Arial" panose="020B0604020202020204" pitchFamily="34" charset="0"/>
              <a:buChar char="•"/>
            </a:pPr>
            <a:r>
              <a:rPr lang="ar-SA" sz="2800" b="1" u="sng" dirty="0">
                <a:solidFill>
                  <a:srgbClr val="00B050"/>
                </a:solidFill>
                <a:latin typeface="Simplified Arabic" panose="02020603050405020304" pitchFamily="18" charset="-78"/>
                <a:cs typeface="Simplified Arabic" panose="02020603050405020304" pitchFamily="18" charset="-78"/>
              </a:rPr>
              <a:t>وضع خطة عمل</a:t>
            </a:r>
            <a:r>
              <a:rPr lang="ar-SA" sz="2800" dirty="0">
                <a:solidFill>
                  <a:schemeClr val="tx1"/>
                </a:solidFill>
              </a:rPr>
              <a:t>: اكتب خطة عمل تحدد </a:t>
            </a:r>
            <a:r>
              <a:rPr lang="ar-SA" sz="2800" dirty="0" err="1">
                <a:solidFill>
                  <a:schemeClr val="tx1"/>
                </a:solidFill>
              </a:rPr>
              <a:t>رؤيتك،أهدافك،استراتيجيات</a:t>
            </a:r>
            <a:r>
              <a:rPr lang="ar-SA" sz="2800" dirty="0">
                <a:solidFill>
                  <a:schemeClr val="tx1"/>
                </a:solidFill>
              </a:rPr>
              <a:t> التسويق، التحليل المالي وخطة النمو.</a:t>
            </a:r>
          </a:p>
          <a:p>
            <a:pPr marL="228600" indent="-228600" algn="just" defTabSz="914400" rtl="1">
              <a:lnSpc>
                <a:spcPct val="90000"/>
              </a:lnSpc>
              <a:buFont typeface="Arial" panose="020B0604020202020204" pitchFamily="34" charset="0"/>
              <a:buChar char="•"/>
            </a:pPr>
            <a:r>
              <a:rPr lang="ar-SA" sz="2800" b="1" u="sng" dirty="0">
                <a:solidFill>
                  <a:srgbClr val="00B050"/>
                </a:solidFill>
                <a:latin typeface="Simplified Arabic" panose="02020603050405020304" pitchFamily="18" charset="-78"/>
                <a:cs typeface="Simplified Arabic" panose="02020603050405020304" pitchFamily="18" charset="-78"/>
              </a:rPr>
              <a:t>بناء فريق عمل قوي</a:t>
            </a:r>
            <a:r>
              <a:rPr lang="ar-SA" sz="2800" dirty="0">
                <a:solidFill>
                  <a:schemeClr val="tx1"/>
                </a:solidFill>
              </a:rPr>
              <a:t>: اختر فريق عملك </a:t>
            </a:r>
            <a:r>
              <a:rPr lang="ar-SA" sz="2800" dirty="0" err="1">
                <a:solidFill>
                  <a:schemeClr val="tx1"/>
                </a:solidFill>
              </a:rPr>
              <a:t>بعناية،فالأشخاص</a:t>
            </a:r>
            <a:r>
              <a:rPr lang="ar-SA" sz="2800" dirty="0">
                <a:solidFill>
                  <a:schemeClr val="tx1"/>
                </a:solidFill>
              </a:rPr>
              <a:t> المناسبون يمكن أن يكونوا أحد أكبر مواردك.</a:t>
            </a:r>
            <a:endParaRPr lang="fr-FR" sz="2800" dirty="0">
              <a:solidFill>
                <a:schemeClr val="tx1"/>
              </a:solidFill>
            </a:endParaRPr>
          </a:p>
        </p:txBody>
      </p:sp>
      <p:sp>
        <p:nvSpPr>
          <p:cNvPr id="5" name="Espace réservé du contenu 2"/>
          <p:cNvSpPr txBox="1">
            <a:spLocks/>
          </p:cNvSpPr>
          <p:nvPr/>
        </p:nvSpPr>
        <p:spPr>
          <a:xfrm>
            <a:off x="155575" y="2364468"/>
            <a:ext cx="5535388" cy="47758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rtl="1"/>
            <a:r>
              <a:rPr lang="ar-SA" b="1" u="sng" dirty="0" smtClean="0">
                <a:solidFill>
                  <a:srgbClr val="00B050"/>
                </a:solidFill>
                <a:latin typeface="Simplified Arabic" panose="02020603050405020304" pitchFamily="18" charset="-78"/>
                <a:cs typeface="Simplified Arabic" panose="02020603050405020304" pitchFamily="18" charset="-78"/>
              </a:rPr>
              <a:t>التسويق والترويج: </a:t>
            </a:r>
            <a:r>
              <a:rPr lang="ar-SA" dirty="0" smtClean="0">
                <a:latin typeface="Simplified Arabic" panose="02020603050405020304" pitchFamily="18" charset="-78"/>
                <a:cs typeface="Simplified Arabic" panose="02020603050405020304" pitchFamily="18" charset="-78"/>
              </a:rPr>
              <a:t>استخدم </a:t>
            </a:r>
            <a:r>
              <a:rPr lang="ar-SA" dirty="0" smtClean="0"/>
              <a:t>استراتيجيات تسويق مبتكرة للترويج لمنتجك أو خدمتك</a:t>
            </a:r>
          </a:p>
          <a:p>
            <a:pPr algn="just" rtl="1"/>
            <a:r>
              <a:rPr lang="ar-SA" dirty="0" smtClean="0"/>
              <a:t>الصبر والمثابرة: الصبر والمثابرة مفتحان للتغلب على التحديات وتحقيق النجاح على المدى الطويل.</a:t>
            </a:r>
          </a:p>
          <a:p>
            <a:pPr algn="just" rtl="1"/>
            <a:r>
              <a:rPr lang="ar-SA" b="1" u="sng" dirty="0" err="1" smtClean="0">
                <a:solidFill>
                  <a:srgbClr val="00B050"/>
                </a:solidFill>
                <a:latin typeface="Simplified Arabic" panose="02020603050405020304" pitchFamily="18" charset="-78"/>
                <a:cs typeface="Simplified Arabic" panose="02020603050405020304" pitchFamily="18" charset="-78"/>
              </a:rPr>
              <a:t>الإبتكار</a:t>
            </a:r>
            <a:r>
              <a:rPr lang="ar-SA" dirty="0" err="1" smtClean="0"/>
              <a:t>:لا</a:t>
            </a:r>
            <a:r>
              <a:rPr lang="ar-SA" dirty="0" smtClean="0"/>
              <a:t> تخشى من الابتكار وتجربة أفكار جديدة لتمييز مشروعك عن الآخرين.</a:t>
            </a:r>
            <a:endParaRPr lang="fr-FR" dirty="0"/>
          </a:p>
        </p:txBody>
      </p:sp>
      <p:sp>
        <p:nvSpPr>
          <p:cNvPr id="7" name="AutoShape 2" descr="Loupe à l'unité (avec zoom x5)"/>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Tree>
    <p:extLst>
      <p:ext uri="{BB962C8B-B14F-4D97-AF65-F5344CB8AC3E}">
        <p14:creationId xmlns:p14="http://schemas.microsoft.com/office/powerpoint/2010/main" val="1126331451"/>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
  <TotalTime>210</TotalTime>
  <Words>966</Words>
  <Application>Microsoft Office PowerPoint</Application>
  <PresentationFormat>Grand écran</PresentationFormat>
  <Paragraphs>69</Paragraphs>
  <Slides>15</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15</vt:i4>
      </vt:variant>
    </vt:vector>
  </HeadingPairs>
  <TitlesOfParts>
    <vt:vector size="23" baseType="lpstr">
      <vt:lpstr>Arial</vt:lpstr>
      <vt:lpstr>Century Gothic</vt:lpstr>
      <vt:lpstr>Noto Kufi Arabic</vt:lpstr>
      <vt:lpstr>Simplified Arabic</vt:lpstr>
      <vt:lpstr>Tahoma</vt:lpstr>
      <vt:lpstr>Trebuchet MS</vt:lpstr>
      <vt:lpstr>Wingdings 3</vt:lpstr>
      <vt:lpstr>Facette</vt:lpstr>
      <vt:lpstr>المركز الجامعي مغنية كلية العلوم الاقتصادية والتجارية و علوم التسيير قسم العلوم الاقتصادية وعلوم التسيير السنة الثانية 2024-2025</vt:lpstr>
      <vt:lpstr>الشروط اللازمة: علامة "مشروع مبتكر"</vt:lpstr>
      <vt:lpstr>الشروط اللازمة: علامة "مؤسسة ناشئة"</vt:lpstr>
      <vt:lpstr>مزايا علامة Label:</vt:lpstr>
      <vt:lpstr>Présentation PowerPoint</vt:lpstr>
      <vt:lpstr>كيف تحمي العلامة التجارية لمؤسستك؟ الخطوات الرئيسية:</vt:lpstr>
      <vt:lpstr>كيف تحمي العلامة التجارية لمؤسستك؟ الخطوات الرئيسية:</vt:lpstr>
      <vt:lpstr>براءة الاختراع</vt:lpstr>
      <vt:lpstr>براءة الإختراع:الخطوات الرئيسية:</vt:lpstr>
      <vt:lpstr>التمويل:</vt:lpstr>
      <vt:lpstr>صندوق التمويل الجزائري:</vt:lpstr>
      <vt:lpstr>Crowdfundingالتمويل:</vt:lpstr>
      <vt:lpstr>المرافقة:</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الشروط اللازمة: علامة "مشروع مبتكر"</dc:title>
  <dc:creator>mcs info</dc:creator>
  <cp:lastModifiedBy>mcs info</cp:lastModifiedBy>
  <cp:revision>20</cp:revision>
  <dcterms:created xsi:type="dcterms:W3CDTF">2025-04-15T18:28:01Z</dcterms:created>
  <dcterms:modified xsi:type="dcterms:W3CDTF">2025-04-15T21:58:10Z</dcterms:modified>
</cp:coreProperties>
</file>