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x="18288000" cy="10287000"/>
  <p:notesSz cx="6858000" cy="9144000"/>
  <p:embeddedFontLst>
    <p:embeddedFont>
      <p:font typeface="Open Sans" charset="1" panose="020B0606030504020204"/>
      <p:regular r:id="rId37"/>
    </p:embeddedFont>
    <p:embeddedFont>
      <p:font typeface="Open Sans Bold" charset="1" panose="020B0806030504020204"/>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fonts/font37.fntdata" Type="http://schemas.openxmlformats.org/officeDocument/2006/relationships/font"/><Relationship Id="rId38" Target="fonts/font38.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jpe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18301" y="536519"/>
            <a:ext cx="17251399" cy="9213962"/>
          </a:xfrm>
          <a:custGeom>
            <a:avLst/>
            <a:gdLst/>
            <a:ahLst/>
            <a:cxnLst/>
            <a:rect r="r" b="b" t="t" l="l"/>
            <a:pathLst>
              <a:path h="9213962" w="17251399">
                <a:moveTo>
                  <a:pt x="0" y="0"/>
                </a:moveTo>
                <a:lnTo>
                  <a:pt x="17251398" y="0"/>
                </a:lnTo>
                <a:lnTo>
                  <a:pt x="17251398" y="9213962"/>
                </a:lnTo>
                <a:lnTo>
                  <a:pt x="0" y="9213962"/>
                </a:lnTo>
                <a:lnTo>
                  <a:pt x="0" y="0"/>
                </a:lnTo>
                <a:close/>
              </a:path>
            </a:pathLst>
          </a:custGeom>
          <a:blipFill>
            <a:blip r:embed="rId2"/>
            <a:stretch>
              <a:fillRect l="0" t="-2536" r="0" b="-2536"/>
            </a:stretch>
          </a:blipFill>
        </p:spPr>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710656" y="4819967"/>
            <a:ext cx="12866688" cy="580390"/>
          </a:xfrm>
          <a:prstGeom prst="rect">
            <a:avLst/>
          </a:prstGeom>
        </p:spPr>
        <p:txBody>
          <a:bodyPr anchor="t" rtlCol="false" tIns="0" lIns="0" bIns="0" rIns="0">
            <a:spAutoFit/>
          </a:bodyPr>
          <a:lstStyle/>
          <a:p>
            <a:pPr algn="ctr">
              <a:lnSpc>
                <a:spcPts val="4759"/>
              </a:lnSpc>
              <a:spcBef>
                <a:spcPct val="0"/>
              </a:spcBef>
            </a:pPr>
            <a:r>
              <a:rPr lang="en-US" sz="3399">
                <a:solidFill>
                  <a:srgbClr val="000000"/>
                </a:solidFill>
                <a:latin typeface="Open Sans"/>
                <a:ea typeface="Open Sans"/>
                <a:cs typeface="Open Sans"/>
                <a:sym typeface="Open Sans"/>
              </a:rPr>
              <a:t> </a:t>
            </a:r>
            <a:r>
              <a:rPr lang="ar-EG" sz="3399">
                <a:solidFill>
                  <a:srgbClr val="000000"/>
                </a:solidFill>
                <a:latin typeface="Open Sans"/>
                <a:ea typeface="Open Sans"/>
                <a:cs typeface="Open Sans"/>
                <a:sym typeface="Open Sans"/>
                <a:rtl val="true"/>
              </a:rPr>
              <a:t>يساعد في العصف الذّهني والتّفكير الإبداعي واستكشاف الاحتمالات الجديدة</a:t>
            </a:r>
            <a:r>
              <a:rPr lang="en-US" sz="3399">
                <a:solidFill>
                  <a:srgbClr val="000000"/>
                </a:solidFill>
                <a:latin typeface="Open Sans"/>
                <a:ea typeface="Open Sans"/>
                <a:cs typeface="Open Sans"/>
                <a:sym typeface="Open Sans"/>
              </a:rPr>
              <a:t>.</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270998" y="4400725"/>
            <a:ext cx="11201553" cy="742775"/>
          </a:xfrm>
          <a:prstGeom prst="rect">
            <a:avLst/>
          </a:prstGeom>
        </p:spPr>
        <p:txBody>
          <a:bodyPr anchor="t" rtlCol="false" tIns="0" lIns="0" bIns="0" rIns="0">
            <a:spAutoFit/>
          </a:bodyPr>
          <a:lstStyle/>
          <a:p>
            <a:pPr algn="ctr" rtl="true">
              <a:lnSpc>
                <a:spcPts val="6088"/>
              </a:lnSpc>
              <a:spcBef>
                <a:spcPct val="0"/>
              </a:spcBef>
            </a:pPr>
            <a:r>
              <a:rPr lang="ar-EG" sz="4348">
                <a:solidFill>
                  <a:srgbClr val="000000"/>
                </a:solidFill>
                <a:latin typeface="Open Sans"/>
                <a:ea typeface="Open Sans"/>
                <a:cs typeface="Open Sans"/>
                <a:sym typeface="Open Sans"/>
                <a:rtl val="true"/>
              </a:rPr>
              <a:t>ماذا يعني العصف الذّهني في سكامبر (</a:t>
            </a:r>
            <a:r>
              <a:rPr lang="en-US" sz="4348">
                <a:solidFill>
                  <a:srgbClr val="000000"/>
                </a:solidFill>
                <a:latin typeface="Open Sans"/>
                <a:ea typeface="Open Sans"/>
                <a:cs typeface="Open Sans"/>
                <a:sym typeface="Open Sans"/>
              </a:rPr>
              <a:t>SCAMPER</a:t>
            </a:r>
            <a:r>
              <a:rPr lang="ar-EG" sz="4348">
                <a:solidFill>
                  <a:srgbClr val="000000"/>
                </a:solidFill>
                <a:latin typeface="Open Sans"/>
                <a:ea typeface="Open Sans"/>
                <a:cs typeface="Open Sans"/>
                <a:sym typeface="Open Sans"/>
                <a:rtl val="true"/>
              </a:rPr>
              <a:t>)؟</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85166" y="3371996"/>
            <a:ext cx="18002834" cy="4259828"/>
          </a:xfrm>
          <a:prstGeom prst="rect">
            <a:avLst/>
          </a:prstGeom>
        </p:spPr>
        <p:txBody>
          <a:bodyPr anchor="t" rtlCol="false" tIns="0" lIns="0" bIns="0" rIns="0">
            <a:spAutoFit/>
          </a:bodyPr>
          <a:lstStyle/>
          <a:p>
            <a:pPr algn="ctr" rtl="true">
              <a:lnSpc>
                <a:spcPts val="5656"/>
              </a:lnSpc>
              <a:spcBef>
                <a:spcPct val="0"/>
              </a:spcBef>
            </a:pPr>
            <a:r>
              <a:rPr lang="ar-EG" sz="4040">
                <a:solidFill>
                  <a:srgbClr val="000000"/>
                </a:solidFill>
                <a:latin typeface="Open Sans"/>
                <a:ea typeface="Open Sans"/>
                <a:cs typeface="Open Sans"/>
                <a:sym typeface="Open Sans"/>
                <a:rtl val="true"/>
              </a:rPr>
              <a:t>سكامبر (</a:t>
            </a:r>
            <a:r>
              <a:rPr lang="en-US" sz="4040">
                <a:solidFill>
                  <a:srgbClr val="000000"/>
                </a:solidFill>
                <a:latin typeface="Open Sans"/>
                <a:ea typeface="Open Sans"/>
                <a:cs typeface="Open Sans"/>
                <a:sym typeface="Open Sans"/>
              </a:rPr>
              <a:t>SCAMPER</a:t>
            </a:r>
            <a:r>
              <a:rPr lang="ar-EG" sz="4040">
                <a:solidFill>
                  <a:srgbClr val="000000"/>
                </a:solidFill>
                <a:latin typeface="Open Sans"/>
                <a:ea typeface="Open Sans"/>
                <a:cs typeface="Open Sans"/>
                <a:sym typeface="Open Sans"/>
                <a:rtl val="true"/>
              </a:rPr>
              <a:t>) هو طريقة عصف ذهنيّ طوّرها بوب إيبرلي، مؤلّف كتب إبداعية لجيل الشّباب، وطرحها في كتابه "</a:t>
            </a:r>
            <a:r>
              <a:rPr lang="en-US" sz="4040">
                <a:solidFill>
                  <a:srgbClr val="000000"/>
                </a:solidFill>
                <a:latin typeface="Open Sans"/>
                <a:ea typeface="Open Sans"/>
                <a:cs typeface="Open Sans"/>
                <a:sym typeface="Open Sans"/>
              </a:rPr>
              <a:t>SCAMPER: Games for Imagination Development</a:t>
            </a:r>
            <a:r>
              <a:rPr lang="ar-EG" sz="4040">
                <a:solidFill>
                  <a:srgbClr val="000000"/>
                </a:solidFill>
                <a:latin typeface="Open Sans"/>
                <a:ea typeface="Open Sans"/>
                <a:cs typeface="Open Sans"/>
                <a:sym typeface="Open Sans"/>
                <a:rtl val="true"/>
              </a:rPr>
              <a:t>" الصادر في عام </a:t>
            </a:r>
            <a:r>
              <a:rPr lang="en-US" sz="4040">
                <a:solidFill>
                  <a:srgbClr val="000000"/>
                </a:solidFill>
                <a:latin typeface="Open Sans"/>
                <a:ea typeface="Open Sans"/>
                <a:cs typeface="Open Sans"/>
                <a:sym typeface="Open Sans"/>
              </a:rPr>
              <a:t>1971</a:t>
            </a:r>
            <a:r>
              <a:rPr lang="ar-EG" sz="4040">
                <a:solidFill>
                  <a:srgbClr val="000000"/>
                </a:solidFill>
                <a:latin typeface="Open Sans"/>
                <a:ea typeface="Open Sans"/>
                <a:cs typeface="Open Sans"/>
                <a:sym typeface="Open Sans"/>
                <a:rtl val="true"/>
              </a:rPr>
              <a:t>. بهذه الطريقة الذكيّة، ستجد سبعة أسئلة مختلفة لتشجيع فريقك وإلهامه على التعامل مع مشكلة من خلال سبعة عوامل تصفية فريدة من نوعها. عندما تطالب فريقك بالتّفكير في مشكلة ما باستخدام إطار العمل هذا، ستكتشف طرقًا جديدة ومبتكرة لفهم المشكلة التي تحاول حلّها.</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88373" y="1028700"/>
            <a:ext cx="7645198" cy="7374041"/>
          </a:xfrm>
          <a:custGeom>
            <a:avLst/>
            <a:gdLst/>
            <a:ahLst/>
            <a:cxnLst/>
            <a:rect r="r" b="b" t="t" l="l"/>
            <a:pathLst>
              <a:path h="7374041" w="7645198">
                <a:moveTo>
                  <a:pt x="0" y="0"/>
                </a:moveTo>
                <a:lnTo>
                  <a:pt x="7645199" y="0"/>
                </a:lnTo>
                <a:lnTo>
                  <a:pt x="7645199" y="7374041"/>
                </a:lnTo>
                <a:lnTo>
                  <a:pt x="0" y="7374041"/>
                </a:lnTo>
                <a:lnTo>
                  <a:pt x="0" y="0"/>
                </a:lnTo>
                <a:close/>
              </a:path>
            </a:pathLst>
          </a:custGeom>
          <a:blipFill>
            <a:blip r:embed="rId2"/>
            <a:stretch>
              <a:fillRect l="0" t="0" r="-25255" b="0"/>
            </a:stretch>
          </a:blipFill>
        </p:spPr>
      </p:sp>
      <p:sp>
        <p:nvSpPr>
          <p:cNvPr name="TextBox 3" id="3"/>
          <p:cNvSpPr txBox="true"/>
          <p:nvPr/>
        </p:nvSpPr>
        <p:spPr>
          <a:xfrm rot="0">
            <a:off x="8637557" y="919480"/>
            <a:ext cx="9223840" cy="8981440"/>
          </a:xfrm>
          <a:prstGeom prst="rect">
            <a:avLst/>
          </a:prstGeom>
        </p:spPr>
        <p:txBody>
          <a:bodyPr anchor="t" rtlCol="false" tIns="0" lIns="0" bIns="0" rIns="0">
            <a:spAutoFit/>
          </a:bodyPr>
          <a:lstStyle/>
          <a:p>
            <a:pPr algn="ctr" rtl="true">
              <a:lnSpc>
                <a:spcPts val="4759"/>
              </a:lnSpc>
              <a:spcBef>
                <a:spcPct val="0"/>
              </a:spcBef>
            </a:pPr>
            <a:r>
              <a:rPr lang="ar-EG" b="true" sz="3399">
                <a:solidFill>
                  <a:srgbClr val="000000"/>
                </a:solidFill>
                <a:latin typeface="Open Sans Bold"/>
                <a:ea typeface="Open Sans Bold"/>
                <a:cs typeface="Open Sans Bold"/>
                <a:sym typeface="Open Sans Bold"/>
                <a:rtl val="true"/>
              </a:rPr>
              <a:t>ما الذي يشير إليه اختصار </a:t>
            </a:r>
            <a:r>
              <a:rPr lang="en-US" b="true" sz="3399">
                <a:solidFill>
                  <a:srgbClr val="000000"/>
                </a:solidFill>
                <a:latin typeface="Open Sans Bold"/>
                <a:ea typeface="Open Sans Bold"/>
                <a:cs typeface="Open Sans Bold"/>
                <a:sym typeface="Open Sans Bold"/>
              </a:rPr>
              <a:t>SCAMPER</a:t>
            </a:r>
            <a:r>
              <a:rPr lang="ar-EG" b="true" sz="3399">
                <a:solidFill>
                  <a:srgbClr val="000000"/>
                </a:solidFill>
                <a:latin typeface="Open Sans Bold"/>
                <a:ea typeface="Open Sans Bold"/>
                <a:cs typeface="Open Sans Bold"/>
                <a:sym typeface="Open Sans Bold"/>
                <a:rtl val="true"/>
              </a:rPr>
              <a:t>؟</a:t>
            </a:r>
          </a:p>
          <a:p>
            <a:pPr algn="just" rtl="true">
              <a:lnSpc>
                <a:spcPts val="4759"/>
              </a:lnSpc>
              <a:spcBef>
                <a:spcPct val="0"/>
              </a:spcBef>
            </a:pPr>
            <a:r>
              <a:rPr lang="ar-EG" b="true" sz="3399">
                <a:solidFill>
                  <a:srgbClr val="5E17EB"/>
                </a:solidFill>
                <a:latin typeface="Open Sans Bold"/>
                <a:ea typeface="Open Sans Bold"/>
                <a:cs typeface="Open Sans Bold"/>
                <a:sym typeface="Open Sans Bold"/>
                <a:rtl val="true"/>
              </a:rPr>
              <a:t>الاستبدال </a:t>
            </a:r>
            <a:r>
              <a:rPr lang="en-US" b="true" sz="3399">
                <a:solidFill>
                  <a:srgbClr val="5E17EB"/>
                </a:solidFill>
                <a:latin typeface="Open Sans Bold"/>
                <a:ea typeface="Open Sans Bold"/>
                <a:cs typeface="Open Sans Bold"/>
                <a:sym typeface="Open Sans Bold"/>
              </a:rPr>
              <a:t>substitute</a:t>
            </a:r>
            <a:r>
              <a:rPr lang="ar-EG" b="true" sz="3399">
                <a:solidFill>
                  <a:srgbClr val="000000"/>
                </a:solidFill>
                <a:latin typeface="Open Sans Bold"/>
                <a:ea typeface="Open Sans Bold"/>
                <a:cs typeface="Open Sans Bold"/>
                <a:sym typeface="Open Sans Bold"/>
                <a:rtl val="true"/>
              </a:rPr>
              <a:t> </a:t>
            </a:r>
          </a:p>
          <a:p>
            <a:pPr algn="just" rtl="true">
              <a:lnSpc>
                <a:spcPts val="4759"/>
              </a:lnSpc>
              <a:spcBef>
                <a:spcPct val="0"/>
              </a:spcBef>
            </a:pPr>
          </a:p>
          <a:p>
            <a:pPr algn="just" rtl="true">
              <a:lnSpc>
                <a:spcPts val="4759"/>
              </a:lnSpc>
              <a:spcBef>
                <a:spcPct val="0"/>
              </a:spcBef>
            </a:pPr>
            <a:r>
              <a:rPr lang="ar-EG" b="true" sz="3399">
                <a:solidFill>
                  <a:srgbClr val="00BF63"/>
                </a:solidFill>
                <a:latin typeface="Open Sans Bold"/>
                <a:ea typeface="Open Sans Bold"/>
                <a:cs typeface="Open Sans Bold"/>
                <a:sym typeface="Open Sans Bold"/>
                <a:rtl val="true"/>
              </a:rPr>
              <a:t>الدمج </a:t>
            </a:r>
            <a:r>
              <a:rPr lang="en-US" b="true" sz="3399">
                <a:solidFill>
                  <a:srgbClr val="00BF63"/>
                </a:solidFill>
                <a:latin typeface="Open Sans Bold"/>
                <a:ea typeface="Open Sans Bold"/>
                <a:cs typeface="Open Sans Bold"/>
                <a:sym typeface="Open Sans Bold"/>
              </a:rPr>
              <a:t>combine</a:t>
            </a:r>
            <a:r>
              <a:rPr lang="ar-EG" b="true" sz="3399">
                <a:solidFill>
                  <a:srgbClr val="000000"/>
                </a:solidFill>
                <a:latin typeface="Open Sans Bold"/>
                <a:ea typeface="Open Sans Bold"/>
                <a:cs typeface="Open Sans Bold"/>
                <a:sym typeface="Open Sans Bold"/>
                <a:rtl val="true"/>
              </a:rPr>
              <a:t> </a:t>
            </a:r>
          </a:p>
          <a:p>
            <a:pPr algn="just" rtl="true">
              <a:lnSpc>
                <a:spcPts val="4759"/>
              </a:lnSpc>
              <a:spcBef>
                <a:spcPct val="0"/>
              </a:spcBef>
            </a:pPr>
          </a:p>
          <a:p>
            <a:pPr algn="just" rtl="true">
              <a:lnSpc>
                <a:spcPts val="4759"/>
              </a:lnSpc>
              <a:spcBef>
                <a:spcPct val="0"/>
              </a:spcBef>
            </a:pPr>
            <a:r>
              <a:rPr lang="ar-EG" b="true" sz="3399">
                <a:solidFill>
                  <a:srgbClr val="0CC0DF"/>
                </a:solidFill>
                <a:latin typeface="Open Sans Bold"/>
                <a:ea typeface="Open Sans Bold"/>
                <a:cs typeface="Open Sans Bold"/>
                <a:sym typeface="Open Sans Bold"/>
                <a:rtl val="true"/>
              </a:rPr>
              <a:t>التكيف</a:t>
            </a:r>
            <a:r>
              <a:rPr lang="en-US" b="true" sz="3399">
                <a:solidFill>
                  <a:srgbClr val="0CC0DF"/>
                </a:solidFill>
                <a:latin typeface="Open Sans Bold"/>
                <a:ea typeface="Open Sans Bold"/>
                <a:cs typeface="Open Sans Bold"/>
                <a:sym typeface="Open Sans Bold"/>
              </a:rPr>
              <a:t>adapt</a:t>
            </a:r>
            <a:r>
              <a:rPr lang="ar-EG" b="true" sz="3399">
                <a:solidFill>
                  <a:srgbClr val="0CC0DF"/>
                </a:solidFill>
                <a:latin typeface="Open Sans Bold"/>
                <a:ea typeface="Open Sans Bold"/>
                <a:cs typeface="Open Sans Bold"/>
                <a:sym typeface="Open Sans Bold"/>
                <a:rtl val="true"/>
              </a:rPr>
              <a:t> </a:t>
            </a:r>
          </a:p>
          <a:p>
            <a:pPr algn="just" rtl="true">
              <a:lnSpc>
                <a:spcPts val="4759"/>
              </a:lnSpc>
              <a:spcBef>
                <a:spcPct val="0"/>
              </a:spcBef>
            </a:pPr>
          </a:p>
          <a:p>
            <a:pPr algn="just" rtl="true">
              <a:lnSpc>
                <a:spcPts val="4759"/>
              </a:lnSpc>
              <a:spcBef>
                <a:spcPct val="0"/>
              </a:spcBef>
            </a:pPr>
            <a:r>
              <a:rPr lang="ar-EG" b="true" sz="3399">
                <a:solidFill>
                  <a:srgbClr val="A8C918"/>
                </a:solidFill>
                <a:latin typeface="Open Sans Bold"/>
                <a:ea typeface="Open Sans Bold"/>
                <a:cs typeface="Open Sans Bold"/>
                <a:sym typeface="Open Sans Bold"/>
                <a:rtl val="true"/>
              </a:rPr>
              <a:t>التعديل (كذلك التكبير والتصغير)  </a:t>
            </a:r>
            <a:r>
              <a:rPr lang="en-US" b="true" sz="3399">
                <a:solidFill>
                  <a:srgbClr val="A8C918"/>
                </a:solidFill>
                <a:latin typeface="Open Sans Bold"/>
                <a:ea typeface="Open Sans Bold"/>
                <a:cs typeface="Open Sans Bold"/>
                <a:sym typeface="Open Sans Bold"/>
              </a:rPr>
              <a:t>magnify minify modify</a:t>
            </a:r>
            <a:r>
              <a:rPr lang="ar-EG" b="true" sz="3399">
                <a:solidFill>
                  <a:srgbClr val="A8C918"/>
                </a:solidFill>
                <a:latin typeface="Open Sans Bold"/>
                <a:ea typeface="Open Sans Bold"/>
                <a:cs typeface="Open Sans Bold"/>
                <a:sym typeface="Open Sans Bold"/>
                <a:rtl val="true"/>
              </a:rPr>
              <a:t> </a:t>
            </a:r>
          </a:p>
          <a:p>
            <a:pPr algn="just" rtl="true">
              <a:lnSpc>
                <a:spcPts val="4759"/>
              </a:lnSpc>
              <a:spcBef>
                <a:spcPct val="0"/>
              </a:spcBef>
            </a:pPr>
          </a:p>
          <a:p>
            <a:pPr algn="just" rtl="true">
              <a:lnSpc>
                <a:spcPts val="4759"/>
              </a:lnSpc>
              <a:spcBef>
                <a:spcPct val="0"/>
              </a:spcBef>
            </a:pPr>
            <a:r>
              <a:rPr lang="ar-EG" b="true" sz="3399">
                <a:solidFill>
                  <a:srgbClr val="CB6CE6"/>
                </a:solidFill>
                <a:latin typeface="Open Sans Bold"/>
                <a:ea typeface="Open Sans Bold"/>
                <a:cs typeface="Open Sans Bold"/>
                <a:sym typeface="Open Sans Bold"/>
                <a:rtl val="true"/>
              </a:rPr>
              <a:t>استخدامات أخرى</a:t>
            </a:r>
            <a:r>
              <a:rPr lang="en-US" b="true" sz="3399">
                <a:solidFill>
                  <a:srgbClr val="CB6CE6"/>
                </a:solidFill>
                <a:latin typeface="Open Sans Bold"/>
                <a:ea typeface="Open Sans Bold"/>
                <a:cs typeface="Open Sans Bold"/>
                <a:sym typeface="Open Sans Bold"/>
              </a:rPr>
              <a:t>put to other uses</a:t>
            </a:r>
            <a:r>
              <a:rPr lang="ar-EG" b="true" sz="3399">
                <a:solidFill>
                  <a:srgbClr val="CB6CE6"/>
                </a:solidFill>
                <a:latin typeface="Open Sans Bold"/>
                <a:ea typeface="Open Sans Bold"/>
                <a:cs typeface="Open Sans Bold"/>
                <a:sym typeface="Open Sans Bold"/>
                <a:rtl val="true"/>
              </a:rPr>
              <a:t> </a:t>
            </a:r>
          </a:p>
          <a:p>
            <a:pPr algn="just" rtl="true">
              <a:lnSpc>
                <a:spcPts val="4759"/>
              </a:lnSpc>
              <a:spcBef>
                <a:spcPct val="0"/>
              </a:spcBef>
            </a:pPr>
          </a:p>
          <a:p>
            <a:pPr algn="just" rtl="true">
              <a:lnSpc>
                <a:spcPts val="4759"/>
              </a:lnSpc>
              <a:spcBef>
                <a:spcPct val="0"/>
              </a:spcBef>
            </a:pPr>
            <a:r>
              <a:rPr lang="ar-EG" b="true" sz="3399">
                <a:solidFill>
                  <a:srgbClr val="004AAD"/>
                </a:solidFill>
                <a:latin typeface="Open Sans Bold"/>
                <a:ea typeface="Open Sans Bold"/>
                <a:cs typeface="Open Sans Bold"/>
                <a:sym typeface="Open Sans Bold"/>
                <a:rtl val="true"/>
              </a:rPr>
              <a:t>الحذف</a:t>
            </a:r>
            <a:r>
              <a:rPr lang="en-US" b="true" sz="3399">
                <a:solidFill>
                  <a:srgbClr val="004AAD"/>
                </a:solidFill>
                <a:latin typeface="Open Sans Bold"/>
                <a:ea typeface="Open Sans Bold"/>
                <a:cs typeface="Open Sans Bold"/>
                <a:sym typeface="Open Sans Bold"/>
              </a:rPr>
              <a:t>eliminate</a:t>
            </a:r>
            <a:r>
              <a:rPr lang="ar-EG" b="true" sz="3399">
                <a:solidFill>
                  <a:srgbClr val="004AAD"/>
                </a:solidFill>
                <a:latin typeface="Open Sans Bold"/>
                <a:ea typeface="Open Sans Bold"/>
                <a:cs typeface="Open Sans Bold"/>
                <a:sym typeface="Open Sans Bold"/>
                <a:rtl val="true"/>
              </a:rPr>
              <a:t> </a:t>
            </a:r>
          </a:p>
          <a:p>
            <a:pPr algn="just" rtl="true">
              <a:lnSpc>
                <a:spcPts val="4759"/>
              </a:lnSpc>
              <a:spcBef>
                <a:spcPct val="0"/>
              </a:spcBef>
            </a:pPr>
          </a:p>
          <a:p>
            <a:pPr algn="just" rtl="true">
              <a:lnSpc>
                <a:spcPts val="4759"/>
              </a:lnSpc>
              <a:spcBef>
                <a:spcPct val="0"/>
              </a:spcBef>
            </a:pPr>
            <a:r>
              <a:rPr lang="ar-EG" b="true" sz="3399">
                <a:solidFill>
                  <a:srgbClr val="000000"/>
                </a:solidFill>
                <a:latin typeface="Open Sans Bold"/>
                <a:ea typeface="Open Sans Bold"/>
                <a:cs typeface="Open Sans Bold"/>
                <a:sym typeface="Open Sans Bold"/>
                <a:rtl val="true"/>
              </a:rPr>
              <a:t>ا</a:t>
            </a:r>
            <a:r>
              <a:rPr lang="ar-EG" b="true" sz="3399">
                <a:solidFill>
                  <a:srgbClr val="FD0D07"/>
                </a:solidFill>
                <a:latin typeface="Open Sans Bold"/>
                <a:ea typeface="Open Sans Bold"/>
                <a:cs typeface="Open Sans Bold"/>
                <a:sym typeface="Open Sans Bold"/>
                <a:rtl val="true"/>
              </a:rPr>
              <a:t>لعكس </a:t>
            </a:r>
            <a:r>
              <a:rPr lang="en-US" b="true" sz="3399">
                <a:solidFill>
                  <a:srgbClr val="FD0D07"/>
                </a:solidFill>
                <a:latin typeface="Open Sans Bold"/>
                <a:ea typeface="Open Sans Bold"/>
                <a:cs typeface="Open Sans Bold"/>
                <a:sym typeface="Open Sans Bold"/>
              </a:rPr>
              <a:t>reverse</a:t>
            </a:r>
            <a:r>
              <a:rPr lang="ar-EG" sz="3399">
                <a:solidFill>
                  <a:srgbClr val="FD0D07"/>
                </a:solidFill>
                <a:latin typeface="Open Sans"/>
                <a:ea typeface="Open Sans"/>
                <a:cs typeface="Open Sans"/>
                <a:sym typeface="Open Sans"/>
                <a:rtl val="true"/>
              </a:rPr>
              <a:t> </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3900805"/>
            <a:ext cx="18288000" cy="3879216"/>
          </a:xfrm>
          <a:prstGeom prst="rect">
            <a:avLst/>
          </a:prstGeom>
        </p:spPr>
        <p:txBody>
          <a:bodyPr anchor="t" rtlCol="false" tIns="0" lIns="0" bIns="0" rIns="0">
            <a:spAutoFit/>
          </a:bodyPr>
          <a:lstStyle/>
          <a:p>
            <a:pPr algn="ctr" rtl="true">
              <a:lnSpc>
                <a:spcPts val="6159"/>
              </a:lnSpc>
              <a:spcBef>
                <a:spcPct val="0"/>
              </a:spcBef>
            </a:pPr>
            <a:r>
              <a:rPr lang="ar-EG" sz="4399">
                <a:solidFill>
                  <a:srgbClr val="000000"/>
                </a:solidFill>
                <a:latin typeface="Open Sans"/>
                <a:ea typeface="Open Sans"/>
                <a:cs typeface="Open Sans"/>
                <a:sym typeface="Open Sans"/>
                <a:rtl val="true"/>
              </a:rPr>
              <a:t>تشير هذه الكلمات الرئيسيّة إلى </a:t>
            </a:r>
            <a:r>
              <a:rPr lang="ar-EG" b="true" sz="4399">
                <a:solidFill>
                  <a:srgbClr val="FD0D07"/>
                </a:solidFill>
                <a:latin typeface="Open Sans Bold"/>
                <a:ea typeface="Open Sans Bold"/>
                <a:cs typeface="Open Sans Bold"/>
                <a:sym typeface="Open Sans Bold"/>
                <a:rtl val="true"/>
              </a:rPr>
              <a:t>سبعة أسئلة</a:t>
            </a:r>
            <a:r>
              <a:rPr lang="ar-EG" sz="4399">
                <a:solidFill>
                  <a:srgbClr val="000000"/>
                </a:solidFill>
                <a:latin typeface="Open Sans"/>
                <a:ea typeface="Open Sans"/>
                <a:cs typeface="Open Sans"/>
                <a:sym typeface="Open Sans"/>
                <a:rtl val="true"/>
              </a:rPr>
              <a:t> محفّزة للتفكير ينبغي طرحها أثناء قيامك </a:t>
            </a:r>
            <a:r>
              <a:rPr lang="ar-EG" b="true" sz="4399">
                <a:solidFill>
                  <a:srgbClr val="00BF63"/>
                </a:solidFill>
                <a:latin typeface="Open Sans Bold"/>
                <a:ea typeface="Open Sans Bold"/>
                <a:cs typeface="Open Sans Bold"/>
                <a:sym typeface="Open Sans Bold"/>
                <a:rtl val="true"/>
              </a:rPr>
              <a:t>بالعصف الذهني</a:t>
            </a:r>
            <a:r>
              <a:rPr lang="ar-EG" sz="4399">
                <a:solidFill>
                  <a:srgbClr val="000000"/>
                </a:solidFill>
                <a:latin typeface="Open Sans"/>
                <a:ea typeface="Open Sans"/>
                <a:cs typeface="Open Sans"/>
                <a:sym typeface="Open Sans"/>
                <a:rtl val="true"/>
              </a:rPr>
              <a:t>. الهدف هو مساعدتك على التّفكير بعمق لإيجاد حلول مبتكرة للمشاكل التي يواجهها فريقك أو شركتك. تمثّل عوامل التّصفية الـسبعة المستخدمة في هذا التمرين الأسئلة الضرورية للتغلب على معيقات الإبداع لاكتشاف طرق جديدة للعمل.</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30593" y="3294470"/>
            <a:ext cx="9659868" cy="6428203"/>
          </a:xfrm>
          <a:custGeom>
            <a:avLst/>
            <a:gdLst/>
            <a:ahLst/>
            <a:cxnLst/>
            <a:rect r="r" b="b" t="t" l="l"/>
            <a:pathLst>
              <a:path h="6428203" w="9659868">
                <a:moveTo>
                  <a:pt x="0" y="0"/>
                </a:moveTo>
                <a:lnTo>
                  <a:pt x="9659868" y="0"/>
                </a:lnTo>
                <a:lnTo>
                  <a:pt x="9659868" y="6428203"/>
                </a:lnTo>
                <a:lnTo>
                  <a:pt x="0" y="6428203"/>
                </a:lnTo>
                <a:lnTo>
                  <a:pt x="0" y="0"/>
                </a:lnTo>
                <a:close/>
              </a:path>
            </a:pathLst>
          </a:custGeom>
          <a:blipFill>
            <a:blip r:embed="rId2"/>
            <a:stretch>
              <a:fillRect l="0" t="0" r="0" b="0"/>
            </a:stretch>
          </a:blipFill>
        </p:spPr>
      </p:sp>
      <p:sp>
        <p:nvSpPr>
          <p:cNvPr name="TextBox 3" id="3"/>
          <p:cNvSpPr txBox="true"/>
          <p:nvPr/>
        </p:nvSpPr>
        <p:spPr>
          <a:xfrm rot="0">
            <a:off x="2605751" y="1886108"/>
            <a:ext cx="13709552" cy="1005207"/>
          </a:xfrm>
          <a:prstGeom prst="rect">
            <a:avLst/>
          </a:prstGeom>
        </p:spPr>
        <p:txBody>
          <a:bodyPr anchor="t" rtlCol="false" tIns="0" lIns="0" bIns="0" rIns="0">
            <a:spAutoFit/>
          </a:bodyPr>
          <a:lstStyle/>
          <a:p>
            <a:pPr algn="ctr" rtl="true">
              <a:lnSpc>
                <a:spcPts val="8119"/>
              </a:lnSpc>
              <a:spcBef>
                <a:spcPct val="0"/>
              </a:spcBef>
            </a:pPr>
            <a:r>
              <a:rPr lang="ar-EG" sz="5799">
                <a:solidFill>
                  <a:srgbClr val="000000"/>
                </a:solidFill>
                <a:latin typeface="Open Sans"/>
                <a:ea typeface="Open Sans"/>
                <a:cs typeface="Open Sans"/>
                <a:sym typeface="Open Sans"/>
                <a:rtl val="true"/>
              </a:rPr>
              <a:t>متى يجب استخدام نموذج سكامبر (</a:t>
            </a:r>
            <a:r>
              <a:rPr lang="en-US" sz="5799">
                <a:solidFill>
                  <a:srgbClr val="000000"/>
                </a:solidFill>
                <a:latin typeface="Open Sans"/>
                <a:ea typeface="Open Sans"/>
                <a:cs typeface="Open Sans"/>
                <a:sym typeface="Open Sans"/>
              </a:rPr>
              <a:t>SCAMPER</a:t>
            </a:r>
            <a:r>
              <a:rPr lang="ar-EG" sz="5799">
                <a:solidFill>
                  <a:srgbClr val="000000"/>
                </a:solidFill>
                <a:latin typeface="Open Sans"/>
                <a:ea typeface="Open Sans"/>
                <a:cs typeface="Open Sans"/>
                <a:sym typeface="Open Sans"/>
                <a:rtl val="true"/>
              </a:rPr>
              <a:t>)</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6578681"/>
            <a:ext cx="18288000" cy="1780540"/>
          </a:xfrm>
          <a:prstGeom prst="rect">
            <a:avLst/>
          </a:prstGeom>
        </p:spPr>
        <p:txBody>
          <a:bodyPr anchor="t" rtlCol="false" tIns="0" lIns="0" bIns="0" rIns="0">
            <a:spAutoFit/>
          </a:bodyPr>
          <a:lstStyle/>
          <a:p>
            <a:pPr algn="ctr" rtl="true">
              <a:lnSpc>
                <a:spcPts val="4759"/>
              </a:lnSpc>
              <a:spcBef>
                <a:spcPct val="0"/>
              </a:spcBef>
            </a:pPr>
            <a:r>
              <a:rPr lang="ar-EG" sz="3399">
                <a:solidFill>
                  <a:srgbClr val="000000"/>
                </a:solidFill>
                <a:latin typeface="Open Sans"/>
                <a:ea typeface="Open Sans"/>
                <a:cs typeface="Open Sans"/>
                <a:sym typeface="Open Sans"/>
                <a:rtl val="true"/>
              </a:rPr>
              <a:t> سكامبر (</a:t>
            </a:r>
            <a:r>
              <a:rPr lang="en-US" sz="3399">
                <a:solidFill>
                  <a:srgbClr val="000000"/>
                </a:solidFill>
                <a:latin typeface="Open Sans"/>
                <a:ea typeface="Open Sans"/>
                <a:cs typeface="Open Sans"/>
                <a:sym typeface="Open Sans"/>
              </a:rPr>
              <a:t>SCAMPER</a:t>
            </a:r>
            <a:r>
              <a:rPr lang="ar-EG" sz="3399">
                <a:solidFill>
                  <a:srgbClr val="000000"/>
                </a:solidFill>
                <a:latin typeface="Open Sans"/>
                <a:ea typeface="Open Sans"/>
                <a:cs typeface="Open Sans"/>
                <a:sym typeface="Open Sans"/>
                <a:rtl val="true"/>
              </a:rPr>
              <a:t>) طريقة رائعة للتخلص من الأفكار الراكدة والقديمة والانتقال إلى أفكار جديدة وأكثر استنارة. استخدم هذه التّقنية لمساعدة فريقك على استكشاف طرق التّفكير غير التّقليدية من خلال سبع وجهات نظر مختلفة.</a:t>
            </a:r>
          </a:p>
        </p:txBody>
      </p:sp>
      <p:sp>
        <p:nvSpPr>
          <p:cNvPr name="TextBox 3" id="3"/>
          <p:cNvSpPr txBox="true"/>
          <p:nvPr/>
        </p:nvSpPr>
        <p:spPr>
          <a:xfrm rot="0">
            <a:off x="10929555" y="1456690"/>
            <a:ext cx="5165031" cy="75501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BF5723"/>
                </a:solidFill>
                <a:latin typeface="Open Sans Bold"/>
                <a:ea typeface="Open Sans Bold"/>
                <a:cs typeface="Open Sans Bold"/>
                <a:sym typeface="Open Sans Bold"/>
                <a:rtl val="true"/>
              </a:rPr>
              <a:t>هل فريقك في مأزق؟ </a:t>
            </a:r>
          </a:p>
        </p:txBody>
      </p:sp>
      <p:sp>
        <p:nvSpPr>
          <p:cNvPr name="TextBox 4" id="4"/>
          <p:cNvSpPr txBox="true"/>
          <p:nvPr/>
        </p:nvSpPr>
        <p:spPr>
          <a:xfrm rot="0">
            <a:off x="601401" y="1800860"/>
            <a:ext cx="9624814" cy="1419861"/>
          </a:xfrm>
          <a:prstGeom prst="rect">
            <a:avLst/>
          </a:prstGeom>
        </p:spPr>
        <p:txBody>
          <a:bodyPr anchor="t" rtlCol="false" tIns="0" lIns="0" bIns="0" rIns="0">
            <a:spAutoFit/>
          </a:bodyPr>
          <a:lstStyle/>
          <a:p>
            <a:pPr algn="ctr" rtl="true">
              <a:lnSpc>
                <a:spcPts val="5739"/>
              </a:lnSpc>
              <a:spcBef>
                <a:spcPct val="0"/>
              </a:spcBef>
            </a:pPr>
            <a:r>
              <a:rPr lang="ar-EG" b="true" sz="4099">
                <a:solidFill>
                  <a:srgbClr val="FD0D07"/>
                </a:solidFill>
                <a:latin typeface="Open Sans Bold"/>
                <a:ea typeface="Open Sans Bold"/>
                <a:cs typeface="Open Sans Bold"/>
                <a:sym typeface="Open Sans Bold"/>
                <a:rtl val="true"/>
              </a:rPr>
              <a:t>هل كانت لديك مشكلة مزمنة بدت وكأنها لا حلّ لها؟</a:t>
            </a:r>
          </a:p>
        </p:txBody>
      </p:sp>
      <p:sp>
        <p:nvSpPr>
          <p:cNvPr name="TextBox 5" id="5"/>
          <p:cNvSpPr txBox="true"/>
          <p:nvPr/>
        </p:nvSpPr>
        <p:spPr>
          <a:xfrm rot="0">
            <a:off x="6346166" y="4016415"/>
            <a:ext cx="7760097" cy="738506"/>
          </a:xfrm>
          <a:prstGeom prst="rect">
            <a:avLst/>
          </a:prstGeom>
        </p:spPr>
        <p:txBody>
          <a:bodyPr anchor="t" rtlCol="false" tIns="0" lIns="0" bIns="0" rIns="0">
            <a:spAutoFit/>
          </a:bodyPr>
          <a:lstStyle/>
          <a:p>
            <a:pPr algn="ctr" rtl="true">
              <a:lnSpc>
                <a:spcPts val="6019"/>
              </a:lnSpc>
              <a:spcBef>
                <a:spcPct val="0"/>
              </a:spcBef>
            </a:pPr>
            <a:r>
              <a:rPr lang="ar-EG" b="true" sz="4299">
                <a:solidFill>
                  <a:srgbClr val="00BF63"/>
                </a:solidFill>
                <a:latin typeface="Open Sans Bold"/>
                <a:ea typeface="Open Sans Bold"/>
                <a:cs typeface="Open Sans Bold"/>
                <a:sym typeface="Open Sans Bold"/>
                <a:rtl val="true"/>
              </a:rPr>
              <a:t>هل تبدأ مبادرة جديدة في العمل؟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34076" y="4301690"/>
            <a:ext cx="6189597" cy="4956610"/>
          </a:xfrm>
          <a:custGeom>
            <a:avLst/>
            <a:gdLst/>
            <a:ahLst/>
            <a:cxnLst/>
            <a:rect r="r" b="b" t="t" l="l"/>
            <a:pathLst>
              <a:path h="4956610" w="6189597">
                <a:moveTo>
                  <a:pt x="0" y="0"/>
                </a:moveTo>
                <a:lnTo>
                  <a:pt x="6189597" y="0"/>
                </a:lnTo>
                <a:lnTo>
                  <a:pt x="6189597" y="4956610"/>
                </a:lnTo>
                <a:lnTo>
                  <a:pt x="0" y="4956610"/>
                </a:lnTo>
                <a:lnTo>
                  <a:pt x="0" y="0"/>
                </a:lnTo>
                <a:close/>
              </a:path>
            </a:pathLst>
          </a:custGeom>
          <a:blipFill>
            <a:blip r:embed="rId2"/>
            <a:stretch>
              <a:fillRect l="0" t="0" r="0" b="0"/>
            </a:stretch>
          </a:blipFill>
        </p:spPr>
      </p:sp>
      <p:sp>
        <p:nvSpPr>
          <p:cNvPr name="TextBox 3" id="3"/>
          <p:cNvSpPr txBox="true"/>
          <p:nvPr/>
        </p:nvSpPr>
        <p:spPr>
          <a:xfrm rot="0">
            <a:off x="2598720" y="2629485"/>
            <a:ext cx="12520811" cy="920116"/>
          </a:xfrm>
          <a:prstGeom prst="rect">
            <a:avLst/>
          </a:prstGeom>
        </p:spPr>
        <p:txBody>
          <a:bodyPr anchor="t" rtlCol="false" tIns="0" lIns="0" bIns="0" rIns="0">
            <a:spAutoFit/>
          </a:bodyPr>
          <a:lstStyle/>
          <a:p>
            <a:pPr algn="ctr" rtl="true">
              <a:lnSpc>
                <a:spcPts val="7559"/>
              </a:lnSpc>
              <a:spcBef>
                <a:spcPct val="0"/>
              </a:spcBef>
            </a:pPr>
            <a:r>
              <a:rPr lang="ar-EG" b="true" sz="5399">
                <a:solidFill>
                  <a:srgbClr val="000000"/>
                </a:solidFill>
                <a:latin typeface="Open Sans Bold"/>
                <a:ea typeface="Open Sans Bold"/>
                <a:cs typeface="Open Sans Bold"/>
                <a:sym typeface="Open Sans Bold"/>
                <a:rtl val="true"/>
              </a:rPr>
              <a:t>كيف تستخدم طريقة سكامبر (</a:t>
            </a:r>
            <a:r>
              <a:rPr lang="en-US" b="true" sz="5399">
                <a:solidFill>
                  <a:srgbClr val="000000"/>
                </a:solidFill>
                <a:latin typeface="Open Sans Bold"/>
                <a:ea typeface="Open Sans Bold"/>
                <a:cs typeface="Open Sans Bold"/>
                <a:sym typeface="Open Sans Bold"/>
              </a:rPr>
              <a:t>SCAMPER</a:t>
            </a:r>
            <a:r>
              <a:rPr lang="ar-EG" b="true" sz="5399">
                <a:solidFill>
                  <a:srgbClr val="000000"/>
                </a:solidFill>
                <a:latin typeface="Open Sans Bold"/>
                <a:ea typeface="Open Sans Bold"/>
                <a:cs typeface="Open Sans Bold"/>
                <a:sym typeface="Open Sans Bold"/>
                <a:rtl val="true"/>
              </a:rPr>
              <a:t>)؟</a:t>
            </a: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3161030"/>
            <a:ext cx="16230600" cy="387921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ابدأ بسهولة باستخدام العصف الذهني عن بُعد تعتمد على سكامبر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 . افتح قالب منصّة </a:t>
            </a:r>
            <a:r>
              <a:rPr lang="en-US" b="true" sz="4399">
                <a:solidFill>
                  <a:srgbClr val="000000"/>
                </a:solidFill>
                <a:latin typeface="Open Sans Bold"/>
                <a:ea typeface="Open Sans Bold"/>
                <a:cs typeface="Open Sans Bold"/>
                <a:sym typeface="Open Sans Bold"/>
              </a:rPr>
              <a:t>Miro</a:t>
            </a:r>
            <a:r>
              <a:rPr lang="ar-EG" b="true" sz="4399">
                <a:solidFill>
                  <a:srgbClr val="000000"/>
                </a:solidFill>
                <a:latin typeface="Open Sans Bold"/>
                <a:ea typeface="Open Sans Bold"/>
                <a:cs typeface="Open Sans Bold"/>
                <a:sym typeface="Open Sans Bold"/>
                <a:rtl val="true"/>
              </a:rPr>
              <a:t> وابدأ باستخدام التصميم المملوء مسبقًا. نصيحة احترافية: الطريق إلى سكامبر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 غير خطّي. إذا كنت تدير العصف الذهني لفريقك، فلا تتردد في الانتقال بسلاسة بين الأسئلة</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01082" y="0"/>
            <a:ext cx="19690165" cy="9905427"/>
          </a:xfrm>
          <a:custGeom>
            <a:avLst/>
            <a:gdLst/>
            <a:ahLst/>
            <a:cxnLst/>
            <a:rect r="r" b="b" t="t" l="l"/>
            <a:pathLst>
              <a:path h="9905427" w="19690165">
                <a:moveTo>
                  <a:pt x="0" y="0"/>
                </a:moveTo>
                <a:lnTo>
                  <a:pt x="19690164" y="0"/>
                </a:lnTo>
                <a:lnTo>
                  <a:pt x="19690164" y="9905427"/>
                </a:lnTo>
                <a:lnTo>
                  <a:pt x="0" y="9905427"/>
                </a:lnTo>
                <a:lnTo>
                  <a:pt x="0" y="0"/>
                </a:lnTo>
                <a:close/>
              </a:path>
            </a:pathLst>
          </a:custGeom>
          <a:blipFill>
            <a:blip r:embed="rId2"/>
            <a:stretch>
              <a:fillRect l="0" t="-16308" r="0" b="-16308"/>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046259" y="4655601"/>
            <a:ext cx="5815650" cy="4978005"/>
          </a:xfrm>
          <a:custGeom>
            <a:avLst/>
            <a:gdLst/>
            <a:ahLst/>
            <a:cxnLst/>
            <a:rect r="r" b="b" t="t" l="l"/>
            <a:pathLst>
              <a:path h="4978005" w="5815650">
                <a:moveTo>
                  <a:pt x="0" y="0"/>
                </a:moveTo>
                <a:lnTo>
                  <a:pt x="5815650" y="0"/>
                </a:lnTo>
                <a:lnTo>
                  <a:pt x="5815650" y="4978005"/>
                </a:lnTo>
                <a:lnTo>
                  <a:pt x="0" y="4978005"/>
                </a:lnTo>
                <a:lnTo>
                  <a:pt x="0" y="0"/>
                </a:lnTo>
                <a:close/>
              </a:path>
            </a:pathLst>
          </a:custGeom>
          <a:blipFill>
            <a:blip r:embed="rId2"/>
            <a:stretch>
              <a:fillRect l="0" t="0" r="0" b="0"/>
            </a:stretch>
          </a:blipFill>
        </p:spPr>
      </p:sp>
      <p:sp>
        <p:nvSpPr>
          <p:cNvPr name="TextBox 3" id="3"/>
          <p:cNvSpPr txBox="true"/>
          <p:nvPr/>
        </p:nvSpPr>
        <p:spPr>
          <a:xfrm rot="0">
            <a:off x="1028700" y="1557435"/>
            <a:ext cx="16230600" cy="30981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خطوة </a:t>
            </a:r>
            <a:r>
              <a:rPr lang="en-US" b="true" sz="4399">
                <a:solidFill>
                  <a:srgbClr val="000000"/>
                </a:solidFill>
                <a:latin typeface="Open Sans Bold"/>
                <a:ea typeface="Open Sans Bold"/>
                <a:cs typeface="Open Sans Bold"/>
                <a:sym typeface="Open Sans Bold"/>
              </a:rPr>
              <a:t>1</a:t>
            </a:r>
            <a:r>
              <a:rPr lang="ar-EG" b="true" sz="4399">
                <a:solidFill>
                  <a:srgbClr val="000000"/>
                </a:solidFill>
                <a:latin typeface="Open Sans Bold"/>
                <a:ea typeface="Open Sans Bold"/>
                <a:cs typeface="Open Sans Bold"/>
                <a:sym typeface="Open Sans Bold"/>
                <a:rtl val="true"/>
              </a:rPr>
              <a:t>: قم بمواءمة فريقك مع المشكلة التي تحاول حلها.</a:t>
            </a: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حدّد أهدافاً واضحة قبل أن تبدأ في عملية سكامبر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 وهذا أمر بديهي ومهم بالنسبة إلى كل عصف ذهني.</a:t>
            </a: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942975"/>
            <a:ext cx="16230600" cy="30981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خطوة </a:t>
            </a:r>
            <a:r>
              <a:rPr lang="en-US" b="true" sz="4399">
                <a:solidFill>
                  <a:srgbClr val="000000"/>
                </a:solidFill>
                <a:latin typeface="Open Sans Bold"/>
                <a:ea typeface="Open Sans Bold"/>
                <a:cs typeface="Open Sans Bold"/>
                <a:sym typeface="Open Sans Bold"/>
              </a:rPr>
              <a:t>2</a:t>
            </a:r>
            <a:r>
              <a:rPr lang="ar-EG" b="true" sz="4399">
                <a:solidFill>
                  <a:srgbClr val="000000"/>
                </a:solidFill>
                <a:latin typeface="Open Sans Bold"/>
                <a:ea typeface="Open Sans Bold"/>
                <a:cs typeface="Open Sans Bold"/>
                <a:sym typeface="Open Sans Bold"/>
                <a:rtl val="true"/>
              </a:rPr>
              <a:t>: ابدأ العمل من خلال كل حرف في اختصار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a:t>
            </a: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فيما يلي تفصيل للطّريقة وبعض الأسئلة لمساعدتك على تحفيز تدفق الأفكار الإبداعية لفريقك.</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228239" y="5143500"/>
            <a:ext cx="9293426" cy="4493902"/>
          </a:xfrm>
          <a:custGeom>
            <a:avLst/>
            <a:gdLst/>
            <a:ahLst/>
            <a:cxnLst/>
            <a:rect r="r" b="b" t="t" l="l"/>
            <a:pathLst>
              <a:path h="4493902" w="9293426">
                <a:moveTo>
                  <a:pt x="0" y="0"/>
                </a:moveTo>
                <a:lnTo>
                  <a:pt x="9293426" y="0"/>
                </a:lnTo>
                <a:lnTo>
                  <a:pt x="9293426" y="4493902"/>
                </a:lnTo>
                <a:lnTo>
                  <a:pt x="0" y="4493902"/>
                </a:lnTo>
                <a:lnTo>
                  <a:pt x="0" y="0"/>
                </a:lnTo>
                <a:close/>
              </a:path>
            </a:pathLst>
          </a:custGeom>
          <a:blipFill>
            <a:blip r:embed="rId2"/>
            <a:stretch>
              <a:fillRect l="-1702" t="0" r="0" b="0"/>
            </a:stretch>
          </a:blipFill>
        </p:spPr>
      </p:sp>
      <p:sp>
        <p:nvSpPr>
          <p:cNvPr name="TextBox 3" id="3"/>
          <p:cNvSpPr txBox="true"/>
          <p:nvPr/>
        </p:nvSpPr>
        <p:spPr>
          <a:xfrm rot="0">
            <a:off x="0" y="1979613"/>
            <a:ext cx="18288000" cy="231711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a:t>
            </a:r>
            <a:r>
              <a:rPr lang="ar-EG" b="true" sz="4399">
                <a:solidFill>
                  <a:srgbClr val="000000"/>
                </a:solidFill>
                <a:latin typeface="Open Sans Bold"/>
                <a:ea typeface="Open Sans Bold"/>
                <a:cs typeface="Open Sans Bold"/>
                <a:sym typeface="Open Sans Bold"/>
                <a:rtl val="true"/>
              </a:rPr>
              <a:t>لاستبدال: الأسئلة التي ينبغي طرحها هنا هي: ما الذي يمكنك استبداله أو تغييره—هل هو منتجك أم مشكلتك أم عملياتك؟ كيف يمكنك استبداله بشيء آخر كلّياً؟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913005" y="5143500"/>
            <a:ext cx="8461991" cy="4859927"/>
          </a:xfrm>
          <a:custGeom>
            <a:avLst/>
            <a:gdLst/>
            <a:ahLst/>
            <a:cxnLst/>
            <a:rect r="r" b="b" t="t" l="l"/>
            <a:pathLst>
              <a:path h="4859927" w="8461991">
                <a:moveTo>
                  <a:pt x="0" y="0"/>
                </a:moveTo>
                <a:lnTo>
                  <a:pt x="8461990" y="0"/>
                </a:lnTo>
                <a:lnTo>
                  <a:pt x="8461990" y="4859927"/>
                </a:lnTo>
                <a:lnTo>
                  <a:pt x="0" y="4859927"/>
                </a:lnTo>
                <a:lnTo>
                  <a:pt x="0" y="0"/>
                </a:lnTo>
                <a:close/>
              </a:path>
            </a:pathLst>
          </a:custGeom>
          <a:blipFill>
            <a:blip r:embed="rId2"/>
            <a:stretch>
              <a:fillRect l="0" t="0" r="0" b="0"/>
            </a:stretch>
          </a:blipFill>
        </p:spPr>
      </p:sp>
      <p:sp>
        <p:nvSpPr>
          <p:cNvPr name="TextBox 3" id="3"/>
          <p:cNvSpPr txBox="true"/>
          <p:nvPr/>
        </p:nvSpPr>
        <p:spPr>
          <a:xfrm rot="0">
            <a:off x="1218616" y="1620741"/>
            <a:ext cx="16230600" cy="30981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الدمج: عندما تصل إلى هذه المرحلة، عليك التّفكير في كيفية دمج جزأين أو أكثر من عمليتك أو منتجك على أمل تحقيق شيء جديد ومختلف. فمثلاً قد يحدث تداخل بين اثنتين من مزايا منتجك. هل يمكن دمجهما لخلق تجربة عميل أكثر كفاءة؟</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719393" y="5833482"/>
            <a:ext cx="9456495" cy="4453518"/>
          </a:xfrm>
          <a:custGeom>
            <a:avLst/>
            <a:gdLst/>
            <a:ahLst/>
            <a:cxnLst/>
            <a:rect r="r" b="b" t="t" l="l"/>
            <a:pathLst>
              <a:path h="4453518" w="9456495">
                <a:moveTo>
                  <a:pt x="0" y="0"/>
                </a:moveTo>
                <a:lnTo>
                  <a:pt x="9456496" y="0"/>
                </a:lnTo>
                <a:lnTo>
                  <a:pt x="9456496" y="4453518"/>
                </a:lnTo>
                <a:lnTo>
                  <a:pt x="0" y="4453518"/>
                </a:lnTo>
                <a:lnTo>
                  <a:pt x="0" y="0"/>
                </a:lnTo>
                <a:close/>
              </a:path>
            </a:pathLst>
          </a:custGeom>
          <a:blipFill>
            <a:blip r:embed="rId2"/>
            <a:stretch>
              <a:fillRect l="0" t="0" r="0" b="0"/>
            </a:stretch>
          </a:blipFill>
        </p:spPr>
      </p:sp>
      <p:sp>
        <p:nvSpPr>
          <p:cNvPr name="TextBox 3" id="3"/>
          <p:cNvSpPr txBox="true"/>
          <p:nvPr/>
        </p:nvSpPr>
        <p:spPr>
          <a:xfrm rot="0">
            <a:off x="0" y="1779004"/>
            <a:ext cx="18288000" cy="30981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التكيف: أثناء مرحلة "التكيف" في العصف الذهني، فكّر في ما يمكن إضافته أو تعديله أو تغييره في منتجك أو عمليتك لجعلهم أفضل. يتضمن نموذج الأسئلة ما يأتي: كيف يمكننا تعديل المنتج الحالي؟ كيف يمكننا جعل العملية أكثر مرونة؟</a:t>
            </a:r>
          </a:p>
        </p:txBody>
      </p:sp>
      <p:sp>
        <p:nvSpPr>
          <p:cNvPr name="TextBox 4" id="4"/>
          <p:cNvSpPr txBox="true"/>
          <p:nvPr/>
        </p:nvSpPr>
        <p:spPr>
          <a:xfrm rot="0">
            <a:off x="8214469" y="4791445"/>
            <a:ext cx="1859062" cy="755016"/>
          </a:xfrm>
          <a:prstGeom prst="rect">
            <a:avLst/>
          </a:prstGeom>
        </p:spPr>
        <p:txBody>
          <a:bodyPr anchor="t" rtlCol="false" tIns="0" lIns="0" bIns="0" rIns="0">
            <a:spAutoFit/>
          </a:bodyPr>
          <a:lstStyle/>
          <a:p>
            <a:pPr algn="ctr">
              <a:lnSpc>
                <a:spcPts val="6159"/>
              </a:lnSpc>
              <a:spcBef>
                <a:spcPct val="0"/>
              </a:spcBef>
            </a:pPr>
            <a:r>
              <a:rPr lang="en-US" b="true" sz="4399">
                <a:solidFill>
                  <a:srgbClr val="CB6CE6"/>
                </a:solidFill>
                <a:latin typeface="Open Sans Bold"/>
                <a:ea typeface="Open Sans Bold"/>
                <a:cs typeface="Open Sans Bold"/>
                <a:sym typeface="Open Sans Bold"/>
              </a:rPr>
              <a:t>ADAPT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799523" y="4824132"/>
            <a:ext cx="8149637" cy="3630735"/>
          </a:xfrm>
          <a:custGeom>
            <a:avLst/>
            <a:gdLst/>
            <a:ahLst/>
            <a:cxnLst/>
            <a:rect r="r" b="b" t="t" l="l"/>
            <a:pathLst>
              <a:path h="3630735" w="8149637">
                <a:moveTo>
                  <a:pt x="0" y="0"/>
                </a:moveTo>
                <a:lnTo>
                  <a:pt x="8149637" y="0"/>
                </a:lnTo>
                <a:lnTo>
                  <a:pt x="8149637" y="3630735"/>
                </a:lnTo>
                <a:lnTo>
                  <a:pt x="0" y="3630735"/>
                </a:lnTo>
                <a:lnTo>
                  <a:pt x="0" y="0"/>
                </a:lnTo>
                <a:close/>
              </a:path>
            </a:pathLst>
          </a:custGeom>
          <a:blipFill>
            <a:blip r:embed="rId2"/>
            <a:stretch>
              <a:fillRect l="0" t="-29641" r="0" b="-45333"/>
            </a:stretch>
          </a:blipFill>
        </p:spPr>
      </p:sp>
      <p:sp>
        <p:nvSpPr>
          <p:cNvPr name="TextBox 3" id="3"/>
          <p:cNvSpPr txBox="true"/>
          <p:nvPr/>
        </p:nvSpPr>
        <p:spPr>
          <a:xfrm rot="0">
            <a:off x="379832" y="2211875"/>
            <a:ext cx="17908168" cy="15360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a:t>
            </a:r>
            <a:r>
              <a:rPr lang="ar-EG" b="true" sz="4399">
                <a:solidFill>
                  <a:srgbClr val="000000"/>
                </a:solidFill>
                <a:latin typeface="Open Sans Bold"/>
                <a:ea typeface="Open Sans Bold"/>
                <a:cs typeface="Open Sans Bold"/>
                <a:sym typeface="Open Sans Bold"/>
                <a:rtl val="true"/>
              </a:rPr>
              <a:t>لتعديل: هل يمكنك تعديل المنتج أو المشكلة أو العملية لتحسين النتائج؟ هل يمكنك تغيير العملية للعمل بمزيد من الكفاءة؟</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25939" y="4122138"/>
            <a:ext cx="7636122" cy="4891466"/>
          </a:xfrm>
          <a:custGeom>
            <a:avLst/>
            <a:gdLst/>
            <a:ahLst/>
            <a:cxnLst/>
            <a:rect r="r" b="b" t="t" l="l"/>
            <a:pathLst>
              <a:path h="4891466" w="7636122">
                <a:moveTo>
                  <a:pt x="0" y="0"/>
                </a:moveTo>
                <a:lnTo>
                  <a:pt x="7636122" y="0"/>
                </a:lnTo>
                <a:lnTo>
                  <a:pt x="7636122" y="4891466"/>
                </a:lnTo>
                <a:lnTo>
                  <a:pt x="0" y="4891466"/>
                </a:lnTo>
                <a:lnTo>
                  <a:pt x="0" y="0"/>
                </a:lnTo>
                <a:close/>
              </a:path>
            </a:pathLst>
          </a:custGeom>
          <a:blipFill>
            <a:blip r:embed="rId2"/>
            <a:stretch>
              <a:fillRect l="0" t="0" r="0" b="0"/>
            </a:stretch>
          </a:blipFill>
        </p:spPr>
      </p:sp>
      <p:sp>
        <p:nvSpPr>
          <p:cNvPr name="TextBox 3" id="3"/>
          <p:cNvSpPr txBox="true"/>
          <p:nvPr/>
        </p:nvSpPr>
        <p:spPr>
          <a:xfrm rot="0">
            <a:off x="0" y="942975"/>
            <a:ext cx="18288000" cy="46602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استخدامات أخرى: هل يمكن تطبيق المنتج أو العملية على استخدام مختلف، أو استخدامهما بطريقة أخرى؟ ما الفوائد التي يمكن جنيها من استخدام المنتج في مكان آخر؟</a:t>
            </a:r>
          </a:p>
          <a:p>
            <a:pPr algn="ctr" rtl="true">
              <a:lnSpc>
                <a:spcPts val="6159"/>
              </a:lnSpc>
              <a:spcBef>
                <a:spcPct val="0"/>
              </a:spcBef>
            </a:pPr>
          </a:p>
          <a:p>
            <a:pPr algn="ctr" rtl="true">
              <a:lnSpc>
                <a:spcPts val="6159"/>
              </a:lnSpc>
              <a:spcBef>
                <a:spcPct val="0"/>
              </a:spcBef>
            </a:pPr>
          </a:p>
          <a:p>
            <a:pPr algn="ctr" rtl="true">
              <a:lnSpc>
                <a:spcPts val="6159"/>
              </a:lnSpc>
              <a:spcBef>
                <a:spcPct val="0"/>
              </a:spcBef>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61659" y="4357438"/>
            <a:ext cx="7364683" cy="4900862"/>
          </a:xfrm>
          <a:custGeom>
            <a:avLst/>
            <a:gdLst/>
            <a:ahLst/>
            <a:cxnLst/>
            <a:rect r="r" b="b" t="t" l="l"/>
            <a:pathLst>
              <a:path h="4900862" w="7364683">
                <a:moveTo>
                  <a:pt x="0" y="0"/>
                </a:moveTo>
                <a:lnTo>
                  <a:pt x="7364682" y="0"/>
                </a:lnTo>
                <a:lnTo>
                  <a:pt x="7364682" y="4900862"/>
                </a:lnTo>
                <a:lnTo>
                  <a:pt x="0" y="4900862"/>
                </a:lnTo>
                <a:lnTo>
                  <a:pt x="0" y="0"/>
                </a:lnTo>
                <a:close/>
              </a:path>
            </a:pathLst>
          </a:custGeom>
          <a:blipFill>
            <a:blip r:embed="rId2"/>
            <a:stretch>
              <a:fillRect l="0" t="0" r="0" b="0"/>
            </a:stretch>
          </a:blipFill>
        </p:spPr>
      </p:sp>
      <p:sp>
        <p:nvSpPr>
          <p:cNvPr name="TextBox 3" id="3"/>
          <p:cNvSpPr txBox="true"/>
          <p:nvPr/>
        </p:nvSpPr>
        <p:spPr>
          <a:xfrm rot="0">
            <a:off x="1028700" y="1663086"/>
            <a:ext cx="16230600" cy="231711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الحذف: ما الذي يمكن إزالته أو تبسيطه؟ كيف يمكنك تحقيق النتائج المرجوّة بدونه؟ تتمحور هذه الخطوة حول إزالة الجوانب التي لا تضيف شيئاً للجدول.</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130975" y="5437502"/>
            <a:ext cx="6949859" cy="3590150"/>
          </a:xfrm>
          <a:custGeom>
            <a:avLst/>
            <a:gdLst/>
            <a:ahLst/>
            <a:cxnLst/>
            <a:rect r="r" b="b" t="t" l="l"/>
            <a:pathLst>
              <a:path h="3590150" w="6949859">
                <a:moveTo>
                  <a:pt x="0" y="0"/>
                </a:moveTo>
                <a:lnTo>
                  <a:pt x="6949859" y="0"/>
                </a:lnTo>
                <a:lnTo>
                  <a:pt x="6949859" y="3590150"/>
                </a:lnTo>
                <a:lnTo>
                  <a:pt x="0" y="3590150"/>
                </a:lnTo>
                <a:lnTo>
                  <a:pt x="0" y="0"/>
                </a:lnTo>
                <a:close/>
              </a:path>
            </a:pathLst>
          </a:custGeom>
          <a:blipFill>
            <a:blip r:embed="rId2"/>
            <a:stretch>
              <a:fillRect l="0" t="-37029" r="0" b="0"/>
            </a:stretch>
          </a:blipFill>
        </p:spPr>
      </p:sp>
      <p:sp>
        <p:nvSpPr>
          <p:cNvPr name="TextBox 3" id="3"/>
          <p:cNvSpPr txBox="true"/>
          <p:nvPr/>
        </p:nvSpPr>
        <p:spPr>
          <a:xfrm rot="0">
            <a:off x="0" y="1335867"/>
            <a:ext cx="18288000" cy="2317116"/>
          </a:xfrm>
          <a:prstGeom prst="rect">
            <a:avLst/>
          </a:prstGeom>
        </p:spPr>
        <p:txBody>
          <a:bodyPr anchor="t" rtlCol="false" tIns="0" lIns="0" bIns="0" rIns="0">
            <a:spAutoFit/>
          </a:bodyPr>
          <a:lstStyle/>
          <a:p>
            <a:pPr algn="ctr">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العكس: هل يمكن لفريقك إعادة ترتيب العناصر أو تبديلها لتحسين النتائج؟ هل يتوجّب على فريقك التّفكير بقلب منتجك أو عمليتك رأساً على عقِب؟ نعم</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92044" y="721560"/>
            <a:ext cx="13808954" cy="8774123"/>
          </a:xfrm>
          <a:custGeom>
            <a:avLst/>
            <a:gdLst/>
            <a:ahLst/>
            <a:cxnLst/>
            <a:rect r="r" b="b" t="t" l="l"/>
            <a:pathLst>
              <a:path h="8774123" w="13808954">
                <a:moveTo>
                  <a:pt x="0" y="0"/>
                </a:moveTo>
                <a:lnTo>
                  <a:pt x="13808954" y="0"/>
                </a:lnTo>
                <a:lnTo>
                  <a:pt x="13808954" y="8774123"/>
                </a:lnTo>
                <a:lnTo>
                  <a:pt x="0" y="8774123"/>
                </a:lnTo>
                <a:lnTo>
                  <a:pt x="0" y="0"/>
                </a:lnTo>
                <a:close/>
              </a:path>
            </a:pathLst>
          </a:custGeom>
          <a:blipFill>
            <a:blip r:embed="rId2"/>
            <a:stretch>
              <a:fillRect l="0" t="-8900" r="0" b="-17197"/>
            </a:stretch>
          </a:blipFill>
        </p:spPr>
      </p:sp>
    </p:spTree>
  </p:cSld>
  <p:clrMapOvr>
    <a:masterClrMapping/>
  </p:clrMapOvr>
</p:sld>
</file>

<file path=ppt/slides/slide2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2770505"/>
            <a:ext cx="18288000" cy="3879216"/>
          </a:xfrm>
          <a:prstGeom prst="rect">
            <a:avLst/>
          </a:prstGeom>
        </p:spPr>
        <p:txBody>
          <a:bodyPr anchor="t" rtlCol="false" tIns="0" lIns="0" bIns="0" rIns="0">
            <a:spAutoFit/>
          </a:bodyPr>
          <a:lstStyle/>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كيف تُستخدم طريقة سكامبر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 في التّفكير الإبداعي؟</a:t>
            </a: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صُمِّمت الأسئلة السّبعة المختلفة في طريقة سكامبر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 لإلهام التّفكير الإبداعي من خلال النّظر في مشكلة أو حلّ من زوايا مختلفة، وهي ليست إلزامية. نرحّب بجميع الأفكار لتعزيز تمرين التفكير هذا.</a:t>
            </a:r>
          </a:p>
        </p:txBody>
      </p:sp>
      <p:sp>
        <p:nvSpPr>
          <p:cNvPr name="TextBox 3" id="3"/>
          <p:cNvSpPr txBox="true"/>
          <p:nvPr/>
        </p:nvSpPr>
        <p:spPr>
          <a:xfrm rot="0">
            <a:off x="3304679" y="1526208"/>
            <a:ext cx="11678643" cy="75501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الأسئلة الشائعة حول نموذج سكامبر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a:t>
            </a:r>
          </a:p>
        </p:txBody>
      </p:sp>
    </p:spTree>
  </p:cSld>
  <p:clrMapOvr>
    <a:masterClrMapping/>
  </p:clrMapOvr>
</p:sld>
</file>

<file path=ppt/slides/slide2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2770505"/>
            <a:ext cx="18288000" cy="3879216"/>
          </a:xfrm>
          <a:prstGeom prst="rect">
            <a:avLst/>
          </a:prstGeom>
        </p:spPr>
        <p:txBody>
          <a:bodyPr anchor="t" rtlCol="false" tIns="0" lIns="0" bIns="0" rIns="0">
            <a:spAutoFit/>
          </a:bodyPr>
          <a:lstStyle/>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تشجّع طريقة سكامبر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 الإبداعَ في العصف الذّهني عن طريق إزالة الحدود، كما تعزّز الحلّ البنّاء للمشاكل بين الفِرَق. لتحقيق جلسة عصف ذهنيّ مثالية بطريقة سكامبر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 من المهم تعزيز بيئة تشجّع الأفكار الجديدة حيث لا يشعر أي شخص فيها أن مساهماته محلّ رفض.</a:t>
            </a:r>
          </a:p>
        </p:txBody>
      </p:sp>
      <p:sp>
        <p:nvSpPr>
          <p:cNvPr name="TextBox 3" id="3"/>
          <p:cNvSpPr txBox="true"/>
          <p:nvPr/>
        </p:nvSpPr>
        <p:spPr>
          <a:xfrm rot="0">
            <a:off x="5117455" y="1753034"/>
            <a:ext cx="8053090" cy="75501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ما هي مزايا سكامبر (</a:t>
            </a:r>
            <a:r>
              <a:rPr lang="en-US" b="true" sz="4399">
                <a:solidFill>
                  <a:srgbClr val="000000"/>
                </a:solidFill>
                <a:latin typeface="Open Sans Bold"/>
                <a:ea typeface="Open Sans Bold"/>
                <a:cs typeface="Open Sans Bold"/>
                <a:sym typeface="Open Sans Bold"/>
              </a:rPr>
              <a:t>SCAMPER</a:t>
            </a:r>
            <a:r>
              <a:rPr lang="ar-EG" b="true" sz="4399">
                <a:solidFill>
                  <a:srgbClr val="000000"/>
                </a:solidFill>
                <a:latin typeface="Open Sans Bold"/>
                <a:ea typeface="Open Sans Bold"/>
                <a:cs typeface="Open Sans Bold"/>
                <a:sym typeface="Open Sans Bold"/>
                <a:rtl val="true"/>
              </a:rPr>
              <a:t>)؟</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006397" y="5143500"/>
            <a:ext cx="9673804" cy="4875739"/>
          </a:xfrm>
          <a:custGeom>
            <a:avLst/>
            <a:gdLst/>
            <a:ahLst/>
            <a:cxnLst/>
            <a:rect r="r" b="b" t="t" l="l"/>
            <a:pathLst>
              <a:path h="4875739" w="9673804">
                <a:moveTo>
                  <a:pt x="0" y="0"/>
                </a:moveTo>
                <a:lnTo>
                  <a:pt x="9673805" y="0"/>
                </a:lnTo>
                <a:lnTo>
                  <a:pt x="9673805" y="4875739"/>
                </a:lnTo>
                <a:lnTo>
                  <a:pt x="0" y="4875739"/>
                </a:lnTo>
                <a:lnTo>
                  <a:pt x="0" y="0"/>
                </a:lnTo>
                <a:close/>
              </a:path>
            </a:pathLst>
          </a:custGeom>
          <a:blipFill>
            <a:blip r:embed="rId2"/>
            <a:stretch>
              <a:fillRect l="0" t="-10489" r="0" b="-10489"/>
            </a:stretch>
          </a:blipFill>
        </p:spPr>
      </p:sp>
      <p:sp>
        <p:nvSpPr>
          <p:cNvPr name="TextBox 3" id="3"/>
          <p:cNvSpPr txBox="true"/>
          <p:nvPr/>
        </p:nvSpPr>
        <p:spPr>
          <a:xfrm rot="0">
            <a:off x="0" y="2042918"/>
            <a:ext cx="18288000" cy="15360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المثال الكلاسيكي لهذه الأداة هو قصة نجاح مكدونالدز. فالكثير من الافكار التي أدت لانتشاره بهذا الشكل يمكن رؤيتها عبر طريقة </a:t>
            </a:r>
            <a:r>
              <a:rPr lang="en-US" b="true" sz="4399">
                <a:solidFill>
                  <a:srgbClr val="000000"/>
                </a:solidFill>
                <a:latin typeface="Open Sans Bold"/>
                <a:ea typeface="Open Sans Bold"/>
                <a:cs typeface="Open Sans Bold"/>
                <a:sym typeface="Open Sans Bold"/>
              </a:rPr>
              <a:t>SCAMPER</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795980" y="4697337"/>
            <a:ext cx="6189597" cy="4956610"/>
          </a:xfrm>
          <a:custGeom>
            <a:avLst/>
            <a:gdLst/>
            <a:ahLst/>
            <a:cxnLst/>
            <a:rect r="r" b="b" t="t" l="l"/>
            <a:pathLst>
              <a:path h="4956610" w="6189597">
                <a:moveTo>
                  <a:pt x="0" y="0"/>
                </a:moveTo>
                <a:lnTo>
                  <a:pt x="6189597" y="0"/>
                </a:lnTo>
                <a:lnTo>
                  <a:pt x="6189597" y="4956609"/>
                </a:lnTo>
                <a:lnTo>
                  <a:pt x="0" y="4956609"/>
                </a:lnTo>
                <a:lnTo>
                  <a:pt x="0" y="0"/>
                </a:lnTo>
                <a:close/>
              </a:path>
            </a:pathLst>
          </a:custGeom>
          <a:blipFill>
            <a:blip r:embed="rId2"/>
            <a:stretch>
              <a:fillRect l="0" t="0" r="0" b="0"/>
            </a:stretch>
          </a:blipFill>
        </p:spPr>
      </p:sp>
      <p:sp>
        <p:nvSpPr>
          <p:cNvPr name="TextBox 3" id="3"/>
          <p:cNvSpPr txBox="true"/>
          <p:nvPr/>
        </p:nvSpPr>
        <p:spPr>
          <a:xfrm rot="0">
            <a:off x="1028700" y="533857"/>
            <a:ext cx="16230600" cy="387921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بدل:</a:t>
            </a: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استبدلت مكدونالدز رقائق البطاطس التي كانت سائدة وقتها بالبطاطس المحمرة والتي صارت الآن الخيار الكلاسيكي مع اي وجبة برجر.</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882563" y="4228983"/>
            <a:ext cx="5029317" cy="5029317"/>
          </a:xfrm>
          <a:custGeom>
            <a:avLst/>
            <a:gdLst/>
            <a:ahLst/>
            <a:cxnLst/>
            <a:rect r="r" b="b" t="t" l="l"/>
            <a:pathLst>
              <a:path h="5029317" w="5029317">
                <a:moveTo>
                  <a:pt x="0" y="0"/>
                </a:moveTo>
                <a:lnTo>
                  <a:pt x="5029317" y="0"/>
                </a:lnTo>
                <a:lnTo>
                  <a:pt x="5029317" y="5029317"/>
                </a:lnTo>
                <a:lnTo>
                  <a:pt x="0" y="5029317"/>
                </a:lnTo>
                <a:lnTo>
                  <a:pt x="0" y="0"/>
                </a:lnTo>
                <a:close/>
              </a:path>
            </a:pathLst>
          </a:custGeom>
          <a:blipFill>
            <a:blip r:embed="rId2"/>
            <a:stretch>
              <a:fillRect l="0" t="0" r="0" b="0"/>
            </a:stretch>
          </a:blipFill>
        </p:spPr>
      </p:sp>
      <p:sp>
        <p:nvSpPr>
          <p:cNvPr name="TextBox 3" id="3"/>
          <p:cNvSpPr txBox="true"/>
          <p:nvPr/>
        </p:nvSpPr>
        <p:spPr>
          <a:xfrm rot="0">
            <a:off x="1028700" y="2045334"/>
            <a:ext cx="16230600" cy="30981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أضف:</a:t>
            </a: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بدات مكدونالدز بالتعاون مع ديزني، إضافة هدية مجانية للأطفال في وجبة هابي ميل.</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849723" y="5143500"/>
            <a:ext cx="6588554" cy="4935056"/>
          </a:xfrm>
          <a:custGeom>
            <a:avLst/>
            <a:gdLst/>
            <a:ahLst/>
            <a:cxnLst/>
            <a:rect r="r" b="b" t="t" l="l"/>
            <a:pathLst>
              <a:path h="4935056" w="6588554">
                <a:moveTo>
                  <a:pt x="0" y="0"/>
                </a:moveTo>
                <a:lnTo>
                  <a:pt x="6588554" y="0"/>
                </a:lnTo>
                <a:lnTo>
                  <a:pt x="6588554" y="4935056"/>
                </a:lnTo>
                <a:lnTo>
                  <a:pt x="0" y="4935056"/>
                </a:lnTo>
                <a:lnTo>
                  <a:pt x="0" y="0"/>
                </a:lnTo>
                <a:close/>
              </a:path>
            </a:pathLst>
          </a:custGeom>
          <a:blipFill>
            <a:blip r:embed="rId2"/>
            <a:stretch>
              <a:fillRect l="0" t="0" r="0" b="0"/>
            </a:stretch>
          </a:blipFill>
        </p:spPr>
      </p:sp>
      <p:sp>
        <p:nvSpPr>
          <p:cNvPr name="TextBox 3" id="3"/>
          <p:cNvSpPr txBox="true"/>
          <p:nvPr/>
        </p:nvSpPr>
        <p:spPr>
          <a:xfrm rot="0">
            <a:off x="458952" y="-1078866"/>
            <a:ext cx="16230600" cy="6222366"/>
          </a:xfrm>
          <a:prstGeom prst="rect">
            <a:avLst/>
          </a:prstGeom>
        </p:spPr>
        <p:txBody>
          <a:bodyPr anchor="t" rtlCol="false" tIns="0" lIns="0" bIns="0" rIns="0">
            <a:spAutoFit/>
          </a:bodyPr>
          <a:lstStyle/>
          <a:p>
            <a:pPr algn="ctr">
              <a:lnSpc>
                <a:spcPts val="6159"/>
              </a:lnSpc>
              <a:spcBef>
                <a:spcPct val="0"/>
              </a:spcBef>
            </a:pPr>
          </a:p>
          <a:p>
            <a:pPr algn="ctr">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غير:</a:t>
            </a: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استوحت مكدونالدز من سباقات فورميولا وان  فكرة الدرايف ثرو -المرور بالسيارة داخل المطعم وشراء الوجبة وأنت في السيارة-. حيث تمر السيارة خلال السباق بعدة محطات لتبديل الإطارات أو التزود بالوقود وهكذا.</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528642" y="5143500"/>
            <a:ext cx="7673854" cy="4888327"/>
          </a:xfrm>
          <a:custGeom>
            <a:avLst/>
            <a:gdLst/>
            <a:ahLst/>
            <a:cxnLst/>
            <a:rect r="r" b="b" t="t" l="l"/>
            <a:pathLst>
              <a:path h="4888327" w="7673854">
                <a:moveTo>
                  <a:pt x="0" y="0"/>
                </a:moveTo>
                <a:lnTo>
                  <a:pt x="7673854" y="0"/>
                </a:lnTo>
                <a:lnTo>
                  <a:pt x="7673854" y="4888327"/>
                </a:lnTo>
                <a:lnTo>
                  <a:pt x="0" y="4888327"/>
                </a:lnTo>
                <a:lnTo>
                  <a:pt x="0" y="0"/>
                </a:lnTo>
                <a:close/>
              </a:path>
            </a:pathLst>
          </a:custGeom>
          <a:blipFill>
            <a:blip r:embed="rId2"/>
            <a:stretch>
              <a:fillRect l="0" t="0" r="0" b="0"/>
            </a:stretch>
          </a:blipFill>
        </p:spPr>
      </p:sp>
      <p:sp>
        <p:nvSpPr>
          <p:cNvPr name="TextBox 3" id="3"/>
          <p:cNvSpPr txBox="true"/>
          <p:nvPr/>
        </p:nvSpPr>
        <p:spPr>
          <a:xfrm rot="0">
            <a:off x="1028700" y="483234"/>
            <a:ext cx="16230600" cy="46602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كبر\صغير\عدل:</a:t>
            </a: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بهدف زيادة الأرباح، زادت مكدونالدز من حجم البرجر فابتكرت فكرة البيج ماك. في الشرق الأوسط غيرت من شكل البرجر لجعله أكتر جذبًا  للجماهير العربية فأنتجت ماك أرابيا بخبز عربي بدل الخبز التقليدي الخاص بها.</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61659" y="5143500"/>
            <a:ext cx="7364683" cy="4900862"/>
          </a:xfrm>
          <a:custGeom>
            <a:avLst/>
            <a:gdLst/>
            <a:ahLst/>
            <a:cxnLst/>
            <a:rect r="r" b="b" t="t" l="l"/>
            <a:pathLst>
              <a:path h="4900862" w="7364683">
                <a:moveTo>
                  <a:pt x="0" y="0"/>
                </a:moveTo>
                <a:lnTo>
                  <a:pt x="7364682" y="0"/>
                </a:lnTo>
                <a:lnTo>
                  <a:pt x="7364682" y="4900862"/>
                </a:lnTo>
                <a:lnTo>
                  <a:pt x="0" y="4900862"/>
                </a:lnTo>
                <a:lnTo>
                  <a:pt x="0" y="0"/>
                </a:lnTo>
                <a:close/>
              </a:path>
            </a:pathLst>
          </a:custGeom>
          <a:blipFill>
            <a:blip r:embed="rId2"/>
            <a:stretch>
              <a:fillRect l="0" t="0" r="0" b="0"/>
            </a:stretch>
          </a:blipFill>
        </p:spPr>
      </p:sp>
      <p:sp>
        <p:nvSpPr>
          <p:cNvPr name="TextBox 3" id="3"/>
          <p:cNvSpPr txBox="true"/>
          <p:nvPr/>
        </p:nvSpPr>
        <p:spPr>
          <a:xfrm rot="0">
            <a:off x="1028700" y="214963"/>
            <a:ext cx="16230600" cy="4660266"/>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أعد استخدام:</a:t>
            </a: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لتطوير مصادر دخل أخرى، استثمرت مكدونالدز في مجال العقارات. فصارت تطور موقعًا ما، وتبني فيه مطعماً ثم تؤجره لمستثمر يدفع الإيجار بجانب امتياز استخدام العلامة.  اليوم تأتي عشرة بالمائة من أرباح الشركة من الإيجارات.</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629342" y="4941156"/>
            <a:ext cx="5029317" cy="5029317"/>
          </a:xfrm>
          <a:custGeom>
            <a:avLst/>
            <a:gdLst/>
            <a:ahLst/>
            <a:cxnLst/>
            <a:rect r="r" b="b" t="t" l="l"/>
            <a:pathLst>
              <a:path h="5029317" w="5029317">
                <a:moveTo>
                  <a:pt x="0" y="0"/>
                </a:moveTo>
                <a:lnTo>
                  <a:pt x="5029316" y="0"/>
                </a:lnTo>
                <a:lnTo>
                  <a:pt x="5029316" y="5029317"/>
                </a:lnTo>
                <a:lnTo>
                  <a:pt x="0" y="5029317"/>
                </a:lnTo>
                <a:lnTo>
                  <a:pt x="0" y="0"/>
                </a:lnTo>
                <a:close/>
              </a:path>
            </a:pathLst>
          </a:custGeom>
          <a:blipFill>
            <a:blip r:embed="rId2"/>
            <a:stretch>
              <a:fillRect l="0" t="0" r="0" b="0"/>
            </a:stretch>
          </a:blipFill>
        </p:spPr>
      </p:sp>
      <p:sp>
        <p:nvSpPr>
          <p:cNvPr name="TextBox 3" id="3"/>
          <p:cNvSpPr txBox="true"/>
          <p:nvPr/>
        </p:nvSpPr>
        <p:spPr>
          <a:xfrm rot="0">
            <a:off x="1028700" y="483234"/>
            <a:ext cx="16230600" cy="4660266"/>
          </a:xfrm>
          <a:prstGeom prst="rect">
            <a:avLst/>
          </a:prstGeom>
        </p:spPr>
        <p:txBody>
          <a:bodyPr anchor="t" rtlCol="false" tIns="0" lIns="0" bIns="0" rIns="0">
            <a:spAutoFit/>
          </a:bodyPr>
          <a:lstStyle/>
          <a:p>
            <a:pPr algn="ctr">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أزل:</a:t>
            </a: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في الالفينات قدم مكدونالدز فكرة (منيو الخمسة)، والتي تعتمد على استبعاد جزء من وجبة الكومبو التقليدية وبيع كل جزء منها على حدة في مقابل تقليل السعر.</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639719" y="5143500"/>
            <a:ext cx="7008562" cy="4916454"/>
          </a:xfrm>
          <a:custGeom>
            <a:avLst/>
            <a:gdLst/>
            <a:ahLst/>
            <a:cxnLst/>
            <a:rect r="r" b="b" t="t" l="l"/>
            <a:pathLst>
              <a:path h="4916454" w="7008562">
                <a:moveTo>
                  <a:pt x="0" y="0"/>
                </a:moveTo>
                <a:lnTo>
                  <a:pt x="7008562" y="0"/>
                </a:lnTo>
                <a:lnTo>
                  <a:pt x="7008562" y="4916454"/>
                </a:lnTo>
                <a:lnTo>
                  <a:pt x="0" y="4916454"/>
                </a:lnTo>
                <a:lnTo>
                  <a:pt x="0" y="0"/>
                </a:lnTo>
                <a:close/>
              </a:path>
            </a:pathLst>
          </a:custGeom>
          <a:blipFill>
            <a:blip r:embed="rId2"/>
            <a:stretch>
              <a:fillRect l="0" t="0" r="0" b="0"/>
            </a:stretch>
          </a:blipFill>
        </p:spPr>
      </p:sp>
      <p:sp>
        <p:nvSpPr>
          <p:cNvPr name="TextBox 3" id="3"/>
          <p:cNvSpPr txBox="true"/>
          <p:nvPr/>
        </p:nvSpPr>
        <p:spPr>
          <a:xfrm rot="0">
            <a:off x="0" y="-6868954"/>
            <a:ext cx="18288000" cy="11689716"/>
          </a:xfrm>
          <a:prstGeom prst="rect">
            <a:avLst/>
          </a:prstGeom>
        </p:spPr>
        <p:txBody>
          <a:bodyPr anchor="t" rtlCol="false" tIns="0" lIns="0" bIns="0" rIns="0">
            <a:spAutoFit/>
          </a:bodyPr>
          <a:lstStyle/>
          <a:p>
            <a:pPr algn="ctr" rtl="true">
              <a:lnSpc>
                <a:spcPts val="6159"/>
              </a:lnSpc>
              <a:spcBef>
                <a:spcPct val="0"/>
              </a:spcBef>
            </a:pPr>
          </a:p>
          <a:p>
            <a:pPr algn="ctr" rtl="true">
              <a:lnSpc>
                <a:spcPts val="6159"/>
              </a:lnSpc>
              <a:spcBef>
                <a:spcPct val="0"/>
              </a:spcBef>
            </a:pPr>
          </a:p>
          <a:p>
            <a:pPr algn="ctr" rtl="true">
              <a:lnSpc>
                <a:spcPts val="6159"/>
              </a:lnSpc>
              <a:spcBef>
                <a:spcPct val="0"/>
              </a:spcBef>
            </a:pPr>
          </a:p>
          <a:p>
            <a:pPr algn="ctr" rtl="true">
              <a:lnSpc>
                <a:spcPts val="6159"/>
              </a:lnSpc>
              <a:spcBef>
                <a:spcPct val="0"/>
              </a:spcBef>
            </a:pPr>
          </a:p>
          <a:p>
            <a:pPr algn="ctr" rtl="true">
              <a:lnSpc>
                <a:spcPts val="6159"/>
              </a:lnSpc>
              <a:spcBef>
                <a:spcPct val="0"/>
              </a:spcBef>
            </a:pPr>
          </a:p>
          <a:p>
            <a:pPr algn="ctr" rtl="true">
              <a:lnSpc>
                <a:spcPts val="6159"/>
              </a:lnSpc>
              <a:spcBef>
                <a:spcPct val="0"/>
              </a:spcBef>
            </a:pPr>
          </a:p>
          <a:p>
            <a:pPr algn="ctr" rtl="true">
              <a:lnSpc>
                <a:spcPts val="6159"/>
              </a:lnSpc>
              <a:spcBef>
                <a:spcPct val="0"/>
              </a:spcBef>
            </a:pPr>
          </a:p>
          <a:p>
            <a:pPr algn="ctr" rtl="true">
              <a:lnSpc>
                <a:spcPts val="6159"/>
              </a:lnSpc>
              <a:spcBef>
                <a:spcPct val="0"/>
              </a:spcBef>
            </a:pPr>
          </a:p>
          <a:p>
            <a:pPr algn="ctr" rtl="true">
              <a:lnSpc>
                <a:spcPts val="6159"/>
              </a:lnSpc>
              <a:spcBef>
                <a:spcPct val="0"/>
              </a:spcBef>
            </a:pPr>
          </a:p>
          <a:p>
            <a:pPr algn="ctr" rtl="true">
              <a:lnSpc>
                <a:spcPts val="6159"/>
              </a:lnSpc>
              <a:spcBef>
                <a:spcPct val="0"/>
              </a:spcBef>
            </a:pP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أعد ترتيب\ اعكس:</a:t>
            </a:r>
          </a:p>
          <a:p>
            <a:pPr algn="ctr" rtl="true">
              <a:lnSpc>
                <a:spcPts val="6159"/>
              </a:lnSpc>
              <a:spcBef>
                <a:spcPct val="0"/>
              </a:spcBef>
            </a:pPr>
          </a:p>
          <a:p>
            <a:pPr algn="ctr" rtl="true">
              <a:lnSpc>
                <a:spcPts val="6159"/>
              </a:lnSpc>
              <a:spcBef>
                <a:spcPct val="0"/>
              </a:spcBef>
            </a:pPr>
            <a:r>
              <a:rPr lang="ar-EG" b="true" sz="4399">
                <a:solidFill>
                  <a:srgbClr val="000000"/>
                </a:solidFill>
                <a:latin typeface="Open Sans Bold"/>
                <a:ea typeface="Open Sans Bold"/>
                <a:cs typeface="Open Sans Bold"/>
                <a:sym typeface="Open Sans Bold"/>
                <a:rtl val="true"/>
              </a:rPr>
              <a:t>قدمت مكدونالدز تجربة جديدة للمستهلكين في المطاعم بجعل الزبائن يدفعون ثمن الوجبة أولا ثم يتناولونها.</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DAF_9GyCpEQ</dc:identifier>
  <dcterms:modified xsi:type="dcterms:W3CDTF">2011-08-01T06:04:30Z</dcterms:modified>
  <cp:revision>1</cp:revision>
  <dc:title>يساعد في العصف الذّهني والتّفكير الإبداعي واستكشاف الاحتمالات الجديدة.</dc:title>
</cp:coreProperties>
</file>