
<file path=[Content_Types].xml><?xml version="1.0" encoding="utf-8"?>
<Types xmlns="http://schemas.openxmlformats.org/package/2006/content-types">
  <Default ContentType="application/x-fontdata" Extension="fntdata"/>
  <Default ContentType="image/gif" Extension="gif"/>
  <Default ContentType="image/jpeg" Extension="jpeg"/>
  <Default ContentType="image/png" Extension="png"/>
  <Default ContentType="application/vnd.openxmlformats-package.relationships+xml" Extension="rels"/>
  <Default ContentType="image/svg+xml" Extension="svg"/>
  <Default ContentType="application/xml" Extension="xml"/>
  <Override ContentType="application/vnd.openxmlformats-officedocument.extended-properties+xml" PartName="/docProps/app.xml"/>
  <Override ContentType="application/vnd.openxmlformats-package.core-properties+xml" PartName="/docProps/core.xml"/>
  <Override ContentType="application/vnd.openxmlformats-officedocument.presentationml.presentation.main+xml" PartName="/ppt/presentation.xml"/>
  <Override ContentType="application/vnd.openxmlformats-officedocument.presentationml.presProps+xml" PartName="/ppt/presProps.xml"/>
  <Override ContentType="application/vnd.openxmlformats-officedocument.presentationml.slideLayout+xml" PartName="/ppt/slideLayouts/slideLayout1.xml"/>
  <Override ContentType="application/vnd.openxmlformats-officedocument.presentationml.slideLayout+xml" PartName="/ppt/slideLayouts/slideLayout2.xml"/>
  <Override ContentType="application/vnd.openxmlformats-officedocument.presentationml.slideLayout+xml" PartName="/ppt/slideLayouts/slideLayout3.xml"/>
  <Override ContentType="application/vnd.openxmlformats-officedocument.presentationml.slideLayout+xml" PartName="/ppt/slideLayouts/slideLayout4.xml"/>
  <Override ContentType="application/vnd.openxmlformats-officedocument.presentationml.slideLayout+xml" PartName="/ppt/slideLayouts/slideLayout5.xml"/>
  <Override ContentType="application/vnd.openxmlformats-officedocument.presentationml.slideLayout+xml" PartName="/ppt/slideLayouts/slideLayout6.xml"/>
  <Override ContentType="application/vnd.openxmlformats-officedocument.presentationml.slideLayout+xml" PartName="/ppt/slideLayouts/slideLayout7.xml"/>
  <Override ContentType="application/vnd.openxmlformats-officedocument.presentationml.slideLayout+xml" PartName="/ppt/slideLayouts/slideLayout8.xml"/>
  <Override ContentType="application/vnd.openxmlformats-officedocument.presentationml.slideLayout+xml" PartName="/ppt/slideLayouts/slideLayout9.xml"/>
  <Override ContentType="application/vnd.openxmlformats-officedocument.presentationml.slideLayout+xml" PartName="/ppt/slideLayouts/slideLayout10.xml"/>
  <Override ContentType="application/vnd.openxmlformats-officedocument.presentationml.slideLayout+xml" PartName="/ppt/slideLayouts/slideLayout11.xml"/>
  <Override ContentType="application/vnd.openxmlformats-officedocument.presentationml.slideMaster+xml" PartName="/ppt/slideMasters/slideMaster1.xml"/>
  <Override ContentType="application/vnd.openxmlformats-officedocument.presentationml.slide+xml" PartName="/ppt/slides/slide1.xml"/>
  <Override ContentType="application/vnd.openxmlformats-officedocument.presentationml.slide+xml" PartName="/ppt/slides/slide2.xml"/>
  <Override ContentType="application/vnd.openxmlformats-officedocument.presentationml.slide+xml" PartName="/ppt/slides/slide3.xml"/>
  <Override ContentType="application/vnd.openxmlformats-officedocument.presentationml.slide+xml" PartName="/ppt/slides/slide4.xml"/>
  <Override ContentType="application/vnd.openxmlformats-officedocument.presentationml.slide+xml" PartName="/ppt/slides/slide5.xml"/>
  <Override ContentType="application/vnd.openxmlformats-officedocument.presentationml.slide+xml" PartName="/ppt/slides/slide6.xml"/>
  <Override ContentType="application/vnd.openxmlformats-officedocument.presentationml.slide+xml" PartName="/ppt/slides/slide7.xml"/>
  <Override ContentType="application/vnd.openxmlformats-officedocument.presentationml.slide+xml" PartName="/ppt/slides/slide8.xml"/>
  <Override ContentType="application/vnd.openxmlformats-officedocument.presentationml.slide+xml" PartName="/ppt/slides/slide9.xml"/>
  <Override ContentType="application/vnd.openxmlformats-officedocument.presentationml.slide+xml" PartName="/ppt/slides/slide10.xml"/>
  <Override ContentType="application/vnd.openxmlformats-officedocument.presentationml.slide+xml" PartName="/ppt/slides/slide11.xml"/>
  <Override ContentType="application/vnd.openxmlformats-officedocument.presentationml.slide+xml" PartName="/ppt/slides/slide12.xml"/>
  <Override ContentType="application/vnd.openxmlformats-officedocument.presentationml.slide+xml" PartName="/ppt/slides/slide13.xml"/>
  <Override ContentType="application/vnd.openxmlformats-officedocument.presentationml.slide+xml" PartName="/ppt/slides/slide14.xml"/>
  <Override ContentType="application/vnd.openxmlformats-officedocument.presentationml.slide+xml" PartName="/ppt/slides/slide15.xml"/>
  <Override ContentType="application/vnd.openxmlformats-officedocument.presentationml.slide+xml" PartName="/ppt/slides/slide16.xml"/>
  <Override ContentType="application/vnd.openxmlformats-officedocument.presentationml.slide+xml" PartName="/ppt/slides/slide17.xml"/>
  <Override ContentType="application/vnd.openxmlformats-officedocument.presentationml.slide+xml" PartName="/ppt/slides/slide18.xml"/>
  <Override ContentType="application/vnd.openxmlformats-officedocument.presentationml.slide+xml" PartName="/ppt/slides/slide19.xml"/>
  <Override ContentType="application/vnd.openxmlformats-officedocument.presentationml.slide+xml" PartName="/ppt/slides/slide20.xml"/>
  <Override ContentType="application/vnd.openxmlformats-officedocument.presentationml.slide+xml" PartName="/ppt/slides/slide21.xml"/>
  <Override ContentType="application/vnd.openxmlformats-officedocument.presentationml.slide+xml" PartName="/ppt/slides/slide22.xml"/>
  <Override ContentType="application/vnd.openxmlformats-officedocument.presentationml.slide+xml" PartName="/ppt/slides/slide23.xml"/>
  <Override ContentType="application/vnd.openxmlformats-officedocument.presentationml.slide+xml" PartName="/ppt/slides/slide24.xml"/>
  <Override ContentType="application/vnd.openxmlformats-officedocument.presentationml.slide+xml" PartName="/ppt/slides/slide25.xml"/>
  <Override ContentType="application/vnd.openxmlformats-officedocument.presentationml.slide+xml" PartName="/ppt/slides/slide26.xml"/>
  <Override ContentType="application/vnd.openxmlformats-officedocument.presentationml.slide+xml" PartName="/ppt/slides/slide27.xml"/>
  <Override ContentType="application/vnd.openxmlformats-officedocument.presentationml.slide+xml" PartName="/ppt/slides/slide28.xml"/>
  <Override ContentType="application/vnd.openxmlformats-officedocument.presentationml.tableStyles+xml" PartName="/ppt/tableStyles.xml"/>
  <Override ContentType="application/vnd.openxmlformats-officedocument.theme+xml" PartName="/ppt/theme/theme1.xml"/>
  <Override ContentType="application/vnd.openxmlformats-officedocument.presentationml.viewProps+xml" PartName="/ppt/viewProps.xml"/>
</Types>
</file>

<file path=_rels/.rels><?xml version="1.0" encoding="UTF-8" standalone="yes"?><Relationships xmlns="http://schemas.openxmlformats.org/package/2006/relationships"><Relationship Id="rId1" Target="ppt/presentation.xml" Type="http://schemas.openxmlformats.org/officeDocument/2006/relationships/officeDocument"/><Relationship Id="rId2" Target="docProps/thumbnail.jpeg" Type="http://schemas.openxmlformats.org/package/2006/relationships/metadata/thumbnail"/><Relationship Id="rId3" Target="docProps/core.xml" Type="http://schemas.openxmlformats.org/package/2006/relationships/metadata/core-properties"/><Relationship Id="rId4" Target="docProps/app.xml" Type="http://schemas.openxmlformats.org/officeDocument/2006/relationships/extended-properties"/></Relationships>
</file>

<file path=ppt/presentation.xml><?xml version="1.0" encoding="utf-8"?>
<p:presentation xmlns:a="http://schemas.openxmlformats.org/drawingml/2006/main" xmlns:r="http://schemas.openxmlformats.org/officeDocument/2006/relationships" xmlns:p="http://schemas.openxmlformats.org/presentationml/2006/main" saveSubsetFonts="1" embedTrueTypeFonts="true">
  <p:sldMasterIdLst>
    <p:sldMasterId id="2147483648" r:id="rId1"/>
  </p:sldMasterIdLst>
  <p:sldIdLst>
    <p:sldId id="256" r:id="rId6"/>
    <p:sldId id="257" r:id="rId7"/>
    <p:sldId id="258" r:id="rId8"/>
    <p:sldId id="259" r:id="rId9"/>
    <p:sldId id="260" r:id="rId10"/>
    <p:sldId id="261" r:id="rId11"/>
    <p:sldId id="262" r:id="rId12"/>
    <p:sldId id="263" r:id="rId13"/>
    <p:sldId id="264" r:id="rId14"/>
    <p:sldId id="265" r:id="rId15"/>
    <p:sldId id="266" r:id="rId16"/>
    <p:sldId id="267" r:id="rId17"/>
    <p:sldId id="268" r:id="rId18"/>
    <p:sldId id="269" r:id="rId19"/>
    <p:sldId id="270" r:id="rId20"/>
    <p:sldId id="271" r:id="rId21"/>
    <p:sldId id="272" r:id="rId22"/>
    <p:sldId id="273" r:id="rId23"/>
    <p:sldId id="274" r:id="rId24"/>
    <p:sldId id="275" r:id="rId25"/>
    <p:sldId id="276" r:id="rId26"/>
    <p:sldId id="277" r:id="rId27"/>
    <p:sldId id="278" r:id="rId28"/>
    <p:sldId id="279" r:id="rId29"/>
    <p:sldId id="280" r:id="rId30"/>
    <p:sldId id="281" r:id="rId31"/>
    <p:sldId id="282" r:id="rId32"/>
    <p:sldId id="283" r:id="rId33"/>
  </p:sldIdLst>
  <p:sldSz cx="18288000" cy="10287000"/>
  <p:notesSz cx="6858000" cy="9144000"/>
  <p:embeddedFontLst>
    <p:embeddedFont>
      <p:font typeface="Open Sans 2 Bold" charset="1" panose="020B0806030504020204"/>
      <p:regular r:id="rId34"/>
    </p:embeddedFont>
    <p:embeddedFont>
      <p:font typeface="Open Sans 1 Bold" charset="1" panose="00000000000000000000"/>
      <p:regular r:id="rId35"/>
    </p:embeddedFont>
    <p:embeddedFont>
      <p:font typeface="Open Sans 1" charset="1" panose="00000000000000000000"/>
      <p:regular r:id="rId36"/>
    </p:embeddedFont>
    <p:embeddedFont>
      <p:font typeface="Open Sans 2" charset="1" panose="020B0606030504020204"/>
      <p:regular r:id="rId37"/>
    </p:embeddedFont>
  </p:embeddedFontLst>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autoAdjust="0"/>
    <p:restoredTop sz="94622" autoAdjust="0"/>
  </p:normalViewPr>
  <p:slideViewPr>
    <p:cSldViewPr>
      <p:cViewPr varScale="1">
        <p:scale>
          <a:sx n="74" d="100"/>
          <a:sy n="74" d="100"/>
        </p:scale>
        <p:origin x="-1092" y="-90"/>
      </p:cViewPr>
      <p:guideLst>
        <p:guide orient="horz" pos="2160"/>
        <p:guide pos="2880"/>
      </p:guideLst>
    </p:cSldViewPr>
  </p:slideViewPr>
  <p:outlineViewPr>
    <p:cViewPr>
      <p:scale>
        <a:sx n="33" d="100"/>
        <a:sy n="33" d="100"/>
      </p:scale>
      <p:origin x="0" y="0"/>
    </p:cViewPr>
  </p:outlineViewPr>
  <p:notesTextViewPr>
    <p:cViewPr>
      <p:scale>
        <a:sx n="100" d="100"/>
        <a:sy n="100" d="100"/>
      </p:scale>
      <p:origin x="0" y="0"/>
    </p:cViewPr>
  </p:notesTextViewPr>
  <p:gridSpacing cx="76200" cy="76200"/>
</p:viewPr>
</file>

<file path=ppt/_rels/presentation.xml.rels><?xml version="1.0" encoding="UTF-8" standalone="yes"?><Relationships xmlns="http://schemas.openxmlformats.org/package/2006/relationships"><Relationship Id="rId1" Target="slideMasters/slideMaster1.xml" Type="http://schemas.openxmlformats.org/officeDocument/2006/relationships/slideMaster"/><Relationship Id="rId10" Target="slides/slide5.xml" Type="http://schemas.openxmlformats.org/officeDocument/2006/relationships/slide"/><Relationship Id="rId11" Target="slides/slide6.xml" Type="http://schemas.openxmlformats.org/officeDocument/2006/relationships/slide"/><Relationship Id="rId12" Target="slides/slide7.xml" Type="http://schemas.openxmlformats.org/officeDocument/2006/relationships/slide"/><Relationship Id="rId13" Target="slides/slide8.xml" Type="http://schemas.openxmlformats.org/officeDocument/2006/relationships/slide"/><Relationship Id="rId14" Target="slides/slide9.xml" Type="http://schemas.openxmlformats.org/officeDocument/2006/relationships/slide"/><Relationship Id="rId15" Target="slides/slide10.xml" Type="http://schemas.openxmlformats.org/officeDocument/2006/relationships/slide"/><Relationship Id="rId16" Target="slides/slide11.xml" Type="http://schemas.openxmlformats.org/officeDocument/2006/relationships/slide"/><Relationship Id="rId17" Target="slides/slide12.xml" Type="http://schemas.openxmlformats.org/officeDocument/2006/relationships/slide"/><Relationship Id="rId18" Target="slides/slide13.xml" Type="http://schemas.openxmlformats.org/officeDocument/2006/relationships/slide"/><Relationship Id="rId19" Target="slides/slide14.xml" Type="http://schemas.openxmlformats.org/officeDocument/2006/relationships/slide"/><Relationship Id="rId2" Target="presProps.xml" Type="http://schemas.openxmlformats.org/officeDocument/2006/relationships/presProps"/><Relationship Id="rId20" Target="slides/slide15.xml" Type="http://schemas.openxmlformats.org/officeDocument/2006/relationships/slide"/><Relationship Id="rId21" Target="slides/slide16.xml" Type="http://schemas.openxmlformats.org/officeDocument/2006/relationships/slide"/><Relationship Id="rId22" Target="slides/slide17.xml" Type="http://schemas.openxmlformats.org/officeDocument/2006/relationships/slide"/><Relationship Id="rId23" Target="slides/slide18.xml" Type="http://schemas.openxmlformats.org/officeDocument/2006/relationships/slide"/><Relationship Id="rId24" Target="slides/slide19.xml" Type="http://schemas.openxmlformats.org/officeDocument/2006/relationships/slide"/><Relationship Id="rId25" Target="slides/slide20.xml" Type="http://schemas.openxmlformats.org/officeDocument/2006/relationships/slide"/><Relationship Id="rId26" Target="slides/slide21.xml" Type="http://schemas.openxmlformats.org/officeDocument/2006/relationships/slide"/><Relationship Id="rId27" Target="slides/slide22.xml" Type="http://schemas.openxmlformats.org/officeDocument/2006/relationships/slide"/><Relationship Id="rId28" Target="slides/slide23.xml" Type="http://schemas.openxmlformats.org/officeDocument/2006/relationships/slide"/><Relationship Id="rId29" Target="slides/slide24.xml" Type="http://schemas.openxmlformats.org/officeDocument/2006/relationships/slide"/><Relationship Id="rId3" Target="viewProps.xml" Type="http://schemas.openxmlformats.org/officeDocument/2006/relationships/viewProps"/><Relationship Id="rId30" Target="slides/slide25.xml" Type="http://schemas.openxmlformats.org/officeDocument/2006/relationships/slide"/><Relationship Id="rId31" Target="slides/slide26.xml" Type="http://schemas.openxmlformats.org/officeDocument/2006/relationships/slide"/><Relationship Id="rId32" Target="slides/slide27.xml" Type="http://schemas.openxmlformats.org/officeDocument/2006/relationships/slide"/><Relationship Id="rId33" Target="slides/slide28.xml" Type="http://schemas.openxmlformats.org/officeDocument/2006/relationships/slide"/><Relationship Id="rId34" Target="fonts/font34.fntdata" Type="http://schemas.openxmlformats.org/officeDocument/2006/relationships/font"/><Relationship Id="rId35" Target="fonts/font35.fntdata" Type="http://schemas.openxmlformats.org/officeDocument/2006/relationships/font"/><Relationship Id="rId36" Target="fonts/font36.fntdata" Type="http://schemas.openxmlformats.org/officeDocument/2006/relationships/font"/><Relationship Id="rId37" Target="fonts/font37.fntdata" Type="http://schemas.openxmlformats.org/officeDocument/2006/relationships/font"/><Relationship Id="rId4" Target="theme/theme1.xml" Type="http://schemas.openxmlformats.org/officeDocument/2006/relationships/theme"/><Relationship Id="rId5" Target="tableStyles.xml" Type="http://schemas.openxmlformats.org/officeDocument/2006/relationships/tableStyles"/><Relationship Id="rId6" Target="slides/slide1.xml" Type="http://schemas.openxmlformats.org/officeDocument/2006/relationships/slide"/><Relationship Id="rId7" Target="slides/slide2.xml" Type="http://schemas.openxmlformats.org/officeDocument/2006/relationships/slide"/><Relationship Id="rId8" Target="slides/slide3.xml" Type="http://schemas.openxmlformats.org/officeDocument/2006/relationships/slide"/><Relationship Id="rId9" Target="slides/slide4.xml" Type="http://schemas.openxmlformats.org/officeDocument/2006/relationships/slide"/></Relationships>
</file>

<file path=ppt/slideLayouts/_rels/slideLayout1.xml.rels><?xml version="1.0" encoding="UTF-8" standalone="yes"?><Relationships xmlns="http://schemas.openxmlformats.org/package/2006/relationships"><Relationship Id="rId1" Target="../slideMasters/slideMaster1.xml" Type="http://schemas.openxmlformats.org/officeDocument/2006/relationships/slideMaster"/></Relationships>
</file>

<file path=ppt/slideLayouts/_rels/slideLayout2.xml.rels><?xml version="1.0" encoding="UTF-8" standalone="yes"?><Relationships xmlns="http://schemas.openxmlformats.org/package/2006/relationships"><Relationship Id="rId1" Target="../slideMasters/slideMaster1.xml" Type="http://schemas.openxmlformats.org/officeDocument/2006/relationships/slideMaster"/></Relationships>
</file>

<file path=ppt/slideLayouts/_rels/slideLayout3.xml.rels><?xml version="1.0" encoding="UTF-8" standalone="yes"?><Relationships xmlns="http://schemas.openxmlformats.org/package/2006/relationships"><Relationship Id="rId1" Target="../slideMasters/slideMaster1.xml" Type="http://schemas.openxmlformats.org/officeDocument/2006/relationships/slideMaster"/></Relationships>
</file>

<file path=ppt/slideLayouts/_rels/slideLayout4.xml.rels><?xml version="1.0" encoding="UTF-8" standalone="yes"?><Relationships xmlns="http://schemas.openxmlformats.org/package/2006/relationships"><Relationship Id="rId1" Target="../slideMasters/slideMaster1.xml" Type="http://schemas.openxmlformats.org/officeDocument/2006/relationships/slideMaster"/></Relationships>
</file>

<file path=ppt/slideLayouts/_rels/slideLayout5.xml.rels><?xml version="1.0" encoding="UTF-8" standalone="yes"?><Relationships xmlns="http://schemas.openxmlformats.org/package/2006/relationships"><Relationship Id="rId1" Target="../slideMasters/slideMaster1.xml" Type="http://schemas.openxmlformats.org/officeDocument/2006/relationships/slideMaster"/></Relationships>
</file>

<file path=ppt/slideLayouts/_rels/slideLayout6.xml.rels><?xml version="1.0" encoding="UTF-8" standalone="yes"?><Relationships xmlns="http://schemas.openxmlformats.org/package/2006/relationships"><Relationship Id="rId1" Target="../slideMasters/slideMaster1.xml" Type="http://schemas.openxmlformats.org/officeDocument/2006/relationships/slideMaster"/></Relationships>
</file>

<file path=ppt/slideLayouts/_rels/slideLayout7.xml.rels><?xml version="1.0" encoding="UTF-8" standalone="yes"?><Relationships xmlns="http://schemas.openxmlformats.org/package/2006/relationships"><Relationship Id="rId1" Target="../slideMasters/slideMaster1.xml" Type="http://schemas.openxmlformats.org/officeDocument/2006/relationships/slideMaster"/></Relationships>
</file>

<file path=ppt/slideLayouts/_rels/slideLayout8.xml.rels><?xml version="1.0" encoding="UTF-8" standalone="yes"?><Relationships xmlns="http://schemas.openxmlformats.org/package/2006/relationships"><Relationship Id="rId1" Target="../slideMasters/slideMaster1.xml" Type="http://schemas.openxmlformats.org/officeDocument/2006/relationships/slideMaster"/></Relationships>
</file>

<file path=ppt/slideLayouts/_rels/slideLayout9.xml.rels><?xml version="1.0" encoding="UTF-8" standalone="yes"?><Relationships xmlns="http://schemas.openxmlformats.org/package/2006/relationships"><Relationship Id="rId1" Target="../slideMasters/slideMaster1.xml" Type="http://schemas.openxmlformats.org/officeDocument/2006/relationships/slideMaster"/></Relationships>
</file>

<file path=ppt/slideLayouts/_rels/slideLayout10.xml.rels><?xml version="1.0" encoding="UTF-8" standalone="yes"?><Relationships xmlns="http://schemas.openxmlformats.org/package/2006/relationships"><Relationship Id="rId1" Target="../slideMasters/slideMaster1.xml" Type="http://schemas.openxmlformats.org/officeDocument/2006/relationships/slideMaster"/></Relationships>
</file>

<file path=ppt/slideLayouts/_rels/slideLayout11.xml.rels><?xml version="1.0" encoding="UTF-8" standalone="yes"?><Relationships xmlns="http://schemas.openxmlformats.org/package/2006/relationships"><Relationship Id="rId1" Target="../slideMasters/slideMaster1.xml" Type="http://schemas.openxmlformats.org/officeDocument/2006/relationships/slideMaster"/></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1D8BD707-D9CF-40AE-B4C6-C98DA3205C09}" type="datetimeFigureOut">
              <a:rPr lang="en-US" smtClean="0"/>
              <a:pPr/>
              <a:t>8/1/2011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1D8BD707-D9CF-40AE-B4C6-C98DA3205C09}" type="datetimeFigureOut">
              <a:rPr lang="en-US" smtClean="0"/>
              <a:pPr/>
              <a:t>8/1/2011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1D8BD707-D9CF-40AE-B4C6-C98DA3205C09}" type="datetimeFigureOut">
              <a:rPr lang="en-US" smtClean="0"/>
              <a:pPr/>
              <a:t>8/1/2011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1D8BD707-D9CF-40AE-B4C6-C98DA3205C09}" type="datetimeFigureOut">
              <a:rPr lang="en-US" smtClean="0"/>
              <a:pPr/>
              <a:t>8/1/2011</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1D8BD707-D9CF-40AE-B4C6-C98DA3205C09}" type="datetimeFigureOut">
              <a:rPr lang="en-US" smtClean="0"/>
              <a:pPr/>
              <a:t>8/1/2011</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1D8BD707-D9CF-40AE-B4C6-C98DA3205C09}" type="datetimeFigureOut">
              <a:rPr lang="en-US" smtClean="0"/>
              <a:pPr/>
              <a:t>8/1/2011</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1D8BD707-D9CF-40AE-B4C6-C98DA3205C09}" type="datetimeFigureOut">
              <a:rPr lang="en-US" smtClean="0"/>
              <a:pPr/>
              <a:t>8/1/2011</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1D8BD707-D9CF-40AE-B4C6-C98DA3205C09}" type="datetimeFigureOut">
              <a:rPr lang="en-US" smtClean="0"/>
              <a:pPr/>
              <a:t>8/1/2011</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1D8BD707-D9CF-40AE-B4C6-C98DA3205C09}" type="datetimeFigureOut">
              <a:rPr lang="en-US" smtClean="0"/>
              <a:pPr/>
              <a:t>8/1/2011</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1D8BD707-D9CF-40AE-B4C6-C98DA3205C09}" type="datetimeFigureOut">
              <a:rPr lang="en-US" smtClean="0"/>
              <a:pPr/>
              <a:t>8/1/2011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1D8BD707-D9CF-40AE-B4C6-C98DA3205C09}" type="datetimeFigureOut">
              <a:rPr lang="en-US" smtClean="0"/>
              <a:pPr/>
              <a:t>8/1/2011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Masters/_rels/slideMaster1.xml.rels><?xml version="1.0" encoding="UTF-8" standalone="yes"?><Relationships xmlns="http://schemas.openxmlformats.org/package/2006/relationships"><Relationship Id="rId1" Target="../slideLayouts/slideLayout1.xml" Type="http://schemas.openxmlformats.org/officeDocument/2006/relationships/slideLayout"/><Relationship Id="rId10" Target="../slideLayouts/slideLayout10.xml" Type="http://schemas.openxmlformats.org/officeDocument/2006/relationships/slideLayout"/><Relationship Id="rId11" Target="../slideLayouts/slideLayout11.xml" Type="http://schemas.openxmlformats.org/officeDocument/2006/relationships/slideLayout"/><Relationship Id="rId12" Target="../theme/theme1.xml" Type="http://schemas.openxmlformats.org/officeDocument/2006/relationships/theme"/><Relationship Id="rId2" Target="../slideLayouts/slideLayout2.xml" Type="http://schemas.openxmlformats.org/officeDocument/2006/relationships/slideLayout"/><Relationship Id="rId3" Target="../slideLayouts/slideLayout3.xml" Type="http://schemas.openxmlformats.org/officeDocument/2006/relationships/slideLayout"/><Relationship Id="rId4" Target="../slideLayouts/slideLayout4.xml" Type="http://schemas.openxmlformats.org/officeDocument/2006/relationships/slideLayout"/><Relationship Id="rId5" Target="../slideLayouts/slideLayout5.xml" Type="http://schemas.openxmlformats.org/officeDocument/2006/relationships/slideLayout"/><Relationship Id="rId6" Target="../slideLayouts/slideLayout6.xml" Type="http://schemas.openxmlformats.org/officeDocument/2006/relationships/slideLayout"/><Relationship Id="rId7" Target="../slideLayouts/slideLayout7.xml" Type="http://schemas.openxmlformats.org/officeDocument/2006/relationships/slideLayout"/><Relationship Id="rId8" Target="../slideLayouts/slideLayout8.xml" Type="http://schemas.openxmlformats.org/officeDocument/2006/relationships/slideLayout"/><Relationship Id="rId9" Target="../slideLayouts/slideLayout9.xml" Type="http://schemas.openxmlformats.org/officeDocument/2006/relationships/slideLayout"/></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1D8BD707-D9CF-40AE-B4C6-C98DA3205C09}" type="datetimeFigureOut">
              <a:rPr lang="en-US" smtClean="0"/>
              <a:pPr/>
              <a:t>8/1/2011</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B6F15528-21DE-4FAA-801E-634DDDAF4B2B}" type="slidenum">
              <a:rPr lang="en-US" smtClean="0"/>
              <a:pPr/>
              <a:t>‹#›</a:t>
            </a:fld>
            <a:endParaRPr 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Relationships xmlns="http://schemas.openxmlformats.org/package/2006/relationships"><Relationship Id="rId1" Target="../slideLayouts/slideLayout7.xml" Type="http://schemas.openxmlformats.org/officeDocument/2006/relationships/slideLayout"/><Relationship Id="rId2" Target="../media/image1.jpeg" Type="http://schemas.openxmlformats.org/officeDocument/2006/relationships/image"/><Relationship Id="rId3" Target="../media/image2.png" Type="http://schemas.openxmlformats.org/officeDocument/2006/relationships/image"/><Relationship Id="rId4" Target="../media/image3.svg" Type="http://schemas.openxmlformats.org/officeDocument/2006/relationships/image"/></Relationships>
</file>

<file path=ppt/slides/_rels/slide2.xml.rels><?xml version="1.0" encoding="UTF-8" standalone="yes"?><Relationships xmlns="http://schemas.openxmlformats.org/package/2006/relationships"><Relationship Id="rId1" Target="../slideLayouts/slideLayout7.xml" Type="http://schemas.openxmlformats.org/officeDocument/2006/relationships/slideLayout"/><Relationship Id="rId2" Target="../media/image4.png" Type="http://schemas.openxmlformats.org/officeDocument/2006/relationships/image"/><Relationship Id="rId3" Target="../media/image5.svg" Type="http://schemas.openxmlformats.org/officeDocument/2006/relationships/image"/><Relationship Id="rId4" Target="../media/image6.png" Type="http://schemas.openxmlformats.org/officeDocument/2006/relationships/image"/><Relationship Id="rId5" Target="../media/image7.svg" Type="http://schemas.openxmlformats.org/officeDocument/2006/relationships/image"/></Relationships>
</file>

<file path=ppt/slides/_rels/slide3.xml.rels><?xml version="1.0" encoding="UTF-8" standalone="yes"?><Relationships xmlns="http://schemas.openxmlformats.org/package/2006/relationships"><Relationship Id="rId1" Target="../slideLayouts/slideLayout7.xml" Type="http://schemas.openxmlformats.org/officeDocument/2006/relationships/slideLayout"/><Relationship Id="rId2" Target="../media/image8.jpeg" Type="http://schemas.openxmlformats.org/officeDocument/2006/relationships/image"/></Relationships>
</file>

<file path=ppt/slides/_rels/slide4.xml.rels><?xml version="1.0" encoding="UTF-8" standalone="yes"?><Relationships xmlns="http://schemas.openxmlformats.org/package/2006/relationships"><Relationship Id="rId1" Target="../slideLayouts/slideLayout7.xml" Type="http://schemas.openxmlformats.org/officeDocument/2006/relationships/slideLayout"/><Relationship Id="rId2" Target="../media/image9.jpeg" Type="http://schemas.openxmlformats.org/officeDocument/2006/relationships/image"/></Relationships>
</file>

<file path=ppt/slides/_rels/slide5.xml.rels><?xml version="1.0" encoding="UTF-8" standalone="yes"?><Relationships xmlns="http://schemas.openxmlformats.org/package/2006/relationships"><Relationship Id="rId1" Target="../slideLayouts/slideLayout7.xml" Type="http://schemas.openxmlformats.org/officeDocument/2006/relationships/slideLayout"/><Relationship Id="rId2" Target="../media/image10.gif" Type="http://schemas.openxmlformats.org/officeDocument/2006/relationships/image"/></Relationships>
</file>

<file path=ppt/slides/_rels/slide6.xml.rels><?xml version="1.0" encoding="UTF-8" standalone="yes"?><Relationships xmlns="http://schemas.openxmlformats.org/package/2006/relationships"><Relationship Id="rId1" Target="../slideLayouts/slideLayout7.xml" Type="http://schemas.openxmlformats.org/officeDocument/2006/relationships/slideLayout"/><Relationship Id="rId2" Target="../media/image11.png" Type="http://schemas.openxmlformats.org/officeDocument/2006/relationships/image"/><Relationship Id="rId3" Target="../media/image12.svg" Type="http://schemas.openxmlformats.org/officeDocument/2006/relationships/image"/></Relationships>
</file>

<file path=ppt/slides/_rels/slide7.xml.rels><?xml version="1.0" encoding="UTF-8" standalone="yes"?><Relationships xmlns="http://schemas.openxmlformats.org/package/2006/relationships"><Relationship Id="rId1" Target="../slideLayouts/slideLayout7.xml" Type="http://schemas.openxmlformats.org/officeDocument/2006/relationships/slideLayout"/><Relationship Id="rId2" Target="../media/image13.png" Type="http://schemas.openxmlformats.org/officeDocument/2006/relationships/image"/></Relationships>
</file>

<file path=ppt/slides/_rels/slide8.xml.rels><?xml version="1.0" encoding="UTF-8" standalone="yes"?><Relationships xmlns="http://schemas.openxmlformats.org/package/2006/relationships"><Relationship Id="rId1" Target="../slideLayouts/slideLayout7.xml" Type="http://schemas.openxmlformats.org/officeDocument/2006/relationships/slideLayout"/><Relationship Id="rId2" Target="../media/image14.png" Type="http://schemas.openxmlformats.org/officeDocument/2006/relationships/image"/><Relationship Id="rId3" Target="../media/image15.svg" Type="http://schemas.openxmlformats.org/officeDocument/2006/relationships/image"/></Relationships>
</file>

<file path=ppt/slides/_rels/slide9.xml.rels><?xml version="1.0" encoding="UTF-8" standalone="yes"?><Relationships xmlns="http://schemas.openxmlformats.org/package/2006/relationships"><Relationship Id="rId1" Target="../slideLayouts/slideLayout7.xml" Type="http://schemas.openxmlformats.org/officeDocument/2006/relationships/slideLayout"/><Relationship Id="rId2" Target="../media/image16.png" Type="http://schemas.openxmlformats.org/officeDocument/2006/relationships/image"/><Relationship Id="rId3" Target="../media/image17.svg" Type="http://schemas.openxmlformats.org/officeDocument/2006/relationships/image"/></Relationships>
</file>

<file path=ppt/slides/_rels/slide10.xml.rels><?xml version="1.0" encoding="UTF-8" standalone="yes"?><Relationships xmlns="http://schemas.openxmlformats.org/package/2006/relationships"><Relationship Id="rId1" Target="../slideLayouts/slideLayout7.xml" Type="http://schemas.openxmlformats.org/officeDocument/2006/relationships/slideLayout"/><Relationship Id="rId2" Target="../media/image18.jpeg" Type="http://schemas.openxmlformats.org/officeDocument/2006/relationships/image"/></Relationships>
</file>

<file path=ppt/slides/_rels/slide11.xml.rels><?xml version="1.0" encoding="UTF-8" standalone="yes"?><Relationships xmlns="http://schemas.openxmlformats.org/package/2006/relationships"><Relationship Id="rId1" Target="../slideLayouts/slideLayout7.xml" Type="http://schemas.openxmlformats.org/officeDocument/2006/relationships/slideLayout"/><Relationship Id="rId2" Target="../media/image19.jpeg" Type="http://schemas.openxmlformats.org/officeDocument/2006/relationships/image"/></Relationships>
</file>

<file path=ppt/slides/_rels/slide12.xml.rels><?xml version="1.0" encoding="UTF-8" standalone="yes"?><Relationships xmlns="http://schemas.openxmlformats.org/package/2006/relationships"><Relationship Id="rId1" Target="../slideLayouts/slideLayout7.xml" Type="http://schemas.openxmlformats.org/officeDocument/2006/relationships/slideLayout"/></Relationships>
</file>

<file path=ppt/slides/_rels/slide13.xml.rels><?xml version="1.0" encoding="UTF-8" standalone="yes"?><Relationships xmlns="http://schemas.openxmlformats.org/package/2006/relationships"><Relationship Id="rId1" Target="../slideLayouts/slideLayout7.xml" Type="http://schemas.openxmlformats.org/officeDocument/2006/relationships/slideLayout"/></Relationships>
</file>

<file path=ppt/slides/_rels/slide14.xml.rels><?xml version="1.0" encoding="UTF-8" standalone="yes"?><Relationships xmlns="http://schemas.openxmlformats.org/package/2006/relationships"><Relationship Id="rId1" Target="../slideLayouts/slideLayout7.xml" Type="http://schemas.openxmlformats.org/officeDocument/2006/relationships/slideLayout"/><Relationship Id="rId2" Target="../media/image20.png" Type="http://schemas.openxmlformats.org/officeDocument/2006/relationships/image"/><Relationship Id="rId3" Target="../media/image21.svg" Type="http://schemas.openxmlformats.org/officeDocument/2006/relationships/image"/></Relationships>
</file>

<file path=ppt/slides/_rels/slide15.xml.rels><?xml version="1.0" encoding="UTF-8" standalone="yes"?><Relationships xmlns="http://schemas.openxmlformats.org/package/2006/relationships"><Relationship Id="rId1" Target="../slideLayouts/slideLayout7.xml" Type="http://schemas.openxmlformats.org/officeDocument/2006/relationships/slideLayout"/><Relationship Id="rId2" Target="../media/image22.jpeg" Type="http://schemas.openxmlformats.org/officeDocument/2006/relationships/image"/></Relationships>
</file>

<file path=ppt/slides/_rels/slide16.xml.rels><?xml version="1.0" encoding="UTF-8" standalone="yes"?><Relationships xmlns="http://schemas.openxmlformats.org/package/2006/relationships"><Relationship Id="rId1" Target="../slideLayouts/slideLayout7.xml" Type="http://schemas.openxmlformats.org/officeDocument/2006/relationships/slideLayout"/><Relationship Id="rId2" Target="../media/image23.jpeg" Type="http://schemas.openxmlformats.org/officeDocument/2006/relationships/image"/></Relationships>
</file>

<file path=ppt/slides/_rels/slide17.xml.rels><?xml version="1.0" encoding="UTF-8" standalone="yes"?><Relationships xmlns="http://schemas.openxmlformats.org/package/2006/relationships"><Relationship Id="rId1" Target="../slideLayouts/slideLayout7.xml" Type="http://schemas.openxmlformats.org/officeDocument/2006/relationships/slideLayout"/><Relationship Id="rId2" Target="../media/image24.png" Type="http://schemas.openxmlformats.org/officeDocument/2006/relationships/image"/><Relationship Id="rId3" Target="../media/image25.svg" Type="http://schemas.openxmlformats.org/officeDocument/2006/relationships/image"/></Relationships>
</file>

<file path=ppt/slides/_rels/slide18.xml.rels><?xml version="1.0" encoding="UTF-8" standalone="yes"?><Relationships xmlns="http://schemas.openxmlformats.org/package/2006/relationships"><Relationship Id="rId1" Target="../slideLayouts/slideLayout7.xml" Type="http://schemas.openxmlformats.org/officeDocument/2006/relationships/slideLayout"/><Relationship Id="rId2" Target="../media/image26.png" Type="http://schemas.openxmlformats.org/officeDocument/2006/relationships/image"/><Relationship Id="rId3" Target="../media/image27.svg" Type="http://schemas.openxmlformats.org/officeDocument/2006/relationships/image"/></Relationships>
</file>

<file path=ppt/slides/_rels/slide19.xml.rels><?xml version="1.0" encoding="UTF-8" standalone="yes"?><Relationships xmlns="http://schemas.openxmlformats.org/package/2006/relationships"><Relationship Id="rId1" Target="../slideLayouts/slideLayout7.xml" Type="http://schemas.openxmlformats.org/officeDocument/2006/relationships/slideLayout"/><Relationship Id="rId2" Target="../media/image28.jpeg" Type="http://schemas.openxmlformats.org/officeDocument/2006/relationships/image"/></Relationships>
</file>

<file path=ppt/slides/_rels/slide20.xml.rels><?xml version="1.0" encoding="UTF-8" standalone="yes"?><Relationships xmlns="http://schemas.openxmlformats.org/package/2006/relationships"><Relationship Id="rId1" Target="../slideLayouts/slideLayout7.xml" Type="http://schemas.openxmlformats.org/officeDocument/2006/relationships/slideLayout"/></Relationships>
</file>

<file path=ppt/slides/_rels/slide21.xml.rels><?xml version="1.0" encoding="UTF-8" standalone="yes"?><Relationships xmlns="http://schemas.openxmlformats.org/package/2006/relationships"><Relationship Id="rId1" Target="../slideLayouts/slideLayout7.xml" Type="http://schemas.openxmlformats.org/officeDocument/2006/relationships/slideLayout"/></Relationships>
</file>

<file path=ppt/slides/_rels/slide22.xml.rels><?xml version="1.0" encoding="UTF-8" standalone="yes"?><Relationships xmlns="http://schemas.openxmlformats.org/package/2006/relationships"><Relationship Id="rId1" Target="../slideLayouts/slideLayout7.xml" Type="http://schemas.openxmlformats.org/officeDocument/2006/relationships/slideLayout"/></Relationships>
</file>

<file path=ppt/slides/_rels/slide23.xml.rels><?xml version="1.0" encoding="UTF-8" standalone="yes"?><Relationships xmlns="http://schemas.openxmlformats.org/package/2006/relationships"><Relationship Id="rId1" Target="../slideLayouts/slideLayout7.xml" Type="http://schemas.openxmlformats.org/officeDocument/2006/relationships/slideLayout"/></Relationships>
</file>

<file path=ppt/slides/_rels/slide24.xml.rels><?xml version="1.0" encoding="UTF-8" standalone="yes"?><Relationships xmlns="http://schemas.openxmlformats.org/package/2006/relationships"><Relationship Id="rId1" Target="../slideLayouts/slideLayout7.xml" Type="http://schemas.openxmlformats.org/officeDocument/2006/relationships/slideLayout"/></Relationships>
</file>

<file path=ppt/slides/_rels/slide25.xml.rels><?xml version="1.0" encoding="UTF-8" standalone="yes"?><Relationships xmlns="http://schemas.openxmlformats.org/package/2006/relationships"><Relationship Id="rId1" Target="../slideLayouts/slideLayout7.xml" Type="http://schemas.openxmlformats.org/officeDocument/2006/relationships/slideLayout"/></Relationships>
</file>

<file path=ppt/slides/_rels/slide26.xml.rels><?xml version="1.0" encoding="UTF-8" standalone="yes"?><Relationships xmlns="http://schemas.openxmlformats.org/package/2006/relationships"><Relationship Id="rId1" Target="../slideLayouts/slideLayout7.xml" Type="http://schemas.openxmlformats.org/officeDocument/2006/relationships/slideLayout"/></Relationships>
</file>

<file path=ppt/slides/_rels/slide27.xml.rels><?xml version="1.0" encoding="UTF-8" standalone="yes"?><Relationships xmlns="http://schemas.openxmlformats.org/package/2006/relationships"><Relationship Id="rId1" Target="../slideLayouts/slideLayout7.xml" Type="http://schemas.openxmlformats.org/officeDocument/2006/relationships/slideLayout"/></Relationships>
</file>

<file path=ppt/slides/_rels/slide28.xml.rels><?xml version="1.0" encoding="UTF-8" standalone="yes"?><Relationships xmlns="http://schemas.openxmlformats.org/package/2006/relationships"><Relationship Id="rId1" Target="../slideLayouts/slideLayout7.xml" Type="http://schemas.openxmlformats.org/officeDocument/2006/relationships/slideLayout"/><Relationship Id="rId2" Target="../media/image29.jpeg" Type="http://schemas.openxmlformats.org/officeDocument/2006/relationships/image"/></Relationships>
</file>

<file path=ppt/slides/slide1.xml><?xml version="1.0" encoding="utf-8"?>
<p:sld xmlns:p="http://schemas.openxmlformats.org/presentationml/2006/main" xmlns:a="http://schemas.openxmlformats.org/drawingml/2006/main" xmlns:r="http://schemas.openxmlformats.org/officeDocument/2006/relationships">
  <p:cSld>
    <p:spTree>
      <p:nvGrpSpPr>
        <p:cNvPr id="1" name=""/>
        <p:cNvGrpSpPr/>
        <p:nvPr/>
      </p:nvGrpSpPr>
      <p:grpSpPr>
        <a:xfrm>
          <a:off x="0" y="0"/>
          <a:ext cx="0" cy="0"/>
          <a:chOff x="0" y="0"/>
          <a:chExt cx="0" cy="0"/>
        </a:xfrm>
      </p:grpSpPr>
      <p:grpSp>
        <p:nvGrpSpPr>
          <p:cNvPr name="Group 2" id="2"/>
          <p:cNvGrpSpPr/>
          <p:nvPr/>
        </p:nvGrpSpPr>
        <p:grpSpPr>
          <a:xfrm rot="0">
            <a:off x="5258292" y="6394128"/>
            <a:ext cx="5769698" cy="6565813"/>
            <a:chOff x="0" y="0"/>
            <a:chExt cx="714247" cy="812800"/>
          </a:xfrm>
        </p:grpSpPr>
        <p:sp>
          <p:nvSpPr>
            <p:cNvPr name="Freeform 3" id="3"/>
            <p:cNvSpPr/>
            <p:nvPr/>
          </p:nvSpPr>
          <p:spPr>
            <a:xfrm flipH="false" flipV="false" rot="0">
              <a:off x="0" y="0"/>
              <a:ext cx="714247" cy="812800"/>
            </a:xfrm>
            <a:custGeom>
              <a:avLst/>
              <a:gdLst/>
              <a:ahLst/>
              <a:cxnLst/>
              <a:rect r="r" b="b" t="t" l="l"/>
              <a:pathLst>
                <a:path h="812800" w="714247">
                  <a:moveTo>
                    <a:pt x="476122" y="0"/>
                  </a:moveTo>
                  <a:lnTo>
                    <a:pt x="714247" y="238125"/>
                  </a:lnTo>
                  <a:lnTo>
                    <a:pt x="714247" y="574675"/>
                  </a:lnTo>
                  <a:lnTo>
                    <a:pt x="476122" y="812800"/>
                  </a:lnTo>
                  <a:lnTo>
                    <a:pt x="238125" y="812800"/>
                  </a:lnTo>
                  <a:lnTo>
                    <a:pt x="0" y="574675"/>
                  </a:lnTo>
                  <a:lnTo>
                    <a:pt x="0" y="238125"/>
                  </a:lnTo>
                  <a:lnTo>
                    <a:pt x="238125" y="0"/>
                  </a:lnTo>
                  <a:lnTo>
                    <a:pt x="476122" y="0"/>
                  </a:lnTo>
                  <a:close/>
                </a:path>
              </a:pathLst>
            </a:custGeom>
            <a:solidFill>
              <a:srgbClr val="063C9F">
                <a:alpha val="60784"/>
              </a:srgbClr>
            </a:solidFill>
          </p:spPr>
        </p:sp>
        <p:sp>
          <p:nvSpPr>
            <p:cNvPr name="TextBox 4" id="4"/>
            <p:cNvSpPr txBox="true"/>
            <p:nvPr/>
          </p:nvSpPr>
          <p:spPr>
            <a:xfrm>
              <a:off x="63500" y="25400"/>
              <a:ext cx="587247" cy="723900"/>
            </a:xfrm>
            <a:prstGeom prst="rect">
              <a:avLst/>
            </a:prstGeom>
          </p:spPr>
          <p:txBody>
            <a:bodyPr anchor="ctr" rtlCol="false" tIns="50800" lIns="50800" bIns="50800" rIns="50800"/>
            <a:lstStyle/>
            <a:p>
              <a:pPr algn="ctr">
                <a:lnSpc>
                  <a:spcPts val="2659"/>
                </a:lnSpc>
                <a:spcBef>
                  <a:spcPct val="0"/>
                </a:spcBef>
              </a:pPr>
            </a:p>
          </p:txBody>
        </p:sp>
      </p:grpSp>
      <p:grpSp>
        <p:nvGrpSpPr>
          <p:cNvPr name="Group 5" id="5"/>
          <p:cNvGrpSpPr>
            <a:grpSpLocks noChangeAspect="true"/>
          </p:cNvGrpSpPr>
          <p:nvPr/>
        </p:nvGrpSpPr>
        <p:grpSpPr>
          <a:xfrm rot="0">
            <a:off x="-2771846" y="-351388"/>
            <a:ext cx="11915846" cy="15609259"/>
            <a:chOff x="0" y="0"/>
            <a:chExt cx="4846320" cy="6348476"/>
          </a:xfrm>
        </p:grpSpPr>
        <p:sp>
          <p:nvSpPr>
            <p:cNvPr name="Freeform 6" id="6"/>
            <p:cNvSpPr/>
            <p:nvPr/>
          </p:nvSpPr>
          <p:spPr>
            <a:xfrm flipH="false" flipV="false" rot="0">
              <a:off x="4826" y="4826"/>
              <a:ext cx="4836668" cy="6338824"/>
            </a:xfrm>
            <a:custGeom>
              <a:avLst/>
              <a:gdLst/>
              <a:ahLst/>
              <a:cxnLst/>
              <a:rect r="r" b="b" t="t" l="l"/>
              <a:pathLst>
                <a:path h="6338824" w="4836668">
                  <a:moveTo>
                    <a:pt x="3744214" y="2598801"/>
                  </a:moveTo>
                  <a:lnTo>
                    <a:pt x="3744214" y="1096645"/>
                  </a:lnTo>
                  <a:lnTo>
                    <a:pt x="2647569" y="0"/>
                  </a:lnTo>
                  <a:lnTo>
                    <a:pt x="1096645" y="0"/>
                  </a:lnTo>
                  <a:lnTo>
                    <a:pt x="0" y="1096645"/>
                  </a:lnTo>
                  <a:lnTo>
                    <a:pt x="0" y="2647569"/>
                  </a:lnTo>
                  <a:lnTo>
                    <a:pt x="1092454" y="3740023"/>
                  </a:lnTo>
                  <a:lnTo>
                    <a:pt x="1092454" y="5242179"/>
                  </a:lnTo>
                  <a:lnTo>
                    <a:pt x="2189099" y="6338824"/>
                  </a:lnTo>
                  <a:lnTo>
                    <a:pt x="3740023" y="6338824"/>
                  </a:lnTo>
                  <a:lnTo>
                    <a:pt x="4836668" y="5242179"/>
                  </a:lnTo>
                  <a:lnTo>
                    <a:pt x="4836668" y="3691255"/>
                  </a:lnTo>
                  <a:close/>
                </a:path>
              </a:pathLst>
            </a:custGeom>
            <a:blipFill>
              <a:blip r:embed="rId2"/>
              <a:stretch>
                <a:fillRect l="-91751" t="0" r="-40723" b="0"/>
              </a:stretch>
            </a:blipFill>
          </p:spPr>
        </p:sp>
        <p:sp>
          <p:nvSpPr>
            <p:cNvPr name="Freeform 7" id="7"/>
            <p:cNvSpPr/>
            <p:nvPr/>
          </p:nvSpPr>
          <p:spPr>
            <a:xfrm flipH="false" flipV="false" rot="0">
              <a:off x="0" y="0"/>
              <a:ext cx="4846193" cy="6348476"/>
            </a:xfrm>
            <a:custGeom>
              <a:avLst/>
              <a:gdLst/>
              <a:ahLst/>
              <a:cxnLst/>
              <a:rect r="r" b="b" t="t" l="l"/>
              <a:pathLst>
                <a:path h="6348476" w="4846193">
                  <a:moveTo>
                    <a:pt x="3746881" y="6348476"/>
                  </a:moveTo>
                  <a:lnTo>
                    <a:pt x="2191893" y="6348476"/>
                  </a:lnTo>
                  <a:lnTo>
                    <a:pt x="1092454" y="5248910"/>
                  </a:lnTo>
                  <a:lnTo>
                    <a:pt x="1092454" y="3746881"/>
                  </a:lnTo>
                  <a:lnTo>
                    <a:pt x="0" y="2654427"/>
                  </a:lnTo>
                  <a:lnTo>
                    <a:pt x="0" y="1099439"/>
                  </a:lnTo>
                  <a:lnTo>
                    <a:pt x="1099439" y="0"/>
                  </a:lnTo>
                  <a:lnTo>
                    <a:pt x="2654300" y="0"/>
                  </a:lnTo>
                  <a:lnTo>
                    <a:pt x="3753739" y="1099439"/>
                  </a:lnTo>
                  <a:lnTo>
                    <a:pt x="3753739" y="2601595"/>
                  </a:lnTo>
                  <a:lnTo>
                    <a:pt x="4846193" y="3694049"/>
                  </a:lnTo>
                  <a:lnTo>
                    <a:pt x="4846193" y="5248910"/>
                  </a:lnTo>
                  <a:lnTo>
                    <a:pt x="3746881" y="6348476"/>
                  </a:lnTo>
                  <a:close/>
                  <a:moveTo>
                    <a:pt x="2195957" y="6338824"/>
                  </a:moveTo>
                  <a:lnTo>
                    <a:pt x="3742944" y="6338824"/>
                  </a:lnTo>
                  <a:lnTo>
                    <a:pt x="4836795" y="5244973"/>
                  </a:lnTo>
                  <a:lnTo>
                    <a:pt x="4836795" y="3697986"/>
                  </a:lnTo>
                  <a:lnTo>
                    <a:pt x="3744341" y="2605532"/>
                  </a:lnTo>
                  <a:lnTo>
                    <a:pt x="3744341" y="1103503"/>
                  </a:lnTo>
                  <a:lnTo>
                    <a:pt x="2650363" y="9525"/>
                  </a:lnTo>
                  <a:lnTo>
                    <a:pt x="1103503" y="9525"/>
                  </a:lnTo>
                  <a:lnTo>
                    <a:pt x="9525" y="1103503"/>
                  </a:lnTo>
                  <a:lnTo>
                    <a:pt x="9525" y="2650490"/>
                  </a:lnTo>
                  <a:lnTo>
                    <a:pt x="1101979" y="3742944"/>
                  </a:lnTo>
                  <a:lnTo>
                    <a:pt x="1101979" y="5245100"/>
                  </a:lnTo>
                  <a:lnTo>
                    <a:pt x="2195957" y="6338824"/>
                  </a:lnTo>
                  <a:close/>
                </a:path>
              </a:pathLst>
            </a:custGeom>
            <a:solidFill>
              <a:srgbClr val="004AAD"/>
            </a:solidFill>
          </p:spPr>
        </p:sp>
      </p:grpSp>
      <p:grpSp>
        <p:nvGrpSpPr>
          <p:cNvPr name="Group 8" id="8"/>
          <p:cNvGrpSpPr/>
          <p:nvPr/>
        </p:nvGrpSpPr>
        <p:grpSpPr>
          <a:xfrm rot="0">
            <a:off x="2708876" y="-4858106"/>
            <a:ext cx="5098832" cy="6338026"/>
            <a:chOff x="0" y="0"/>
            <a:chExt cx="779433" cy="968863"/>
          </a:xfrm>
        </p:grpSpPr>
        <p:sp>
          <p:nvSpPr>
            <p:cNvPr name="Freeform 9" id="9"/>
            <p:cNvSpPr/>
            <p:nvPr/>
          </p:nvSpPr>
          <p:spPr>
            <a:xfrm flipH="false" flipV="false" rot="0">
              <a:off x="0" y="0"/>
              <a:ext cx="779433" cy="968863"/>
            </a:xfrm>
            <a:custGeom>
              <a:avLst/>
              <a:gdLst/>
              <a:ahLst/>
              <a:cxnLst/>
              <a:rect r="r" b="b" t="t" l="l"/>
              <a:pathLst>
                <a:path h="968863" w="779433">
                  <a:moveTo>
                    <a:pt x="541308" y="0"/>
                  </a:moveTo>
                  <a:lnTo>
                    <a:pt x="779433" y="238125"/>
                  </a:lnTo>
                  <a:lnTo>
                    <a:pt x="779433" y="730738"/>
                  </a:lnTo>
                  <a:lnTo>
                    <a:pt x="541308" y="968863"/>
                  </a:lnTo>
                  <a:lnTo>
                    <a:pt x="238125" y="968863"/>
                  </a:lnTo>
                  <a:lnTo>
                    <a:pt x="0" y="730738"/>
                  </a:lnTo>
                  <a:lnTo>
                    <a:pt x="0" y="238125"/>
                  </a:lnTo>
                  <a:lnTo>
                    <a:pt x="238125" y="0"/>
                  </a:lnTo>
                  <a:lnTo>
                    <a:pt x="541308" y="0"/>
                  </a:lnTo>
                  <a:close/>
                </a:path>
              </a:pathLst>
            </a:custGeom>
            <a:solidFill>
              <a:srgbClr val="063C9F">
                <a:alpha val="60000"/>
              </a:srgbClr>
            </a:solidFill>
          </p:spPr>
        </p:sp>
        <p:sp>
          <p:nvSpPr>
            <p:cNvPr name="TextBox 10" id="10"/>
            <p:cNvSpPr txBox="true"/>
            <p:nvPr/>
          </p:nvSpPr>
          <p:spPr>
            <a:xfrm>
              <a:off x="63500" y="25400"/>
              <a:ext cx="652433" cy="879963"/>
            </a:xfrm>
            <a:prstGeom prst="rect">
              <a:avLst/>
            </a:prstGeom>
          </p:spPr>
          <p:txBody>
            <a:bodyPr anchor="ctr" rtlCol="false" tIns="50800" lIns="50800" bIns="50800" rIns="50800"/>
            <a:lstStyle/>
            <a:p>
              <a:pPr algn="ctr">
                <a:lnSpc>
                  <a:spcPts val="2659"/>
                </a:lnSpc>
                <a:spcBef>
                  <a:spcPct val="0"/>
                </a:spcBef>
              </a:pPr>
            </a:p>
          </p:txBody>
        </p:sp>
      </p:grpSp>
      <p:grpSp>
        <p:nvGrpSpPr>
          <p:cNvPr name="Group 11" id="11"/>
          <p:cNvGrpSpPr/>
          <p:nvPr/>
        </p:nvGrpSpPr>
        <p:grpSpPr>
          <a:xfrm rot="0">
            <a:off x="5818645" y="-4230979"/>
            <a:ext cx="5499607" cy="5488133"/>
            <a:chOff x="0" y="0"/>
            <a:chExt cx="840698" cy="838944"/>
          </a:xfrm>
        </p:grpSpPr>
        <p:sp>
          <p:nvSpPr>
            <p:cNvPr name="Freeform 12" id="12"/>
            <p:cNvSpPr/>
            <p:nvPr/>
          </p:nvSpPr>
          <p:spPr>
            <a:xfrm flipH="false" flipV="false" rot="0">
              <a:off x="0" y="0"/>
              <a:ext cx="840698" cy="838944"/>
            </a:xfrm>
            <a:custGeom>
              <a:avLst/>
              <a:gdLst/>
              <a:ahLst/>
              <a:cxnLst/>
              <a:rect r="r" b="b" t="t" l="l"/>
              <a:pathLst>
                <a:path h="838944" w="840698">
                  <a:moveTo>
                    <a:pt x="602573" y="0"/>
                  </a:moveTo>
                  <a:lnTo>
                    <a:pt x="840698" y="238125"/>
                  </a:lnTo>
                  <a:lnTo>
                    <a:pt x="840698" y="600819"/>
                  </a:lnTo>
                  <a:lnTo>
                    <a:pt x="602573" y="838944"/>
                  </a:lnTo>
                  <a:lnTo>
                    <a:pt x="238125" y="838944"/>
                  </a:lnTo>
                  <a:lnTo>
                    <a:pt x="0" y="600819"/>
                  </a:lnTo>
                  <a:lnTo>
                    <a:pt x="0" y="238125"/>
                  </a:lnTo>
                  <a:lnTo>
                    <a:pt x="238125" y="0"/>
                  </a:lnTo>
                  <a:lnTo>
                    <a:pt x="602573" y="0"/>
                  </a:lnTo>
                  <a:close/>
                </a:path>
              </a:pathLst>
            </a:custGeom>
            <a:solidFill>
              <a:srgbClr val="063C9F">
                <a:alpha val="93725"/>
              </a:srgbClr>
            </a:solidFill>
          </p:spPr>
        </p:sp>
        <p:sp>
          <p:nvSpPr>
            <p:cNvPr name="TextBox 13" id="13"/>
            <p:cNvSpPr txBox="true"/>
            <p:nvPr/>
          </p:nvSpPr>
          <p:spPr>
            <a:xfrm>
              <a:off x="63500" y="25400"/>
              <a:ext cx="713698" cy="750044"/>
            </a:xfrm>
            <a:prstGeom prst="rect">
              <a:avLst/>
            </a:prstGeom>
          </p:spPr>
          <p:txBody>
            <a:bodyPr anchor="ctr" rtlCol="false" tIns="50800" lIns="50800" bIns="50800" rIns="50800"/>
            <a:lstStyle/>
            <a:p>
              <a:pPr algn="ctr">
                <a:lnSpc>
                  <a:spcPts val="2659"/>
                </a:lnSpc>
                <a:spcBef>
                  <a:spcPct val="0"/>
                </a:spcBef>
              </a:pPr>
            </a:p>
          </p:txBody>
        </p:sp>
      </p:grpSp>
      <p:grpSp>
        <p:nvGrpSpPr>
          <p:cNvPr name="Group 14" id="14"/>
          <p:cNvGrpSpPr/>
          <p:nvPr/>
        </p:nvGrpSpPr>
        <p:grpSpPr>
          <a:xfrm rot="0">
            <a:off x="6591545" y="8410656"/>
            <a:ext cx="5692067" cy="5645236"/>
            <a:chOff x="0" y="0"/>
            <a:chExt cx="819543" cy="812800"/>
          </a:xfrm>
        </p:grpSpPr>
        <p:sp>
          <p:nvSpPr>
            <p:cNvPr name="Freeform 15" id="15"/>
            <p:cNvSpPr/>
            <p:nvPr/>
          </p:nvSpPr>
          <p:spPr>
            <a:xfrm flipH="false" flipV="false" rot="0">
              <a:off x="0" y="0"/>
              <a:ext cx="819543" cy="812800"/>
            </a:xfrm>
            <a:custGeom>
              <a:avLst/>
              <a:gdLst/>
              <a:ahLst/>
              <a:cxnLst/>
              <a:rect r="r" b="b" t="t" l="l"/>
              <a:pathLst>
                <a:path h="812800" w="819543">
                  <a:moveTo>
                    <a:pt x="581418" y="0"/>
                  </a:moveTo>
                  <a:lnTo>
                    <a:pt x="819543" y="238125"/>
                  </a:lnTo>
                  <a:lnTo>
                    <a:pt x="819543" y="574675"/>
                  </a:lnTo>
                  <a:lnTo>
                    <a:pt x="581418" y="812800"/>
                  </a:lnTo>
                  <a:lnTo>
                    <a:pt x="238125" y="812800"/>
                  </a:lnTo>
                  <a:lnTo>
                    <a:pt x="0" y="574675"/>
                  </a:lnTo>
                  <a:lnTo>
                    <a:pt x="0" y="238125"/>
                  </a:lnTo>
                  <a:lnTo>
                    <a:pt x="238125" y="0"/>
                  </a:lnTo>
                  <a:lnTo>
                    <a:pt x="581418" y="0"/>
                  </a:lnTo>
                  <a:close/>
                </a:path>
              </a:pathLst>
            </a:custGeom>
            <a:solidFill>
              <a:srgbClr val="063C9F"/>
            </a:solidFill>
          </p:spPr>
        </p:sp>
        <p:sp>
          <p:nvSpPr>
            <p:cNvPr name="TextBox 16" id="16"/>
            <p:cNvSpPr txBox="true"/>
            <p:nvPr/>
          </p:nvSpPr>
          <p:spPr>
            <a:xfrm>
              <a:off x="63500" y="25400"/>
              <a:ext cx="692543" cy="723900"/>
            </a:xfrm>
            <a:prstGeom prst="rect">
              <a:avLst/>
            </a:prstGeom>
          </p:spPr>
          <p:txBody>
            <a:bodyPr anchor="ctr" rtlCol="false" tIns="50800" lIns="50800" bIns="50800" rIns="50800"/>
            <a:lstStyle/>
            <a:p>
              <a:pPr algn="ctr">
                <a:lnSpc>
                  <a:spcPts val="2659"/>
                </a:lnSpc>
                <a:spcBef>
                  <a:spcPct val="0"/>
                </a:spcBef>
              </a:pPr>
            </a:p>
          </p:txBody>
        </p:sp>
      </p:grpSp>
      <p:sp>
        <p:nvSpPr>
          <p:cNvPr name="Freeform 17" id="17"/>
          <p:cNvSpPr/>
          <p:nvPr/>
        </p:nvSpPr>
        <p:spPr>
          <a:xfrm flipH="true" flipV="false" rot="0">
            <a:off x="11977440" y="-1855852"/>
            <a:ext cx="7937421" cy="5417290"/>
          </a:xfrm>
          <a:custGeom>
            <a:avLst/>
            <a:gdLst/>
            <a:ahLst/>
            <a:cxnLst/>
            <a:rect r="r" b="b" t="t" l="l"/>
            <a:pathLst>
              <a:path h="5417290" w="7937421">
                <a:moveTo>
                  <a:pt x="7937422" y="0"/>
                </a:moveTo>
                <a:lnTo>
                  <a:pt x="0" y="0"/>
                </a:lnTo>
                <a:lnTo>
                  <a:pt x="0" y="5417290"/>
                </a:lnTo>
                <a:lnTo>
                  <a:pt x="7937422" y="5417290"/>
                </a:lnTo>
                <a:lnTo>
                  <a:pt x="7937422" y="0"/>
                </a:lnTo>
                <a:close/>
              </a:path>
            </a:pathLst>
          </a:custGeom>
          <a:blipFill>
            <a:blip r:embed="rId3">
              <a:extLst>
                <a:ext uri="{96DAC541-7B7A-43D3-8B79-37D633B846F1}">
                  <asvg:svgBlip xmlns:asvg="http://schemas.microsoft.com/office/drawing/2016/SVG/main" r:embed="rId4"/>
                </a:ext>
              </a:extLst>
            </a:blip>
            <a:stretch>
              <a:fillRect l="0" t="0" r="0" b="0"/>
            </a:stretch>
          </a:blipFill>
        </p:spPr>
      </p:sp>
      <p:sp>
        <p:nvSpPr>
          <p:cNvPr name="Freeform 18" id="18"/>
          <p:cNvSpPr/>
          <p:nvPr/>
        </p:nvSpPr>
        <p:spPr>
          <a:xfrm flipH="true" flipV="false" rot="0">
            <a:off x="12399778" y="5671815"/>
            <a:ext cx="10285069" cy="7019560"/>
          </a:xfrm>
          <a:custGeom>
            <a:avLst/>
            <a:gdLst/>
            <a:ahLst/>
            <a:cxnLst/>
            <a:rect r="r" b="b" t="t" l="l"/>
            <a:pathLst>
              <a:path h="7019560" w="10285069">
                <a:moveTo>
                  <a:pt x="10285069" y="0"/>
                </a:moveTo>
                <a:lnTo>
                  <a:pt x="0" y="0"/>
                </a:lnTo>
                <a:lnTo>
                  <a:pt x="0" y="7019559"/>
                </a:lnTo>
                <a:lnTo>
                  <a:pt x="10285069" y="7019559"/>
                </a:lnTo>
                <a:lnTo>
                  <a:pt x="10285069" y="0"/>
                </a:lnTo>
                <a:close/>
              </a:path>
            </a:pathLst>
          </a:custGeom>
          <a:blipFill>
            <a:blip r:embed="rId3">
              <a:extLst>
                <a:ext uri="{96DAC541-7B7A-43D3-8B79-37D633B846F1}">
                  <asvg:svgBlip xmlns:asvg="http://schemas.microsoft.com/office/drawing/2016/SVG/main" r:embed="rId4"/>
                </a:ext>
              </a:extLst>
            </a:blip>
            <a:stretch>
              <a:fillRect l="0" t="0" r="0" b="0"/>
            </a:stretch>
          </a:blipFill>
        </p:spPr>
      </p:sp>
      <p:sp>
        <p:nvSpPr>
          <p:cNvPr name="TextBox 19" id="19"/>
          <p:cNvSpPr txBox="true"/>
          <p:nvPr/>
        </p:nvSpPr>
        <p:spPr>
          <a:xfrm rot="0">
            <a:off x="9144000" y="14769"/>
            <a:ext cx="8850422" cy="8081644"/>
          </a:xfrm>
          <a:prstGeom prst="rect">
            <a:avLst/>
          </a:prstGeom>
        </p:spPr>
        <p:txBody>
          <a:bodyPr anchor="t" rtlCol="false" tIns="0" lIns="0" bIns="0" rIns="0">
            <a:spAutoFit/>
          </a:bodyPr>
          <a:lstStyle/>
          <a:p>
            <a:pPr algn="ctr" rtl="true">
              <a:lnSpc>
                <a:spcPts val="12880"/>
              </a:lnSpc>
            </a:pPr>
            <a:r>
              <a:rPr lang="ar-EG" b="true" sz="9200">
                <a:solidFill>
                  <a:srgbClr val="000000"/>
                </a:solidFill>
                <a:latin typeface="Open Sans 2 Bold"/>
                <a:ea typeface="Open Sans 2 Bold"/>
                <a:cs typeface="Open Sans 2 Bold"/>
                <a:sym typeface="Open Sans 2 Bold"/>
                <a:rtl val="true"/>
              </a:rPr>
              <a:t>التعريف بالمؤسسات الناشئة والمؤسسات المصغرة</a:t>
            </a:r>
          </a:p>
        </p:txBody>
      </p:sp>
    </p:spTree>
  </p:cSld>
  <p:clrMapOvr>
    <a:masterClrMapping/>
  </p:clrMapOvr>
</p:sld>
</file>

<file path=ppt/slides/slide2.xml><?xml version="1.0" encoding="utf-8"?>
<p:sld xmlns:p="http://schemas.openxmlformats.org/presentationml/2006/main" xmlns:a="http://schemas.openxmlformats.org/drawingml/2006/main" xmlns:r="http://schemas.openxmlformats.org/officeDocument/2006/relationships">
  <p:cSld>
    <p:bg>
      <p:bgPr>
        <a:solidFill>
          <a:srgbClr val="FFFBFB"/>
        </a:solidFill>
      </p:bgPr>
    </p:bg>
    <p:spTree>
      <p:nvGrpSpPr>
        <p:cNvPr id="1" name=""/>
        <p:cNvGrpSpPr/>
        <p:nvPr/>
      </p:nvGrpSpPr>
      <p:grpSpPr>
        <a:xfrm>
          <a:off x="0" y="0"/>
          <a:ext cx="0" cy="0"/>
          <a:chOff x="0" y="0"/>
          <a:chExt cx="0" cy="0"/>
        </a:xfrm>
      </p:grpSpPr>
      <p:sp>
        <p:nvSpPr>
          <p:cNvPr name="Freeform 2" id="2"/>
          <p:cNvSpPr/>
          <p:nvPr/>
        </p:nvSpPr>
        <p:spPr>
          <a:xfrm flipH="false" flipV="false" rot="0">
            <a:off x="0" y="0"/>
            <a:ext cx="5763492" cy="6558739"/>
          </a:xfrm>
          <a:custGeom>
            <a:avLst/>
            <a:gdLst/>
            <a:ahLst/>
            <a:cxnLst/>
            <a:rect r="r" b="b" t="t" l="l"/>
            <a:pathLst>
              <a:path h="6558739" w="5763492">
                <a:moveTo>
                  <a:pt x="0" y="0"/>
                </a:moveTo>
                <a:lnTo>
                  <a:pt x="5763492" y="0"/>
                </a:lnTo>
                <a:lnTo>
                  <a:pt x="5763492" y="6558739"/>
                </a:lnTo>
                <a:lnTo>
                  <a:pt x="0" y="6558739"/>
                </a:lnTo>
                <a:lnTo>
                  <a:pt x="0" y="0"/>
                </a:lnTo>
                <a:close/>
              </a:path>
            </a:pathLst>
          </a:custGeom>
          <a:blipFill>
            <a:blip r:embed="rId2">
              <a:extLst>
                <a:ext uri="{96DAC541-7B7A-43D3-8B79-37D633B846F1}">
                  <asvg:svgBlip xmlns:asvg="http://schemas.microsoft.com/office/drawing/2016/SVG/main" r:embed="rId3"/>
                </a:ext>
              </a:extLst>
            </a:blip>
            <a:stretch>
              <a:fillRect l="0" t="0" r="0" b="0"/>
            </a:stretch>
          </a:blipFill>
        </p:spPr>
      </p:sp>
      <p:sp>
        <p:nvSpPr>
          <p:cNvPr name="Freeform 3" id="3"/>
          <p:cNvSpPr/>
          <p:nvPr/>
        </p:nvSpPr>
        <p:spPr>
          <a:xfrm flipH="false" flipV="false" rot="0">
            <a:off x="5222340" y="5616861"/>
            <a:ext cx="2278570" cy="4114800"/>
          </a:xfrm>
          <a:custGeom>
            <a:avLst/>
            <a:gdLst/>
            <a:ahLst/>
            <a:cxnLst/>
            <a:rect r="r" b="b" t="t" l="l"/>
            <a:pathLst>
              <a:path h="4114800" w="2278570">
                <a:moveTo>
                  <a:pt x="0" y="0"/>
                </a:moveTo>
                <a:lnTo>
                  <a:pt x="2278570" y="0"/>
                </a:lnTo>
                <a:lnTo>
                  <a:pt x="2278570" y="4114800"/>
                </a:lnTo>
                <a:lnTo>
                  <a:pt x="0" y="4114800"/>
                </a:lnTo>
                <a:lnTo>
                  <a:pt x="0" y="0"/>
                </a:lnTo>
                <a:close/>
              </a:path>
            </a:pathLst>
          </a:custGeom>
          <a:blipFill>
            <a:blip r:embed="rId4">
              <a:extLst>
                <a:ext uri="{96DAC541-7B7A-43D3-8B79-37D633B846F1}">
                  <asvg:svgBlip xmlns:asvg="http://schemas.microsoft.com/office/drawing/2016/SVG/main" r:embed="rId5"/>
                </a:ext>
              </a:extLst>
            </a:blip>
            <a:stretch>
              <a:fillRect l="0" t="0" r="0" b="0"/>
            </a:stretch>
          </a:blipFill>
        </p:spPr>
      </p:sp>
      <p:sp>
        <p:nvSpPr>
          <p:cNvPr name="TextBox 4" id="4"/>
          <p:cNvSpPr txBox="true"/>
          <p:nvPr/>
        </p:nvSpPr>
        <p:spPr>
          <a:xfrm rot="0">
            <a:off x="7796977" y="-85725"/>
            <a:ext cx="10491023" cy="8107808"/>
          </a:xfrm>
          <a:prstGeom prst="rect">
            <a:avLst/>
          </a:prstGeom>
        </p:spPr>
        <p:txBody>
          <a:bodyPr anchor="t" rtlCol="false" tIns="0" lIns="0" bIns="0" rIns="0">
            <a:spAutoFit/>
          </a:bodyPr>
          <a:lstStyle/>
          <a:p>
            <a:pPr algn="ctr" rtl="true">
              <a:lnSpc>
                <a:spcPts val="6433"/>
              </a:lnSpc>
              <a:spcBef>
                <a:spcPct val="0"/>
              </a:spcBef>
            </a:pPr>
            <a:r>
              <a:rPr lang="ar-EG" b="true" sz="4595">
                <a:solidFill>
                  <a:srgbClr val="000000"/>
                </a:solidFill>
                <a:latin typeface="Open Sans 2 Bold"/>
                <a:ea typeface="Open Sans 2 Bold"/>
                <a:cs typeface="Open Sans 2 Bold"/>
                <a:sym typeface="Open Sans 2 Bold"/>
                <a:rtl val="true"/>
              </a:rPr>
              <a:t>تعرف المؤسسة الناشئة    </a:t>
            </a:r>
            <a:r>
              <a:rPr lang="en-US" b="true" sz="4595">
                <a:solidFill>
                  <a:srgbClr val="000000"/>
                </a:solidFill>
                <a:latin typeface="Open Sans 2 Bold"/>
                <a:ea typeface="Open Sans 2 Bold"/>
                <a:cs typeface="Open Sans 2 Bold"/>
                <a:sym typeface="Open Sans 2 Bold"/>
              </a:rPr>
              <a:t>startup</a:t>
            </a:r>
          </a:p>
          <a:p>
            <a:pPr algn="ctr" rtl="true">
              <a:lnSpc>
                <a:spcPts val="6433"/>
              </a:lnSpc>
              <a:spcBef>
                <a:spcPct val="0"/>
              </a:spcBef>
            </a:pPr>
            <a:r>
              <a:rPr lang="ar-EG" b="true" sz="4595">
                <a:solidFill>
                  <a:srgbClr val="000000"/>
                </a:solidFill>
                <a:latin typeface="Open Sans 2 Bold"/>
                <a:ea typeface="Open Sans 2 Bold"/>
                <a:cs typeface="Open Sans 2 Bold"/>
                <a:sym typeface="Open Sans 2 Bold"/>
                <a:rtl val="true"/>
              </a:rPr>
              <a:t>حسب القاموس الإنجليزي: على أنها مشروع صغير بدأ للتو ، وكلمة    </a:t>
            </a:r>
            <a:r>
              <a:rPr lang="ar-EG" b="true" sz="4595">
                <a:solidFill>
                  <a:srgbClr val="00BF63"/>
                </a:solidFill>
                <a:latin typeface="Open Sans 2 Bold"/>
                <a:ea typeface="Open Sans 2 Bold"/>
                <a:cs typeface="Open Sans 2 Bold"/>
                <a:sym typeface="Open Sans 2 Bold"/>
                <a:rtl val="true"/>
              </a:rPr>
              <a:t> </a:t>
            </a:r>
            <a:r>
              <a:rPr lang="en-US" b="true" sz="4595">
                <a:solidFill>
                  <a:srgbClr val="00BF63"/>
                </a:solidFill>
                <a:latin typeface="Open Sans 2 Bold"/>
                <a:ea typeface="Open Sans 2 Bold"/>
                <a:cs typeface="Open Sans 2 Bold"/>
                <a:sym typeface="Open Sans 2 Bold"/>
              </a:rPr>
              <a:t>Start-up</a:t>
            </a:r>
            <a:r>
              <a:rPr lang="ar-EG" b="true" sz="4595">
                <a:solidFill>
                  <a:srgbClr val="000000"/>
                </a:solidFill>
                <a:latin typeface="Open Sans 2 Bold"/>
                <a:ea typeface="Open Sans 2 Bold"/>
                <a:cs typeface="Open Sans 2 Bold"/>
                <a:sym typeface="Open Sans 2 Bold"/>
                <a:rtl val="true"/>
              </a:rPr>
              <a:t>    تتكون من جزأين   “ </a:t>
            </a:r>
            <a:r>
              <a:rPr lang="en-US" b="true" sz="4595">
                <a:solidFill>
                  <a:srgbClr val="063C9F"/>
                </a:solidFill>
                <a:latin typeface="Open Sans 2 Bold"/>
                <a:ea typeface="Open Sans 2 Bold"/>
                <a:cs typeface="Open Sans 2 Bold"/>
                <a:sym typeface="Open Sans 2 Bold"/>
              </a:rPr>
              <a:t>Start</a:t>
            </a:r>
            <a:r>
              <a:rPr lang="ar-EG" b="true" sz="4595">
                <a:solidFill>
                  <a:srgbClr val="000000"/>
                </a:solidFill>
                <a:latin typeface="Open Sans 2 Bold"/>
                <a:ea typeface="Open Sans 2 Bold"/>
                <a:cs typeface="Open Sans 2 Bold"/>
                <a:sym typeface="Open Sans 2 Bold"/>
                <a:rtl val="true"/>
              </a:rPr>
              <a:t>”وهو ما يشير إلى فكرة الانطلاق و” </a:t>
            </a:r>
            <a:r>
              <a:rPr lang="ar-EG" b="true" sz="4595">
                <a:solidFill>
                  <a:srgbClr val="063C9F"/>
                </a:solidFill>
                <a:latin typeface="Open Sans 2 Bold"/>
                <a:ea typeface="Open Sans 2 Bold"/>
                <a:cs typeface="Open Sans 2 Bold"/>
                <a:sym typeface="Open Sans 2 Bold"/>
                <a:rtl val="true"/>
              </a:rPr>
              <a:t> </a:t>
            </a:r>
            <a:r>
              <a:rPr lang="en-US" b="true" sz="4595">
                <a:solidFill>
                  <a:srgbClr val="063C9F"/>
                </a:solidFill>
                <a:latin typeface="Open Sans 2 Bold"/>
                <a:ea typeface="Open Sans 2 Bold"/>
                <a:cs typeface="Open Sans 2 Bold"/>
                <a:sym typeface="Open Sans 2 Bold"/>
              </a:rPr>
              <a:t>up</a:t>
            </a:r>
            <a:r>
              <a:rPr lang="ar-EG" b="true" sz="4595">
                <a:solidFill>
                  <a:srgbClr val="000000"/>
                </a:solidFill>
                <a:latin typeface="Open Sans 2 Bold"/>
                <a:ea typeface="Open Sans 2 Bold"/>
                <a:cs typeface="Open Sans 2 Bold"/>
                <a:sym typeface="Open Sans 2 Bold"/>
                <a:rtl val="true"/>
              </a:rPr>
              <a:t>” وهو ما يشير لفكرة النمو القوي</a:t>
            </a:r>
          </a:p>
          <a:p>
            <a:pPr algn="ctr" rtl="true">
              <a:lnSpc>
                <a:spcPts val="6433"/>
              </a:lnSpc>
              <a:spcBef>
                <a:spcPct val="0"/>
              </a:spcBef>
            </a:pPr>
          </a:p>
          <a:p>
            <a:pPr algn="ctr" rtl="true">
              <a:lnSpc>
                <a:spcPts val="6433"/>
              </a:lnSpc>
              <a:spcBef>
                <a:spcPct val="0"/>
              </a:spcBef>
            </a:pPr>
            <a:r>
              <a:rPr lang="ar-EG" b="true" sz="4595">
                <a:solidFill>
                  <a:srgbClr val="000000"/>
                </a:solidFill>
                <a:latin typeface="Open Sans 2 Bold"/>
                <a:ea typeface="Open Sans 2 Bold"/>
                <a:cs typeface="Open Sans 2 Bold"/>
                <a:sym typeface="Open Sans 2 Bold"/>
                <a:rtl val="true"/>
              </a:rPr>
              <a:t>ويعرفها القاموس الفرنسي  </a:t>
            </a:r>
            <a:r>
              <a:rPr lang="en-US" b="true" sz="4595">
                <a:solidFill>
                  <a:srgbClr val="FF5757"/>
                </a:solidFill>
                <a:latin typeface="Open Sans 2 Bold"/>
                <a:ea typeface="Open Sans 2 Bold"/>
                <a:cs typeface="Open Sans 2 Bold"/>
                <a:sym typeface="Open Sans 2 Bold"/>
              </a:rPr>
              <a:t>la rousse</a:t>
            </a:r>
          </a:p>
          <a:p>
            <a:pPr algn="ctr" rtl="true">
              <a:lnSpc>
                <a:spcPts val="6433"/>
              </a:lnSpc>
              <a:spcBef>
                <a:spcPct val="0"/>
              </a:spcBef>
            </a:pPr>
            <a:r>
              <a:rPr lang="ar-EG" b="true" sz="4595">
                <a:solidFill>
                  <a:srgbClr val="000000"/>
                </a:solidFill>
                <a:latin typeface="Open Sans 2 Bold"/>
                <a:ea typeface="Open Sans 2 Bold"/>
                <a:cs typeface="Open Sans 2 Bold"/>
                <a:sym typeface="Open Sans 2 Bold"/>
                <a:rtl val="true"/>
              </a:rPr>
              <a:t>على أنها "المؤسسات الشابة المبتكرة ، في قطاع التكنولوجيات الحديثة</a:t>
            </a:r>
          </a:p>
        </p:txBody>
      </p:sp>
    </p:spTree>
  </p:cSld>
  <p:clrMapOvr>
    <a:masterClrMapping/>
  </p:clrMapOvr>
</p:sld>
</file>

<file path=ppt/slides/slide3.xml><?xml version="1.0" encoding="utf-8"?>
<p:sld xmlns:p="http://schemas.openxmlformats.org/presentationml/2006/main" xmlns:a="http://schemas.openxmlformats.org/drawingml/2006/main" xmlns:r="http://schemas.openxmlformats.org/officeDocument/2006/relationships">
  <p:cSld>
    <p:bg>
      <p:bgPr>
        <a:solidFill>
          <a:srgbClr val="FFFBFB"/>
        </a:solidFill>
      </p:bgPr>
    </p:bg>
    <p:spTree>
      <p:nvGrpSpPr>
        <p:cNvPr id="1" name=""/>
        <p:cNvGrpSpPr/>
        <p:nvPr/>
      </p:nvGrpSpPr>
      <p:grpSpPr>
        <a:xfrm>
          <a:off x="0" y="0"/>
          <a:ext cx="0" cy="0"/>
          <a:chOff x="0" y="0"/>
          <a:chExt cx="0" cy="0"/>
        </a:xfrm>
      </p:grpSpPr>
      <p:sp>
        <p:nvSpPr>
          <p:cNvPr name="Freeform 2" id="2"/>
          <p:cNvSpPr/>
          <p:nvPr/>
        </p:nvSpPr>
        <p:spPr>
          <a:xfrm flipH="false" flipV="false" rot="0">
            <a:off x="4573463" y="3515793"/>
            <a:ext cx="9141074" cy="6090241"/>
          </a:xfrm>
          <a:custGeom>
            <a:avLst/>
            <a:gdLst/>
            <a:ahLst/>
            <a:cxnLst/>
            <a:rect r="r" b="b" t="t" l="l"/>
            <a:pathLst>
              <a:path h="6090241" w="9141074">
                <a:moveTo>
                  <a:pt x="0" y="0"/>
                </a:moveTo>
                <a:lnTo>
                  <a:pt x="9141074" y="0"/>
                </a:lnTo>
                <a:lnTo>
                  <a:pt x="9141074" y="6090240"/>
                </a:lnTo>
                <a:lnTo>
                  <a:pt x="0" y="6090240"/>
                </a:lnTo>
                <a:lnTo>
                  <a:pt x="0" y="0"/>
                </a:lnTo>
                <a:close/>
              </a:path>
            </a:pathLst>
          </a:custGeom>
          <a:blipFill>
            <a:blip r:embed="rId2"/>
            <a:stretch>
              <a:fillRect l="0" t="0" r="0" b="0"/>
            </a:stretch>
          </a:blipFill>
        </p:spPr>
      </p:sp>
      <p:sp>
        <p:nvSpPr>
          <p:cNvPr name="TextBox 3" id="3"/>
          <p:cNvSpPr txBox="true"/>
          <p:nvPr/>
        </p:nvSpPr>
        <p:spPr>
          <a:xfrm rot="0">
            <a:off x="1028700" y="1987836"/>
            <a:ext cx="16230600" cy="1180223"/>
          </a:xfrm>
          <a:prstGeom prst="rect">
            <a:avLst/>
          </a:prstGeom>
        </p:spPr>
        <p:txBody>
          <a:bodyPr anchor="t" rtlCol="false" tIns="0" lIns="0" bIns="0" rIns="0">
            <a:spAutoFit/>
          </a:bodyPr>
          <a:lstStyle/>
          <a:p>
            <a:pPr algn="ctr" rtl="true">
              <a:lnSpc>
                <a:spcPts val="4773"/>
              </a:lnSpc>
              <a:spcBef>
                <a:spcPct val="0"/>
              </a:spcBef>
            </a:pPr>
            <a:r>
              <a:rPr lang="ar-EG" b="true" sz="3409">
                <a:solidFill>
                  <a:srgbClr val="000000"/>
                </a:solidFill>
                <a:latin typeface="Open Sans 2 Bold"/>
                <a:ea typeface="Open Sans 2 Bold"/>
                <a:cs typeface="Open Sans 2 Bold"/>
                <a:sym typeface="Open Sans 2 Bold"/>
                <a:rtl val="true"/>
              </a:rPr>
              <a:t>يمكن القول بأن المؤسسات الناشئة هي مؤسسات حديثة النشأة تُبنى على أساس فكرة مبتكرة من طرف مقاول يتميز بخصائص معينة وهدفها النمو الذي تحققه سريعا</a:t>
            </a:r>
          </a:p>
        </p:txBody>
      </p:sp>
    </p:spTree>
  </p:cSld>
  <p:clrMapOvr>
    <a:masterClrMapping/>
  </p:clrMapOvr>
</p:sld>
</file>

<file path=ppt/slides/slide4.xml><?xml version="1.0" encoding="utf-8"?>
<p:sld xmlns:p="http://schemas.openxmlformats.org/presentationml/2006/main" xmlns:a="http://schemas.openxmlformats.org/drawingml/2006/main" xmlns:r="http://schemas.openxmlformats.org/officeDocument/2006/relationships">
  <p:cSld>
    <p:bg>
      <p:bgPr>
        <a:solidFill>
          <a:srgbClr val="FFFBFB"/>
        </a:solidFill>
      </p:bgPr>
    </p:bg>
    <p:spTree>
      <p:nvGrpSpPr>
        <p:cNvPr id="1" name=""/>
        <p:cNvGrpSpPr/>
        <p:nvPr/>
      </p:nvGrpSpPr>
      <p:grpSpPr>
        <a:xfrm>
          <a:off x="0" y="0"/>
          <a:ext cx="0" cy="0"/>
          <a:chOff x="0" y="0"/>
          <a:chExt cx="0" cy="0"/>
        </a:xfrm>
      </p:grpSpPr>
      <p:sp>
        <p:nvSpPr>
          <p:cNvPr name="Freeform 2" id="2"/>
          <p:cNvSpPr/>
          <p:nvPr/>
        </p:nvSpPr>
        <p:spPr>
          <a:xfrm flipH="false" flipV="false" rot="0">
            <a:off x="1917762" y="1242974"/>
            <a:ext cx="14452476" cy="8377537"/>
          </a:xfrm>
          <a:custGeom>
            <a:avLst/>
            <a:gdLst/>
            <a:ahLst/>
            <a:cxnLst/>
            <a:rect r="r" b="b" t="t" l="l"/>
            <a:pathLst>
              <a:path h="8377537" w="14452476">
                <a:moveTo>
                  <a:pt x="0" y="0"/>
                </a:moveTo>
                <a:lnTo>
                  <a:pt x="14452476" y="0"/>
                </a:lnTo>
                <a:lnTo>
                  <a:pt x="14452476" y="8377537"/>
                </a:lnTo>
                <a:lnTo>
                  <a:pt x="0" y="8377537"/>
                </a:lnTo>
                <a:lnTo>
                  <a:pt x="0" y="0"/>
                </a:lnTo>
                <a:close/>
              </a:path>
            </a:pathLst>
          </a:custGeom>
          <a:blipFill>
            <a:blip r:embed="rId2"/>
            <a:stretch>
              <a:fillRect l="0" t="0" r="0" b="0"/>
            </a:stretch>
          </a:blipFill>
        </p:spPr>
      </p:sp>
      <p:sp>
        <p:nvSpPr>
          <p:cNvPr name="TextBox 3" id="3"/>
          <p:cNvSpPr txBox="true"/>
          <p:nvPr/>
        </p:nvSpPr>
        <p:spPr>
          <a:xfrm rot="0">
            <a:off x="6334323" y="448552"/>
            <a:ext cx="5619354" cy="580148"/>
          </a:xfrm>
          <a:prstGeom prst="rect">
            <a:avLst/>
          </a:prstGeom>
        </p:spPr>
        <p:txBody>
          <a:bodyPr anchor="t" rtlCol="false" tIns="0" lIns="0" bIns="0" rIns="0">
            <a:spAutoFit/>
          </a:bodyPr>
          <a:lstStyle/>
          <a:p>
            <a:pPr algn="ctr" rtl="true">
              <a:lnSpc>
                <a:spcPts val="4773"/>
              </a:lnSpc>
              <a:spcBef>
                <a:spcPct val="0"/>
              </a:spcBef>
            </a:pPr>
            <a:r>
              <a:rPr lang="ar-EG" b="true" sz="3409">
                <a:solidFill>
                  <a:srgbClr val="145DA0"/>
                </a:solidFill>
                <a:latin typeface="Open Sans 2 Bold"/>
                <a:ea typeface="Open Sans 2 Bold"/>
                <a:cs typeface="Open Sans 2 Bold"/>
                <a:sym typeface="Open Sans 2 Bold"/>
                <a:rtl val="true"/>
              </a:rPr>
              <a:t>دورة حياة المؤسسات الناشئة:</a:t>
            </a:r>
          </a:p>
        </p:txBody>
      </p:sp>
    </p:spTree>
  </p:cSld>
  <p:clrMapOvr>
    <a:masterClrMapping/>
  </p:clrMapOvr>
</p:sld>
</file>

<file path=ppt/slides/slide5.xml><?xml version="1.0" encoding="utf-8"?>
<p:sld xmlns:p="http://schemas.openxmlformats.org/presentationml/2006/main" xmlns:a="http://schemas.openxmlformats.org/drawingml/2006/main" xmlns:r="http://schemas.openxmlformats.org/officeDocument/2006/relationships">
  <p:cSld>
    <p:spTree>
      <p:nvGrpSpPr>
        <p:cNvPr id="1" name=""/>
        <p:cNvGrpSpPr/>
        <p:nvPr/>
      </p:nvGrpSpPr>
      <p:grpSpPr>
        <a:xfrm>
          <a:off x="0" y="0"/>
          <a:ext cx="0" cy="0"/>
          <a:chOff x="0" y="0"/>
          <a:chExt cx="0" cy="0"/>
        </a:xfrm>
      </p:grpSpPr>
      <p:pic>
        <p:nvPicPr>
          <p:cNvPr name="Picture 2" id="2"/>
          <p:cNvPicPr>
            <a:picLocks noChangeAspect="true"/>
          </p:cNvPicPr>
          <p:nvPr/>
        </p:nvPicPr>
        <p:blipFill>
          <a:blip r:embed="rId2"/>
          <a:srcRect l="0" t="0" r="0" b="0"/>
          <a:stretch>
            <a:fillRect/>
          </a:stretch>
        </p:blipFill>
        <p:spPr>
          <a:xfrm flipH="false" flipV="false" rot="0">
            <a:off x="6687404" y="4320898"/>
            <a:ext cx="4913191" cy="5647346"/>
          </a:xfrm>
          <a:prstGeom prst="rect">
            <a:avLst/>
          </a:prstGeom>
        </p:spPr>
      </p:pic>
      <p:sp>
        <p:nvSpPr>
          <p:cNvPr name="TextBox 3" id="3"/>
          <p:cNvSpPr txBox="true"/>
          <p:nvPr/>
        </p:nvSpPr>
        <p:spPr>
          <a:xfrm rot="0">
            <a:off x="2115378" y="145493"/>
            <a:ext cx="14057244" cy="3916046"/>
          </a:xfrm>
          <a:prstGeom prst="rect">
            <a:avLst/>
          </a:prstGeom>
        </p:spPr>
        <p:txBody>
          <a:bodyPr anchor="t" rtlCol="false" tIns="0" lIns="0" bIns="0" rIns="0">
            <a:spAutoFit/>
          </a:bodyPr>
          <a:lstStyle/>
          <a:p>
            <a:pPr algn="ctr" rtl="true">
              <a:lnSpc>
                <a:spcPts val="5179"/>
              </a:lnSpc>
              <a:spcBef>
                <a:spcPct val="0"/>
              </a:spcBef>
            </a:pPr>
            <a:r>
              <a:rPr lang="ar-EG" b="true" sz="3699">
                <a:solidFill>
                  <a:srgbClr val="004AAD"/>
                </a:solidFill>
                <a:latin typeface="Open Sans 1 Bold"/>
                <a:ea typeface="Open Sans 1 Bold"/>
                <a:cs typeface="Open Sans 1 Bold"/>
                <a:sym typeface="Open Sans 1 Bold"/>
                <a:rtl val="true"/>
              </a:rPr>
              <a:t>مرحلة الفكرة</a:t>
            </a:r>
          </a:p>
          <a:p>
            <a:pPr algn="ctr" rtl="true">
              <a:lnSpc>
                <a:spcPts val="5179"/>
              </a:lnSpc>
              <a:spcBef>
                <a:spcPct val="0"/>
              </a:spcBef>
            </a:pPr>
            <a:r>
              <a:rPr lang="ar-EG" sz="3699">
                <a:solidFill>
                  <a:srgbClr val="000000"/>
                </a:solidFill>
                <a:latin typeface="Open Sans 1"/>
                <a:ea typeface="Open Sans 1"/>
                <a:cs typeface="Open Sans 1"/>
                <a:sym typeface="Open Sans 1"/>
                <a:rtl val="true"/>
              </a:rPr>
              <a:t>هذه هي المرحلة الأولى من شركتك الناشئة وتركز فيها على تقييم فكرتك، ومن الضروري التوسع فيها واختبار السوق لمعرفة كيف ستبلغ الآفاق المطلوبة. يمكنك الاطّلاع على أعمال المتخصصين في مجال اهتمامك وإجراء مقابلات معهم أو التحدث مع من تعتقد أنهم جمهورك المستهدف. كما يمكنك أيضاً إحضار مستشارين وخبراء لمساعدتك في تقييم فكرتك.</a:t>
            </a:r>
          </a:p>
        </p:txBody>
      </p:sp>
    </p:spTree>
  </p:cSld>
  <p:clrMapOvr>
    <a:masterClrMapping/>
  </p:clrMapOvr>
</p:sld>
</file>

<file path=ppt/slides/slide6.xml><?xml version="1.0" encoding="utf-8"?>
<p:sld xmlns:p="http://schemas.openxmlformats.org/presentationml/2006/main" xmlns:a="http://schemas.openxmlformats.org/drawingml/2006/main" xmlns:r="http://schemas.openxmlformats.org/officeDocument/2006/relationships">
  <p:cSld>
    <p:spTree>
      <p:nvGrpSpPr>
        <p:cNvPr id="1" name=""/>
        <p:cNvGrpSpPr/>
        <p:nvPr/>
      </p:nvGrpSpPr>
      <p:grpSpPr>
        <a:xfrm>
          <a:off x="0" y="0"/>
          <a:ext cx="0" cy="0"/>
          <a:chOff x="0" y="0"/>
          <a:chExt cx="0" cy="0"/>
        </a:xfrm>
      </p:grpSpPr>
      <p:sp>
        <p:nvSpPr>
          <p:cNvPr name="Freeform 2" id="2"/>
          <p:cNvSpPr/>
          <p:nvPr/>
        </p:nvSpPr>
        <p:spPr>
          <a:xfrm flipH="false" flipV="false" rot="0">
            <a:off x="2357057" y="3520767"/>
            <a:ext cx="3860164" cy="3860164"/>
          </a:xfrm>
          <a:custGeom>
            <a:avLst/>
            <a:gdLst/>
            <a:ahLst/>
            <a:cxnLst/>
            <a:rect r="r" b="b" t="t" l="l"/>
            <a:pathLst>
              <a:path h="3860164" w="3860164">
                <a:moveTo>
                  <a:pt x="0" y="0"/>
                </a:moveTo>
                <a:lnTo>
                  <a:pt x="3860164" y="0"/>
                </a:lnTo>
                <a:lnTo>
                  <a:pt x="3860164" y="3860164"/>
                </a:lnTo>
                <a:lnTo>
                  <a:pt x="0" y="3860164"/>
                </a:lnTo>
                <a:lnTo>
                  <a:pt x="0" y="0"/>
                </a:lnTo>
                <a:close/>
              </a:path>
            </a:pathLst>
          </a:custGeom>
          <a:blipFill>
            <a:blip r:embed="rId2">
              <a:extLst>
                <a:ext uri="{96DAC541-7B7A-43D3-8B79-37D633B846F1}">
                  <asvg:svgBlip xmlns:asvg="http://schemas.microsoft.com/office/drawing/2016/SVG/main" r:embed="rId3"/>
                </a:ext>
              </a:extLst>
            </a:blip>
            <a:stretch>
              <a:fillRect l="0" t="0" r="0" b="0"/>
            </a:stretch>
          </a:blipFill>
        </p:spPr>
      </p:sp>
      <p:sp>
        <p:nvSpPr>
          <p:cNvPr name="TextBox 3" id="3"/>
          <p:cNvSpPr txBox="true"/>
          <p:nvPr/>
        </p:nvSpPr>
        <p:spPr>
          <a:xfrm rot="0">
            <a:off x="0" y="662663"/>
            <a:ext cx="18288000" cy="2452372"/>
          </a:xfrm>
          <a:prstGeom prst="rect">
            <a:avLst/>
          </a:prstGeom>
        </p:spPr>
        <p:txBody>
          <a:bodyPr anchor="t" rtlCol="false" tIns="0" lIns="0" bIns="0" rIns="0">
            <a:spAutoFit/>
          </a:bodyPr>
          <a:lstStyle/>
          <a:p>
            <a:pPr algn="ctr" rtl="true">
              <a:lnSpc>
                <a:spcPts val="6579"/>
              </a:lnSpc>
              <a:spcBef>
                <a:spcPct val="0"/>
              </a:spcBef>
            </a:pPr>
            <a:r>
              <a:rPr lang="ar-EG" b="true" sz="4699">
                <a:solidFill>
                  <a:srgbClr val="000000"/>
                </a:solidFill>
                <a:latin typeface="Open Sans 1 Bold"/>
                <a:ea typeface="Open Sans 1 Bold"/>
                <a:cs typeface="Open Sans 1 Bold"/>
                <a:sym typeface="Open Sans 1 Bold"/>
                <a:rtl val="true"/>
              </a:rPr>
              <a:t>مرحلة الإطلاق</a:t>
            </a:r>
          </a:p>
          <a:p>
            <a:pPr algn="ctr" rtl="true">
              <a:lnSpc>
                <a:spcPts val="6579"/>
              </a:lnSpc>
              <a:spcBef>
                <a:spcPct val="0"/>
              </a:spcBef>
            </a:pPr>
            <a:r>
              <a:rPr lang="ar-EG" sz="4699">
                <a:solidFill>
                  <a:srgbClr val="000000"/>
                </a:solidFill>
                <a:latin typeface="Open Sans 1"/>
                <a:ea typeface="Open Sans 1"/>
                <a:cs typeface="Open Sans 1"/>
                <a:sym typeface="Open Sans 1"/>
                <a:rtl val="true"/>
              </a:rPr>
              <a:t>هذه المرحلة في دورة حياة الشركة الناشئة هي النقطة التي تبدأ فيها بتحويل فكرتك إلى حقيقة مجسدة على أرض الواقع وتطلقها في السوق، ولا بد فيها من:</a:t>
            </a:r>
          </a:p>
        </p:txBody>
      </p:sp>
      <p:sp>
        <p:nvSpPr>
          <p:cNvPr name="TextBox 4" id="4"/>
          <p:cNvSpPr txBox="true"/>
          <p:nvPr/>
        </p:nvSpPr>
        <p:spPr>
          <a:xfrm rot="0">
            <a:off x="159378" y="6860539"/>
            <a:ext cx="17969244" cy="2397761"/>
          </a:xfrm>
          <a:prstGeom prst="rect">
            <a:avLst/>
          </a:prstGeom>
        </p:spPr>
        <p:txBody>
          <a:bodyPr anchor="t" rtlCol="false" tIns="0" lIns="0" bIns="0" rIns="0">
            <a:spAutoFit/>
          </a:bodyPr>
          <a:lstStyle/>
          <a:p>
            <a:pPr algn="r" rtl="true">
              <a:lnSpc>
                <a:spcPts val="6439"/>
              </a:lnSpc>
              <a:spcBef>
                <a:spcPct val="0"/>
              </a:spcBef>
            </a:pPr>
            <a:r>
              <a:rPr lang="ar-EG" sz="4599">
                <a:solidFill>
                  <a:srgbClr val="000000"/>
                </a:solidFill>
                <a:latin typeface="Open Sans 1"/>
                <a:ea typeface="Open Sans 1"/>
                <a:cs typeface="Open Sans 1"/>
                <a:sym typeface="Open Sans 1"/>
                <a:rtl val="true"/>
              </a:rPr>
              <a:t>تحديد منتجك أو خدمتك التي ستقدمها. </a:t>
            </a:r>
          </a:p>
          <a:p>
            <a:pPr algn="ctr" rtl="true">
              <a:lnSpc>
                <a:spcPts val="6439"/>
              </a:lnSpc>
              <a:spcBef>
                <a:spcPct val="0"/>
              </a:spcBef>
            </a:pPr>
            <a:r>
              <a:rPr lang="ar-EG" b="true" sz="4599">
                <a:solidFill>
                  <a:srgbClr val="00BF63"/>
                </a:solidFill>
                <a:latin typeface="Open Sans 1 Bold"/>
                <a:ea typeface="Open Sans 1 Bold"/>
                <a:cs typeface="Open Sans 1 Bold"/>
                <a:sym typeface="Open Sans 1 Bold"/>
                <a:rtl val="true"/>
              </a:rPr>
              <a:t>يمكنك إجراء بعض الأبحاث لمعرفة كيفية قبولها في السوق من خلال تلقي الردود من المستهلكين.</a:t>
            </a:r>
          </a:p>
        </p:txBody>
      </p:sp>
    </p:spTree>
  </p:cSld>
  <p:clrMapOvr>
    <a:masterClrMapping/>
  </p:clrMapOvr>
</p:sld>
</file>

<file path=ppt/slides/slide7.xml><?xml version="1.0" encoding="utf-8"?>
<p:sld xmlns:p="http://schemas.openxmlformats.org/presentationml/2006/main" xmlns:a="http://schemas.openxmlformats.org/drawingml/2006/main" xmlns:r="http://schemas.openxmlformats.org/officeDocument/2006/relationships">
  <p:cSld>
    <p:spTree>
      <p:nvGrpSpPr>
        <p:cNvPr id="1" name=""/>
        <p:cNvGrpSpPr/>
        <p:nvPr/>
      </p:nvGrpSpPr>
      <p:grpSpPr>
        <a:xfrm>
          <a:off x="0" y="0"/>
          <a:ext cx="0" cy="0"/>
          <a:chOff x="0" y="0"/>
          <a:chExt cx="0" cy="0"/>
        </a:xfrm>
      </p:grpSpPr>
      <p:sp>
        <p:nvSpPr>
          <p:cNvPr name="Freeform 2" id="2"/>
          <p:cNvSpPr/>
          <p:nvPr/>
        </p:nvSpPr>
        <p:spPr>
          <a:xfrm flipH="false" flipV="false" rot="0">
            <a:off x="5561559" y="4848325"/>
            <a:ext cx="7781491" cy="4941247"/>
          </a:xfrm>
          <a:custGeom>
            <a:avLst/>
            <a:gdLst/>
            <a:ahLst/>
            <a:cxnLst/>
            <a:rect r="r" b="b" t="t" l="l"/>
            <a:pathLst>
              <a:path h="4941247" w="7781491">
                <a:moveTo>
                  <a:pt x="0" y="0"/>
                </a:moveTo>
                <a:lnTo>
                  <a:pt x="7781491" y="0"/>
                </a:lnTo>
                <a:lnTo>
                  <a:pt x="7781491" y="4941246"/>
                </a:lnTo>
                <a:lnTo>
                  <a:pt x="0" y="4941246"/>
                </a:lnTo>
                <a:lnTo>
                  <a:pt x="0" y="0"/>
                </a:lnTo>
                <a:close/>
              </a:path>
            </a:pathLst>
          </a:custGeom>
          <a:blipFill>
            <a:blip r:embed="rId2"/>
            <a:stretch>
              <a:fillRect l="0" t="0" r="0" b="0"/>
            </a:stretch>
          </a:blipFill>
        </p:spPr>
      </p:sp>
      <p:sp>
        <p:nvSpPr>
          <p:cNvPr name="TextBox 3" id="3"/>
          <p:cNvSpPr txBox="true"/>
          <p:nvPr/>
        </p:nvSpPr>
        <p:spPr>
          <a:xfrm rot="0">
            <a:off x="0" y="1242278"/>
            <a:ext cx="18288000" cy="2794001"/>
          </a:xfrm>
          <a:prstGeom prst="rect">
            <a:avLst/>
          </a:prstGeom>
        </p:spPr>
        <p:txBody>
          <a:bodyPr anchor="t" rtlCol="false" tIns="0" lIns="0" bIns="0" rIns="0">
            <a:spAutoFit/>
          </a:bodyPr>
          <a:lstStyle/>
          <a:p>
            <a:pPr algn="ctr" rtl="true">
              <a:lnSpc>
                <a:spcPts val="5599"/>
              </a:lnSpc>
              <a:spcBef>
                <a:spcPct val="0"/>
              </a:spcBef>
            </a:pPr>
            <a:r>
              <a:rPr lang="ar-EG" b="true" sz="3999">
                <a:solidFill>
                  <a:srgbClr val="000000"/>
                </a:solidFill>
                <a:latin typeface="Open Sans 1 Bold"/>
                <a:ea typeface="Open Sans 1 Bold"/>
                <a:cs typeface="Open Sans 1 Bold"/>
                <a:sym typeface="Open Sans 1 Bold"/>
                <a:rtl val="true"/>
              </a:rPr>
              <a:t>إيجاد السوق المناسب، </a:t>
            </a:r>
            <a:r>
              <a:rPr lang="ar-EG" b="true" sz="3999">
                <a:solidFill>
                  <a:srgbClr val="FF5757"/>
                </a:solidFill>
                <a:latin typeface="Open Sans 1 Bold"/>
                <a:ea typeface="Open Sans 1 Bold"/>
                <a:cs typeface="Open Sans 1 Bold"/>
                <a:sym typeface="Open Sans 1 Bold"/>
                <a:rtl val="true"/>
              </a:rPr>
              <a:t>والسؤال: هل منتجك أو خدمتك "مناسبة" أو تلبي حاجة في السوق؟</a:t>
            </a:r>
            <a:r>
              <a:rPr lang="ar-EG" b="true" sz="3999">
                <a:solidFill>
                  <a:srgbClr val="000000"/>
                </a:solidFill>
                <a:latin typeface="Open Sans 1 Bold"/>
                <a:ea typeface="Open Sans 1 Bold"/>
                <a:cs typeface="Open Sans 1 Bold"/>
                <a:sym typeface="Open Sans 1 Bold"/>
                <a:rtl val="true"/>
              </a:rPr>
              <a:t> يمكنك أيضاً </a:t>
            </a:r>
            <a:r>
              <a:rPr lang="ar-EG" b="true" sz="3999">
                <a:solidFill>
                  <a:srgbClr val="00BF63"/>
                </a:solidFill>
                <a:latin typeface="Open Sans 1 Bold"/>
                <a:ea typeface="Open Sans 1 Bold"/>
                <a:cs typeface="Open Sans 1 Bold"/>
                <a:sym typeface="Open Sans 1 Bold"/>
                <a:rtl val="true"/>
              </a:rPr>
              <a:t>التحدث إلى العملاء المحتملين</a:t>
            </a:r>
            <a:r>
              <a:rPr lang="ar-EG" b="true" sz="3999">
                <a:solidFill>
                  <a:srgbClr val="000000"/>
                </a:solidFill>
                <a:latin typeface="Open Sans 1 Bold"/>
                <a:ea typeface="Open Sans 1 Bold"/>
                <a:cs typeface="Open Sans 1 Bold"/>
                <a:sym typeface="Open Sans 1 Bold"/>
                <a:rtl val="true"/>
              </a:rPr>
              <a:t> لمعرفة كيفية رؤيتهم للمنتج. هذه المعلومات ستساهم في تطوير منتجك أو خدمتك لتلائم احتياجات السوق بشكل أفضل.</a:t>
            </a:r>
          </a:p>
        </p:txBody>
      </p:sp>
    </p:spTree>
  </p:cSld>
  <p:clrMapOvr>
    <a:masterClrMapping/>
  </p:clrMapOvr>
</p:sld>
</file>

<file path=ppt/slides/slide8.xml><?xml version="1.0" encoding="utf-8"?>
<p:sld xmlns:p="http://schemas.openxmlformats.org/presentationml/2006/main" xmlns:a="http://schemas.openxmlformats.org/drawingml/2006/main" xmlns:r="http://schemas.openxmlformats.org/officeDocument/2006/relationships">
  <p:cSld>
    <p:spTree>
      <p:nvGrpSpPr>
        <p:cNvPr id="1" name=""/>
        <p:cNvGrpSpPr/>
        <p:nvPr/>
      </p:nvGrpSpPr>
      <p:grpSpPr>
        <a:xfrm>
          <a:off x="0" y="0"/>
          <a:ext cx="0" cy="0"/>
          <a:chOff x="0" y="0"/>
          <a:chExt cx="0" cy="0"/>
        </a:xfrm>
      </p:grpSpPr>
      <p:sp>
        <p:nvSpPr>
          <p:cNvPr name="Freeform 2" id="2"/>
          <p:cNvSpPr/>
          <p:nvPr/>
        </p:nvSpPr>
        <p:spPr>
          <a:xfrm flipH="false" flipV="false" rot="0">
            <a:off x="2332700" y="5903620"/>
            <a:ext cx="4125113" cy="4114800"/>
          </a:xfrm>
          <a:custGeom>
            <a:avLst/>
            <a:gdLst/>
            <a:ahLst/>
            <a:cxnLst/>
            <a:rect r="r" b="b" t="t" l="l"/>
            <a:pathLst>
              <a:path h="4114800" w="4125113">
                <a:moveTo>
                  <a:pt x="0" y="0"/>
                </a:moveTo>
                <a:lnTo>
                  <a:pt x="4125113" y="0"/>
                </a:lnTo>
                <a:lnTo>
                  <a:pt x="4125113" y="4114800"/>
                </a:lnTo>
                <a:lnTo>
                  <a:pt x="0" y="4114800"/>
                </a:lnTo>
                <a:lnTo>
                  <a:pt x="0" y="0"/>
                </a:lnTo>
                <a:close/>
              </a:path>
            </a:pathLst>
          </a:custGeom>
          <a:blipFill>
            <a:blip r:embed="rId2">
              <a:extLst>
                <a:ext uri="{96DAC541-7B7A-43D3-8B79-37D633B846F1}">
                  <asvg:svgBlip xmlns:asvg="http://schemas.microsoft.com/office/drawing/2016/SVG/main" r:embed="rId3"/>
                </a:ext>
              </a:extLst>
            </a:blip>
            <a:stretch>
              <a:fillRect l="0" t="0" r="0" b="0"/>
            </a:stretch>
          </a:blipFill>
        </p:spPr>
      </p:sp>
      <p:sp>
        <p:nvSpPr>
          <p:cNvPr name="TextBox 3" id="3"/>
          <p:cNvSpPr txBox="true"/>
          <p:nvPr/>
        </p:nvSpPr>
        <p:spPr>
          <a:xfrm rot="0">
            <a:off x="0" y="1901528"/>
            <a:ext cx="18288000" cy="1536067"/>
          </a:xfrm>
          <a:prstGeom prst="rect">
            <a:avLst/>
          </a:prstGeom>
        </p:spPr>
        <p:txBody>
          <a:bodyPr anchor="t" rtlCol="false" tIns="0" lIns="0" bIns="0" rIns="0">
            <a:spAutoFit/>
          </a:bodyPr>
          <a:lstStyle/>
          <a:p>
            <a:pPr algn="ctr" rtl="true">
              <a:lnSpc>
                <a:spcPts val="6159"/>
              </a:lnSpc>
              <a:spcBef>
                <a:spcPct val="0"/>
              </a:spcBef>
            </a:pPr>
            <a:r>
              <a:rPr lang="ar-EG" sz="4399">
                <a:solidFill>
                  <a:srgbClr val="000000"/>
                </a:solidFill>
                <a:latin typeface="Open Sans 1"/>
                <a:ea typeface="Open Sans 1"/>
                <a:cs typeface="Open Sans 1"/>
                <a:sym typeface="Open Sans 1"/>
                <a:rtl val="true"/>
              </a:rPr>
              <a:t>العثور على الرسالة الصحيحة. يجب عليك تحديد موقع منتجك في السوق. من المهم أن تركز على ما يجب أن يقوله عملاؤك عن منتجك أو خدمتك.</a:t>
            </a:r>
          </a:p>
        </p:txBody>
      </p:sp>
      <p:sp>
        <p:nvSpPr>
          <p:cNvPr name="TextBox 4" id="4"/>
          <p:cNvSpPr txBox="true"/>
          <p:nvPr/>
        </p:nvSpPr>
        <p:spPr>
          <a:xfrm rot="0">
            <a:off x="0" y="3925607"/>
            <a:ext cx="18288000" cy="1659257"/>
          </a:xfrm>
          <a:prstGeom prst="rect">
            <a:avLst/>
          </a:prstGeom>
        </p:spPr>
        <p:txBody>
          <a:bodyPr anchor="t" rtlCol="false" tIns="0" lIns="0" bIns="0" rIns="0">
            <a:spAutoFit/>
          </a:bodyPr>
          <a:lstStyle/>
          <a:p>
            <a:pPr algn="ctr" rtl="true">
              <a:lnSpc>
                <a:spcPts val="6719"/>
              </a:lnSpc>
              <a:spcBef>
                <a:spcPct val="0"/>
              </a:spcBef>
            </a:pPr>
            <a:r>
              <a:rPr lang="ar-EG" sz="4799">
                <a:solidFill>
                  <a:srgbClr val="000000"/>
                </a:solidFill>
                <a:latin typeface="Open Sans 1"/>
                <a:ea typeface="Open Sans 1"/>
                <a:cs typeface="Open Sans 1"/>
                <a:sym typeface="Open Sans 1"/>
                <a:rtl val="true"/>
              </a:rPr>
              <a:t>تقييم تجربة المستخدم. هذا هو المكان الذي تقوم فيه بتجربة عناصر مختلفة من تجربة المستخدم لتقليل أي شكل من الارتباك.</a:t>
            </a:r>
          </a:p>
        </p:txBody>
      </p:sp>
    </p:spTree>
  </p:cSld>
  <p:clrMapOvr>
    <a:masterClrMapping/>
  </p:clrMapOvr>
</p:sld>
</file>

<file path=ppt/slides/slide9.xml><?xml version="1.0" encoding="utf-8"?>
<p:sld xmlns:p="http://schemas.openxmlformats.org/presentationml/2006/main" xmlns:a="http://schemas.openxmlformats.org/drawingml/2006/main" xmlns:r="http://schemas.openxmlformats.org/officeDocument/2006/relationships">
  <p:cSld>
    <p:spTree>
      <p:nvGrpSpPr>
        <p:cNvPr id="1" name=""/>
        <p:cNvGrpSpPr/>
        <p:nvPr/>
      </p:nvGrpSpPr>
      <p:grpSpPr>
        <a:xfrm>
          <a:off x="0" y="0"/>
          <a:ext cx="0" cy="0"/>
          <a:chOff x="0" y="0"/>
          <a:chExt cx="0" cy="0"/>
        </a:xfrm>
      </p:grpSpPr>
      <p:sp>
        <p:nvSpPr>
          <p:cNvPr name="Freeform 2" id="2"/>
          <p:cNvSpPr/>
          <p:nvPr/>
        </p:nvSpPr>
        <p:spPr>
          <a:xfrm flipH="false" flipV="false" rot="0">
            <a:off x="3892463" y="5143500"/>
            <a:ext cx="10503073" cy="3623560"/>
          </a:xfrm>
          <a:custGeom>
            <a:avLst/>
            <a:gdLst/>
            <a:ahLst/>
            <a:cxnLst/>
            <a:rect r="r" b="b" t="t" l="l"/>
            <a:pathLst>
              <a:path h="3623560" w="10503073">
                <a:moveTo>
                  <a:pt x="0" y="0"/>
                </a:moveTo>
                <a:lnTo>
                  <a:pt x="10503074" y="0"/>
                </a:lnTo>
                <a:lnTo>
                  <a:pt x="10503074" y="3623560"/>
                </a:lnTo>
                <a:lnTo>
                  <a:pt x="0" y="3623560"/>
                </a:lnTo>
                <a:lnTo>
                  <a:pt x="0" y="0"/>
                </a:lnTo>
                <a:close/>
              </a:path>
            </a:pathLst>
          </a:custGeom>
          <a:blipFill>
            <a:blip r:embed="rId2">
              <a:extLst>
                <a:ext uri="{96DAC541-7B7A-43D3-8B79-37D633B846F1}">
                  <asvg:svgBlip xmlns:asvg="http://schemas.microsoft.com/office/drawing/2016/SVG/main" r:embed="rId3"/>
                </a:ext>
              </a:extLst>
            </a:blip>
            <a:stretch>
              <a:fillRect l="0" t="0" r="0" b="0"/>
            </a:stretch>
          </a:blipFill>
        </p:spPr>
      </p:sp>
      <p:sp>
        <p:nvSpPr>
          <p:cNvPr name="TextBox 3" id="3"/>
          <p:cNvSpPr txBox="true"/>
          <p:nvPr/>
        </p:nvSpPr>
        <p:spPr>
          <a:xfrm rot="0">
            <a:off x="0" y="942975"/>
            <a:ext cx="18288000" cy="3098167"/>
          </a:xfrm>
          <a:prstGeom prst="rect">
            <a:avLst/>
          </a:prstGeom>
        </p:spPr>
        <p:txBody>
          <a:bodyPr anchor="t" rtlCol="false" tIns="0" lIns="0" bIns="0" rIns="0">
            <a:spAutoFit/>
          </a:bodyPr>
          <a:lstStyle/>
          <a:p>
            <a:pPr algn="ctr" rtl="true">
              <a:lnSpc>
                <a:spcPts val="6159"/>
              </a:lnSpc>
              <a:spcBef>
                <a:spcPct val="0"/>
              </a:spcBef>
            </a:pPr>
            <a:r>
              <a:rPr lang="ar-EG" b="true" sz="4399">
                <a:solidFill>
                  <a:srgbClr val="000000"/>
                </a:solidFill>
                <a:latin typeface="Open Sans 1 Bold"/>
                <a:ea typeface="Open Sans 1 Bold"/>
                <a:cs typeface="Open Sans 1 Bold"/>
                <a:sym typeface="Open Sans 1 Bold"/>
                <a:rtl val="true"/>
              </a:rPr>
              <a:t>مرحلة النمو</a:t>
            </a:r>
          </a:p>
          <a:p>
            <a:pPr algn="ctr" rtl="true">
              <a:lnSpc>
                <a:spcPts val="6159"/>
              </a:lnSpc>
              <a:spcBef>
                <a:spcPct val="0"/>
              </a:spcBef>
            </a:pPr>
            <a:r>
              <a:rPr lang="ar-EG" sz="4399">
                <a:solidFill>
                  <a:srgbClr val="000000"/>
                </a:solidFill>
                <a:latin typeface="Open Sans 1"/>
                <a:ea typeface="Open Sans 1"/>
                <a:cs typeface="Open Sans 1"/>
                <a:sym typeface="Open Sans 1"/>
                <a:rtl val="true"/>
              </a:rPr>
              <a:t>عندما تصل إلى مرحلة النمو، فإن الأمر كله يتعلق بتوسيع نطاق عملك. في هذه المرحلة، تكون قد نجحت في إطلاق المنتج وزادت قاعدة مستخدميك، وبالتالي يجب أن يركز عملك على توليد مصدر ثابت للأموال مع محاولة الوصول إلى عملاء جدد. </a:t>
            </a:r>
          </a:p>
        </p:txBody>
      </p:sp>
    </p:spTree>
  </p:cSld>
  <p:clrMapOvr>
    <a:masterClrMapping/>
  </p:clrMapOvr>
</p:sld>
</file>

<file path=ppt/slides/slide10.xml><?xml version="1.0" encoding="utf-8"?>
<p:sld xmlns:p="http://schemas.openxmlformats.org/presentationml/2006/main" xmlns:a="http://schemas.openxmlformats.org/drawingml/2006/main" xmlns:r="http://schemas.openxmlformats.org/officeDocument/2006/relationships">
  <p:cSld>
    <p:spTree>
      <p:nvGrpSpPr>
        <p:cNvPr id="1" name=""/>
        <p:cNvGrpSpPr/>
        <p:nvPr/>
      </p:nvGrpSpPr>
      <p:grpSpPr>
        <a:xfrm>
          <a:off x="0" y="0"/>
          <a:ext cx="0" cy="0"/>
          <a:chOff x="0" y="0"/>
          <a:chExt cx="0" cy="0"/>
        </a:xfrm>
      </p:grpSpPr>
      <p:sp>
        <p:nvSpPr>
          <p:cNvPr name="Freeform 2" id="2"/>
          <p:cNvSpPr/>
          <p:nvPr/>
        </p:nvSpPr>
        <p:spPr>
          <a:xfrm flipH="false" flipV="false" rot="0">
            <a:off x="3630670" y="5843019"/>
            <a:ext cx="9635727" cy="3643097"/>
          </a:xfrm>
          <a:custGeom>
            <a:avLst/>
            <a:gdLst/>
            <a:ahLst/>
            <a:cxnLst/>
            <a:rect r="r" b="b" t="t" l="l"/>
            <a:pathLst>
              <a:path h="3643097" w="9635727">
                <a:moveTo>
                  <a:pt x="0" y="0"/>
                </a:moveTo>
                <a:lnTo>
                  <a:pt x="9635727" y="0"/>
                </a:lnTo>
                <a:lnTo>
                  <a:pt x="9635727" y="3643097"/>
                </a:lnTo>
                <a:lnTo>
                  <a:pt x="0" y="3643097"/>
                </a:lnTo>
                <a:lnTo>
                  <a:pt x="0" y="0"/>
                </a:lnTo>
                <a:close/>
              </a:path>
            </a:pathLst>
          </a:custGeom>
          <a:blipFill>
            <a:blip r:embed="rId2"/>
            <a:stretch>
              <a:fillRect l="0" t="0" r="0" b="0"/>
            </a:stretch>
          </a:blipFill>
        </p:spPr>
      </p:sp>
      <p:sp>
        <p:nvSpPr>
          <p:cNvPr name="TextBox 3" id="3"/>
          <p:cNvSpPr txBox="true"/>
          <p:nvPr/>
        </p:nvSpPr>
        <p:spPr>
          <a:xfrm rot="0">
            <a:off x="0" y="412598"/>
            <a:ext cx="18288000" cy="4426979"/>
          </a:xfrm>
          <a:prstGeom prst="rect">
            <a:avLst/>
          </a:prstGeom>
        </p:spPr>
        <p:txBody>
          <a:bodyPr anchor="t" rtlCol="false" tIns="0" lIns="0" bIns="0" rIns="0">
            <a:spAutoFit/>
          </a:bodyPr>
          <a:lstStyle/>
          <a:p>
            <a:pPr algn="ctr" rtl="true">
              <a:lnSpc>
                <a:spcPts val="5893"/>
              </a:lnSpc>
              <a:spcBef>
                <a:spcPct val="0"/>
              </a:spcBef>
            </a:pPr>
            <a:r>
              <a:rPr lang="ar-EG" b="true" sz="4209">
                <a:solidFill>
                  <a:srgbClr val="000000"/>
                </a:solidFill>
                <a:latin typeface="Open Sans 2 Bold"/>
                <a:ea typeface="Open Sans 2 Bold"/>
                <a:cs typeface="Open Sans 2 Bold"/>
                <a:sym typeface="Open Sans 2 Bold"/>
                <a:rtl val="true"/>
              </a:rPr>
              <a:t>مرحلة النضوج</a:t>
            </a:r>
          </a:p>
          <a:p>
            <a:pPr algn="ctr" rtl="true">
              <a:lnSpc>
                <a:spcPts val="5893"/>
              </a:lnSpc>
              <a:spcBef>
                <a:spcPct val="0"/>
              </a:spcBef>
            </a:pPr>
            <a:r>
              <a:rPr lang="ar-EG" b="true" sz="4209">
                <a:solidFill>
                  <a:srgbClr val="000000"/>
                </a:solidFill>
                <a:latin typeface="Open Sans 2 Bold"/>
                <a:ea typeface="Open Sans 2 Bold"/>
                <a:cs typeface="Open Sans 2 Bold"/>
                <a:sym typeface="Open Sans 2 Bold"/>
                <a:rtl val="true"/>
              </a:rPr>
              <a:t>بعد استكمال المراحل الثلاث، يجب أن تبحث عن فرص جديدة للتوسع، وقد تبني فريقاً أكبر، وتبحث عن فرص وقنوات نمو جديدة لمنتجك. من الضروري مراعاة كل ما يمكن تعلمه من كل تجربة. كن على يقين أن معرفة التحديات في وقت مبكر أمر مهم للغاية بغية تجاوز العقبات الشائعة والانتقال بنجاح خلال كل مرحلة. بالتأكيد لا تستطيع أن تفعل ذلك بمفردك، بل تحتاج إلى فريق متمرس لتحقيق النجاح.</a:t>
            </a:r>
          </a:p>
        </p:txBody>
      </p:sp>
    </p:spTree>
  </p:cSld>
  <p:clrMapOvr>
    <a:masterClrMapping/>
  </p:clrMapOvr>
</p:sld>
</file>

<file path=ppt/slides/slide11.xml><?xml version="1.0" encoding="utf-8"?>
<p:sld xmlns:p="http://schemas.openxmlformats.org/presentationml/2006/main" xmlns:a="http://schemas.openxmlformats.org/drawingml/2006/main" xmlns:r="http://schemas.openxmlformats.org/officeDocument/2006/relationships">
  <p:cSld>
    <p:spTree>
      <p:nvGrpSpPr>
        <p:cNvPr id="1" name=""/>
        <p:cNvGrpSpPr/>
        <p:nvPr/>
      </p:nvGrpSpPr>
      <p:grpSpPr>
        <a:xfrm>
          <a:off x="0" y="0"/>
          <a:ext cx="0" cy="0"/>
          <a:chOff x="0" y="0"/>
          <a:chExt cx="0" cy="0"/>
        </a:xfrm>
      </p:grpSpPr>
      <p:sp>
        <p:nvSpPr>
          <p:cNvPr name="Freeform 2" id="2"/>
          <p:cNvSpPr/>
          <p:nvPr/>
        </p:nvSpPr>
        <p:spPr>
          <a:xfrm flipH="false" flipV="false" rot="0">
            <a:off x="-197706" y="198318"/>
            <a:ext cx="18291312" cy="9527950"/>
          </a:xfrm>
          <a:custGeom>
            <a:avLst/>
            <a:gdLst/>
            <a:ahLst/>
            <a:cxnLst/>
            <a:rect r="r" b="b" t="t" l="l"/>
            <a:pathLst>
              <a:path h="9527950" w="18291312">
                <a:moveTo>
                  <a:pt x="0" y="0"/>
                </a:moveTo>
                <a:lnTo>
                  <a:pt x="18291311" y="0"/>
                </a:lnTo>
                <a:lnTo>
                  <a:pt x="18291311" y="9527950"/>
                </a:lnTo>
                <a:lnTo>
                  <a:pt x="0" y="9527950"/>
                </a:lnTo>
                <a:lnTo>
                  <a:pt x="0" y="0"/>
                </a:lnTo>
                <a:close/>
              </a:path>
            </a:pathLst>
          </a:custGeom>
          <a:blipFill>
            <a:blip r:embed="rId2"/>
            <a:stretch>
              <a:fillRect l="0" t="0" r="0" b="0"/>
            </a:stretch>
          </a:blipFill>
        </p:spPr>
      </p:sp>
    </p:spTree>
  </p:cSld>
  <p:clrMapOvr>
    <a:masterClrMapping/>
  </p:clrMapOvr>
</p:sld>
</file>

<file path=ppt/slides/slide12.xml><?xml version="1.0" encoding="utf-8"?>
<p:sld xmlns:p="http://schemas.openxmlformats.org/presentationml/2006/main" xmlns:a="http://schemas.openxmlformats.org/drawingml/2006/main">
  <p:cSld>
    <p:spTree>
      <p:nvGrpSpPr>
        <p:cNvPr id="1" name=""/>
        <p:cNvGrpSpPr/>
        <p:nvPr/>
      </p:nvGrpSpPr>
      <p:grpSpPr>
        <a:xfrm>
          <a:off x="0" y="0"/>
          <a:ext cx="0" cy="0"/>
          <a:chOff x="0" y="0"/>
          <a:chExt cx="0" cy="0"/>
        </a:xfrm>
      </p:grpSpPr>
      <p:sp>
        <p:nvSpPr>
          <p:cNvPr name="TextBox 2" id="2"/>
          <p:cNvSpPr txBox="true"/>
          <p:nvPr/>
        </p:nvSpPr>
        <p:spPr>
          <a:xfrm rot="0">
            <a:off x="0" y="259985"/>
            <a:ext cx="18288000" cy="4202189"/>
          </a:xfrm>
          <a:prstGeom prst="rect">
            <a:avLst/>
          </a:prstGeom>
        </p:spPr>
        <p:txBody>
          <a:bodyPr anchor="t" rtlCol="false" tIns="0" lIns="0" bIns="0" rIns="0">
            <a:spAutoFit/>
          </a:bodyPr>
          <a:lstStyle/>
          <a:p>
            <a:pPr algn="ctr" rtl="true">
              <a:lnSpc>
                <a:spcPts val="6733"/>
              </a:lnSpc>
              <a:spcBef>
                <a:spcPct val="0"/>
              </a:spcBef>
            </a:pPr>
            <a:r>
              <a:rPr lang="ar-EG" b="true" sz="4809">
                <a:solidFill>
                  <a:srgbClr val="00BF63"/>
                </a:solidFill>
                <a:latin typeface="Open Sans 2 Bold"/>
                <a:ea typeface="Open Sans 2 Bold"/>
                <a:cs typeface="Open Sans 2 Bold"/>
                <a:sym typeface="Open Sans 2 Bold"/>
                <a:rtl val="true"/>
              </a:rPr>
              <a:t>القيام بدراسات السوق:</a:t>
            </a:r>
          </a:p>
          <a:p>
            <a:pPr algn="ctr" rtl="true">
              <a:lnSpc>
                <a:spcPts val="6733"/>
              </a:lnSpc>
              <a:spcBef>
                <a:spcPct val="0"/>
              </a:spcBef>
            </a:pPr>
            <a:r>
              <a:rPr lang="ar-EG" b="true" sz="4809">
                <a:solidFill>
                  <a:srgbClr val="000000"/>
                </a:solidFill>
                <a:latin typeface="Open Sans 2 Bold"/>
                <a:ea typeface="Open Sans 2 Bold"/>
                <a:cs typeface="Open Sans 2 Bold"/>
                <a:sym typeface="Open Sans 2 Bold"/>
                <a:rtl val="true"/>
              </a:rPr>
              <a:t> يجب أن تقوم المشاريع الجديدة على حل مشكلة ما أو تلبية حاجة أو ًا يريده السوق لضمان نجاح تلك المشروعات. من أجل تحديد تقديم شيئ هذه الحاجة، يجب عليك القيام بدراسات وأبحاث السوق التي تتضمن الاجابة على الأسئلة التالية:</a:t>
            </a:r>
          </a:p>
        </p:txBody>
      </p:sp>
      <p:sp>
        <p:nvSpPr>
          <p:cNvPr name="TextBox 3" id="3"/>
          <p:cNvSpPr txBox="true"/>
          <p:nvPr/>
        </p:nvSpPr>
        <p:spPr>
          <a:xfrm rot="0">
            <a:off x="1643757" y="4943081"/>
            <a:ext cx="15615543" cy="3591319"/>
          </a:xfrm>
          <a:prstGeom prst="rect">
            <a:avLst/>
          </a:prstGeom>
        </p:spPr>
        <p:txBody>
          <a:bodyPr anchor="t" rtlCol="false" tIns="0" lIns="0" bIns="0" rIns="0">
            <a:spAutoFit/>
          </a:bodyPr>
          <a:lstStyle/>
          <a:p>
            <a:pPr algn="r" rtl="true" marL="887241" indent="-443620" lvl="1">
              <a:lnSpc>
                <a:spcPts val="5753"/>
              </a:lnSpc>
              <a:buFont typeface="Arial"/>
              <a:buChar char="•"/>
            </a:pPr>
            <a:r>
              <a:rPr lang="ar-EG" b="true" sz="4109">
                <a:solidFill>
                  <a:srgbClr val="000000"/>
                </a:solidFill>
                <a:latin typeface="Open Sans 2 Bold"/>
                <a:ea typeface="Open Sans 2 Bold"/>
                <a:cs typeface="Open Sans 2 Bold"/>
                <a:sym typeface="Open Sans 2 Bold"/>
                <a:rtl val="true"/>
              </a:rPr>
              <a:t> هل هناك حاجة لمنتجاتك / خدماتك؟ </a:t>
            </a:r>
          </a:p>
          <a:p>
            <a:pPr algn="r" rtl="true" marL="887241" indent="-443620" lvl="1">
              <a:lnSpc>
                <a:spcPts val="5753"/>
              </a:lnSpc>
              <a:buFont typeface="Arial"/>
              <a:buChar char="•"/>
            </a:pPr>
            <a:r>
              <a:rPr lang="ar-EG" b="true" sz="4109">
                <a:solidFill>
                  <a:srgbClr val="000000"/>
                </a:solidFill>
                <a:latin typeface="Open Sans 2 Bold"/>
                <a:ea typeface="Open Sans 2 Bold"/>
                <a:cs typeface="Open Sans 2 Bold"/>
                <a:sym typeface="Open Sans 2 Bold"/>
                <a:rtl val="true"/>
              </a:rPr>
              <a:t>من يحتاجها؟</a:t>
            </a:r>
          </a:p>
          <a:p>
            <a:pPr algn="r" rtl="true" marL="887241" indent="-443620" lvl="1">
              <a:lnSpc>
                <a:spcPts val="5753"/>
              </a:lnSpc>
              <a:buFont typeface="Arial"/>
              <a:buChar char="•"/>
            </a:pPr>
            <a:r>
              <a:rPr lang="ar-EG" b="true" sz="4109">
                <a:solidFill>
                  <a:srgbClr val="000000"/>
                </a:solidFill>
                <a:latin typeface="Open Sans 2 Bold"/>
                <a:ea typeface="Open Sans 2 Bold"/>
                <a:cs typeface="Open Sans 2 Bold"/>
                <a:sym typeface="Open Sans 2 Bold"/>
                <a:rtl val="true"/>
              </a:rPr>
              <a:t> هل هناك شركات أخرى منافسة تقدم منتجات / خدمات مماثلة لك</a:t>
            </a:r>
          </a:p>
          <a:p>
            <a:pPr algn="r" rtl="true" marL="887241" indent="-443620" lvl="1">
              <a:lnSpc>
                <a:spcPts val="5753"/>
              </a:lnSpc>
              <a:buFont typeface="Arial"/>
              <a:buChar char="•"/>
            </a:pPr>
            <a:r>
              <a:rPr lang="ar-EG" b="true" sz="4109">
                <a:solidFill>
                  <a:srgbClr val="000000"/>
                </a:solidFill>
                <a:latin typeface="Open Sans 2 Bold"/>
                <a:ea typeface="Open Sans 2 Bold"/>
                <a:cs typeface="Open Sans 2 Bold"/>
                <a:sym typeface="Open Sans 2 Bold"/>
                <a:rtl val="true"/>
              </a:rPr>
              <a:t>ما هي طبيعة المنافسة في السوق؟ </a:t>
            </a:r>
          </a:p>
          <a:p>
            <a:pPr algn="r" rtl="true" marL="887241" indent="-443620" lvl="1">
              <a:lnSpc>
                <a:spcPts val="5753"/>
              </a:lnSpc>
              <a:buFont typeface="Arial"/>
              <a:buChar char="•"/>
            </a:pPr>
            <a:r>
              <a:rPr lang="ar-EG" b="true" sz="4109">
                <a:solidFill>
                  <a:srgbClr val="000000"/>
                </a:solidFill>
                <a:latin typeface="Open Sans 2 Bold"/>
                <a:ea typeface="Open Sans 2 Bold"/>
                <a:cs typeface="Open Sans 2 Bold"/>
                <a:sym typeface="Open Sans 2 Bold"/>
                <a:rtl val="true"/>
              </a:rPr>
              <a:t>كيف سيتناسب ما تقدمه مع احتياجات السوق؟</a:t>
            </a:r>
          </a:p>
        </p:txBody>
      </p:sp>
    </p:spTree>
  </p:cSld>
  <p:clrMapOvr>
    <a:masterClrMapping/>
  </p:clrMapOvr>
</p:sld>
</file>

<file path=ppt/slides/slide13.xml><?xml version="1.0" encoding="utf-8"?>
<p:sld xmlns:p="http://schemas.openxmlformats.org/presentationml/2006/main" xmlns:a="http://schemas.openxmlformats.org/drawingml/2006/main">
  <p:cSld>
    <p:spTree>
      <p:nvGrpSpPr>
        <p:cNvPr id="1" name=""/>
        <p:cNvGrpSpPr/>
        <p:nvPr/>
      </p:nvGrpSpPr>
      <p:grpSpPr>
        <a:xfrm>
          <a:off x="0" y="0"/>
          <a:ext cx="0" cy="0"/>
          <a:chOff x="0" y="0"/>
          <a:chExt cx="0" cy="0"/>
        </a:xfrm>
      </p:grpSpPr>
      <p:sp>
        <p:nvSpPr>
          <p:cNvPr name="TextBox 2" id="2"/>
          <p:cNvSpPr txBox="true"/>
          <p:nvPr/>
        </p:nvSpPr>
        <p:spPr>
          <a:xfrm rot="0">
            <a:off x="173867" y="-85725"/>
            <a:ext cx="18288000" cy="4826636"/>
          </a:xfrm>
          <a:prstGeom prst="rect">
            <a:avLst/>
          </a:prstGeom>
        </p:spPr>
        <p:txBody>
          <a:bodyPr anchor="t" rtlCol="false" tIns="0" lIns="0" bIns="0" rIns="0">
            <a:spAutoFit/>
          </a:bodyPr>
          <a:lstStyle/>
          <a:p>
            <a:pPr algn="ctr" rtl="true">
              <a:lnSpc>
                <a:spcPts val="6439"/>
              </a:lnSpc>
              <a:spcBef>
                <a:spcPct val="0"/>
              </a:spcBef>
            </a:pPr>
            <a:r>
              <a:rPr lang="ar-EG" b="true" sz="4599">
                <a:solidFill>
                  <a:srgbClr val="000000"/>
                </a:solidFill>
                <a:latin typeface="Open Sans 2 Bold"/>
                <a:ea typeface="Open Sans 2 Bold"/>
                <a:cs typeface="Open Sans 2 Bold"/>
                <a:sym typeface="Open Sans 2 Bold"/>
                <a:rtl val="true"/>
              </a:rPr>
              <a:t>ضع خطة عمل:</a:t>
            </a:r>
          </a:p>
          <a:p>
            <a:pPr algn="ctr" rtl="true">
              <a:lnSpc>
                <a:spcPts val="6439"/>
              </a:lnSpc>
              <a:spcBef>
                <a:spcPct val="0"/>
              </a:spcBef>
            </a:pPr>
            <a:r>
              <a:rPr lang="ar-EG" b="true" sz="4599">
                <a:solidFill>
                  <a:srgbClr val="000000"/>
                </a:solidFill>
                <a:latin typeface="Open Sans 2 Bold"/>
                <a:ea typeface="Open Sans 2 Bold"/>
                <a:cs typeface="Open Sans 2 Bold"/>
                <a:sym typeface="Open Sans 2 Bold"/>
                <a:rtl val="true"/>
              </a:rPr>
              <a:t> أنت بحاجة إلى وضع خطة عمل لجعل فكرة مشروعك حقيقة ملموسة. خطة العمل ستساعد في توجيه مسار مشروعك منذ مرحلة البدء حتى الوصول إلى مرحلة متقدمة، وخطة العمل هي ضرورية لكافة المشروعات التي على وشك الانطالق. لذلك، يجب أن تجيب خطة العمل على الأسئلة التالية:</a:t>
            </a:r>
          </a:p>
        </p:txBody>
      </p:sp>
      <p:sp>
        <p:nvSpPr>
          <p:cNvPr name="TextBox 3" id="3"/>
          <p:cNvSpPr txBox="true"/>
          <p:nvPr/>
        </p:nvSpPr>
        <p:spPr>
          <a:xfrm rot="0">
            <a:off x="2231289" y="5067300"/>
            <a:ext cx="15326125" cy="5039361"/>
          </a:xfrm>
          <a:prstGeom prst="rect">
            <a:avLst/>
          </a:prstGeom>
        </p:spPr>
        <p:txBody>
          <a:bodyPr anchor="t" rtlCol="false" tIns="0" lIns="0" bIns="0" rIns="0">
            <a:spAutoFit/>
          </a:bodyPr>
          <a:lstStyle/>
          <a:p>
            <a:pPr algn="just" rtl="true" marL="885186" indent="-442593" lvl="1">
              <a:lnSpc>
                <a:spcPts val="5739"/>
              </a:lnSpc>
              <a:buFont typeface="Arial"/>
              <a:buChar char="•"/>
            </a:pPr>
            <a:r>
              <a:rPr lang="ar-EG" sz="4099">
                <a:solidFill>
                  <a:srgbClr val="000000"/>
                </a:solidFill>
                <a:latin typeface="Open Sans 2"/>
                <a:ea typeface="Open Sans 2"/>
                <a:cs typeface="Open Sans 2"/>
                <a:sym typeface="Open Sans 2"/>
                <a:rtl val="true"/>
              </a:rPr>
              <a:t>ما هو الغرض من المشروع؟ </a:t>
            </a:r>
          </a:p>
          <a:p>
            <a:pPr algn="just" rtl="true" marL="885186" indent="-442593" lvl="1">
              <a:lnSpc>
                <a:spcPts val="5739"/>
              </a:lnSpc>
              <a:buFont typeface="Arial"/>
              <a:buChar char="•"/>
            </a:pPr>
            <a:r>
              <a:rPr lang="ar-EG" sz="4099">
                <a:solidFill>
                  <a:srgbClr val="000000"/>
                </a:solidFill>
                <a:latin typeface="Open Sans 2"/>
                <a:ea typeface="Open Sans 2"/>
                <a:cs typeface="Open Sans 2"/>
                <a:sym typeface="Open Sans 2"/>
                <a:rtl val="true"/>
              </a:rPr>
              <a:t>من هم عمالئي؟ </a:t>
            </a:r>
          </a:p>
          <a:p>
            <a:pPr algn="just" rtl="true" marL="885186" indent="-442593" lvl="1">
              <a:lnSpc>
                <a:spcPts val="5739"/>
              </a:lnSpc>
              <a:buFont typeface="Arial"/>
              <a:buChar char="•"/>
            </a:pPr>
            <a:r>
              <a:rPr lang="ar-EG" sz="4099">
                <a:solidFill>
                  <a:srgbClr val="000000"/>
                </a:solidFill>
                <a:latin typeface="Open Sans 2"/>
                <a:ea typeface="Open Sans 2"/>
                <a:cs typeface="Open Sans 2"/>
                <a:sym typeface="Open Sans 2"/>
                <a:rtl val="true"/>
              </a:rPr>
              <a:t> ما هي المشكلة التي سيحلها المنتج / الخدمة التي سأقدمها؟ </a:t>
            </a:r>
          </a:p>
          <a:p>
            <a:pPr algn="just" rtl="true" marL="885186" indent="-442593" lvl="1">
              <a:lnSpc>
                <a:spcPts val="5739"/>
              </a:lnSpc>
              <a:buFont typeface="Arial"/>
              <a:buChar char="•"/>
            </a:pPr>
            <a:r>
              <a:rPr lang="ar-EG" sz="4099">
                <a:solidFill>
                  <a:srgbClr val="000000"/>
                </a:solidFill>
                <a:latin typeface="Open Sans 2"/>
                <a:ea typeface="Open Sans 2"/>
                <a:cs typeface="Open Sans 2"/>
                <a:sym typeface="Open Sans 2"/>
                <a:rtl val="true"/>
              </a:rPr>
              <a:t> من هم المنافسين، وما هي الميزة التنافسية للمنتج / الخدمة الخاصة بي؟  </a:t>
            </a:r>
          </a:p>
          <a:p>
            <a:pPr algn="just" rtl="true" marL="885186" indent="-442593" lvl="1">
              <a:lnSpc>
                <a:spcPts val="5739"/>
              </a:lnSpc>
              <a:buFont typeface="Arial"/>
              <a:buChar char="•"/>
            </a:pPr>
            <a:r>
              <a:rPr lang="ar-EG" sz="4099">
                <a:solidFill>
                  <a:srgbClr val="000000"/>
                </a:solidFill>
                <a:latin typeface="Open Sans 2"/>
                <a:ea typeface="Open Sans 2"/>
                <a:cs typeface="Open Sans 2"/>
                <a:sym typeface="Open Sans 2"/>
                <a:rtl val="true"/>
              </a:rPr>
              <a:t>كيف يمكنني تسعير وتسويق ودعم المنتج الخاص بي؟ </a:t>
            </a:r>
          </a:p>
          <a:p>
            <a:pPr algn="just" rtl="true" marL="885186" indent="-442593" lvl="1">
              <a:lnSpc>
                <a:spcPts val="5739"/>
              </a:lnSpc>
              <a:buFont typeface="Arial"/>
              <a:buChar char="•"/>
            </a:pPr>
            <a:r>
              <a:rPr lang="ar-EG" sz="4099">
                <a:solidFill>
                  <a:srgbClr val="000000"/>
                </a:solidFill>
                <a:latin typeface="Open Sans 2"/>
                <a:ea typeface="Open Sans 2"/>
                <a:cs typeface="Open Sans 2"/>
                <a:sym typeface="Open Sans 2"/>
                <a:rtl val="true"/>
              </a:rPr>
              <a:t> ما هي توقعاتي المالية للمشروع الخاص بي خالل السنوات </a:t>
            </a:r>
            <a:r>
              <a:rPr lang="en-US" sz="4099">
                <a:solidFill>
                  <a:srgbClr val="000000"/>
                </a:solidFill>
                <a:latin typeface="Open Sans 2"/>
                <a:ea typeface="Open Sans 2"/>
                <a:cs typeface="Open Sans 2"/>
                <a:sym typeface="Open Sans 2"/>
              </a:rPr>
              <a:t>5</a:t>
            </a:r>
            <a:r>
              <a:rPr lang="ar-EG" sz="4099">
                <a:solidFill>
                  <a:srgbClr val="000000"/>
                </a:solidFill>
                <a:latin typeface="Open Sans 2"/>
                <a:ea typeface="Open Sans 2"/>
                <a:cs typeface="Open Sans 2"/>
                <a:sym typeface="Open Sans 2"/>
                <a:rtl val="true"/>
              </a:rPr>
              <a:t>-</a:t>
            </a:r>
            <a:r>
              <a:rPr lang="en-US" sz="4099">
                <a:solidFill>
                  <a:srgbClr val="000000"/>
                </a:solidFill>
                <a:latin typeface="Open Sans 2"/>
                <a:ea typeface="Open Sans 2"/>
                <a:cs typeface="Open Sans 2"/>
                <a:sym typeface="Open Sans 2"/>
              </a:rPr>
              <a:t>3</a:t>
            </a:r>
            <a:r>
              <a:rPr lang="ar-EG" sz="4099">
                <a:solidFill>
                  <a:srgbClr val="000000"/>
                </a:solidFill>
                <a:latin typeface="Open Sans 2"/>
                <a:ea typeface="Open Sans 2"/>
                <a:cs typeface="Open Sans 2"/>
                <a:sym typeface="Open Sans 2"/>
                <a:rtl val="true"/>
              </a:rPr>
              <a:t> القادمة؟ </a:t>
            </a:r>
          </a:p>
        </p:txBody>
      </p:sp>
    </p:spTree>
  </p:cSld>
  <p:clrMapOvr>
    <a:masterClrMapping/>
  </p:clrMapOvr>
</p:sld>
</file>

<file path=ppt/slides/slide14.xml><?xml version="1.0" encoding="utf-8"?>
<p:sld xmlns:p="http://schemas.openxmlformats.org/presentationml/2006/main" xmlns:a="http://schemas.openxmlformats.org/drawingml/2006/main" xmlns:r="http://schemas.openxmlformats.org/officeDocument/2006/relationships">
  <p:cSld>
    <p:spTree>
      <p:nvGrpSpPr>
        <p:cNvPr id="1" name=""/>
        <p:cNvGrpSpPr/>
        <p:nvPr/>
      </p:nvGrpSpPr>
      <p:grpSpPr>
        <a:xfrm>
          <a:off x="0" y="0"/>
          <a:ext cx="0" cy="0"/>
          <a:chOff x="0" y="0"/>
          <a:chExt cx="0" cy="0"/>
        </a:xfrm>
      </p:grpSpPr>
      <p:sp>
        <p:nvSpPr>
          <p:cNvPr name="Freeform 2" id="2"/>
          <p:cNvSpPr/>
          <p:nvPr/>
        </p:nvSpPr>
        <p:spPr>
          <a:xfrm flipH="false" flipV="false" rot="0">
            <a:off x="6382389" y="5614365"/>
            <a:ext cx="5523221" cy="4114800"/>
          </a:xfrm>
          <a:custGeom>
            <a:avLst/>
            <a:gdLst/>
            <a:ahLst/>
            <a:cxnLst/>
            <a:rect r="r" b="b" t="t" l="l"/>
            <a:pathLst>
              <a:path h="4114800" w="5523221">
                <a:moveTo>
                  <a:pt x="0" y="0"/>
                </a:moveTo>
                <a:lnTo>
                  <a:pt x="5523222" y="0"/>
                </a:lnTo>
                <a:lnTo>
                  <a:pt x="5523222" y="4114800"/>
                </a:lnTo>
                <a:lnTo>
                  <a:pt x="0" y="4114800"/>
                </a:lnTo>
                <a:lnTo>
                  <a:pt x="0" y="0"/>
                </a:lnTo>
                <a:close/>
              </a:path>
            </a:pathLst>
          </a:custGeom>
          <a:blipFill>
            <a:blip r:embed="rId2">
              <a:extLst>
                <a:ext uri="{96DAC541-7B7A-43D3-8B79-37D633B846F1}">
                  <asvg:svgBlip xmlns:asvg="http://schemas.microsoft.com/office/drawing/2016/SVG/main" r:embed="rId3"/>
                </a:ext>
              </a:extLst>
            </a:blip>
            <a:stretch>
              <a:fillRect l="0" t="0" r="0" b="0"/>
            </a:stretch>
          </a:blipFill>
        </p:spPr>
      </p:sp>
      <p:sp>
        <p:nvSpPr>
          <p:cNvPr name="TextBox 3" id="3"/>
          <p:cNvSpPr txBox="true"/>
          <p:nvPr/>
        </p:nvSpPr>
        <p:spPr>
          <a:xfrm rot="0">
            <a:off x="0" y="452449"/>
            <a:ext cx="18288000" cy="5161916"/>
          </a:xfrm>
          <a:prstGeom prst="rect">
            <a:avLst/>
          </a:prstGeom>
        </p:spPr>
        <p:txBody>
          <a:bodyPr anchor="t" rtlCol="false" tIns="0" lIns="0" bIns="0" rIns="0">
            <a:spAutoFit/>
          </a:bodyPr>
          <a:lstStyle/>
          <a:p>
            <a:pPr algn="ctr" rtl="true">
              <a:lnSpc>
                <a:spcPts val="6859"/>
              </a:lnSpc>
              <a:spcBef>
                <a:spcPct val="0"/>
              </a:spcBef>
            </a:pPr>
            <a:r>
              <a:rPr lang="ar-EG" b="true" sz="4899">
                <a:solidFill>
                  <a:srgbClr val="000000"/>
                </a:solidFill>
                <a:latin typeface="Open Sans 2 Bold"/>
                <a:ea typeface="Open Sans 2 Bold"/>
                <a:cs typeface="Open Sans 2 Bold"/>
                <a:sym typeface="Open Sans 2 Bold"/>
                <a:rtl val="true"/>
              </a:rPr>
              <a:t>اختيار الموظفين:</a:t>
            </a:r>
          </a:p>
          <a:p>
            <a:pPr algn="ctr" rtl="true">
              <a:lnSpc>
                <a:spcPts val="6859"/>
              </a:lnSpc>
              <a:spcBef>
                <a:spcPct val="0"/>
              </a:spcBef>
            </a:pPr>
            <a:r>
              <a:rPr lang="ar-EG" b="true" sz="4899">
                <a:solidFill>
                  <a:srgbClr val="000000"/>
                </a:solidFill>
                <a:latin typeface="Open Sans 2 Bold"/>
                <a:ea typeface="Open Sans 2 Bold"/>
                <a:cs typeface="Open Sans 2 Bold"/>
                <a:sym typeface="Open Sans 2 Bold"/>
                <a:rtl val="true"/>
              </a:rPr>
              <a:t> يرتبط اختيار الموظفين بالاستفادة القصوى من العنصر البشري لأداء الأنشطة المختلفة. رأس المال البشري هو المصدر الرئيسي لتحديد مدي كفاءة األعمال. ولهذا ينبغي اختيار الموظفين وفقاً لطبيعة العمل الذي تود البدء فيه. وبناء عليه من الضروري اختيار الموظفين ذوي المهارة والنزاهة.</a:t>
            </a:r>
          </a:p>
        </p:txBody>
      </p:sp>
    </p:spTree>
  </p:cSld>
  <p:clrMapOvr>
    <a:masterClrMapping/>
  </p:clrMapOvr>
</p:sld>
</file>

<file path=ppt/slides/slide15.xml><?xml version="1.0" encoding="utf-8"?>
<p:sld xmlns:p="http://schemas.openxmlformats.org/presentationml/2006/main" xmlns:a="http://schemas.openxmlformats.org/drawingml/2006/main" xmlns:r="http://schemas.openxmlformats.org/officeDocument/2006/relationships">
  <p:cSld>
    <p:spTree>
      <p:nvGrpSpPr>
        <p:cNvPr id="1" name=""/>
        <p:cNvGrpSpPr/>
        <p:nvPr/>
      </p:nvGrpSpPr>
      <p:grpSpPr>
        <a:xfrm>
          <a:off x="0" y="0"/>
          <a:ext cx="0" cy="0"/>
          <a:chOff x="0" y="0"/>
          <a:chExt cx="0" cy="0"/>
        </a:xfrm>
      </p:grpSpPr>
      <p:sp>
        <p:nvSpPr>
          <p:cNvPr name="Freeform 2" id="2"/>
          <p:cNvSpPr/>
          <p:nvPr/>
        </p:nvSpPr>
        <p:spPr>
          <a:xfrm flipH="false" flipV="false" rot="0">
            <a:off x="3882511" y="5389594"/>
            <a:ext cx="10522978" cy="4656418"/>
          </a:xfrm>
          <a:custGeom>
            <a:avLst/>
            <a:gdLst/>
            <a:ahLst/>
            <a:cxnLst/>
            <a:rect r="r" b="b" t="t" l="l"/>
            <a:pathLst>
              <a:path h="4656418" w="10522978">
                <a:moveTo>
                  <a:pt x="0" y="0"/>
                </a:moveTo>
                <a:lnTo>
                  <a:pt x="10522978" y="0"/>
                </a:lnTo>
                <a:lnTo>
                  <a:pt x="10522978" y="4656418"/>
                </a:lnTo>
                <a:lnTo>
                  <a:pt x="0" y="4656418"/>
                </a:lnTo>
                <a:lnTo>
                  <a:pt x="0" y="0"/>
                </a:lnTo>
                <a:close/>
              </a:path>
            </a:pathLst>
          </a:custGeom>
          <a:blipFill>
            <a:blip r:embed="rId2"/>
            <a:stretch>
              <a:fillRect l="0" t="0" r="0" b="0"/>
            </a:stretch>
          </a:blipFill>
        </p:spPr>
      </p:sp>
      <p:sp>
        <p:nvSpPr>
          <p:cNvPr name="TextBox 3" id="3"/>
          <p:cNvSpPr txBox="true"/>
          <p:nvPr/>
        </p:nvSpPr>
        <p:spPr>
          <a:xfrm rot="0">
            <a:off x="0" y="316864"/>
            <a:ext cx="18288000" cy="4826636"/>
          </a:xfrm>
          <a:prstGeom prst="rect">
            <a:avLst/>
          </a:prstGeom>
        </p:spPr>
        <p:txBody>
          <a:bodyPr anchor="t" rtlCol="false" tIns="0" lIns="0" bIns="0" rIns="0">
            <a:spAutoFit/>
          </a:bodyPr>
          <a:lstStyle/>
          <a:p>
            <a:pPr algn="ctr" rtl="true">
              <a:lnSpc>
                <a:spcPts val="6439"/>
              </a:lnSpc>
              <a:spcBef>
                <a:spcPct val="0"/>
              </a:spcBef>
            </a:pPr>
            <a:r>
              <a:rPr lang="ar-EG" b="true" sz="4599">
                <a:solidFill>
                  <a:srgbClr val="000000"/>
                </a:solidFill>
                <a:latin typeface="Open Sans 2 Bold"/>
                <a:ea typeface="Open Sans 2 Bold"/>
                <a:cs typeface="Open Sans 2 Bold"/>
                <a:sym typeface="Open Sans 2 Bold"/>
                <a:rtl val="true"/>
              </a:rPr>
              <a:t>تجميع فريق العمل:</a:t>
            </a:r>
          </a:p>
          <a:p>
            <a:pPr algn="ctr" rtl="true">
              <a:lnSpc>
                <a:spcPts val="6439"/>
              </a:lnSpc>
              <a:spcBef>
                <a:spcPct val="0"/>
              </a:spcBef>
            </a:pPr>
            <a:r>
              <a:rPr lang="ar-EG" b="true" sz="4599">
                <a:solidFill>
                  <a:srgbClr val="000000"/>
                </a:solidFill>
                <a:latin typeface="Open Sans 2 Bold"/>
                <a:ea typeface="Open Sans 2 Bold"/>
                <a:cs typeface="Open Sans 2 Bold"/>
                <a:sym typeface="Open Sans 2 Bold"/>
                <a:rtl val="true"/>
              </a:rPr>
              <a:t> يجب أن يكون تجميع فريق العمل، وفهم الثغرات إن وجدت، وتحديد كيف ومتى ستعالجها أولوية قصوى. من المهم معرفة كيفية تكوين الفريق وتحديد الأدوار والمسؤوليات، وتقسيم العمل بينهم. أيضاً يجب التفكير بشكل أوسع عن طريق التعاقد مع شخص من ذوي الخبرة في الشركات الناشئة للتعامل مع المهام الادارية التي قد تصاحب إطالق مشروع جديد.</a:t>
            </a:r>
          </a:p>
        </p:txBody>
      </p:sp>
    </p:spTree>
  </p:cSld>
  <p:clrMapOvr>
    <a:masterClrMapping/>
  </p:clrMapOvr>
</p:sld>
</file>

<file path=ppt/slides/slide16.xml><?xml version="1.0" encoding="utf-8"?>
<p:sld xmlns:p="http://schemas.openxmlformats.org/presentationml/2006/main" xmlns:a="http://schemas.openxmlformats.org/drawingml/2006/main" xmlns:r="http://schemas.openxmlformats.org/officeDocument/2006/relationships">
  <p:cSld>
    <p:spTree>
      <p:nvGrpSpPr>
        <p:cNvPr id="1" name=""/>
        <p:cNvGrpSpPr/>
        <p:nvPr/>
      </p:nvGrpSpPr>
      <p:grpSpPr>
        <a:xfrm>
          <a:off x="0" y="0"/>
          <a:ext cx="0" cy="0"/>
          <a:chOff x="0" y="0"/>
          <a:chExt cx="0" cy="0"/>
        </a:xfrm>
      </p:grpSpPr>
      <p:sp>
        <p:nvSpPr>
          <p:cNvPr name="Freeform 2" id="2"/>
          <p:cNvSpPr/>
          <p:nvPr/>
        </p:nvSpPr>
        <p:spPr>
          <a:xfrm flipH="false" flipV="false" rot="0">
            <a:off x="6216098" y="5657070"/>
            <a:ext cx="5855804" cy="4296696"/>
          </a:xfrm>
          <a:custGeom>
            <a:avLst/>
            <a:gdLst/>
            <a:ahLst/>
            <a:cxnLst/>
            <a:rect r="r" b="b" t="t" l="l"/>
            <a:pathLst>
              <a:path h="4296696" w="5855804">
                <a:moveTo>
                  <a:pt x="0" y="0"/>
                </a:moveTo>
                <a:lnTo>
                  <a:pt x="5855804" y="0"/>
                </a:lnTo>
                <a:lnTo>
                  <a:pt x="5855804" y="4296697"/>
                </a:lnTo>
                <a:lnTo>
                  <a:pt x="0" y="4296697"/>
                </a:lnTo>
                <a:lnTo>
                  <a:pt x="0" y="0"/>
                </a:lnTo>
                <a:close/>
              </a:path>
            </a:pathLst>
          </a:custGeom>
          <a:blipFill>
            <a:blip r:embed="rId2"/>
            <a:stretch>
              <a:fillRect l="0" t="0" r="0" b="0"/>
            </a:stretch>
          </a:blipFill>
        </p:spPr>
      </p:sp>
      <p:sp>
        <p:nvSpPr>
          <p:cNvPr name="TextBox 3" id="3"/>
          <p:cNvSpPr txBox="true"/>
          <p:nvPr/>
        </p:nvSpPr>
        <p:spPr>
          <a:xfrm rot="0">
            <a:off x="0" y="664818"/>
            <a:ext cx="18288000" cy="4705351"/>
          </a:xfrm>
          <a:prstGeom prst="rect">
            <a:avLst/>
          </a:prstGeom>
        </p:spPr>
        <p:txBody>
          <a:bodyPr anchor="t" rtlCol="false" tIns="0" lIns="0" bIns="0" rIns="0">
            <a:spAutoFit/>
          </a:bodyPr>
          <a:lstStyle/>
          <a:p>
            <a:pPr algn="ctr" rtl="true">
              <a:lnSpc>
                <a:spcPts val="6299"/>
              </a:lnSpc>
              <a:spcBef>
                <a:spcPct val="0"/>
              </a:spcBef>
            </a:pPr>
            <a:r>
              <a:rPr lang="ar-EG" b="true" sz="4499">
                <a:solidFill>
                  <a:srgbClr val="000000"/>
                </a:solidFill>
                <a:latin typeface="Open Sans 2 Bold"/>
                <a:ea typeface="Open Sans 2 Bold"/>
                <a:cs typeface="Open Sans 2 Bold"/>
                <a:sym typeface="Open Sans 2 Bold"/>
                <a:rtl val="true"/>
              </a:rPr>
              <a:t>ضع لنفسك عالمة تجارية وشعار خاص بك:</a:t>
            </a:r>
          </a:p>
          <a:p>
            <a:pPr algn="ctr" rtl="true">
              <a:lnSpc>
                <a:spcPts val="6299"/>
              </a:lnSpc>
              <a:spcBef>
                <a:spcPct val="0"/>
              </a:spcBef>
            </a:pPr>
            <a:r>
              <a:rPr lang="ar-EG" b="true" sz="4499">
                <a:solidFill>
                  <a:srgbClr val="000000"/>
                </a:solidFill>
                <a:latin typeface="Open Sans 2 Bold"/>
                <a:ea typeface="Open Sans 2 Bold"/>
                <a:cs typeface="Open Sans 2 Bold"/>
                <a:sym typeface="Open Sans 2 Bold"/>
                <a:rtl val="true"/>
              </a:rPr>
              <a:t> بمجرد اختيارك اسم للمشروع الذي تنوي البدء فيه، يجب العمل على اختيار العلامة التجارية الخاصة بك. العلامة التجارية هي كل ما يتعلق ببناء المصداقية مع العمالء المستهدفين. يجب العمل أيضاً على اختيار شعار مناسب، ولكن لا تنفق الكثير من الوقت والمال على اختيار الشعار والعلامة التجارية في البداية.</a:t>
            </a:r>
          </a:p>
        </p:txBody>
      </p:sp>
    </p:spTree>
  </p:cSld>
  <p:clrMapOvr>
    <a:masterClrMapping/>
  </p:clrMapOvr>
</p:sld>
</file>

<file path=ppt/slides/slide17.xml><?xml version="1.0" encoding="utf-8"?>
<p:sld xmlns:p="http://schemas.openxmlformats.org/presentationml/2006/main" xmlns:a="http://schemas.openxmlformats.org/drawingml/2006/main" xmlns:r="http://schemas.openxmlformats.org/officeDocument/2006/relationships">
  <p:cSld>
    <p:spTree>
      <p:nvGrpSpPr>
        <p:cNvPr id="1" name=""/>
        <p:cNvGrpSpPr/>
        <p:nvPr/>
      </p:nvGrpSpPr>
      <p:grpSpPr>
        <a:xfrm>
          <a:off x="0" y="0"/>
          <a:ext cx="0" cy="0"/>
          <a:chOff x="0" y="0"/>
          <a:chExt cx="0" cy="0"/>
        </a:xfrm>
      </p:grpSpPr>
      <p:sp>
        <p:nvSpPr>
          <p:cNvPr name="Freeform 2" id="2"/>
          <p:cNvSpPr/>
          <p:nvPr/>
        </p:nvSpPr>
        <p:spPr>
          <a:xfrm flipH="false" flipV="false" rot="0">
            <a:off x="5786536" y="4650900"/>
            <a:ext cx="6367195" cy="4114800"/>
          </a:xfrm>
          <a:custGeom>
            <a:avLst/>
            <a:gdLst/>
            <a:ahLst/>
            <a:cxnLst/>
            <a:rect r="r" b="b" t="t" l="l"/>
            <a:pathLst>
              <a:path h="4114800" w="6367195">
                <a:moveTo>
                  <a:pt x="0" y="0"/>
                </a:moveTo>
                <a:lnTo>
                  <a:pt x="6367195" y="0"/>
                </a:lnTo>
                <a:lnTo>
                  <a:pt x="6367195" y="4114800"/>
                </a:lnTo>
                <a:lnTo>
                  <a:pt x="0" y="4114800"/>
                </a:lnTo>
                <a:lnTo>
                  <a:pt x="0" y="0"/>
                </a:lnTo>
                <a:close/>
              </a:path>
            </a:pathLst>
          </a:custGeom>
          <a:blipFill>
            <a:blip r:embed="rId2">
              <a:extLst>
                <a:ext uri="{96DAC541-7B7A-43D3-8B79-37D633B846F1}">
                  <asvg:svgBlip xmlns:asvg="http://schemas.microsoft.com/office/drawing/2016/SVG/main" r:embed="rId3"/>
                </a:ext>
              </a:extLst>
            </a:blip>
            <a:stretch>
              <a:fillRect l="0" t="0" r="0" b="0"/>
            </a:stretch>
          </a:blipFill>
        </p:spPr>
      </p:sp>
      <p:sp>
        <p:nvSpPr>
          <p:cNvPr name="TextBox 3" id="3"/>
          <p:cNvSpPr txBox="true"/>
          <p:nvPr/>
        </p:nvSpPr>
        <p:spPr>
          <a:xfrm rot="0">
            <a:off x="0" y="124500"/>
            <a:ext cx="18288000" cy="3914776"/>
          </a:xfrm>
          <a:prstGeom prst="rect">
            <a:avLst/>
          </a:prstGeom>
        </p:spPr>
        <p:txBody>
          <a:bodyPr anchor="t" rtlCol="false" tIns="0" lIns="0" bIns="0" rIns="0">
            <a:spAutoFit/>
          </a:bodyPr>
          <a:lstStyle/>
          <a:p>
            <a:pPr algn="ctr" rtl="true">
              <a:lnSpc>
                <a:spcPts val="6299"/>
              </a:lnSpc>
              <a:spcBef>
                <a:spcPct val="0"/>
              </a:spcBef>
            </a:pPr>
            <a:r>
              <a:rPr lang="ar-EG" b="true" sz="4499">
                <a:solidFill>
                  <a:srgbClr val="000000"/>
                </a:solidFill>
                <a:latin typeface="Open Sans 2 Bold"/>
                <a:ea typeface="Open Sans 2 Bold"/>
                <a:cs typeface="Open Sans 2 Bold"/>
                <a:sym typeface="Open Sans 2 Bold"/>
                <a:rtl val="true"/>
              </a:rPr>
              <a:t>تقييم وضعك المالي:</a:t>
            </a:r>
          </a:p>
          <a:p>
            <a:pPr algn="ctr" rtl="true">
              <a:lnSpc>
                <a:spcPts val="6299"/>
              </a:lnSpc>
              <a:spcBef>
                <a:spcPct val="0"/>
              </a:spcBef>
            </a:pPr>
            <a:r>
              <a:rPr lang="ar-EG" b="true" sz="4499">
                <a:solidFill>
                  <a:srgbClr val="000000"/>
                </a:solidFill>
                <a:latin typeface="Open Sans 2 Bold"/>
                <a:ea typeface="Open Sans 2 Bold"/>
                <a:cs typeface="Open Sans 2 Bold"/>
                <a:sym typeface="Open Sans 2 Bold"/>
                <a:rtl val="true"/>
              </a:rPr>
              <a:t> إن بدء أي نشاط تجاري له سعر، لذلك تحتاج إلى تحديد الكيفية التي ستغطي بها تكاليف البدء في المشروع الخاص بك. هل لديك وسيلة لتمويل مشروعك، أو سوف تحتاج إلى اقتراض المال؟ أيضاً هل تخطط لترك وظيفتك الحالية للتركيز على مشروعك الجديد.</a:t>
            </a:r>
          </a:p>
        </p:txBody>
      </p:sp>
    </p:spTree>
  </p:cSld>
  <p:clrMapOvr>
    <a:masterClrMapping/>
  </p:clrMapOvr>
</p:sld>
</file>

<file path=ppt/slides/slide18.xml><?xml version="1.0" encoding="utf-8"?>
<p:sld xmlns:p="http://schemas.openxmlformats.org/presentationml/2006/main" xmlns:a="http://schemas.openxmlformats.org/drawingml/2006/main" xmlns:r="http://schemas.openxmlformats.org/officeDocument/2006/relationships">
  <p:cSld>
    <p:spTree>
      <p:nvGrpSpPr>
        <p:cNvPr id="1" name=""/>
        <p:cNvGrpSpPr/>
        <p:nvPr/>
      </p:nvGrpSpPr>
      <p:grpSpPr>
        <a:xfrm>
          <a:off x="0" y="0"/>
          <a:ext cx="0" cy="0"/>
          <a:chOff x="0" y="0"/>
          <a:chExt cx="0" cy="0"/>
        </a:xfrm>
      </p:grpSpPr>
      <p:sp>
        <p:nvSpPr>
          <p:cNvPr name="Freeform 2" id="2"/>
          <p:cNvSpPr/>
          <p:nvPr/>
        </p:nvSpPr>
        <p:spPr>
          <a:xfrm flipH="false" flipV="false" rot="0">
            <a:off x="6716389" y="5143500"/>
            <a:ext cx="4855221" cy="4114800"/>
          </a:xfrm>
          <a:custGeom>
            <a:avLst/>
            <a:gdLst/>
            <a:ahLst/>
            <a:cxnLst/>
            <a:rect r="r" b="b" t="t" l="l"/>
            <a:pathLst>
              <a:path h="4114800" w="4855221">
                <a:moveTo>
                  <a:pt x="0" y="0"/>
                </a:moveTo>
                <a:lnTo>
                  <a:pt x="4855222" y="0"/>
                </a:lnTo>
                <a:lnTo>
                  <a:pt x="4855222" y="4114800"/>
                </a:lnTo>
                <a:lnTo>
                  <a:pt x="0" y="4114800"/>
                </a:lnTo>
                <a:lnTo>
                  <a:pt x="0" y="0"/>
                </a:lnTo>
                <a:close/>
              </a:path>
            </a:pathLst>
          </a:custGeom>
          <a:blipFill>
            <a:blip r:embed="rId2">
              <a:extLst>
                <a:ext uri="{96DAC541-7B7A-43D3-8B79-37D633B846F1}">
                  <asvg:svgBlip xmlns:asvg="http://schemas.microsoft.com/office/drawing/2016/SVG/main" r:embed="rId3"/>
                </a:ext>
              </a:extLst>
            </a:blip>
            <a:stretch>
              <a:fillRect l="0" t="0" r="0" b="0"/>
            </a:stretch>
          </a:blipFill>
        </p:spPr>
      </p:sp>
      <p:sp>
        <p:nvSpPr>
          <p:cNvPr name="TextBox 3" id="3"/>
          <p:cNvSpPr txBox="true"/>
          <p:nvPr/>
        </p:nvSpPr>
        <p:spPr>
          <a:xfrm rot="0">
            <a:off x="0" y="-85725"/>
            <a:ext cx="18288000" cy="4548506"/>
          </a:xfrm>
          <a:prstGeom prst="rect">
            <a:avLst/>
          </a:prstGeom>
        </p:spPr>
        <p:txBody>
          <a:bodyPr anchor="t" rtlCol="false" tIns="0" lIns="0" bIns="0" rIns="0">
            <a:spAutoFit/>
          </a:bodyPr>
          <a:lstStyle/>
          <a:p>
            <a:pPr algn="ctr" rtl="true">
              <a:lnSpc>
                <a:spcPts val="6019"/>
              </a:lnSpc>
              <a:spcBef>
                <a:spcPct val="0"/>
              </a:spcBef>
            </a:pPr>
            <a:r>
              <a:rPr lang="ar-EG" b="true" sz="4299">
                <a:solidFill>
                  <a:srgbClr val="000000"/>
                </a:solidFill>
                <a:latin typeface="Open Sans 2 Bold"/>
                <a:ea typeface="Open Sans 2 Bold"/>
                <a:cs typeface="Open Sans 2 Bold"/>
                <a:sym typeface="Open Sans 2 Bold"/>
                <a:rtl val="true"/>
              </a:rPr>
              <a:t>الحصول على التراخيص والتصاريح اللازمة: </a:t>
            </a:r>
          </a:p>
          <a:p>
            <a:pPr algn="ctr" rtl="true">
              <a:lnSpc>
                <a:spcPts val="6019"/>
              </a:lnSpc>
              <a:spcBef>
                <a:spcPct val="0"/>
              </a:spcBef>
            </a:pPr>
            <a:r>
              <a:rPr lang="ar-EG" b="true" sz="4299">
                <a:solidFill>
                  <a:srgbClr val="000000"/>
                </a:solidFill>
                <a:latin typeface="Open Sans 2 Bold"/>
                <a:ea typeface="Open Sans 2 Bold"/>
                <a:cs typeface="Open Sans 2 Bold"/>
                <a:sym typeface="Open Sans 2 Bold"/>
                <a:rtl val="true"/>
              </a:rPr>
              <a:t> تعد التراخيص والتصاريح جزءا أساسياَ عند بدء نشاطك التجاري الخاص. هناك العديد من التراخيص والتصاريح التي قد تنطبق على الوضع الخاص بك، وهذا يتوقف على طبيعة المشروع الذي تود البدء فيه، إلى جانب موقعك المتواجد فيه. لذلك، سوف تحتاج إلى البحث الشامل عن التراخيص والتصاريح اللازمة لقيام مشروعك.</a:t>
            </a:r>
          </a:p>
        </p:txBody>
      </p:sp>
    </p:spTree>
  </p:cSld>
  <p:clrMapOvr>
    <a:masterClrMapping/>
  </p:clrMapOvr>
</p:sld>
</file>

<file path=ppt/slides/slide19.xml><?xml version="1.0" encoding="utf-8"?>
<p:sld xmlns:p="http://schemas.openxmlformats.org/presentationml/2006/main" xmlns:a="http://schemas.openxmlformats.org/drawingml/2006/main" xmlns:r="http://schemas.openxmlformats.org/officeDocument/2006/relationships">
  <p:cSld>
    <p:spTree>
      <p:nvGrpSpPr>
        <p:cNvPr id="1" name=""/>
        <p:cNvGrpSpPr/>
        <p:nvPr/>
      </p:nvGrpSpPr>
      <p:grpSpPr>
        <a:xfrm>
          <a:off x="0" y="0"/>
          <a:ext cx="0" cy="0"/>
          <a:chOff x="0" y="0"/>
          <a:chExt cx="0" cy="0"/>
        </a:xfrm>
      </p:grpSpPr>
      <p:sp>
        <p:nvSpPr>
          <p:cNvPr name="Freeform 2" id="2"/>
          <p:cNvSpPr/>
          <p:nvPr/>
        </p:nvSpPr>
        <p:spPr>
          <a:xfrm flipH="false" flipV="false" rot="0">
            <a:off x="0" y="672641"/>
            <a:ext cx="8108769" cy="5412603"/>
          </a:xfrm>
          <a:custGeom>
            <a:avLst/>
            <a:gdLst/>
            <a:ahLst/>
            <a:cxnLst/>
            <a:rect r="r" b="b" t="t" l="l"/>
            <a:pathLst>
              <a:path h="5412603" w="8108769">
                <a:moveTo>
                  <a:pt x="0" y="0"/>
                </a:moveTo>
                <a:lnTo>
                  <a:pt x="8108769" y="0"/>
                </a:lnTo>
                <a:lnTo>
                  <a:pt x="8108769" y="5412603"/>
                </a:lnTo>
                <a:lnTo>
                  <a:pt x="0" y="5412603"/>
                </a:lnTo>
                <a:lnTo>
                  <a:pt x="0" y="0"/>
                </a:lnTo>
                <a:close/>
              </a:path>
            </a:pathLst>
          </a:custGeom>
          <a:blipFill>
            <a:blip r:embed="rId2"/>
            <a:stretch>
              <a:fillRect l="0" t="0" r="0" b="0"/>
            </a:stretch>
          </a:blipFill>
        </p:spPr>
      </p:sp>
      <p:sp>
        <p:nvSpPr>
          <p:cNvPr name="TextBox 3" id="3"/>
          <p:cNvSpPr txBox="true"/>
          <p:nvPr/>
        </p:nvSpPr>
        <p:spPr>
          <a:xfrm rot="0">
            <a:off x="9185870" y="3839836"/>
            <a:ext cx="8073430" cy="3195319"/>
          </a:xfrm>
          <a:prstGeom prst="rect">
            <a:avLst/>
          </a:prstGeom>
        </p:spPr>
        <p:txBody>
          <a:bodyPr anchor="t" rtlCol="false" tIns="0" lIns="0" bIns="0" rIns="0">
            <a:spAutoFit/>
          </a:bodyPr>
          <a:lstStyle/>
          <a:p>
            <a:pPr algn="ctr" rtl="true">
              <a:lnSpc>
                <a:spcPts val="12880"/>
              </a:lnSpc>
            </a:pPr>
            <a:r>
              <a:rPr lang="ar-EG" b="true" sz="9200">
                <a:solidFill>
                  <a:srgbClr val="000000"/>
                </a:solidFill>
                <a:latin typeface="Open Sans 2 Bold"/>
                <a:ea typeface="Open Sans 2 Bold"/>
                <a:cs typeface="Open Sans 2 Bold"/>
                <a:sym typeface="Open Sans 2 Bold"/>
                <a:rtl val="true"/>
              </a:rPr>
              <a:t>مؤسسة مصغرة</a:t>
            </a:r>
          </a:p>
          <a:p>
            <a:pPr algn="ctr" rtl="true">
              <a:lnSpc>
                <a:spcPts val="12880"/>
              </a:lnSpc>
            </a:pPr>
          </a:p>
        </p:txBody>
      </p:sp>
    </p:spTree>
  </p:cSld>
  <p:clrMapOvr>
    <a:masterClrMapping/>
  </p:clrMapOvr>
</p:sld>
</file>

<file path=ppt/slides/slide20.xml><?xml version="1.0" encoding="utf-8"?>
<p:sld xmlns:p="http://schemas.openxmlformats.org/presentationml/2006/main" xmlns:a="http://schemas.openxmlformats.org/drawingml/2006/main">
  <p:cSld>
    <p:spTree>
      <p:nvGrpSpPr>
        <p:cNvPr id="1" name=""/>
        <p:cNvGrpSpPr/>
        <p:nvPr/>
      </p:nvGrpSpPr>
      <p:grpSpPr>
        <a:xfrm>
          <a:off x="0" y="0"/>
          <a:ext cx="0" cy="0"/>
          <a:chOff x="0" y="0"/>
          <a:chExt cx="0" cy="0"/>
        </a:xfrm>
      </p:grpSpPr>
      <p:sp>
        <p:nvSpPr>
          <p:cNvPr name="TextBox 2" id="2"/>
          <p:cNvSpPr txBox="true"/>
          <p:nvPr/>
        </p:nvSpPr>
        <p:spPr>
          <a:xfrm rot="0">
            <a:off x="1028700" y="1831340"/>
            <a:ext cx="16230600" cy="6452869"/>
          </a:xfrm>
          <a:prstGeom prst="rect">
            <a:avLst/>
          </a:prstGeom>
        </p:spPr>
        <p:txBody>
          <a:bodyPr anchor="t" rtlCol="false" tIns="0" lIns="0" bIns="0" rIns="0">
            <a:spAutoFit/>
          </a:bodyPr>
          <a:lstStyle/>
          <a:p>
            <a:pPr algn="ctr" rtl="true">
              <a:lnSpc>
                <a:spcPts val="12880"/>
              </a:lnSpc>
              <a:spcBef>
                <a:spcPct val="0"/>
              </a:spcBef>
            </a:pPr>
            <a:r>
              <a:rPr lang="ar-EG" b="true" sz="9200">
                <a:solidFill>
                  <a:srgbClr val="000000"/>
                </a:solidFill>
                <a:latin typeface="Open Sans 2 Bold"/>
                <a:ea typeface="Open Sans 2 Bold"/>
                <a:cs typeface="Open Sans 2 Bold"/>
                <a:sym typeface="Open Sans 2 Bold"/>
                <a:rtl val="true"/>
              </a:rPr>
              <a:t>الشركات المستقلة التي توظف أقل من عدد معين من المستخدمين ويختلف العدد حسب الدولة</a:t>
            </a:r>
          </a:p>
        </p:txBody>
      </p:sp>
    </p:spTree>
  </p:cSld>
  <p:clrMapOvr>
    <a:masterClrMapping/>
  </p:clrMapOvr>
</p:sld>
</file>

<file path=ppt/slides/slide21.xml><?xml version="1.0" encoding="utf-8"?>
<p:sld xmlns:p="http://schemas.openxmlformats.org/presentationml/2006/main" xmlns:a="http://schemas.openxmlformats.org/drawingml/2006/main">
  <p:cSld>
    <p:spTree>
      <p:nvGrpSpPr>
        <p:cNvPr id="1" name=""/>
        <p:cNvGrpSpPr/>
        <p:nvPr/>
      </p:nvGrpSpPr>
      <p:grpSpPr>
        <a:xfrm>
          <a:off x="0" y="0"/>
          <a:ext cx="0" cy="0"/>
          <a:chOff x="0" y="0"/>
          <a:chExt cx="0" cy="0"/>
        </a:xfrm>
      </p:grpSpPr>
      <p:sp>
        <p:nvSpPr>
          <p:cNvPr name="TextBox 2" id="2"/>
          <p:cNvSpPr txBox="true"/>
          <p:nvPr/>
        </p:nvSpPr>
        <p:spPr>
          <a:xfrm rot="0">
            <a:off x="0" y="866775"/>
            <a:ext cx="17259300" cy="7332756"/>
          </a:xfrm>
          <a:prstGeom prst="rect">
            <a:avLst/>
          </a:prstGeom>
        </p:spPr>
        <p:txBody>
          <a:bodyPr anchor="t" rtlCol="false" tIns="0" lIns="0" bIns="0" rIns="0">
            <a:spAutoFit/>
          </a:bodyPr>
          <a:lstStyle/>
          <a:p>
            <a:pPr algn="r" rtl="true">
              <a:lnSpc>
                <a:spcPts val="11632"/>
              </a:lnSpc>
              <a:spcBef>
                <a:spcPct val="0"/>
              </a:spcBef>
            </a:pPr>
            <a:r>
              <a:rPr lang="ar-EG" b="true" sz="8308">
                <a:solidFill>
                  <a:srgbClr val="000000"/>
                </a:solidFill>
                <a:latin typeface="Open Sans 2 Bold"/>
                <a:ea typeface="Open Sans 2 Bold"/>
                <a:cs typeface="Open Sans 2 Bold"/>
                <a:sym typeface="Open Sans 2 Bold"/>
                <a:rtl val="true"/>
              </a:rPr>
              <a:t>ت</a:t>
            </a:r>
            <a:r>
              <a:rPr lang="ar-EG" b="true" sz="8308">
                <a:solidFill>
                  <a:srgbClr val="000000"/>
                </a:solidFill>
                <a:latin typeface="Open Sans 2 Bold"/>
                <a:ea typeface="Open Sans 2 Bold"/>
                <a:cs typeface="Open Sans 2 Bold"/>
                <a:sym typeface="Open Sans 2 Bold"/>
                <a:rtl val="true"/>
              </a:rPr>
              <a:t>عرف بأنها مؤسسة تشغل من </a:t>
            </a:r>
            <a:r>
              <a:rPr lang="en-US" b="true" sz="8308">
                <a:solidFill>
                  <a:srgbClr val="00BF63"/>
                </a:solidFill>
                <a:latin typeface="Open Sans 2 Bold"/>
                <a:ea typeface="Open Sans 2 Bold"/>
                <a:cs typeface="Open Sans 2 Bold"/>
                <a:sym typeface="Open Sans 2 Bold"/>
              </a:rPr>
              <a:t>1</a:t>
            </a:r>
            <a:r>
              <a:rPr lang="ar-EG" b="true" sz="8308">
                <a:solidFill>
                  <a:srgbClr val="00BF63"/>
                </a:solidFill>
                <a:latin typeface="Open Sans 2 Bold"/>
                <a:ea typeface="Open Sans 2 Bold"/>
                <a:cs typeface="Open Sans 2 Bold"/>
                <a:sym typeface="Open Sans 2 Bold"/>
                <a:rtl val="true"/>
              </a:rPr>
              <a:t> إلى </a:t>
            </a:r>
            <a:r>
              <a:rPr lang="en-US" b="true" sz="8308">
                <a:solidFill>
                  <a:srgbClr val="00BF63"/>
                </a:solidFill>
                <a:latin typeface="Open Sans 2 Bold"/>
                <a:ea typeface="Open Sans 2 Bold"/>
                <a:cs typeface="Open Sans 2 Bold"/>
                <a:sym typeface="Open Sans 2 Bold"/>
              </a:rPr>
              <a:t>9</a:t>
            </a:r>
            <a:r>
              <a:rPr lang="ar-EG" b="true" sz="8308">
                <a:solidFill>
                  <a:srgbClr val="00BF63"/>
                </a:solidFill>
                <a:latin typeface="Open Sans 2 Bold"/>
                <a:ea typeface="Open Sans 2 Bold"/>
                <a:cs typeface="Open Sans 2 Bold"/>
                <a:sym typeface="Open Sans 2 Bold"/>
                <a:rtl val="true"/>
              </a:rPr>
              <a:t> أشخاص،</a:t>
            </a:r>
          </a:p>
          <a:p>
            <a:pPr algn="r" rtl="true">
              <a:lnSpc>
                <a:spcPts val="11632"/>
              </a:lnSpc>
              <a:spcBef>
                <a:spcPct val="0"/>
              </a:spcBef>
            </a:pPr>
            <a:r>
              <a:rPr lang="ar-EG" b="true" sz="8308">
                <a:solidFill>
                  <a:srgbClr val="000000"/>
                </a:solidFill>
                <a:latin typeface="Open Sans 2 Bold"/>
                <a:ea typeface="Open Sans 2 Bold"/>
                <a:cs typeface="Open Sans 2 Bold"/>
                <a:sym typeface="Open Sans 2 Bold"/>
                <a:rtl val="true"/>
              </a:rPr>
              <a:t> ورقم أعمالها لا يتعدى </a:t>
            </a:r>
            <a:r>
              <a:rPr lang="en-US" b="true" sz="8308">
                <a:solidFill>
                  <a:srgbClr val="FF5757"/>
                </a:solidFill>
                <a:latin typeface="Open Sans 2 Bold"/>
                <a:ea typeface="Open Sans 2 Bold"/>
                <a:cs typeface="Open Sans 2 Bold"/>
                <a:sym typeface="Open Sans 2 Bold"/>
              </a:rPr>
              <a:t>20</a:t>
            </a:r>
            <a:r>
              <a:rPr lang="ar-EG" b="true" sz="8308">
                <a:solidFill>
                  <a:srgbClr val="FF5757"/>
                </a:solidFill>
                <a:latin typeface="Open Sans 2 Bold"/>
                <a:ea typeface="Open Sans 2 Bold"/>
                <a:cs typeface="Open Sans 2 Bold"/>
                <a:sym typeface="Open Sans 2 Bold"/>
                <a:rtl val="true"/>
              </a:rPr>
              <a:t> مليون دج</a:t>
            </a:r>
            <a:r>
              <a:rPr lang="ar-EG" b="true" sz="8308">
                <a:solidFill>
                  <a:srgbClr val="000000"/>
                </a:solidFill>
                <a:latin typeface="Open Sans 2 Bold"/>
                <a:ea typeface="Open Sans 2 Bold"/>
                <a:cs typeface="Open Sans 2 Bold"/>
                <a:sym typeface="Open Sans 2 Bold"/>
                <a:rtl val="true"/>
              </a:rPr>
              <a:t>، ومجموع ميزانياتها السنوية لا يتعدى </a:t>
            </a:r>
            <a:r>
              <a:rPr lang="en-US" b="true" sz="8308">
                <a:solidFill>
                  <a:srgbClr val="004AAD"/>
                </a:solidFill>
                <a:latin typeface="Open Sans 2 Bold"/>
                <a:ea typeface="Open Sans 2 Bold"/>
                <a:cs typeface="Open Sans 2 Bold"/>
                <a:sym typeface="Open Sans 2 Bold"/>
              </a:rPr>
              <a:t>10</a:t>
            </a:r>
            <a:r>
              <a:rPr lang="ar-EG" b="true" sz="8308">
                <a:solidFill>
                  <a:srgbClr val="004AAD"/>
                </a:solidFill>
                <a:latin typeface="Open Sans 2 Bold"/>
                <a:ea typeface="Open Sans 2 Bold"/>
                <a:cs typeface="Open Sans 2 Bold"/>
                <a:sym typeface="Open Sans 2 Bold"/>
                <a:rtl val="true"/>
              </a:rPr>
              <a:t> مليون دج</a:t>
            </a:r>
          </a:p>
        </p:txBody>
      </p:sp>
    </p:spTree>
  </p:cSld>
  <p:clrMapOvr>
    <a:masterClrMapping/>
  </p:clrMapOvr>
</p:sld>
</file>

<file path=ppt/slides/slide22.xml><?xml version="1.0" encoding="utf-8"?>
<p:sld xmlns:p="http://schemas.openxmlformats.org/presentationml/2006/main" xmlns:a="http://schemas.openxmlformats.org/drawingml/2006/main">
  <p:cSld>
    <p:spTree>
      <p:nvGrpSpPr>
        <p:cNvPr id="1" name=""/>
        <p:cNvGrpSpPr/>
        <p:nvPr/>
      </p:nvGrpSpPr>
      <p:grpSpPr>
        <a:xfrm>
          <a:off x="0" y="0"/>
          <a:ext cx="0" cy="0"/>
          <a:chOff x="0" y="0"/>
          <a:chExt cx="0" cy="0"/>
        </a:xfrm>
      </p:grpSpPr>
      <p:sp>
        <p:nvSpPr>
          <p:cNvPr name="TextBox 2" id="2"/>
          <p:cNvSpPr txBox="true"/>
          <p:nvPr/>
        </p:nvSpPr>
        <p:spPr>
          <a:xfrm rot="0">
            <a:off x="0" y="923925"/>
            <a:ext cx="18288000" cy="7950187"/>
          </a:xfrm>
          <a:prstGeom prst="rect">
            <a:avLst/>
          </a:prstGeom>
        </p:spPr>
        <p:txBody>
          <a:bodyPr anchor="t" rtlCol="false" tIns="0" lIns="0" bIns="0" rIns="0">
            <a:spAutoFit/>
          </a:bodyPr>
          <a:lstStyle/>
          <a:p>
            <a:pPr algn="ctr">
              <a:lnSpc>
                <a:spcPts val="7000"/>
              </a:lnSpc>
              <a:spcBef>
                <a:spcPct val="0"/>
              </a:spcBef>
            </a:pPr>
          </a:p>
          <a:p>
            <a:pPr algn="ctr" rtl="true">
              <a:lnSpc>
                <a:spcPts val="7000"/>
              </a:lnSpc>
              <a:spcBef>
                <a:spcPct val="0"/>
              </a:spcBef>
            </a:pPr>
            <a:r>
              <a:rPr lang="ar-EG" b="true" sz="5000">
                <a:solidFill>
                  <a:srgbClr val="000000"/>
                </a:solidFill>
                <a:latin typeface="Open Sans 2 Bold"/>
                <a:ea typeface="Open Sans 2 Bold"/>
                <a:cs typeface="Open Sans 2 Bold"/>
                <a:sym typeface="Open Sans 2 Bold"/>
                <a:rtl val="true"/>
              </a:rPr>
              <a:t>تعريف</a:t>
            </a:r>
          </a:p>
          <a:p>
            <a:pPr algn="ctr" rtl="true">
              <a:lnSpc>
                <a:spcPts val="7000"/>
              </a:lnSpc>
              <a:spcBef>
                <a:spcPct val="0"/>
              </a:spcBef>
            </a:pPr>
            <a:r>
              <a:rPr lang="ar-EG" b="true" sz="5000">
                <a:solidFill>
                  <a:srgbClr val="004AAD"/>
                </a:solidFill>
                <a:latin typeface="Open Sans 2 Bold"/>
                <a:ea typeface="Open Sans 2 Bold"/>
                <a:cs typeface="Open Sans 2 Bold"/>
                <a:sym typeface="Open Sans 2 Bold"/>
                <a:rtl val="true"/>
              </a:rPr>
              <a:t>المؤسسة الناشئة: هي شركة تم تأسيسها حديثًا تهدف إلى تطوير منتج أو خدمة فريدة وتقديمها إلى السوق. غالبًا ما تركز الشركات الناشئة على نماذج الأعمال المبتكرة والقابلة للتطوير مع إمكانية النمو السريع.</a:t>
            </a:r>
          </a:p>
          <a:p>
            <a:pPr algn="ctr" rtl="true">
              <a:lnSpc>
                <a:spcPts val="7000"/>
              </a:lnSpc>
              <a:spcBef>
                <a:spcPct val="0"/>
              </a:spcBef>
            </a:pPr>
            <a:r>
              <a:rPr lang="ar-EG" b="true" sz="5000">
                <a:solidFill>
                  <a:srgbClr val="000000"/>
                </a:solidFill>
                <a:latin typeface="Open Sans 2 Bold"/>
                <a:ea typeface="Open Sans 2 Bold"/>
                <a:cs typeface="Open Sans 2 Bold"/>
                <a:sym typeface="Open Sans 2 Bold"/>
                <a:rtl val="true"/>
              </a:rPr>
              <a:t>المشاريع المصغرة: هي شركات صغيرة تعمل عادة على المستوى المحلي أو الإقليمي. تتميز بوجود عدد صغير من الموظفين و إيرادات منخفضة نسبيًا.</a:t>
            </a:r>
          </a:p>
        </p:txBody>
      </p:sp>
    </p:spTree>
  </p:cSld>
  <p:clrMapOvr>
    <a:masterClrMapping/>
  </p:clrMapOvr>
</p:sld>
</file>

<file path=ppt/slides/slide23.xml><?xml version="1.0" encoding="utf-8"?>
<p:sld xmlns:p="http://schemas.openxmlformats.org/presentationml/2006/main" xmlns:a="http://schemas.openxmlformats.org/drawingml/2006/main">
  <p:cSld>
    <p:spTree>
      <p:nvGrpSpPr>
        <p:cNvPr id="1" name=""/>
        <p:cNvGrpSpPr/>
        <p:nvPr/>
      </p:nvGrpSpPr>
      <p:grpSpPr>
        <a:xfrm>
          <a:off x="0" y="0"/>
          <a:ext cx="0" cy="0"/>
          <a:chOff x="0" y="0"/>
          <a:chExt cx="0" cy="0"/>
        </a:xfrm>
      </p:grpSpPr>
      <p:sp>
        <p:nvSpPr>
          <p:cNvPr name="TextBox 2" id="2"/>
          <p:cNvSpPr txBox="true"/>
          <p:nvPr/>
        </p:nvSpPr>
        <p:spPr>
          <a:xfrm rot="0">
            <a:off x="0" y="952500"/>
            <a:ext cx="18288000" cy="7475206"/>
          </a:xfrm>
          <a:prstGeom prst="rect">
            <a:avLst/>
          </a:prstGeom>
        </p:spPr>
        <p:txBody>
          <a:bodyPr anchor="t" rtlCol="false" tIns="0" lIns="0" bIns="0" rIns="0">
            <a:spAutoFit/>
          </a:bodyPr>
          <a:lstStyle/>
          <a:p>
            <a:pPr algn="ctr">
              <a:lnSpc>
                <a:spcPts val="5880"/>
              </a:lnSpc>
              <a:spcBef>
                <a:spcPct val="0"/>
              </a:spcBef>
            </a:pPr>
          </a:p>
          <a:p>
            <a:pPr algn="ctr" rtl="true">
              <a:lnSpc>
                <a:spcPts val="5880"/>
              </a:lnSpc>
              <a:spcBef>
                <a:spcPct val="0"/>
              </a:spcBef>
            </a:pPr>
            <a:r>
              <a:rPr lang="ar-EG" b="true" sz="4200">
                <a:solidFill>
                  <a:srgbClr val="00BF63"/>
                </a:solidFill>
                <a:latin typeface="Open Sans 2 Bold"/>
                <a:ea typeface="Open Sans 2 Bold"/>
                <a:cs typeface="Open Sans 2 Bold"/>
                <a:sym typeface="Open Sans 2 Bold"/>
                <a:rtl val="true"/>
              </a:rPr>
              <a:t>إمكانيات النمو</a:t>
            </a:r>
          </a:p>
          <a:p>
            <a:pPr algn="ctr" rtl="true">
              <a:lnSpc>
                <a:spcPts val="6020"/>
              </a:lnSpc>
              <a:spcBef>
                <a:spcPct val="0"/>
              </a:spcBef>
            </a:pPr>
            <a:r>
              <a:rPr lang="ar-EG" b="true" sz="4300">
                <a:solidFill>
                  <a:srgbClr val="063C9F"/>
                </a:solidFill>
                <a:latin typeface="Open Sans 2 Bold"/>
                <a:ea typeface="Open Sans 2 Bold"/>
                <a:cs typeface="Open Sans 2 Bold"/>
                <a:sym typeface="Open Sans 2 Bold"/>
                <a:rtl val="true"/>
              </a:rPr>
              <a:t>المؤسسة الناشئة: تُعرف الشركات الناشئة بإمكانياتها العالية للنمو. بما أنها تهدف إلى توسيع نطاق عملياتها بسرعة والحصول على حصة أكبر في السوق. غالبًا ما تسعى الشركات الناشئة للحصول على تمويل من أصحاب رأس المال الاستثماري أو المستثمرين الملاك لتمويل خطط النمو الخاصة بهم.</a:t>
            </a:r>
          </a:p>
          <a:p>
            <a:pPr algn="ctr" rtl="true">
              <a:lnSpc>
                <a:spcPts val="5880"/>
              </a:lnSpc>
              <a:spcBef>
                <a:spcPct val="0"/>
              </a:spcBef>
            </a:pPr>
            <a:r>
              <a:rPr lang="ar-EG" b="true" sz="4200">
                <a:solidFill>
                  <a:srgbClr val="000000"/>
                </a:solidFill>
                <a:latin typeface="Open Sans 2 Bold"/>
                <a:ea typeface="Open Sans 2 Bold"/>
                <a:cs typeface="Open Sans 2 Bold"/>
                <a:sym typeface="Open Sans 2 Bold"/>
                <a:rtl val="true"/>
              </a:rPr>
              <a:t>المشاريع المصغرة: عادة ما تكون المشاريع الصغيرة ذات إمكانات نمو محدودة. و قد تركز على خدمة سوق متخصصة أو مجتمع محلي معين. في حين أنها يمكن أن تنمو وتتوسع إلى حد ما ، فإن نموها عادة ما يكون أكثر تدريجيًا ومقيدًا مقارنة بالشركات الناشئة.</a:t>
            </a:r>
          </a:p>
        </p:txBody>
      </p:sp>
    </p:spTree>
  </p:cSld>
  <p:clrMapOvr>
    <a:masterClrMapping/>
  </p:clrMapOvr>
</p:sld>
</file>

<file path=ppt/slides/slide24.xml><?xml version="1.0" encoding="utf-8"?>
<p:sld xmlns:p="http://schemas.openxmlformats.org/presentationml/2006/main" xmlns:a="http://schemas.openxmlformats.org/drawingml/2006/main">
  <p:cSld>
    <p:spTree>
      <p:nvGrpSpPr>
        <p:cNvPr id="1" name=""/>
        <p:cNvGrpSpPr/>
        <p:nvPr/>
      </p:nvGrpSpPr>
      <p:grpSpPr>
        <a:xfrm>
          <a:off x="0" y="0"/>
          <a:ext cx="0" cy="0"/>
          <a:chOff x="0" y="0"/>
          <a:chExt cx="0" cy="0"/>
        </a:xfrm>
      </p:grpSpPr>
      <p:sp>
        <p:nvSpPr>
          <p:cNvPr name="TextBox 2" id="2"/>
          <p:cNvSpPr txBox="true"/>
          <p:nvPr/>
        </p:nvSpPr>
        <p:spPr>
          <a:xfrm rot="0">
            <a:off x="0" y="450353"/>
            <a:ext cx="18288000" cy="8629002"/>
          </a:xfrm>
          <a:prstGeom prst="rect">
            <a:avLst/>
          </a:prstGeom>
        </p:spPr>
        <p:txBody>
          <a:bodyPr anchor="t" rtlCol="false" tIns="0" lIns="0" bIns="0" rIns="0">
            <a:spAutoFit/>
          </a:bodyPr>
          <a:lstStyle/>
          <a:p>
            <a:pPr algn="ctr">
              <a:lnSpc>
                <a:spcPts val="6860"/>
              </a:lnSpc>
              <a:spcBef>
                <a:spcPct val="0"/>
              </a:spcBef>
            </a:pPr>
          </a:p>
          <a:p>
            <a:pPr algn="ctr" rtl="true">
              <a:lnSpc>
                <a:spcPts val="6860"/>
              </a:lnSpc>
              <a:spcBef>
                <a:spcPct val="0"/>
              </a:spcBef>
            </a:pPr>
            <a:r>
              <a:rPr lang="ar-EG" b="true" sz="4900">
                <a:solidFill>
                  <a:srgbClr val="E8425E"/>
                </a:solidFill>
                <a:latin typeface="Open Sans 2 Bold"/>
                <a:ea typeface="Open Sans 2 Bold"/>
                <a:cs typeface="Open Sans 2 Bold"/>
                <a:sym typeface="Open Sans 2 Bold"/>
                <a:rtl val="true"/>
              </a:rPr>
              <a:t>التمويل</a:t>
            </a:r>
          </a:p>
          <a:p>
            <a:pPr algn="ctr" rtl="true">
              <a:lnSpc>
                <a:spcPts val="6860"/>
              </a:lnSpc>
              <a:spcBef>
                <a:spcPct val="0"/>
              </a:spcBef>
            </a:pPr>
            <a:r>
              <a:rPr lang="ar-EG" b="true" sz="4900">
                <a:solidFill>
                  <a:srgbClr val="004AAD"/>
                </a:solidFill>
                <a:latin typeface="Open Sans 2 Bold"/>
                <a:ea typeface="Open Sans 2 Bold"/>
                <a:cs typeface="Open Sans 2 Bold"/>
                <a:sym typeface="Open Sans 2 Bold"/>
                <a:rtl val="true"/>
              </a:rPr>
              <a:t>المؤسسة الناشئة: تتطلب الشركات الناشئة عادةً تمويلًا كبيرًا لتغذية خطط النمو وجهود البحث والتطوير. غالبًا ما تبحث عن استثمار خارجي من أصحاب رأس المال الاستثماري أو المستثمرين الملاك أو من خلال حملات التمويل الجماعي.</a:t>
            </a:r>
          </a:p>
          <a:p>
            <a:pPr algn="ctr" rtl="true">
              <a:lnSpc>
                <a:spcPts val="6860"/>
              </a:lnSpc>
              <a:spcBef>
                <a:spcPct val="0"/>
              </a:spcBef>
            </a:pPr>
            <a:r>
              <a:rPr lang="ar-EG" b="true" sz="4900">
                <a:solidFill>
                  <a:srgbClr val="000000"/>
                </a:solidFill>
                <a:latin typeface="Open Sans 2 Bold"/>
                <a:ea typeface="Open Sans 2 Bold"/>
                <a:cs typeface="Open Sans 2 Bold"/>
                <a:sym typeface="Open Sans 2 Bold"/>
                <a:rtl val="true"/>
              </a:rPr>
              <a:t>المشاريع المصغرة: تعتمد المشاريع الصغيرة عادة على المدخرات الشخصية أو قروض الأعمال الصغيرة أو المنح لبدء عملياتها والحفاظ عليها. احتياجاتهم المالية أصغر بشكل عام مقارنة بالشركات الناشئة.</a:t>
            </a:r>
          </a:p>
          <a:p>
            <a:pPr algn="ctr" rtl="true">
              <a:lnSpc>
                <a:spcPts val="6860"/>
              </a:lnSpc>
              <a:spcBef>
                <a:spcPct val="0"/>
              </a:spcBef>
            </a:pPr>
          </a:p>
        </p:txBody>
      </p:sp>
    </p:spTree>
  </p:cSld>
  <p:clrMapOvr>
    <a:masterClrMapping/>
  </p:clrMapOvr>
</p:sld>
</file>

<file path=ppt/slides/slide25.xml><?xml version="1.0" encoding="utf-8"?>
<p:sld xmlns:p="http://schemas.openxmlformats.org/presentationml/2006/main" xmlns:a="http://schemas.openxmlformats.org/drawingml/2006/main">
  <p:cSld>
    <p:spTree>
      <p:nvGrpSpPr>
        <p:cNvPr id="1" name=""/>
        <p:cNvGrpSpPr/>
        <p:nvPr/>
      </p:nvGrpSpPr>
      <p:grpSpPr>
        <a:xfrm>
          <a:off x="0" y="0"/>
          <a:ext cx="0" cy="0"/>
          <a:chOff x="0" y="0"/>
          <a:chExt cx="0" cy="0"/>
        </a:xfrm>
      </p:grpSpPr>
      <p:sp>
        <p:nvSpPr>
          <p:cNvPr name="TextBox 2" id="2"/>
          <p:cNvSpPr txBox="true"/>
          <p:nvPr/>
        </p:nvSpPr>
        <p:spPr>
          <a:xfrm rot="0">
            <a:off x="0" y="923925"/>
            <a:ext cx="18288000" cy="7587602"/>
          </a:xfrm>
          <a:prstGeom prst="rect">
            <a:avLst/>
          </a:prstGeom>
        </p:spPr>
        <p:txBody>
          <a:bodyPr anchor="t" rtlCol="false" tIns="0" lIns="0" bIns="0" rIns="0">
            <a:spAutoFit/>
          </a:bodyPr>
          <a:lstStyle/>
          <a:p>
            <a:pPr algn="ctr">
              <a:lnSpc>
                <a:spcPts val="7560"/>
              </a:lnSpc>
              <a:spcBef>
                <a:spcPct val="0"/>
              </a:spcBef>
            </a:pPr>
          </a:p>
          <a:p>
            <a:pPr algn="ctr" rtl="true">
              <a:lnSpc>
                <a:spcPts val="7560"/>
              </a:lnSpc>
              <a:spcBef>
                <a:spcPct val="0"/>
              </a:spcBef>
            </a:pPr>
            <a:r>
              <a:rPr lang="ar-EG" b="true" sz="5400">
                <a:solidFill>
                  <a:srgbClr val="E8425E"/>
                </a:solidFill>
                <a:latin typeface="Open Sans 2 Bold"/>
                <a:ea typeface="Open Sans 2 Bold"/>
                <a:cs typeface="Open Sans 2 Bold"/>
                <a:sym typeface="Open Sans 2 Bold"/>
                <a:rtl val="true"/>
              </a:rPr>
              <a:t>الابتكار</a:t>
            </a:r>
          </a:p>
          <a:p>
            <a:pPr algn="ctr" rtl="true">
              <a:lnSpc>
                <a:spcPts val="7560"/>
              </a:lnSpc>
              <a:spcBef>
                <a:spcPct val="0"/>
              </a:spcBef>
            </a:pPr>
            <a:r>
              <a:rPr lang="ar-EG" b="true" sz="5400">
                <a:solidFill>
                  <a:srgbClr val="063C9F"/>
                </a:solidFill>
                <a:latin typeface="Open Sans 2 Bold"/>
                <a:ea typeface="Open Sans 2 Bold"/>
                <a:cs typeface="Open Sans 2 Bold"/>
                <a:sym typeface="Open Sans 2 Bold"/>
                <a:rtl val="true"/>
              </a:rPr>
              <a:t>المؤسسة الناشئة: تتميز الشركات الناشئة بتركيزها على الابتكار. و تسعى جاهدة لتطوير منتجات أو خدمات أو نماذج أعمال جديدة تقدم عروض قيمة فريدة للعملاء.</a:t>
            </a:r>
          </a:p>
          <a:p>
            <a:pPr algn="ctr" rtl="true">
              <a:lnSpc>
                <a:spcPts val="7560"/>
              </a:lnSpc>
              <a:spcBef>
                <a:spcPct val="0"/>
              </a:spcBef>
            </a:pPr>
            <a:r>
              <a:rPr lang="ar-EG" b="true" sz="5400">
                <a:solidFill>
                  <a:srgbClr val="000000"/>
                </a:solidFill>
                <a:latin typeface="Open Sans 2 Bold"/>
                <a:ea typeface="Open Sans 2 Bold"/>
                <a:cs typeface="Open Sans 2 Bold"/>
                <a:sym typeface="Open Sans 2 Bold"/>
                <a:rtl val="true"/>
              </a:rPr>
              <a:t>المشاريع المصغرة: قد لا تتمحور المشاريع الصغيرة حول الابتكار. لأنها غالبًا ما تقدم سلعًا أو خدمات أثبتت نجاحها في السوق.</a:t>
            </a:r>
          </a:p>
        </p:txBody>
      </p:sp>
    </p:spTree>
  </p:cSld>
  <p:clrMapOvr>
    <a:masterClrMapping/>
  </p:clrMapOvr>
</p:sld>
</file>

<file path=ppt/slides/slide26.xml><?xml version="1.0" encoding="utf-8"?>
<p:sld xmlns:p="http://schemas.openxmlformats.org/presentationml/2006/main" xmlns:a="http://schemas.openxmlformats.org/drawingml/2006/main">
  <p:cSld>
    <p:spTree>
      <p:nvGrpSpPr>
        <p:cNvPr id="1" name=""/>
        <p:cNvGrpSpPr/>
        <p:nvPr/>
      </p:nvGrpSpPr>
      <p:grpSpPr>
        <a:xfrm>
          <a:off x="0" y="0"/>
          <a:ext cx="0" cy="0"/>
          <a:chOff x="0" y="0"/>
          <a:chExt cx="0" cy="0"/>
        </a:xfrm>
      </p:grpSpPr>
      <p:sp>
        <p:nvSpPr>
          <p:cNvPr name="TextBox 2" id="2"/>
          <p:cNvSpPr txBox="true"/>
          <p:nvPr/>
        </p:nvSpPr>
        <p:spPr>
          <a:xfrm rot="0">
            <a:off x="0" y="942975"/>
            <a:ext cx="18288000" cy="8441042"/>
          </a:xfrm>
          <a:prstGeom prst="rect">
            <a:avLst/>
          </a:prstGeom>
        </p:spPr>
        <p:txBody>
          <a:bodyPr anchor="t" rtlCol="false" tIns="0" lIns="0" bIns="0" rIns="0">
            <a:spAutoFit/>
          </a:bodyPr>
          <a:lstStyle/>
          <a:p>
            <a:pPr algn="ctr">
              <a:lnSpc>
                <a:spcPts val="6720"/>
              </a:lnSpc>
              <a:spcBef>
                <a:spcPct val="0"/>
              </a:spcBef>
            </a:pPr>
          </a:p>
          <a:p>
            <a:pPr algn="ctr" rtl="true">
              <a:lnSpc>
                <a:spcPts val="6720"/>
              </a:lnSpc>
              <a:spcBef>
                <a:spcPct val="0"/>
              </a:spcBef>
            </a:pPr>
            <a:r>
              <a:rPr lang="ar-EG" b="true" sz="4800">
                <a:solidFill>
                  <a:srgbClr val="00BF63"/>
                </a:solidFill>
                <a:latin typeface="Open Sans 2 Bold"/>
                <a:ea typeface="Open Sans 2 Bold"/>
                <a:cs typeface="Open Sans 2 Bold"/>
                <a:sym typeface="Open Sans 2 Bold"/>
                <a:rtl val="true"/>
              </a:rPr>
              <a:t>المخاطر</a:t>
            </a:r>
          </a:p>
          <a:p>
            <a:pPr algn="ctr" rtl="true">
              <a:lnSpc>
                <a:spcPts val="6720"/>
              </a:lnSpc>
              <a:spcBef>
                <a:spcPct val="0"/>
              </a:spcBef>
            </a:pPr>
            <a:r>
              <a:rPr lang="ar-EG" b="true" sz="4800">
                <a:solidFill>
                  <a:srgbClr val="063C9F"/>
                </a:solidFill>
                <a:latin typeface="Open Sans 2 Bold"/>
                <a:ea typeface="Open Sans 2 Bold"/>
                <a:cs typeface="Open Sans 2 Bold"/>
                <a:sym typeface="Open Sans 2 Bold"/>
                <a:rtl val="true"/>
              </a:rPr>
              <a:t>المؤسسة الناشئة: ترتبط الشركات الناشئة بمخاطر أعلى بسبب طبيعتها المبتكرة وعدم اليقين في النجاح في السوق والمنافسة المحتملة. تفشل غالبية الشركات الناشئة ، ولكن تلك التي تنجح يمكن أن تحقق عوائد كبيرة.</a:t>
            </a:r>
          </a:p>
          <a:p>
            <a:pPr algn="ctr" rtl="true">
              <a:lnSpc>
                <a:spcPts val="6720"/>
              </a:lnSpc>
              <a:spcBef>
                <a:spcPct val="0"/>
              </a:spcBef>
            </a:pPr>
            <a:r>
              <a:rPr lang="ar-EG" b="true" sz="4800">
                <a:solidFill>
                  <a:srgbClr val="000000"/>
                </a:solidFill>
                <a:latin typeface="Open Sans 2 Bold"/>
                <a:ea typeface="Open Sans 2 Bold"/>
                <a:cs typeface="Open Sans 2 Bold"/>
                <a:sym typeface="Open Sans 2 Bold"/>
                <a:rtl val="true"/>
              </a:rPr>
              <a:t>المشاريع المصغرة: تميل المشاريع الصغيرة إلى أن تكون لديها مخاطر أقل لأنها غالبًا ما تلبي سوقًا محليًا معينًا وتوفر السلع أو الخدمات مع طلب ثابت. كما أن لديها قاعدة عملاء مستقرة ، ولكن إمكانيات نموها محدودة أكثر.</a:t>
            </a:r>
          </a:p>
        </p:txBody>
      </p:sp>
    </p:spTree>
  </p:cSld>
  <p:clrMapOvr>
    <a:masterClrMapping/>
  </p:clrMapOvr>
</p:sld>
</file>

<file path=ppt/slides/slide27.xml><?xml version="1.0" encoding="utf-8"?>
<p:sld xmlns:p="http://schemas.openxmlformats.org/presentationml/2006/main" xmlns:a="http://schemas.openxmlformats.org/drawingml/2006/main">
  <p:cSld>
    <p:spTree>
      <p:nvGrpSpPr>
        <p:cNvPr id="1" name=""/>
        <p:cNvGrpSpPr/>
        <p:nvPr/>
      </p:nvGrpSpPr>
      <p:grpSpPr>
        <a:xfrm>
          <a:off x="0" y="0"/>
          <a:ext cx="0" cy="0"/>
          <a:chOff x="0" y="0"/>
          <a:chExt cx="0" cy="0"/>
        </a:xfrm>
      </p:grpSpPr>
      <p:sp>
        <p:nvSpPr>
          <p:cNvPr name="TextBox 2" id="2"/>
          <p:cNvSpPr txBox="true"/>
          <p:nvPr/>
        </p:nvSpPr>
        <p:spPr>
          <a:xfrm rot="0">
            <a:off x="0" y="923925"/>
            <a:ext cx="18288000" cy="8709012"/>
          </a:xfrm>
          <a:prstGeom prst="rect">
            <a:avLst/>
          </a:prstGeom>
        </p:spPr>
        <p:txBody>
          <a:bodyPr anchor="t" rtlCol="false" tIns="0" lIns="0" bIns="0" rIns="0">
            <a:spAutoFit/>
          </a:bodyPr>
          <a:lstStyle/>
          <a:p>
            <a:pPr algn="ctr" rtl="true">
              <a:lnSpc>
                <a:spcPts val="7700"/>
              </a:lnSpc>
              <a:spcBef>
                <a:spcPct val="0"/>
              </a:spcBef>
            </a:pPr>
            <a:r>
              <a:rPr lang="ar-EG" b="true" sz="5500">
                <a:solidFill>
                  <a:srgbClr val="000000"/>
                </a:solidFill>
                <a:latin typeface="Open Sans 2 Bold"/>
                <a:ea typeface="Open Sans 2 Bold"/>
                <a:cs typeface="Open Sans 2 Bold"/>
                <a:sym typeface="Open Sans 2 Bold"/>
                <a:rtl val="true"/>
              </a:rPr>
              <a:t>قابلية التوسع</a:t>
            </a:r>
          </a:p>
          <a:p>
            <a:pPr algn="ctr" rtl="true">
              <a:lnSpc>
                <a:spcPts val="7700"/>
              </a:lnSpc>
              <a:spcBef>
                <a:spcPct val="0"/>
              </a:spcBef>
            </a:pPr>
            <a:r>
              <a:rPr lang="ar-EG" b="true" sz="5500">
                <a:solidFill>
                  <a:srgbClr val="004AAD"/>
                </a:solidFill>
                <a:latin typeface="Open Sans 2 Bold"/>
                <a:ea typeface="Open Sans 2 Bold"/>
                <a:cs typeface="Open Sans 2 Bold"/>
                <a:sym typeface="Open Sans 2 Bold"/>
                <a:rtl val="true"/>
              </a:rPr>
              <a:t>المؤسسة الناشئة: تهدف الشركات الناشئة إلى تحقيق قابلية التوسع السريع ، مما يعني أن لديها القدرة على تنمية قاعدة عملائها وإيراداتها ووجودها في السوق بشكل كبير خلال فترة قصيرة.</a:t>
            </a:r>
          </a:p>
          <a:p>
            <a:pPr algn="ctr" rtl="true">
              <a:lnSpc>
                <a:spcPts val="7700"/>
              </a:lnSpc>
              <a:spcBef>
                <a:spcPct val="0"/>
              </a:spcBef>
            </a:pPr>
            <a:r>
              <a:rPr lang="ar-EG" b="true" sz="5500">
                <a:solidFill>
                  <a:srgbClr val="000000"/>
                </a:solidFill>
                <a:latin typeface="Open Sans 2 Bold"/>
                <a:ea typeface="Open Sans 2 Bold"/>
                <a:cs typeface="Open Sans 2 Bold"/>
                <a:sym typeface="Open Sans 2 Bold"/>
                <a:rtl val="true"/>
              </a:rPr>
              <a:t>المشاريع المصغرة: عادة ما تكون المشاريع الصغيرة أقل قابلية للتطوير مقارنة بالشركات الناشئة. قد يوسعون عملياتهم إلى حد ما ، ولكن نموها يكون بصفة أكثر تدريجية ويقيده عوامل مثل حجم السوق والطلب المحلي</a:t>
            </a:r>
          </a:p>
        </p:txBody>
      </p:sp>
    </p:spTree>
  </p:cSld>
  <p:clrMapOvr>
    <a:masterClrMapping/>
  </p:clrMapOvr>
</p:sld>
</file>

<file path=ppt/slides/slide28.xml><?xml version="1.0" encoding="utf-8"?>
<p:sld xmlns:p="http://schemas.openxmlformats.org/presentationml/2006/main" xmlns:a="http://schemas.openxmlformats.org/drawingml/2006/main" xmlns:r="http://schemas.openxmlformats.org/officeDocument/2006/relationships">
  <p:cSld>
    <p:spTree>
      <p:nvGrpSpPr>
        <p:cNvPr id="1" name=""/>
        <p:cNvGrpSpPr/>
        <p:nvPr/>
      </p:nvGrpSpPr>
      <p:grpSpPr>
        <a:xfrm>
          <a:off x="0" y="0"/>
          <a:ext cx="0" cy="0"/>
          <a:chOff x="0" y="0"/>
          <a:chExt cx="0" cy="0"/>
        </a:xfrm>
      </p:grpSpPr>
      <p:sp>
        <p:nvSpPr>
          <p:cNvPr name="Freeform 2" id="2"/>
          <p:cNvSpPr/>
          <p:nvPr/>
        </p:nvSpPr>
        <p:spPr>
          <a:xfrm flipH="false" flipV="false" rot="0">
            <a:off x="2361678" y="738922"/>
            <a:ext cx="14291360" cy="8229600"/>
          </a:xfrm>
          <a:custGeom>
            <a:avLst/>
            <a:gdLst/>
            <a:ahLst/>
            <a:cxnLst/>
            <a:rect r="r" b="b" t="t" l="l"/>
            <a:pathLst>
              <a:path h="8229600" w="14291360">
                <a:moveTo>
                  <a:pt x="0" y="0"/>
                </a:moveTo>
                <a:lnTo>
                  <a:pt x="14291360" y="0"/>
                </a:lnTo>
                <a:lnTo>
                  <a:pt x="14291360" y="8229600"/>
                </a:lnTo>
                <a:lnTo>
                  <a:pt x="0" y="8229600"/>
                </a:lnTo>
                <a:lnTo>
                  <a:pt x="0" y="0"/>
                </a:lnTo>
                <a:close/>
              </a:path>
            </a:pathLst>
          </a:custGeom>
          <a:blipFill>
            <a:blip r:embed="rId2"/>
            <a:stretch>
              <a:fillRect l="0" t="-7849" r="0" b="-7849"/>
            </a:stretch>
          </a:blipFill>
        </p:spPr>
      </p:sp>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0</TotalTime>
  <Words>0</Words>
  <Application>Microsoft Office PowerPoint</Application>
  <PresentationFormat>On-screen Show (4:3)</PresentationFormat>
  <Paragraphs>0</Paragraphs>
  <Slides>0</Slides>
  <Notes>0</Notes>
  <HiddenSlides>0</HiddenSlides>
  <MMClips>0</MMClips>
  <ScaleCrop>false</ScaleCrop>
  <HeadingPairs>
    <vt:vector size="4" baseType="variant">
      <vt:variant>
        <vt:lpstr>Theme</vt:lpstr>
      </vt:variant>
      <vt:variant>
        <vt:i4>1</vt:i4>
      </vt:variant>
      <vt:variant>
        <vt:lpstr>Slide Titles</vt:lpstr>
      </vt:variant>
      <vt:variant>
        <vt:i4>0</vt:i4>
      </vt:variant>
    </vt:vector>
  </HeadingPairs>
  <TitlesOfParts>
    <vt:vector size="1" baseType="lpstr">
      <vt:lpstr>Office Theme</vt:lpstr>
    </vt:vector>
  </TitlesOfParts>
  <Company/>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xsi="http://www.w3.org/2001/XMLSchema-instance">
  <dcterms:created xsi:type="dcterms:W3CDTF">2006-08-16T00:00:00Z</dcterms:created>
  <dc:identifier>DAGkUQVyoYQ</dc:identifier>
  <dcterms:modified xsi:type="dcterms:W3CDTF">2011-08-01T06:04:30Z</dcterms:modified>
  <cp:revision>1</cp:revision>
  <dc:title>تعرف المؤسسة الناشئة startup حسب القاموس الإنجليزي: على أنها مشروع صغير بدأ للتو ، وكلمة Start-up تتكون من جزأين “ Start”وهو ما يشير إلى فكرة الانطلاق و” up” وهو ما يشير لفكرة النمو القوي ويعرفها القاموس الفرنسي la rousseعلى أنها "المؤسسات الشابة المبتكرة</dc:title>
</cp:coreProperties>
</file>