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64" r:id="rId3"/>
    <p:sldId id="257" r:id="rId4"/>
    <p:sldId id="265" r:id="rId5"/>
    <p:sldId id="267" r:id="rId6"/>
    <p:sldId id="268" r:id="rId7"/>
    <p:sldId id="269" r:id="rId8"/>
    <p:sldId id="270" r:id="rId9"/>
    <p:sldId id="266" r:id="rId10"/>
    <p:sldId id="271" r:id="rId11"/>
    <p:sldId id="272" r:id="rId12"/>
    <p:sldId id="258" r:id="rId13"/>
    <p:sldId id="259" r:id="rId14"/>
    <p:sldId id="260" r:id="rId15"/>
    <p:sldId id="261" r:id="rId16"/>
    <p:sldId id="262" r:id="rId17"/>
    <p:sldId id="263" r:id="rId18"/>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p:scale>
          <a:sx n="59" d="100"/>
          <a:sy n="59" d="100"/>
        </p:scale>
        <p:origin x="1176" y="4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fr-FR" smtClean="0"/>
              <a:t>Modifiez le style du titre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Modifier le style des sous-titres du masque</a:t>
            </a:r>
            <a:endParaRPr lang="en-US" dirty="0"/>
          </a:p>
        </p:txBody>
      </p:sp>
      <p:sp>
        <p:nvSpPr>
          <p:cNvPr id="4" name="Date Placeholder 3"/>
          <p:cNvSpPr>
            <a:spLocks noGrp="1"/>
          </p:cNvSpPr>
          <p:nvPr>
            <p:ph type="dt" sz="half" idx="10"/>
          </p:nvPr>
        </p:nvSpPr>
        <p:spPr/>
        <p:txBody>
          <a:bodyPr/>
          <a:lstStyle/>
          <a:p>
            <a:fld id="{9AC2F121-FF81-42AD-9A33-B33EBCA21F40}" type="datetimeFigureOut">
              <a:rPr lang="fr-FR" smtClean="0"/>
              <a:t>04/03/2025</a:t>
            </a:fld>
            <a:endParaRPr lang="fr-FR"/>
          </a:p>
        </p:txBody>
      </p:sp>
      <p:sp>
        <p:nvSpPr>
          <p:cNvPr id="5" name="Footer Placeholder 4"/>
          <p:cNvSpPr>
            <a:spLocks noGrp="1"/>
          </p:cNvSpPr>
          <p:nvPr>
            <p:ph type="ftr" sz="quarter" idx="11"/>
          </p:nvPr>
        </p:nvSpPr>
        <p:spPr/>
        <p:txBody>
          <a:bodyPr/>
          <a:lstStyle/>
          <a:p>
            <a:endParaRPr lang="fr-FR"/>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8E93F53-25AB-4D8F-99A8-A1BF8164F01E}" type="slidenum">
              <a:rPr lang="fr-FR" smtClean="0"/>
              <a:t>‹N°›</a:t>
            </a:fld>
            <a:endParaRPr lang="fr-FR"/>
          </a:p>
        </p:txBody>
      </p:sp>
    </p:spTree>
    <p:extLst>
      <p:ext uri="{BB962C8B-B14F-4D97-AF65-F5344CB8AC3E}">
        <p14:creationId xmlns:p14="http://schemas.microsoft.com/office/powerpoint/2010/main" val="27365849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fr-FR" smtClean="0"/>
              <a:t>Modifiez le style du titre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9AC2F121-FF81-42AD-9A33-B33EBCA21F40}" type="datetimeFigureOut">
              <a:rPr lang="fr-FR" smtClean="0"/>
              <a:t>04/03/2025</a:t>
            </a:fld>
            <a:endParaRPr lang="fr-FR"/>
          </a:p>
        </p:txBody>
      </p:sp>
      <p:sp>
        <p:nvSpPr>
          <p:cNvPr id="5" name="Footer Placeholder 4"/>
          <p:cNvSpPr>
            <a:spLocks noGrp="1"/>
          </p:cNvSpPr>
          <p:nvPr>
            <p:ph type="ftr" sz="quarter" idx="11"/>
          </p:nvPr>
        </p:nvSpPr>
        <p:spPr/>
        <p:txBody>
          <a:bodyPr/>
          <a:lstStyle/>
          <a:p>
            <a:endParaRPr lang="fr-F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8E93F53-25AB-4D8F-99A8-A1BF8164F01E}" type="slidenum">
              <a:rPr lang="fr-FR" smtClean="0"/>
              <a:t>‹N°›</a:t>
            </a:fld>
            <a:endParaRPr lang="fr-FR"/>
          </a:p>
        </p:txBody>
      </p:sp>
    </p:spTree>
    <p:extLst>
      <p:ext uri="{BB962C8B-B14F-4D97-AF65-F5344CB8AC3E}">
        <p14:creationId xmlns:p14="http://schemas.microsoft.com/office/powerpoint/2010/main" val="31854105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fr-FR" smtClean="0"/>
              <a:t>Modifiez le style du titre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9AC2F121-FF81-42AD-9A33-B33EBCA21F40}" type="datetimeFigureOut">
              <a:rPr lang="fr-FR" smtClean="0"/>
              <a:t>04/03/2025</a:t>
            </a:fld>
            <a:endParaRPr lang="fr-FR"/>
          </a:p>
        </p:txBody>
      </p:sp>
      <p:sp>
        <p:nvSpPr>
          <p:cNvPr id="5" name="Footer Placeholder 4"/>
          <p:cNvSpPr>
            <a:spLocks noGrp="1"/>
          </p:cNvSpPr>
          <p:nvPr>
            <p:ph type="ftr" sz="quarter" idx="11"/>
          </p:nvPr>
        </p:nvSpPr>
        <p:spPr/>
        <p:txBody>
          <a:bodyPr/>
          <a:lstStyle/>
          <a:p>
            <a:endParaRPr lang="fr-F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8E93F53-25AB-4D8F-99A8-A1BF8164F01E}" type="slidenum">
              <a:rPr lang="fr-FR" smtClean="0"/>
              <a:t>‹N°›</a:t>
            </a:fld>
            <a:endParaRPr lang="fr-FR"/>
          </a:p>
        </p:txBody>
      </p:sp>
    </p:spTree>
    <p:extLst>
      <p:ext uri="{BB962C8B-B14F-4D97-AF65-F5344CB8AC3E}">
        <p14:creationId xmlns:p14="http://schemas.microsoft.com/office/powerpoint/2010/main" val="2859334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9AC2F121-FF81-42AD-9A33-B33EBCA21F40}" type="datetimeFigureOut">
              <a:rPr lang="fr-FR" smtClean="0"/>
              <a:t>04/03/2025</a:t>
            </a:fld>
            <a:endParaRPr lang="fr-FR"/>
          </a:p>
        </p:txBody>
      </p:sp>
      <p:sp>
        <p:nvSpPr>
          <p:cNvPr id="6" name="Footer Placeholder 5"/>
          <p:cNvSpPr>
            <a:spLocks noGrp="1"/>
          </p:cNvSpPr>
          <p:nvPr>
            <p:ph type="ftr" sz="quarter" idx="11"/>
          </p:nvPr>
        </p:nvSpPr>
        <p:spPr/>
        <p:txBody>
          <a:bodyPr/>
          <a:lstStyle/>
          <a:p>
            <a:endParaRPr lang="fr-FR"/>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8E93F53-25AB-4D8F-99A8-A1BF8164F01E}" type="slidenum">
              <a:rPr lang="fr-FR" smtClean="0"/>
              <a:t>‹N°›</a:t>
            </a:fld>
            <a:endParaRPr lang="fr-FR"/>
          </a:p>
        </p:txBody>
      </p:sp>
    </p:spTree>
    <p:extLst>
      <p:ext uri="{BB962C8B-B14F-4D97-AF65-F5344CB8AC3E}">
        <p14:creationId xmlns:p14="http://schemas.microsoft.com/office/powerpoint/2010/main" val="31142202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fr-FR" smtClean="0"/>
              <a:t>Modifiez le style du titre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9AC2F121-FF81-42AD-9A33-B33EBCA21F40}" type="datetimeFigureOut">
              <a:rPr lang="fr-FR" smtClean="0"/>
              <a:t>04/03/2025</a:t>
            </a:fld>
            <a:endParaRPr lang="fr-FR"/>
          </a:p>
        </p:txBody>
      </p:sp>
      <p:sp>
        <p:nvSpPr>
          <p:cNvPr id="8" name="Footer Placeholder 7"/>
          <p:cNvSpPr>
            <a:spLocks noGrp="1"/>
          </p:cNvSpPr>
          <p:nvPr>
            <p:ph type="ftr" sz="quarter" idx="11"/>
          </p:nvPr>
        </p:nvSpPr>
        <p:spPr/>
        <p:txBody>
          <a:bodyPr/>
          <a:lstStyle/>
          <a:p>
            <a:endParaRPr lang="fr-FR"/>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8E93F53-25AB-4D8F-99A8-A1BF8164F01E}" type="slidenum">
              <a:rPr lang="fr-FR" smtClean="0"/>
              <a:t>‹N°›</a:t>
            </a:fld>
            <a:endParaRPr lang="fr-FR"/>
          </a:p>
        </p:txBody>
      </p:sp>
    </p:spTree>
    <p:extLst>
      <p:ext uri="{BB962C8B-B14F-4D97-AF65-F5344CB8AC3E}">
        <p14:creationId xmlns:p14="http://schemas.microsoft.com/office/powerpoint/2010/main" val="33415028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9AC2F121-FF81-42AD-9A33-B33EBCA21F40}" type="datetimeFigureOut">
              <a:rPr lang="fr-FR" smtClean="0"/>
              <a:t>04/03/2025</a:t>
            </a:fld>
            <a:endParaRPr lang="fr-FR"/>
          </a:p>
        </p:txBody>
      </p:sp>
      <p:sp>
        <p:nvSpPr>
          <p:cNvPr id="4" name="Footer Placeholder 3"/>
          <p:cNvSpPr>
            <a:spLocks noGrp="1"/>
          </p:cNvSpPr>
          <p:nvPr>
            <p:ph type="ftr" sz="quarter" idx="11"/>
          </p:nvPr>
        </p:nvSpPr>
        <p:spPr/>
        <p:txBody>
          <a:bodyPr/>
          <a:lstStyle/>
          <a:p>
            <a:endParaRPr lang="fr-FR"/>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8E93F53-25AB-4D8F-99A8-A1BF8164F01E}" type="slidenum">
              <a:rPr lang="fr-FR" smtClean="0"/>
              <a:t>‹N°›</a:t>
            </a:fld>
            <a:endParaRPr lang="fr-FR"/>
          </a:p>
        </p:txBody>
      </p:sp>
    </p:spTree>
    <p:extLst>
      <p:ext uri="{BB962C8B-B14F-4D97-AF65-F5344CB8AC3E}">
        <p14:creationId xmlns:p14="http://schemas.microsoft.com/office/powerpoint/2010/main" val="22860998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AC2F121-FF81-42AD-9A33-B33EBCA21F40}" type="datetimeFigureOut">
              <a:rPr lang="fr-FR" smtClean="0"/>
              <a:t>04/03/2025</a:t>
            </a:fld>
            <a:endParaRPr lang="fr-FR"/>
          </a:p>
        </p:txBody>
      </p:sp>
      <p:sp>
        <p:nvSpPr>
          <p:cNvPr id="3" name="Footer Placeholder 2"/>
          <p:cNvSpPr>
            <a:spLocks noGrp="1"/>
          </p:cNvSpPr>
          <p:nvPr>
            <p:ph type="ftr" sz="quarter" idx="11"/>
          </p:nvPr>
        </p:nvSpPr>
        <p:spPr/>
        <p:txBody>
          <a:bodyPr/>
          <a:lstStyle/>
          <a:p>
            <a:endParaRPr lang="fr-FR"/>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8E93F53-25AB-4D8F-99A8-A1BF8164F01E}" type="slidenum">
              <a:rPr lang="fr-FR" smtClean="0"/>
              <a:t>‹N°›</a:t>
            </a:fld>
            <a:endParaRPr lang="fr-FR"/>
          </a:p>
        </p:txBody>
      </p:sp>
    </p:spTree>
    <p:extLst>
      <p:ext uri="{BB962C8B-B14F-4D97-AF65-F5344CB8AC3E}">
        <p14:creationId xmlns:p14="http://schemas.microsoft.com/office/powerpoint/2010/main" val="1260815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fr-FR" smtClean="0"/>
              <a:t>Modifiez le style du titre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Modifier les styles du texte du masque</a:t>
            </a:r>
          </a:p>
        </p:txBody>
      </p:sp>
      <p:sp>
        <p:nvSpPr>
          <p:cNvPr id="5" name="Date Placeholder 4"/>
          <p:cNvSpPr>
            <a:spLocks noGrp="1"/>
          </p:cNvSpPr>
          <p:nvPr>
            <p:ph type="dt" sz="half" idx="10"/>
          </p:nvPr>
        </p:nvSpPr>
        <p:spPr/>
        <p:txBody>
          <a:bodyPr/>
          <a:lstStyle/>
          <a:p>
            <a:fld id="{9AC2F121-FF81-42AD-9A33-B33EBCA21F40}" type="datetimeFigureOut">
              <a:rPr lang="fr-FR" smtClean="0"/>
              <a:t>04/03/2025</a:t>
            </a:fld>
            <a:endParaRPr lang="fr-FR"/>
          </a:p>
        </p:txBody>
      </p:sp>
      <p:sp>
        <p:nvSpPr>
          <p:cNvPr id="6" name="Footer Placeholder 5"/>
          <p:cNvSpPr>
            <a:spLocks noGrp="1"/>
          </p:cNvSpPr>
          <p:nvPr>
            <p:ph type="ftr" sz="quarter" idx="11"/>
          </p:nvPr>
        </p:nvSpPr>
        <p:spPr/>
        <p:txBody>
          <a:bodyPr/>
          <a:lstStyle/>
          <a:p>
            <a:endParaRPr lang="fr-FR"/>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8E93F53-25AB-4D8F-99A8-A1BF8164F01E}" type="slidenum">
              <a:rPr lang="fr-FR" smtClean="0"/>
              <a:t>‹N°›</a:t>
            </a:fld>
            <a:endParaRPr lang="fr-FR"/>
          </a:p>
        </p:txBody>
      </p:sp>
    </p:spTree>
    <p:extLst>
      <p:ext uri="{BB962C8B-B14F-4D97-AF65-F5344CB8AC3E}">
        <p14:creationId xmlns:p14="http://schemas.microsoft.com/office/powerpoint/2010/main" val="17626558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Modifier les styles du texte du masque</a:t>
            </a:r>
          </a:p>
        </p:txBody>
      </p:sp>
      <p:sp>
        <p:nvSpPr>
          <p:cNvPr id="5" name="Date Placeholder 4"/>
          <p:cNvSpPr>
            <a:spLocks noGrp="1"/>
          </p:cNvSpPr>
          <p:nvPr>
            <p:ph type="dt" sz="half" idx="10"/>
          </p:nvPr>
        </p:nvSpPr>
        <p:spPr/>
        <p:txBody>
          <a:bodyPr/>
          <a:lstStyle/>
          <a:p>
            <a:fld id="{9AC2F121-FF81-42AD-9A33-B33EBCA21F40}" type="datetimeFigureOut">
              <a:rPr lang="fr-FR" smtClean="0"/>
              <a:t>04/03/2025</a:t>
            </a:fld>
            <a:endParaRPr lang="fr-FR"/>
          </a:p>
        </p:txBody>
      </p:sp>
      <p:sp>
        <p:nvSpPr>
          <p:cNvPr id="6" name="Footer Placeholder 5"/>
          <p:cNvSpPr>
            <a:spLocks noGrp="1"/>
          </p:cNvSpPr>
          <p:nvPr>
            <p:ph type="ftr" sz="quarter" idx="11"/>
          </p:nvPr>
        </p:nvSpPr>
        <p:spPr/>
        <p:txBody>
          <a:bodyPr/>
          <a:lstStyle/>
          <a:p>
            <a:endParaRPr lang="fr-F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8E93F53-25AB-4D8F-99A8-A1BF8164F01E}" type="slidenum">
              <a:rPr lang="fr-FR" smtClean="0"/>
              <a:t>‹N°›</a:t>
            </a:fld>
            <a:endParaRPr lang="fr-FR"/>
          </a:p>
        </p:txBody>
      </p:sp>
    </p:spTree>
    <p:extLst>
      <p:ext uri="{BB962C8B-B14F-4D97-AF65-F5344CB8AC3E}">
        <p14:creationId xmlns:p14="http://schemas.microsoft.com/office/powerpoint/2010/main" val="31851279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fr-FR" smtClean="0"/>
              <a:t>Modifiez le style du titre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9AC2F121-FF81-42AD-9A33-B33EBCA21F40}" type="datetimeFigureOut">
              <a:rPr lang="fr-FR" smtClean="0"/>
              <a:t>04/03/2025</a:t>
            </a:fld>
            <a:endParaRPr lang="fr-FR"/>
          </a:p>
        </p:txBody>
      </p:sp>
      <p:sp>
        <p:nvSpPr>
          <p:cNvPr id="5" name="Footer Placeholder 4"/>
          <p:cNvSpPr>
            <a:spLocks noGrp="1"/>
          </p:cNvSpPr>
          <p:nvPr>
            <p:ph type="ftr" sz="quarter" idx="11"/>
          </p:nvPr>
        </p:nvSpPr>
        <p:spPr/>
        <p:txBody>
          <a:bodyPr/>
          <a:lstStyle/>
          <a:p>
            <a:endParaRPr lang="fr-F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8E93F53-25AB-4D8F-99A8-A1BF8164F01E}" type="slidenum">
              <a:rPr lang="fr-FR" smtClean="0"/>
              <a:t>‹N°›</a:t>
            </a:fld>
            <a:endParaRPr lang="fr-FR"/>
          </a:p>
        </p:txBody>
      </p:sp>
    </p:spTree>
    <p:extLst>
      <p:ext uri="{BB962C8B-B14F-4D97-AF65-F5344CB8AC3E}">
        <p14:creationId xmlns:p14="http://schemas.microsoft.com/office/powerpoint/2010/main" val="6217769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fr-FR" smtClean="0"/>
              <a:t>Modifiez le style du titre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Modifier les styles du texte du masque</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9AC2F121-FF81-42AD-9A33-B33EBCA21F40}" type="datetimeFigureOut">
              <a:rPr lang="fr-FR" smtClean="0"/>
              <a:t>04/03/2025</a:t>
            </a:fld>
            <a:endParaRPr lang="fr-FR"/>
          </a:p>
        </p:txBody>
      </p:sp>
      <p:sp>
        <p:nvSpPr>
          <p:cNvPr id="5" name="Footer Placeholder 4"/>
          <p:cNvSpPr>
            <a:spLocks noGrp="1"/>
          </p:cNvSpPr>
          <p:nvPr>
            <p:ph type="ftr" sz="quarter" idx="11"/>
          </p:nvPr>
        </p:nvSpPr>
        <p:spPr/>
        <p:txBody>
          <a:bodyPr/>
          <a:lstStyle/>
          <a:p>
            <a:endParaRPr lang="fr-FR"/>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8E93F53-25AB-4D8F-99A8-A1BF8164F01E}" type="slidenum">
              <a:rPr lang="fr-FR" smtClean="0"/>
              <a:t>‹N°›</a:t>
            </a:fld>
            <a:endParaRPr lang="fr-FR"/>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2306289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fr-FR" smtClean="0"/>
              <a:t>Modifiez le style du titre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smtClean="0"/>
              <a:t>Modifier les styles du texte du masque</a:t>
            </a:r>
          </a:p>
        </p:txBody>
      </p:sp>
      <p:sp>
        <p:nvSpPr>
          <p:cNvPr id="5" name="Date Placeholder 4"/>
          <p:cNvSpPr>
            <a:spLocks noGrp="1"/>
          </p:cNvSpPr>
          <p:nvPr>
            <p:ph type="dt" sz="half" idx="10"/>
          </p:nvPr>
        </p:nvSpPr>
        <p:spPr/>
        <p:txBody>
          <a:bodyPr/>
          <a:lstStyle/>
          <a:p>
            <a:fld id="{9AC2F121-FF81-42AD-9A33-B33EBCA21F40}" type="datetimeFigureOut">
              <a:rPr lang="fr-FR" smtClean="0"/>
              <a:t>04/03/2025</a:t>
            </a:fld>
            <a:endParaRPr lang="fr-FR"/>
          </a:p>
        </p:txBody>
      </p:sp>
      <p:sp>
        <p:nvSpPr>
          <p:cNvPr id="6" name="Footer Placeholder 5"/>
          <p:cNvSpPr>
            <a:spLocks noGrp="1"/>
          </p:cNvSpPr>
          <p:nvPr>
            <p:ph type="ftr" sz="quarter" idx="11"/>
          </p:nvPr>
        </p:nvSpPr>
        <p:spPr/>
        <p:txBody>
          <a:bodyPr/>
          <a:lstStyle/>
          <a:p>
            <a:endParaRPr lang="fr-F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8E93F53-25AB-4D8F-99A8-A1BF8164F01E}" type="slidenum">
              <a:rPr lang="fr-FR" smtClean="0"/>
              <a:t>‹N°›</a:t>
            </a:fld>
            <a:endParaRPr lang="fr-FR"/>
          </a:p>
        </p:txBody>
      </p:sp>
    </p:spTree>
    <p:extLst>
      <p:ext uri="{BB962C8B-B14F-4D97-AF65-F5344CB8AC3E}">
        <p14:creationId xmlns:p14="http://schemas.microsoft.com/office/powerpoint/2010/main" val="37622565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fr-FR" smtClean="0"/>
              <a:t>Modifiez le style du titre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Modifier les styles du texte du masque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smtClean="0"/>
              <a:t>Modifier les styles du texte du masque</a:t>
            </a:r>
          </a:p>
        </p:txBody>
      </p:sp>
      <p:sp>
        <p:nvSpPr>
          <p:cNvPr id="5" name="Date Placeholder 4"/>
          <p:cNvSpPr>
            <a:spLocks noGrp="1"/>
          </p:cNvSpPr>
          <p:nvPr>
            <p:ph type="dt" sz="half" idx="10"/>
          </p:nvPr>
        </p:nvSpPr>
        <p:spPr/>
        <p:txBody>
          <a:bodyPr/>
          <a:lstStyle/>
          <a:p>
            <a:fld id="{9AC2F121-FF81-42AD-9A33-B33EBCA21F40}" type="datetimeFigureOut">
              <a:rPr lang="fr-FR" smtClean="0"/>
              <a:t>04/03/2025</a:t>
            </a:fld>
            <a:endParaRPr lang="fr-FR"/>
          </a:p>
        </p:txBody>
      </p:sp>
      <p:sp>
        <p:nvSpPr>
          <p:cNvPr id="6" name="Footer Placeholder 5"/>
          <p:cNvSpPr>
            <a:spLocks noGrp="1"/>
          </p:cNvSpPr>
          <p:nvPr>
            <p:ph type="ftr" sz="quarter" idx="11"/>
          </p:nvPr>
        </p:nvSpPr>
        <p:spPr/>
        <p:txBody>
          <a:bodyPr/>
          <a:lstStyle/>
          <a:p>
            <a:endParaRPr lang="fr-FR"/>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8E93F53-25AB-4D8F-99A8-A1BF8164F01E}" type="slidenum">
              <a:rPr lang="fr-FR" smtClean="0"/>
              <a:t>‹N°›</a:t>
            </a:fld>
            <a:endParaRPr lang="fr-FR"/>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6383136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fr-FR" smtClean="0"/>
              <a:t>Modifiez le style du titre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Modifier les styles du texte du masque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smtClean="0"/>
              <a:t>Modifier les styles du texte du masque</a:t>
            </a:r>
          </a:p>
        </p:txBody>
      </p:sp>
      <p:sp>
        <p:nvSpPr>
          <p:cNvPr id="5" name="Date Placeholder 4"/>
          <p:cNvSpPr>
            <a:spLocks noGrp="1"/>
          </p:cNvSpPr>
          <p:nvPr>
            <p:ph type="dt" sz="half" idx="10"/>
          </p:nvPr>
        </p:nvSpPr>
        <p:spPr/>
        <p:txBody>
          <a:bodyPr/>
          <a:lstStyle/>
          <a:p>
            <a:fld id="{9AC2F121-FF81-42AD-9A33-B33EBCA21F40}" type="datetimeFigureOut">
              <a:rPr lang="fr-FR" smtClean="0"/>
              <a:t>04/03/2025</a:t>
            </a:fld>
            <a:endParaRPr lang="fr-FR"/>
          </a:p>
        </p:txBody>
      </p:sp>
      <p:sp>
        <p:nvSpPr>
          <p:cNvPr id="6" name="Footer Placeholder 5"/>
          <p:cNvSpPr>
            <a:spLocks noGrp="1"/>
          </p:cNvSpPr>
          <p:nvPr>
            <p:ph type="ftr" sz="quarter" idx="11"/>
          </p:nvPr>
        </p:nvSpPr>
        <p:spPr/>
        <p:txBody>
          <a:bodyPr/>
          <a:lstStyle/>
          <a:p>
            <a:endParaRPr lang="fr-F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8E93F53-25AB-4D8F-99A8-A1BF8164F01E}" type="slidenum">
              <a:rPr lang="fr-FR" smtClean="0"/>
              <a:t>‹N°›</a:t>
            </a:fld>
            <a:endParaRPr lang="fr-FR"/>
          </a:p>
        </p:txBody>
      </p:sp>
    </p:spTree>
    <p:extLst>
      <p:ext uri="{BB962C8B-B14F-4D97-AF65-F5344CB8AC3E}">
        <p14:creationId xmlns:p14="http://schemas.microsoft.com/office/powerpoint/2010/main" val="36552723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9AC2F121-FF81-42AD-9A33-B33EBCA21F40}" type="datetimeFigureOut">
              <a:rPr lang="fr-FR" smtClean="0"/>
              <a:t>04/03/2025</a:t>
            </a:fld>
            <a:endParaRPr lang="fr-FR"/>
          </a:p>
        </p:txBody>
      </p:sp>
      <p:sp>
        <p:nvSpPr>
          <p:cNvPr id="5" name="Footer Placeholder 4"/>
          <p:cNvSpPr>
            <a:spLocks noGrp="1"/>
          </p:cNvSpPr>
          <p:nvPr>
            <p:ph type="ftr" sz="quarter" idx="11"/>
          </p:nvPr>
        </p:nvSpPr>
        <p:spPr/>
        <p:txBody>
          <a:bodyPr/>
          <a:lstStyle/>
          <a:p>
            <a:endParaRPr lang="fr-F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8E93F53-25AB-4D8F-99A8-A1BF8164F01E}" type="slidenum">
              <a:rPr lang="fr-FR" smtClean="0"/>
              <a:t>‹N°›</a:t>
            </a:fld>
            <a:endParaRPr lang="fr-FR"/>
          </a:p>
        </p:txBody>
      </p:sp>
    </p:spTree>
    <p:extLst>
      <p:ext uri="{BB962C8B-B14F-4D97-AF65-F5344CB8AC3E}">
        <p14:creationId xmlns:p14="http://schemas.microsoft.com/office/powerpoint/2010/main" val="33517783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fr-FR" smtClean="0"/>
              <a:t>Modifiez le style du titre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9AC2F121-FF81-42AD-9A33-B33EBCA21F40}" type="datetimeFigureOut">
              <a:rPr lang="fr-FR" smtClean="0"/>
              <a:t>04/03/2025</a:t>
            </a:fld>
            <a:endParaRPr lang="fr-FR"/>
          </a:p>
        </p:txBody>
      </p:sp>
      <p:sp>
        <p:nvSpPr>
          <p:cNvPr id="5" name="Footer Placeholder 4"/>
          <p:cNvSpPr>
            <a:spLocks noGrp="1"/>
          </p:cNvSpPr>
          <p:nvPr>
            <p:ph type="ftr" sz="quarter" idx="11"/>
          </p:nvPr>
        </p:nvSpPr>
        <p:spPr/>
        <p:txBody>
          <a:bodyPr/>
          <a:lstStyle/>
          <a:p>
            <a:endParaRPr lang="fr-F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8E93F53-25AB-4D8F-99A8-A1BF8164F01E}" type="slidenum">
              <a:rPr lang="fr-FR" smtClean="0"/>
              <a:t>‹N°›</a:t>
            </a:fld>
            <a:endParaRPr lang="fr-FR"/>
          </a:p>
        </p:txBody>
      </p:sp>
    </p:spTree>
    <p:extLst>
      <p:ext uri="{BB962C8B-B14F-4D97-AF65-F5344CB8AC3E}">
        <p14:creationId xmlns:p14="http://schemas.microsoft.com/office/powerpoint/2010/main" val="11165245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fr-FR" smtClean="0"/>
              <a:t>Modifiez le style du titre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9AC2F121-FF81-42AD-9A33-B33EBCA21F40}" type="datetimeFigureOut">
              <a:rPr lang="fr-FR" smtClean="0"/>
              <a:t>04/03/2025</a:t>
            </a:fld>
            <a:endParaRPr lang="fr-FR"/>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fr-FR"/>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8E93F53-25AB-4D8F-99A8-A1BF8164F01E}" type="slidenum">
              <a:rPr lang="fr-FR" smtClean="0"/>
              <a:t>‹N°›</a:t>
            </a:fld>
            <a:endParaRPr lang="fr-FR"/>
          </a:p>
        </p:txBody>
      </p:sp>
    </p:spTree>
    <p:extLst>
      <p:ext uri="{BB962C8B-B14F-4D97-AF65-F5344CB8AC3E}">
        <p14:creationId xmlns:p14="http://schemas.microsoft.com/office/powerpoint/2010/main" val="47921285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622651" y="1502228"/>
            <a:ext cx="6351815" cy="3608615"/>
          </a:xfrm>
        </p:spPr>
        <p:txBody>
          <a:bodyPr>
            <a:normAutofit fontScale="90000"/>
          </a:bodyPr>
          <a:lstStyle/>
          <a:p>
            <a:pPr algn="ctr"/>
            <a:r>
              <a:rPr lang="ar-SA" dirty="0"/>
              <a:t>المركز الجامعي مغنية</a:t>
            </a:r>
            <a:br>
              <a:rPr lang="ar-SA" dirty="0"/>
            </a:br>
            <a:r>
              <a:rPr lang="ar-SA" dirty="0"/>
              <a:t>كلية العلوم الاقتصادية والتجارية و علوم التسيير</a:t>
            </a:r>
            <a:br>
              <a:rPr lang="ar-SA" dirty="0"/>
            </a:br>
            <a:r>
              <a:rPr lang="ar-SA" dirty="0"/>
              <a:t>قسم العلوم الاقتصادية وعلوم التسيير</a:t>
            </a:r>
            <a:br>
              <a:rPr lang="ar-SA" dirty="0"/>
            </a:br>
            <a:r>
              <a:rPr lang="ar-SA" dirty="0"/>
              <a:t>السنة </a:t>
            </a:r>
            <a:r>
              <a:rPr lang="ar-SA" dirty="0" smtClean="0"/>
              <a:t>الثانية</a:t>
            </a:r>
            <a:r>
              <a:rPr lang="ar-DZ" dirty="0" smtClean="0"/>
              <a:t>ليسانس</a:t>
            </a:r>
            <a:r>
              <a:rPr lang="ar-SA" dirty="0"/>
              <a:t/>
            </a:r>
            <a:br>
              <a:rPr lang="ar-SA" dirty="0"/>
            </a:br>
            <a:r>
              <a:rPr lang="ar-SA" dirty="0"/>
              <a:t>2024-2025</a:t>
            </a:r>
            <a:endParaRPr lang="fr-FR" dirty="0"/>
          </a:p>
        </p:txBody>
      </p:sp>
      <p:sp>
        <p:nvSpPr>
          <p:cNvPr id="3" name="Sous-titre 2"/>
          <p:cNvSpPr>
            <a:spLocks noGrp="1"/>
          </p:cNvSpPr>
          <p:nvPr>
            <p:ph type="subTitle" idx="1"/>
          </p:nvPr>
        </p:nvSpPr>
        <p:spPr>
          <a:xfrm>
            <a:off x="108176" y="5376287"/>
            <a:ext cx="8915399" cy="1481713"/>
          </a:xfrm>
        </p:spPr>
        <p:txBody>
          <a:bodyPr>
            <a:noAutofit/>
          </a:bodyPr>
          <a:lstStyle/>
          <a:p>
            <a:pPr algn="ctr"/>
            <a:r>
              <a:rPr lang="ar-SA" sz="4900" dirty="0">
                <a:solidFill>
                  <a:schemeClr val="tx1">
                    <a:lumMod val="85000"/>
                    <a:lumOff val="15000"/>
                  </a:schemeClr>
                </a:solidFill>
                <a:latin typeface="+mj-lt"/>
                <a:ea typeface="+mj-ea"/>
                <a:cs typeface="+mj-cs"/>
              </a:rPr>
              <a:t>المرافقة والدعم </a:t>
            </a:r>
            <a:r>
              <a:rPr lang="ar-SA" sz="4900" dirty="0" err="1">
                <a:solidFill>
                  <a:schemeClr val="tx1">
                    <a:lumMod val="85000"/>
                    <a:lumOff val="15000"/>
                  </a:schemeClr>
                </a:solidFill>
                <a:latin typeface="+mj-lt"/>
                <a:ea typeface="+mj-ea"/>
                <a:cs typeface="+mj-cs"/>
              </a:rPr>
              <a:t>المقاولاتي</a:t>
            </a:r>
            <a:r>
              <a:rPr lang="ar-SA" sz="4900" dirty="0">
                <a:solidFill>
                  <a:schemeClr val="tx1">
                    <a:lumMod val="85000"/>
                    <a:lumOff val="15000"/>
                  </a:schemeClr>
                </a:solidFill>
                <a:latin typeface="+mj-lt"/>
                <a:ea typeface="+mj-ea"/>
                <a:cs typeface="+mj-cs"/>
              </a:rPr>
              <a:t> في الجزائر</a:t>
            </a:r>
            <a:endParaRPr lang="fr-FR" sz="4900" dirty="0">
              <a:solidFill>
                <a:schemeClr val="tx1">
                  <a:lumMod val="85000"/>
                  <a:lumOff val="15000"/>
                </a:schemeClr>
              </a:solidFill>
              <a:latin typeface="+mj-lt"/>
              <a:ea typeface="+mj-ea"/>
              <a:cs typeface="+mj-cs"/>
            </a:endParaRPr>
          </a:p>
        </p:txBody>
      </p:sp>
      <p:pic>
        <p:nvPicPr>
          <p:cNvPr id="6" name="Image 5" descr="Home - المركز الجامعي مغنية"/>
          <p:cNvPicPr/>
          <p:nvPr/>
        </p:nvPicPr>
        <p:blipFill>
          <a:blip r:embed="rId2">
            <a:extLst>
              <a:ext uri="{28A0092B-C50C-407E-A947-70E740481C1C}">
                <a14:useLocalDpi xmlns:a14="http://schemas.microsoft.com/office/drawing/2010/main" val="0"/>
              </a:ext>
            </a:extLst>
          </a:blip>
          <a:srcRect/>
          <a:stretch>
            <a:fillRect/>
          </a:stretch>
        </p:blipFill>
        <p:spPr bwMode="auto">
          <a:xfrm>
            <a:off x="108176" y="0"/>
            <a:ext cx="1514475" cy="1162050"/>
          </a:xfrm>
          <a:prstGeom prst="rect">
            <a:avLst/>
          </a:prstGeom>
          <a:noFill/>
          <a:ln>
            <a:noFill/>
          </a:ln>
        </p:spPr>
      </p:pic>
      <p:pic>
        <p:nvPicPr>
          <p:cNvPr id="7" name="Image 6" descr="Home - المركز الجامعي مغنية"/>
          <p:cNvPicPr/>
          <p:nvPr/>
        </p:nvPicPr>
        <p:blipFill>
          <a:blip r:embed="rId2">
            <a:extLst>
              <a:ext uri="{28A0092B-C50C-407E-A947-70E740481C1C}">
                <a14:useLocalDpi xmlns:a14="http://schemas.microsoft.com/office/drawing/2010/main" val="0"/>
              </a:ext>
            </a:extLst>
          </a:blip>
          <a:srcRect/>
          <a:stretch>
            <a:fillRect/>
          </a:stretch>
        </p:blipFill>
        <p:spPr bwMode="auto">
          <a:xfrm>
            <a:off x="10677525" y="0"/>
            <a:ext cx="1514475" cy="1162050"/>
          </a:xfrm>
          <a:prstGeom prst="rect">
            <a:avLst/>
          </a:prstGeom>
          <a:noFill/>
          <a:ln>
            <a:noFill/>
          </a:ln>
        </p:spPr>
      </p:pic>
      <p:pic>
        <p:nvPicPr>
          <p:cNvPr id="8" name="Image 7"/>
          <p:cNvPicPr>
            <a:picLocks noChangeAspect="1"/>
          </p:cNvPicPr>
          <p:nvPr/>
        </p:nvPicPr>
        <p:blipFill>
          <a:blip r:embed="rId3"/>
          <a:stretch>
            <a:fillRect/>
          </a:stretch>
        </p:blipFill>
        <p:spPr>
          <a:xfrm>
            <a:off x="7974466" y="1628236"/>
            <a:ext cx="4196442" cy="3939807"/>
          </a:xfrm>
          <a:prstGeom prst="rect">
            <a:avLst/>
          </a:prstGeom>
        </p:spPr>
      </p:pic>
    </p:spTree>
    <p:extLst>
      <p:ext uri="{BB962C8B-B14F-4D97-AF65-F5344CB8AC3E}">
        <p14:creationId xmlns:p14="http://schemas.microsoft.com/office/powerpoint/2010/main" val="82613532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65415" y="624110"/>
            <a:ext cx="11326586" cy="1280890"/>
          </a:xfrm>
        </p:spPr>
        <p:txBody>
          <a:bodyPr/>
          <a:lstStyle/>
          <a:p>
            <a:pPr algn="r" rtl="1"/>
            <a:r>
              <a:rPr lang="ar-DZ" b="1" dirty="0" smtClean="0">
                <a:solidFill>
                  <a:srgbClr val="FF0000"/>
                </a:solidFill>
                <a:latin typeface="Simplified Arabic" panose="02020603050405020304" pitchFamily="18" charset="-78"/>
                <a:cs typeface="Simplified Arabic" panose="02020603050405020304" pitchFamily="18" charset="-78"/>
              </a:rPr>
              <a:t>المرافقة </a:t>
            </a:r>
            <a:r>
              <a:rPr lang="ar-DZ" b="1" dirty="0" err="1" smtClean="0">
                <a:solidFill>
                  <a:srgbClr val="FF0000"/>
                </a:solidFill>
                <a:latin typeface="Simplified Arabic" panose="02020603050405020304" pitchFamily="18" charset="-78"/>
                <a:cs typeface="Simplified Arabic" panose="02020603050405020304" pitchFamily="18" charset="-78"/>
              </a:rPr>
              <a:t>المقاولاتية</a:t>
            </a:r>
            <a:r>
              <a:rPr lang="ar-DZ" b="1" dirty="0" smtClean="0">
                <a:solidFill>
                  <a:srgbClr val="FF0000"/>
                </a:solidFill>
                <a:latin typeface="Simplified Arabic" panose="02020603050405020304" pitchFamily="18" charset="-78"/>
                <a:cs typeface="Simplified Arabic" panose="02020603050405020304" pitchFamily="18" charset="-78"/>
              </a:rPr>
              <a:t> (</a:t>
            </a:r>
            <a:r>
              <a:rPr lang="fr-FR" b="1" dirty="0" err="1">
                <a:solidFill>
                  <a:srgbClr val="FF0000"/>
                </a:solidFill>
                <a:latin typeface="Simplified Arabic" panose="02020603050405020304" pitchFamily="18" charset="-78"/>
                <a:cs typeface="Simplified Arabic" panose="02020603050405020304" pitchFamily="18" charset="-78"/>
              </a:rPr>
              <a:t>entrepeneurial</a:t>
            </a:r>
            <a:r>
              <a:rPr lang="fr-FR" b="1" dirty="0">
                <a:solidFill>
                  <a:srgbClr val="FF0000"/>
                </a:solidFill>
                <a:latin typeface="Simplified Arabic" panose="02020603050405020304" pitchFamily="18" charset="-78"/>
                <a:cs typeface="Simplified Arabic" panose="02020603050405020304" pitchFamily="18" charset="-78"/>
              </a:rPr>
              <a:t> </a:t>
            </a:r>
            <a:r>
              <a:rPr lang="ar-SA" b="1" dirty="0">
                <a:solidFill>
                  <a:srgbClr val="FF0000"/>
                </a:solidFill>
                <a:latin typeface="Simplified Arabic" panose="02020603050405020304" pitchFamily="18" charset="-78"/>
                <a:cs typeface="Simplified Arabic" panose="02020603050405020304" pitchFamily="18" charset="-78"/>
              </a:rPr>
              <a:t>) </a:t>
            </a:r>
            <a:r>
              <a:rPr lang="fr-FR" b="1" dirty="0" err="1">
                <a:solidFill>
                  <a:srgbClr val="FF0000"/>
                </a:solidFill>
                <a:latin typeface="Simplified Arabic" panose="02020603050405020304" pitchFamily="18" charset="-78"/>
                <a:cs typeface="Simplified Arabic" panose="02020603050405020304" pitchFamily="18" charset="-78"/>
              </a:rPr>
              <a:t>Accopagnemen</a:t>
            </a:r>
            <a:r>
              <a:rPr lang="fr-FR" b="1" dirty="0" err="1">
                <a:solidFill>
                  <a:srgbClr val="FF0000"/>
                </a:solidFill>
                <a:latin typeface="Simplified Arabic" panose="02020603050405020304" pitchFamily="18" charset="-78"/>
                <a:cs typeface="Simplified Arabic" panose="02020603050405020304" pitchFamily="18" charset="-78"/>
              </a:rPr>
              <a:t>t</a:t>
            </a:r>
            <a:endParaRPr lang="fr-FR" b="1" dirty="0">
              <a:solidFill>
                <a:srgbClr val="FF0000"/>
              </a:solidFill>
              <a:latin typeface="Simplified Arabic" panose="02020603050405020304" pitchFamily="18" charset="-78"/>
              <a:cs typeface="Simplified Arabic" panose="02020603050405020304" pitchFamily="18" charset="-78"/>
            </a:endParaRPr>
          </a:p>
        </p:txBody>
      </p:sp>
      <p:sp>
        <p:nvSpPr>
          <p:cNvPr id="3" name="Espace réservé du contenu 2"/>
          <p:cNvSpPr>
            <a:spLocks noGrp="1"/>
          </p:cNvSpPr>
          <p:nvPr>
            <p:ph idx="1"/>
          </p:nvPr>
        </p:nvSpPr>
        <p:spPr>
          <a:xfrm>
            <a:off x="4523014" y="1371601"/>
            <a:ext cx="7668986" cy="5225142"/>
          </a:xfrm>
        </p:spPr>
        <p:txBody>
          <a:bodyPr>
            <a:normAutofit/>
          </a:bodyPr>
          <a:lstStyle/>
          <a:p>
            <a:pPr marL="0" indent="0" algn="just" rtl="1">
              <a:buNone/>
            </a:pPr>
            <a:r>
              <a:rPr lang="ar-DZ" sz="3600" dirty="0" smtClean="0"/>
              <a:t>هي عمليات مترابطة تشمل الاستقبال التوجيه والتدريب </a:t>
            </a:r>
            <a:r>
              <a:rPr lang="ar-DZ" sz="3600" dirty="0" err="1" smtClean="0"/>
              <a:t>والاستشارات،والتكوين</a:t>
            </a:r>
            <a:r>
              <a:rPr lang="ar-DZ" sz="3600" dirty="0" smtClean="0"/>
              <a:t> وكل ما من شأنه مساعدة حاملي المشاريع خاصة الجديدة منها في تخطي المراحل الأولى من إنشائها</a:t>
            </a:r>
            <a:endParaRPr lang="fr-FR" sz="3600" dirty="0"/>
          </a:p>
        </p:txBody>
      </p:sp>
      <p:pic>
        <p:nvPicPr>
          <p:cNvPr id="4" name="Image 3"/>
          <p:cNvPicPr>
            <a:picLocks noChangeAspect="1"/>
          </p:cNvPicPr>
          <p:nvPr/>
        </p:nvPicPr>
        <p:blipFill>
          <a:blip r:embed="rId2"/>
          <a:stretch>
            <a:fillRect/>
          </a:stretch>
        </p:blipFill>
        <p:spPr>
          <a:xfrm>
            <a:off x="434067" y="1645104"/>
            <a:ext cx="3648075" cy="467813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87639392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277661" y="666637"/>
            <a:ext cx="9005381" cy="4601183"/>
          </a:xfrm>
        </p:spPr>
        <p:txBody>
          <a:bodyPr/>
          <a:lstStyle/>
          <a:p>
            <a:pPr algn="r" rtl="1"/>
            <a:r>
              <a:rPr lang="ar-SA" b="1" dirty="0" smtClean="0">
                <a:solidFill>
                  <a:srgbClr val="FF0000"/>
                </a:solidFill>
                <a:latin typeface="Simplified Arabic" panose="02020603050405020304" pitchFamily="18" charset="-78"/>
                <a:cs typeface="Simplified Arabic" panose="02020603050405020304" pitchFamily="18" charset="-78"/>
              </a:rPr>
              <a:t>الارفاق </a:t>
            </a:r>
            <a:r>
              <a:rPr lang="ar-SA" b="1" dirty="0" smtClean="0">
                <a:solidFill>
                  <a:srgbClr val="FF0000"/>
                </a:solidFill>
                <a:latin typeface="Simplified Arabic" panose="02020603050405020304" pitchFamily="18" charset="-78"/>
                <a:cs typeface="Simplified Arabic" panose="02020603050405020304" pitchFamily="18" charset="-78"/>
              </a:rPr>
              <a:t>(</a:t>
            </a:r>
            <a:r>
              <a:rPr lang="fr-FR" b="1" dirty="0" smtClean="0">
                <a:solidFill>
                  <a:srgbClr val="FF0000"/>
                </a:solidFill>
                <a:latin typeface="Simplified Arabic" panose="02020603050405020304" pitchFamily="18" charset="-78"/>
                <a:cs typeface="Simplified Arabic" panose="02020603050405020304" pitchFamily="18" charset="-78"/>
              </a:rPr>
              <a:t>Essaimage</a:t>
            </a:r>
            <a:r>
              <a:rPr lang="ar-SA" b="1" dirty="0">
                <a:solidFill>
                  <a:srgbClr val="FF0000"/>
                </a:solidFill>
                <a:latin typeface="Simplified Arabic" panose="02020603050405020304" pitchFamily="18" charset="-78"/>
                <a:cs typeface="Simplified Arabic" panose="02020603050405020304" pitchFamily="18" charset="-78"/>
              </a:rPr>
              <a:t>)</a:t>
            </a:r>
            <a:endParaRPr lang="fr-FR" b="1" dirty="0">
              <a:solidFill>
                <a:srgbClr val="FF0000"/>
              </a:solidFill>
              <a:latin typeface="Simplified Arabic" panose="02020603050405020304" pitchFamily="18" charset="-78"/>
              <a:cs typeface="Simplified Arabic" panose="02020603050405020304" pitchFamily="18" charset="-78"/>
            </a:endParaRPr>
          </a:p>
        </p:txBody>
      </p:sp>
      <p:sp>
        <p:nvSpPr>
          <p:cNvPr id="3" name="Espace réservé du contenu 2"/>
          <p:cNvSpPr>
            <a:spLocks noGrp="1"/>
          </p:cNvSpPr>
          <p:nvPr>
            <p:ph idx="1"/>
          </p:nvPr>
        </p:nvSpPr>
        <p:spPr>
          <a:xfrm>
            <a:off x="5715000" y="2133600"/>
            <a:ext cx="5789612" cy="3777622"/>
          </a:xfrm>
        </p:spPr>
        <p:txBody>
          <a:bodyPr>
            <a:normAutofit/>
          </a:bodyPr>
          <a:lstStyle/>
          <a:p>
            <a:pPr algn="just" rtl="1"/>
            <a:r>
              <a:rPr lang="ar-SA" sz="4000" dirty="0" smtClean="0">
                <a:latin typeface="Simplified Arabic" panose="02020603050405020304" pitchFamily="18" charset="-78"/>
                <a:cs typeface="Simplified Arabic" panose="02020603050405020304" pitchFamily="18" charset="-78"/>
              </a:rPr>
              <a:t>تعريف الارف</a:t>
            </a:r>
            <a:r>
              <a:rPr lang="ar-DZ" sz="4000" dirty="0">
                <a:latin typeface="Simplified Arabic" panose="02020603050405020304" pitchFamily="18" charset="-78"/>
                <a:cs typeface="Simplified Arabic" panose="02020603050405020304" pitchFamily="18" charset="-78"/>
              </a:rPr>
              <a:t>ا</a:t>
            </a:r>
            <a:r>
              <a:rPr lang="ar-SA" sz="4000" dirty="0" smtClean="0">
                <a:latin typeface="Simplified Arabic" panose="02020603050405020304" pitchFamily="18" charset="-78"/>
                <a:cs typeface="Simplified Arabic" panose="02020603050405020304" pitchFamily="18" charset="-78"/>
              </a:rPr>
              <a:t>ق:</a:t>
            </a:r>
            <a:r>
              <a:rPr lang="ar-DZ" sz="4000" dirty="0" smtClean="0">
                <a:latin typeface="Simplified Arabic" panose="02020603050405020304" pitchFamily="18" charset="-78"/>
                <a:cs typeface="Simplified Arabic" panose="02020603050405020304" pitchFamily="18" charset="-78"/>
              </a:rPr>
              <a:t> </a:t>
            </a:r>
            <a:r>
              <a:rPr lang="ar-SA" sz="4000" dirty="0" smtClean="0">
                <a:latin typeface="Simplified Arabic" panose="02020603050405020304" pitchFamily="18" charset="-78"/>
                <a:cs typeface="Simplified Arabic" panose="02020603050405020304" pitchFamily="18" charset="-78"/>
              </a:rPr>
              <a:t>يتمثل </a:t>
            </a:r>
            <a:r>
              <a:rPr lang="ar-SA" sz="4000" dirty="0" smtClean="0">
                <a:latin typeface="Simplified Arabic" panose="02020603050405020304" pitchFamily="18" charset="-78"/>
                <a:cs typeface="Simplified Arabic" panose="02020603050405020304" pitchFamily="18" charset="-78"/>
              </a:rPr>
              <a:t>في قيام مدير مؤسسة ما بدفع موظفيه إما إلى إنشاء مؤسساتهم الخاصة ومنحهم مساعدات </a:t>
            </a:r>
            <a:r>
              <a:rPr lang="ar-SA" sz="4000" dirty="0" smtClean="0">
                <a:latin typeface="Simplified Arabic" panose="02020603050405020304" pitchFamily="18" charset="-78"/>
                <a:cs typeface="Simplified Arabic" panose="02020603050405020304" pitchFamily="18" charset="-78"/>
              </a:rPr>
              <a:t>مالية</a:t>
            </a:r>
            <a:r>
              <a:rPr lang="ar-DZ" sz="4000" dirty="0" smtClean="0">
                <a:latin typeface="Simplified Arabic" panose="02020603050405020304" pitchFamily="18" charset="-78"/>
                <a:cs typeface="Simplified Arabic" panose="02020603050405020304" pitchFamily="18" charset="-78"/>
              </a:rPr>
              <a:t> </a:t>
            </a:r>
            <a:r>
              <a:rPr lang="ar-SA" sz="4000" dirty="0" smtClean="0">
                <a:latin typeface="Simplified Arabic" panose="02020603050405020304" pitchFamily="18" charset="-78"/>
                <a:cs typeface="Simplified Arabic" panose="02020603050405020304" pitchFamily="18" charset="-78"/>
              </a:rPr>
              <a:t>،</a:t>
            </a:r>
            <a:r>
              <a:rPr lang="ar-SA" sz="4000" dirty="0" smtClean="0">
                <a:latin typeface="Simplified Arabic" panose="02020603050405020304" pitchFamily="18" charset="-78"/>
                <a:cs typeface="Simplified Arabic" panose="02020603050405020304" pitchFamily="18" charset="-78"/>
              </a:rPr>
              <a:t>أو القيام بأنشطة جديدة ابتكارية داخل المؤسسة . </a:t>
            </a:r>
            <a:endParaRPr lang="fr-FR" sz="4000" dirty="0">
              <a:latin typeface="Simplified Arabic" panose="02020603050405020304" pitchFamily="18" charset="-78"/>
              <a:cs typeface="Simplified Arabic" panose="02020603050405020304" pitchFamily="18" charset="-78"/>
            </a:endParaRPr>
          </a:p>
        </p:txBody>
      </p:sp>
      <p:pic>
        <p:nvPicPr>
          <p:cNvPr id="4" name="Image 3"/>
          <p:cNvPicPr>
            <a:picLocks noChangeAspect="1"/>
          </p:cNvPicPr>
          <p:nvPr/>
        </p:nvPicPr>
        <p:blipFill>
          <a:blip r:embed="rId2"/>
          <a:stretch>
            <a:fillRect/>
          </a:stretch>
        </p:blipFill>
        <p:spPr>
          <a:xfrm>
            <a:off x="902205" y="2133600"/>
            <a:ext cx="3810000" cy="3663043"/>
          </a:xfrm>
          <a:prstGeom prst="rect">
            <a:avLst/>
          </a:prstGeom>
        </p:spPr>
      </p:pic>
    </p:spTree>
    <p:extLst>
      <p:ext uri="{BB962C8B-B14F-4D97-AF65-F5344CB8AC3E}">
        <p14:creationId xmlns:p14="http://schemas.microsoft.com/office/powerpoint/2010/main" val="137646191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r" rtl="1"/>
            <a:r>
              <a:rPr lang="ar-DZ" b="1" dirty="0" smtClean="0">
                <a:solidFill>
                  <a:srgbClr val="FF0000"/>
                </a:solidFill>
                <a:latin typeface="Simplified Arabic" panose="02020603050405020304" pitchFamily="18" charset="-78"/>
                <a:cs typeface="Simplified Arabic" panose="02020603050405020304" pitchFamily="18" charset="-78"/>
              </a:rPr>
              <a:t>مهام أجهزة الدعم والمرافقة</a:t>
            </a:r>
            <a:endParaRPr lang="fr-FR" b="1" dirty="0">
              <a:solidFill>
                <a:srgbClr val="FF0000"/>
              </a:solidFill>
              <a:latin typeface="Simplified Arabic" panose="02020603050405020304" pitchFamily="18" charset="-78"/>
              <a:cs typeface="Simplified Arabic" panose="02020603050405020304" pitchFamily="18" charset="-78"/>
            </a:endParaRPr>
          </a:p>
        </p:txBody>
      </p:sp>
      <p:sp>
        <p:nvSpPr>
          <p:cNvPr id="4" name="AutoShape 2" descr="مديرة صندوق النقد الدولي تحذر من عواقب مواجهة العالم لضعف وتيرة النمو"/>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 name="AutoShape 4" descr="مديرة صندوق النقد الدولي تحذر من عواقب مواجهة العالم لضعف وتيرة النمو"/>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6" name="Image 5"/>
          <p:cNvPicPr>
            <a:picLocks noChangeAspect="1"/>
          </p:cNvPicPr>
          <p:nvPr/>
        </p:nvPicPr>
        <p:blipFill>
          <a:blip r:embed="rId2"/>
          <a:stretch>
            <a:fillRect/>
          </a:stretch>
        </p:blipFill>
        <p:spPr>
          <a:xfrm>
            <a:off x="155574" y="1502229"/>
            <a:ext cx="12036425" cy="5355771"/>
          </a:xfrm>
          <a:prstGeom prst="rect">
            <a:avLst/>
          </a:prstGeom>
        </p:spPr>
      </p:pic>
    </p:spTree>
    <p:extLst>
      <p:ext uri="{BB962C8B-B14F-4D97-AF65-F5344CB8AC3E}">
        <p14:creationId xmlns:p14="http://schemas.microsoft.com/office/powerpoint/2010/main" val="394340190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r" rtl="1"/>
            <a:r>
              <a:rPr lang="ar-DZ" sz="6000" b="1" dirty="0" smtClean="0">
                <a:solidFill>
                  <a:srgbClr val="00B0F0"/>
                </a:solidFill>
                <a:latin typeface="Simplified Arabic" panose="02020603050405020304" pitchFamily="18" charset="-78"/>
                <a:cs typeface="Simplified Arabic" panose="02020603050405020304" pitchFamily="18" charset="-78"/>
              </a:rPr>
              <a:t>التمويل:</a:t>
            </a:r>
            <a:endParaRPr lang="fr-FR" sz="6000" b="1" dirty="0">
              <a:solidFill>
                <a:srgbClr val="00B0F0"/>
              </a:solidFill>
              <a:latin typeface="Simplified Arabic" panose="02020603050405020304" pitchFamily="18" charset="-78"/>
              <a:cs typeface="Simplified Arabic" panose="02020603050405020304" pitchFamily="18" charset="-78"/>
            </a:endParaRPr>
          </a:p>
        </p:txBody>
      </p:sp>
      <p:sp>
        <p:nvSpPr>
          <p:cNvPr id="3" name="Espace réservé du contenu 2"/>
          <p:cNvSpPr>
            <a:spLocks noGrp="1"/>
          </p:cNvSpPr>
          <p:nvPr>
            <p:ph idx="1"/>
          </p:nvPr>
        </p:nvSpPr>
        <p:spPr>
          <a:xfrm>
            <a:off x="4147457" y="1545771"/>
            <a:ext cx="7210198" cy="4397829"/>
          </a:xfrm>
        </p:spPr>
        <p:txBody>
          <a:bodyPr>
            <a:noAutofit/>
          </a:bodyPr>
          <a:lstStyle/>
          <a:p>
            <a:pPr algn="just" rtl="1"/>
            <a:r>
              <a:rPr lang="ar-DZ" sz="5400" dirty="0" smtClean="0">
                <a:latin typeface="Simplified Arabic" panose="02020603050405020304" pitchFamily="18" charset="-78"/>
                <a:cs typeface="Simplified Arabic" panose="02020603050405020304" pitchFamily="18" charset="-78"/>
              </a:rPr>
              <a:t>من بين مهام أجهزة الدعم والمرافقة من خلال القروض أو من خلال الاستثمار في المشروع لمعالجة مشكل عدم كفاية الأموال اللازمة عند </a:t>
            </a:r>
            <a:r>
              <a:rPr lang="ar-DZ" sz="5400" dirty="0" err="1" smtClean="0">
                <a:latin typeface="Simplified Arabic" panose="02020603050405020304" pitchFamily="18" charset="-78"/>
                <a:cs typeface="Simplified Arabic" panose="02020603050405020304" pitchFamily="18" charset="-78"/>
              </a:rPr>
              <a:t>إنطلاق</a:t>
            </a:r>
            <a:r>
              <a:rPr lang="ar-DZ" sz="5400" dirty="0" smtClean="0">
                <a:latin typeface="Simplified Arabic" panose="02020603050405020304" pitchFamily="18" charset="-78"/>
                <a:cs typeface="Simplified Arabic" panose="02020603050405020304" pitchFamily="18" charset="-78"/>
              </a:rPr>
              <a:t> المشاريع</a:t>
            </a:r>
            <a:endParaRPr lang="fr-FR" sz="5400" dirty="0">
              <a:latin typeface="Simplified Arabic" panose="02020603050405020304" pitchFamily="18" charset="-78"/>
              <a:cs typeface="Simplified Arabic" panose="02020603050405020304" pitchFamily="18" charset="-78"/>
            </a:endParaRPr>
          </a:p>
        </p:txBody>
      </p:sp>
      <p:pic>
        <p:nvPicPr>
          <p:cNvPr id="4" name="Image 3"/>
          <p:cNvPicPr>
            <a:picLocks noChangeAspect="1"/>
          </p:cNvPicPr>
          <p:nvPr/>
        </p:nvPicPr>
        <p:blipFill>
          <a:blip r:embed="rId2"/>
          <a:stretch>
            <a:fillRect/>
          </a:stretch>
        </p:blipFill>
        <p:spPr>
          <a:xfrm>
            <a:off x="540883" y="1545771"/>
            <a:ext cx="3165703" cy="41529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340077176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r" rtl="1"/>
            <a:r>
              <a:rPr lang="ar-DZ" sz="6000" b="1" dirty="0">
                <a:solidFill>
                  <a:srgbClr val="00B0F0"/>
                </a:solidFill>
                <a:latin typeface="Simplified Arabic" panose="02020603050405020304" pitchFamily="18" charset="-78"/>
                <a:cs typeface="Simplified Arabic" panose="02020603050405020304" pitchFamily="18" charset="-78"/>
              </a:rPr>
              <a:t>التكوين والتدريب:</a:t>
            </a:r>
            <a:r>
              <a:rPr lang="ar-DZ" dirty="0">
                <a:latin typeface="Traditional Arabic" panose="02020603050405020304" pitchFamily="18" charset="-78"/>
                <a:cs typeface="Traditional Arabic" panose="02020603050405020304" pitchFamily="18" charset="-78"/>
              </a:rPr>
              <a:t/>
            </a:r>
            <a:br>
              <a:rPr lang="ar-DZ" dirty="0">
                <a:latin typeface="Traditional Arabic" panose="02020603050405020304" pitchFamily="18" charset="-78"/>
                <a:cs typeface="Traditional Arabic" panose="02020603050405020304" pitchFamily="18" charset="-78"/>
              </a:rPr>
            </a:br>
            <a:endParaRPr lang="fr-FR" dirty="0"/>
          </a:p>
        </p:txBody>
      </p:sp>
      <p:sp>
        <p:nvSpPr>
          <p:cNvPr id="3" name="Espace réservé du contenu 2"/>
          <p:cNvSpPr>
            <a:spLocks noGrp="1"/>
          </p:cNvSpPr>
          <p:nvPr>
            <p:ph idx="1"/>
          </p:nvPr>
        </p:nvSpPr>
        <p:spPr>
          <a:xfrm>
            <a:off x="4033156" y="2133600"/>
            <a:ext cx="7471455" cy="3777622"/>
          </a:xfrm>
        </p:spPr>
        <p:txBody>
          <a:bodyPr>
            <a:normAutofit/>
          </a:bodyPr>
          <a:lstStyle/>
          <a:p>
            <a:pPr algn="just" rtl="1"/>
            <a:r>
              <a:rPr lang="ar-DZ" sz="4400" dirty="0" smtClean="0">
                <a:latin typeface="Simplified Arabic" panose="02020603050405020304" pitchFamily="18" charset="-78"/>
                <a:cs typeface="Simplified Arabic" panose="02020603050405020304" pitchFamily="18" charset="-78"/>
              </a:rPr>
              <a:t>من خلال تنظيم دورات تدريبية وورشات العمل لصاحب المشروع وكذلك فريقه بغية تنمية مهاراتهم وقراراتهم في مختلف المجالات المتعلقة لإنشاء المشاريع </a:t>
            </a:r>
            <a:r>
              <a:rPr lang="ar-DZ" sz="4400" dirty="0" err="1" smtClean="0">
                <a:latin typeface="Simplified Arabic" panose="02020603050405020304" pitchFamily="18" charset="-78"/>
                <a:cs typeface="Simplified Arabic" panose="02020603050405020304" pitchFamily="18" charset="-78"/>
              </a:rPr>
              <a:t>وتسببر</a:t>
            </a:r>
            <a:r>
              <a:rPr lang="ar-DZ" sz="4400" dirty="0" smtClean="0">
                <a:latin typeface="Simplified Arabic" panose="02020603050405020304" pitchFamily="18" charset="-78"/>
                <a:cs typeface="Simplified Arabic" panose="02020603050405020304" pitchFamily="18" charset="-78"/>
              </a:rPr>
              <a:t> المؤسسات</a:t>
            </a:r>
            <a:endParaRPr lang="fr-FR" sz="4400" dirty="0">
              <a:latin typeface="Simplified Arabic" panose="02020603050405020304" pitchFamily="18" charset="-78"/>
              <a:cs typeface="Simplified Arabic" panose="02020603050405020304" pitchFamily="18" charset="-78"/>
            </a:endParaRPr>
          </a:p>
        </p:txBody>
      </p:sp>
      <p:pic>
        <p:nvPicPr>
          <p:cNvPr id="4" name="Image 3"/>
          <p:cNvPicPr>
            <a:picLocks noChangeAspect="1"/>
          </p:cNvPicPr>
          <p:nvPr/>
        </p:nvPicPr>
        <p:blipFill>
          <a:blip r:embed="rId2"/>
          <a:stretch>
            <a:fillRect/>
          </a:stretch>
        </p:blipFill>
        <p:spPr>
          <a:xfrm>
            <a:off x="326571" y="1730830"/>
            <a:ext cx="2938463" cy="418039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122640497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marL="0" indent="0" algn="r"/>
            <a:r>
              <a:rPr lang="ar-DZ" sz="5400" b="1" dirty="0">
                <a:solidFill>
                  <a:srgbClr val="00B0F0"/>
                </a:solidFill>
                <a:latin typeface="Simplified Arabic" panose="02020603050405020304" pitchFamily="18" charset="-78"/>
                <a:cs typeface="Simplified Arabic" panose="02020603050405020304" pitchFamily="18" charset="-78"/>
              </a:rPr>
              <a:t>التوجيه والخدمات الاستشارية</a:t>
            </a:r>
            <a:r>
              <a:rPr lang="ar-DZ" dirty="0">
                <a:latin typeface="Traditional Arabic" panose="02020603050405020304" pitchFamily="18" charset="-78"/>
                <a:cs typeface="Traditional Arabic" panose="02020603050405020304" pitchFamily="18" charset="-78"/>
              </a:rPr>
              <a:t> </a:t>
            </a:r>
          </a:p>
        </p:txBody>
      </p:sp>
      <p:sp>
        <p:nvSpPr>
          <p:cNvPr id="3" name="Espace réservé du contenu 2"/>
          <p:cNvSpPr>
            <a:spLocks noGrp="1"/>
          </p:cNvSpPr>
          <p:nvPr>
            <p:ph idx="1"/>
          </p:nvPr>
        </p:nvSpPr>
        <p:spPr>
          <a:xfrm>
            <a:off x="4457700" y="2133599"/>
            <a:ext cx="7046912" cy="4593771"/>
          </a:xfrm>
        </p:spPr>
        <p:txBody>
          <a:bodyPr>
            <a:normAutofit/>
          </a:bodyPr>
          <a:lstStyle/>
          <a:p>
            <a:pPr algn="just" rtl="1"/>
            <a:r>
              <a:rPr lang="ar-DZ" sz="3600" dirty="0" smtClean="0">
                <a:latin typeface="Simplified Arabic" panose="02020603050405020304" pitchFamily="18" charset="-78"/>
                <a:cs typeface="Simplified Arabic" panose="02020603050405020304" pitchFamily="18" charset="-78"/>
              </a:rPr>
              <a:t>عبر تقديم المشورة ودعم صاحب المشروع في مختلف مجالات المتعلقة بالمشروع من حيث التسويق، المبيعات ، </a:t>
            </a:r>
            <a:r>
              <a:rPr lang="ar-DZ" sz="3600" dirty="0" err="1" smtClean="0">
                <a:latin typeface="Simplified Arabic" panose="02020603050405020304" pitchFamily="18" charset="-78"/>
                <a:cs typeface="Simplified Arabic" panose="02020603050405020304" pitchFamily="18" charset="-78"/>
              </a:rPr>
              <a:t>التمويل،إدارة</a:t>
            </a:r>
            <a:r>
              <a:rPr lang="ar-DZ" sz="3600" dirty="0" smtClean="0">
                <a:latin typeface="Simplified Arabic" panose="02020603050405020304" pitchFamily="18" charset="-78"/>
                <a:cs typeface="Simplified Arabic" panose="02020603050405020304" pitchFamily="18" charset="-78"/>
              </a:rPr>
              <a:t> الموارد البشرية وغيرها لكن كيف ذلك هذه مصالح الدعم والمرافقة عادة يكون لديها خبراء ومستشارين في مختلف المجالات ذات العلاقة بإنشاء وإدارة وتمويل المشاريع. </a:t>
            </a:r>
            <a:endParaRPr lang="fr-FR" sz="3600" dirty="0">
              <a:latin typeface="Simplified Arabic" panose="02020603050405020304" pitchFamily="18" charset="-78"/>
              <a:cs typeface="Simplified Arabic" panose="02020603050405020304" pitchFamily="18" charset="-78"/>
            </a:endParaRPr>
          </a:p>
        </p:txBody>
      </p:sp>
      <p:pic>
        <p:nvPicPr>
          <p:cNvPr id="4" name="Image 3"/>
          <p:cNvPicPr>
            <a:picLocks noChangeAspect="1"/>
          </p:cNvPicPr>
          <p:nvPr/>
        </p:nvPicPr>
        <p:blipFill>
          <a:blip r:embed="rId2"/>
          <a:stretch>
            <a:fillRect/>
          </a:stretch>
        </p:blipFill>
        <p:spPr>
          <a:xfrm>
            <a:off x="214311" y="1577207"/>
            <a:ext cx="4031117" cy="4725621"/>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279308599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marL="0" indent="0" algn="r" rtl="1"/>
            <a:r>
              <a:rPr lang="ar-DZ" sz="5400" b="1" dirty="0" smtClean="0">
                <a:solidFill>
                  <a:srgbClr val="00B0F0"/>
                </a:solidFill>
                <a:latin typeface="Simplified Arabic" panose="02020603050405020304" pitchFamily="18" charset="-78"/>
                <a:cs typeface="Simplified Arabic" panose="02020603050405020304" pitchFamily="18" charset="-78"/>
              </a:rPr>
              <a:t>الدعم </a:t>
            </a:r>
            <a:r>
              <a:rPr lang="ar-DZ" sz="5400" b="1" dirty="0">
                <a:solidFill>
                  <a:srgbClr val="00B0F0"/>
                </a:solidFill>
                <a:latin typeface="Simplified Arabic" panose="02020603050405020304" pitchFamily="18" charset="-78"/>
                <a:cs typeface="Simplified Arabic" panose="02020603050405020304" pitchFamily="18" charset="-78"/>
              </a:rPr>
              <a:t>اللوجستي</a:t>
            </a:r>
            <a:endParaRPr lang="fr-FR" sz="5400" b="1" dirty="0">
              <a:solidFill>
                <a:srgbClr val="00B0F0"/>
              </a:solidFill>
              <a:latin typeface="Simplified Arabic" panose="02020603050405020304" pitchFamily="18" charset="-78"/>
              <a:cs typeface="Simplified Arabic" panose="02020603050405020304" pitchFamily="18" charset="-78"/>
            </a:endParaRPr>
          </a:p>
        </p:txBody>
      </p:sp>
      <p:sp>
        <p:nvSpPr>
          <p:cNvPr id="3" name="Espace réservé du contenu 2"/>
          <p:cNvSpPr>
            <a:spLocks noGrp="1"/>
          </p:cNvSpPr>
          <p:nvPr>
            <p:ph idx="1"/>
          </p:nvPr>
        </p:nvSpPr>
        <p:spPr>
          <a:xfrm>
            <a:off x="3396343" y="1665513"/>
            <a:ext cx="8795657" cy="2971800"/>
          </a:xfrm>
        </p:spPr>
        <p:txBody>
          <a:bodyPr>
            <a:noAutofit/>
          </a:bodyPr>
          <a:lstStyle/>
          <a:p>
            <a:pPr algn="just" rtl="1"/>
            <a:r>
              <a:rPr lang="ar-DZ" sz="3600" dirty="0" smtClean="0">
                <a:latin typeface="Simplified Arabic" panose="02020603050405020304" pitchFamily="18" charset="-78"/>
                <a:cs typeface="Simplified Arabic" panose="02020603050405020304" pitchFamily="18" charset="-78"/>
              </a:rPr>
              <a:t>من حيث توفير مقر نشاطات للمؤسسة عادة هذه المراكز توفر لرواد الأعمال والمقاولين أماكن لممارسة نشاطهم فضاءات للعمل بمبالغ رمزية وأحيانا مجانية يعني تندرج عبر العقود </a:t>
            </a:r>
            <a:r>
              <a:rPr lang="ar-DZ" sz="3600" dirty="0" err="1" smtClean="0">
                <a:latin typeface="Simplified Arabic" panose="02020603050405020304" pitchFamily="18" charset="-78"/>
                <a:cs typeface="Simplified Arabic" panose="02020603050405020304" pitchFamily="18" charset="-78"/>
              </a:rPr>
              <a:t>وإتفاق</a:t>
            </a:r>
            <a:r>
              <a:rPr lang="ar-DZ" sz="3600" dirty="0" smtClean="0">
                <a:latin typeface="Simplified Arabic" panose="02020603050405020304" pitchFamily="18" charset="-78"/>
                <a:cs typeface="Simplified Arabic" panose="02020603050405020304" pitchFamily="18" charset="-78"/>
              </a:rPr>
              <a:t> المبرم بين هيكل الدعم هذا </a:t>
            </a:r>
            <a:r>
              <a:rPr lang="ar-DZ" sz="3600" dirty="0" err="1" smtClean="0">
                <a:latin typeface="Simplified Arabic" panose="02020603050405020304" pitchFamily="18" charset="-78"/>
                <a:cs typeface="Simplified Arabic" panose="02020603050405020304" pitchFamily="18" charset="-78"/>
              </a:rPr>
              <a:t>وروائد</a:t>
            </a:r>
            <a:r>
              <a:rPr lang="ar-DZ" sz="3600" dirty="0" smtClean="0">
                <a:latin typeface="Simplified Arabic" panose="02020603050405020304" pitchFamily="18" charset="-78"/>
                <a:cs typeface="Simplified Arabic" panose="02020603050405020304" pitchFamily="18" charset="-78"/>
              </a:rPr>
              <a:t> الأعمال توفير مقر للمؤسسات الصغيرة في محلات متاحة خلال فترات محدودة وكذلك تقدم الدعم من خلال الخدمات الإدارية المختلفة وشروط تحفيزية بأقل تكلفة بالإضافة إلى تقديم نصائح مختلفة بالإضافة إلى الدعم عن طريق مساعدة في إعداد العقود والتسويق الإلكتروني.</a:t>
            </a:r>
            <a:endParaRPr lang="fr-FR" sz="3600" dirty="0">
              <a:latin typeface="Simplified Arabic" panose="02020603050405020304" pitchFamily="18" charset="-78"/>
              <a:cs typeface="Simplified Arabic" panose="02020603050405020304" pitchFamily="18" charset="-78"/>
            </a:endParaRPr>
          </a:p>
        </p:txBody>
      </p:sp>
      <p:pic>
        <p:nvPicPr>
          <p:cNvPr id="4" name="Image 3"/>
          <p:cNvPicPr>
            <a:picLocks noChangeAspect="1"/>
          </p:cNvPicPr>
          <p:nvPr/>
        </p:nvPicPr>
        <p:blipFill>
          <a:blip r:embed="rId2"/>
          <a:stretch>
            <a:fillRect/>
          </a:stretch>
        </p:blipFill>
        <p:spPr>
          <a:xfrm>
            <a:off x="310244" y="2279874"/>
            <a:ext cx="2931658" cy="3255511"/>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96894179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r" rtl="1"/>
            <a:r>
              <a:rPr lang="ar-DZ" sz="4800" b="1" dirty="0">
                <a:solidFill>
                  <a:srgbClr val="FF0000"/>
                </a:solidFill>
                <a:latin typeface="Simplified Arabic" panose="02020603050405020304" pitchFamily="18" charset="-78"/>
                <a:cs typeface="Simplified Arabic" panose="02020603050405020304" pitchFamily="18" charset="-78"/>
              </a:rPr>
              <a:t>مراحل</a:t>
            </a:r>
            <a:r>
              <a:rPr lang="ar-DZ" sz="4800" dirty="0" smtClean="0"/>
              <a:t> </a:t>
            </a:r>
            <a:r>
              <a:rPr lang="ar-DZ" sz="4800" b="1" dirty="0" smtClean="0">
                <a:solidFill>
                  <a:srgbClr val="FF0000"/>
                </a:solidFill>
                <a:latin typeface="Simplified Arabic" panose="02020603050405020304" pitchFamily="18" charset="-78"/>
                <a:cs typeface="Simplified Arabic" panose="02020603050405020304" pitchFamily="18" charset="-78"/>
              </a:rPr>
              <a:t>ال</a:t>
            </a:r>
            <a:r>
              <a:rPr lang="ar-DZ" sz="4800" b="1" dirty="0">
                <a:solidFill>
                  <a:srgbClr val="FF0000"/>
                </a:solidFill>
                <a:latin typeface="Simplified Arabic" panose="02020603050405020304" pitchFamily="18" charset="-78"/>
                <a:cs typeface="Simplified Arabic" panose="02020603050405020304" pitchFamily="18" charset="-78"/>
              </a:rPr>
              <a:t>م</a:t>
            </a:r>
            <a:r>
              <a:rPr lang="ar-DZ" sz="4800" b="1" dirty="0" smtClean="0">
                <a:solidFill>
                  <a:srgbClr val="FF0000"/>
                </a:solidFill>
                <a:latin typeface="Simplified Arabic" panose="02020603050405020304" pitchFamily="18" charset="-78"/>
                <a:cs typeface="Simplified Arabic" panose="02020603050405020304" pitchFamily="18" charset="-78"/>
              </a:rPr>
              <a:t>رافقة</a:t>
            </a:r>
            <a:endParaRPr lang="fr-FR" sz="4800" b="1" dirty="0">
              <a:solidFill>
                <a:srgbClr val="FF0000"/>
              </a:solidFill>
              <a:latin typeface="Simplified Arabic" panose="02020603050405020304" pitchFamily="18" charset="-78"/>
              <a:cs typeface="Simplified Arabic" panose="02020603050405020304" pitchFamily="18" charset="-78"/>
            </a:endParaRPr>
          </a:p>
        </p:txBody>
      </p:sp>
      <p:sp>
        <p:nvSpPr>
          <p:cNvPr id="3" name="Espace réservé du contenu 2"/>
          <p:cNvSpPr>
            <a:spLocks noGrp="1"/>
          </p:cNvSpPr>
          <p:nvPr>
            <p:ph idx="1"/>
          </p:nvPr>
        </p:nvSpPr>
        <p:spPr>
          <a:xfrm>
            <a:off x="5094514" y="1518557"/>
            <a:ext cx="6410098" cy="4392665"/>
          </a:xfrm>
        </p:spPr>
        <p:txBody>
          <a:bodyPr>
            <a:noAutofit/>
          </a:bodyPr>
          <a:lstStyle/>
          <a:p>
            <a:pPr algn="just" rtl="1"/>
            <a:r>
              <a:rPr lang="ar-DZ" sz="3600" b="1" u="sng" dirty="0" smtClean="0">
                <a:solidFill>
                  <a:srgbClr val="00B0F0"/>
                </a:solidFill>
                <a:latin typeface="Simplified Arabic" panose="02020603050405020304" pitchFamily="18" charset="-78"/>
                <a:cs typeface="Simplified Arabic" panose="02020603050405020304" pitchFamily="18" charset="-78"/>
              </a:rPr>
              <a:t>قبل البداية في تنفيذ المشروع: </a:t>
            </a:r>
            <a:r>
              <a:rPr lang="ar-DZ" sz="3600" b="1" u="sng" dirty="0">
                <a:solidFill>
                  <a:schemeClr val="tx1"/>
                </a:solidFill>
                <a:latin typeface="Simplified Arabic" panose="02020603050405020304" pitchFamily="18" charset="-78"/>
                <a:cs typeface="Simplified Arabic" panose="02020603050405020304" pitchFamily="18" charset="-78"/>
              </a:rPr>
              <a:t> </a:t>
            </a:r>
            <a:r>
              <a:rPr lang="ar-DZ" sz="3600" b="1" dirty="0">
                <a:solidFill>
                  <a:srgbClr val="00B0F0"/>
                </a:solidFill>
                <a:latin typeface="Simplified Arabic" panose="02020603050405020304" pitchFamily="18" charset="-78"/>
                <a:cs typeface="Simplified Arabic" panose="02020603050405020304" pitchFamily="18" charset="-78"/>
              </a:rPr>
              <a:t> </a:t>
            </a:r>
            <a:r>
              <a:rPr lang="ar-DZ" sz="3600" b="1" dirty="0" smtClean="0">
                <a:solidFill>
                  <a:schemeClr val="tx1"/>
                </a:solidFill>
                <a:latin typeface="Simplified Arabic" panose="02020603050405020304" pitchFamily="18" charset="-78"/>
                <a:cs typeface="Simplified Arabic" panose="02020603050405020304" pitchFamily="18" charset="-78"/>
              </a:rPr>
              <a:t>يمكن أن نلخص هذه المرحلة تشجيع وتوجيه رائد الأعمال و المقاول عبر الدراسة المشروع من خلال جمع المعلومات حول سوق المنافسة والمستهلكين الاعلام وتكوين المجاني هنا يساعدون رائد الأعمال أو المقاول في تصميم نموذج الأعمال الخاص به من خلال دراسة السوق من كل النواحي ....</a:t>
            </a:r>
            <a:endParaRPr lang="ar-DZ" sz="3600" b="1" u="sng" dirty="0">
              <a:solidFill>
                <a:schemeClr val="tx1"/>
              </a:solidFill>
              <a:latin typeface="Simplified Arabic" panose="02020603050405020304" pitchFamily="18" charset="-78"/>
              <a:cs typeface="Simplified Arabic" panose="02020603050405020304" pitchFamily="18" charset="-78"/>
            </a:endParaRPr>
          </a:p>
        </p:txBody>
      </p:sp>
      <p:pic>
        <p:nvPicPr>
          <p:cNvPr id="4" name="Image 3"/>
          <p:cNvPicPr>
            <a:picLocks noChangeAspect="1"/>
          </p:cNvPicPr>
          <p:nvPr/>
        </p:nvPicPr>
        <p:blipFill>
          <a:blip r:embed="rId2"/>
          <a:stretch>
            <a:fillRect/>
          </a:stretch>
        </p:blipFill>
        <p:spPr>
          <a:xfrm>
            <a:off x="333758" y="1518557"/>
            <a:ext cx="4091286" cy="4931229"/>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416658464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980214" y="930729"/>
            <a:ext cx="6524398" cy="4980493"/>
          </a:xfrm>
        </p:spPr>
        <p:txBody>
          <a:bodyPr>
            <a:normAutofit/>
          </a:bodyPr>
          <a:lstStyle/>
          <a:p>
            <a:pPr algn="just" rtl="1"/>
            <a:r>
              <a:rPr lang="ar-DZ" sz="4400" b="1" u="sng" dirty="0">
                <a:solidFill>
                  <a:srgbClr val="00B0F0"/>
                </a:solidFill>
                <a:latin typeface="Simplified Arabic" panose="02020603050405020304" pitchFamily="18" charset="-78"/>
                <a:cs typeface="Simplified Arabic" panose="02020603050405020304" pitchFamily="18" charset="-78"/>
              </a:rPr>
              <a:t>بعد </a:t>
            </a:r>
            <a:r>
              <a:rPr lang="ar-DZ" sz="4400" b="1" u="sng" dirty="0" err="1">
                <a:solidFill>
                  <a:srgbClr val="00B0F0"/>
                </a:solidFill>
                <a:latin typeface="Simplified Arabic" panose="02020603050405020304" pitchFamily="18" charset="-78"/>
                <a:cs typeface="Simplified Arabic" panose="02020603050405020304" pitchFamily="18" charset="-78"/>
              </a:rPr>
              <a:t>إنطلاق</a:t>
            </a:r>
            <a:r>
              <a:rPr lang="ar-DZ" sz="4400" b="1" u="sng" dirty="0">
                <a:solidFill>
                  <a:srgbClr val="00B0F0"/>
                </a:solidFill>
                <a:latin typeface="Simplified Arabic" panose="02020603050405020304" pitchFamily="18" charset="-78"/>
                <a:cs typeface="Simplified Arabic" panose="02020603050405020304" pitchFamily="18" charset="-78"/>
              </a:rPr>
              <a:t> تنفيذ </a:t>
            </a:r>
            <a:r>
              <a:rPr lang="ar-DZ" sz="4400" b="1" u="sng" dirty="0" smtClean="0">
                <a:solidFill>
                  <a:srgbClr val="00B0F0"/>
                </a:solidFill>
                <a:latin typeface="Simplified Arabic" panose="02020603050405020304" pitchFamily="18" charset="-78"/>
                <a:cs typeface="Simplified Arabic" panose="02020603050405020304" pitchFamily="18" charset="-78"/>
              </a:rPr>
              <a:t>المشروع: </a:t>
            </a:r>
            <a:r>
              <a:rPr lang="ar-DZ" sz="4400" b="1" dirty="0" smtClean="0">
                <a:solidFill>
                  <a:schemeClr val="tx1"/>
                </a:solidFill>
                <a:latin typeface="Simplified Arabic" panose="02020603050405020304" pitchFamily="18" charset="-78"/>
                <a:cs typeface="Simplified Arabic" panose="02020603050405020304" pitchFamily="18" charset="-78"/>
              </a:rPr>
              <a:t>كذلك يتمثل تشجيع والرقابة مع المتابعة وتقييم لكل مرحلة من مراحل إنشاء مع ضمان المخاطر المحتملة كيف يضمن المخاطر من خلال صندوق التأمين.</a:t>
            </a:r>
            <a:endParaRPr lang="ar-DZ" sz="4400" b="1" dirty="0" smtClean="0">
              <a:solidFill>
                <a:srgbClr val="00B0F0"/>
              </a:solidFill>
              <a:latin typeface="Simplified Arabic" panose="02020603050405020304" pitchFamily="18" charset="-78"/>
              <a:cs typeface="Simplified Arabic" panose="02020603050405020304" pitchFamily="18" charset="-78"/>
            </a:endParaRPr>
          </a:p>
        </p:txBody>
      </p:sp>
      <p:pic>
        <p:nvPicPr>
          <p:cNvPr id="4" name="Image 3"/>
          <p:cNvPicPr>
            <a:picLocks noChangeAspect="1"/>
          </p:cNvPicPr>
          <p:nvPr/>
        </p:nvPicPr>
        <p:blipFill>
          <a:blip r:embed="rId2"/>
          <a:stretch>
            <a:fillRect/>
          </a:stretch>
        </p:blipFill>
        <p:spPr>
          <a:xfrm>
            <a:off x="522514" y="1322614"/>
            <a:ext cx="3785507" cy="4196443"/>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extLst>
      <p:ext uri="{BB962C8B-B14F-4D97-AF65-F5344CB8AC3E}">
        <p14:creationId xmlns:p14="http://schemas.microsoft.com/office/powerpoint/2010/main" val="26336791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963886" y="310243"/>
            <a:ext cx="6540726" cy="5600979"/>
          </a:xfrm>
        </p:spPr>
        <p:txBody>
          <a:bodyPr>
            <a:normAutofit/>
          </a:bodyPr>
          <a:lstStyle/>
          <a:p>
            <a:pPr algn="r" rtl="1"/>
            <a:r>
              <a:rPr lang="ar-DZ" sz="3600" b="1" u="sng" dirty="0">
                <a:solidFill>
                  <a:srgbClr val="00B0F0"/>
                </a:solidFill>
                <a:latin typeface="Simplified Arabic" panose="02020603050405020304" pitchFamily="18" charset="-78"/>
                <a:cs typeface="Simplified Arabic" panose="02020603050405020304" pitchFamily="18" charset="-78"/>
              </a:rPr>
              <a:t>بعد </a:t>
            </a:r>
            <a:r>
              <a:rPr lang="ar-DZ" sz="3600" b="1" u="sng" dirty="0" err="1">
                <a:solidFill>
                  <a:srgbClr val="00B0F0"/>
                </a:solidFill>
                <a:latin typeface="Simplified Arabic" panose="02020603050405020304" pitchFamily="18" charset="-78"/>
                <a:cs typeface="Simplified Arabic" panose="02020603050405020304" pitchFamily="18" charset="-78"/>
              </a:rPr>
              <a:t>الإنتهاء</a:t>
            </a:r>
            <a:r>
              <a:rPr lang="ar-DZ" sz="3600" b="1" u="sng" dirty="0">
                <a:solidFill>
                  <a:srgbClr val="00B0F0"/>
                </a:solidFill>
                <a:latin typeface="Simplified Arabic" panose="02020603050405020304" pitchFamily="18" charset="-78"/>
                <a:cs typeface="Simplified Arabic" panose="02020603050405020304" pitchFamily="18" charset="-78"/>
              </a:rPr>
              <a:t> من تنفيذ </a:t>
            </a:r>
            <a:r>
              <a:rPr lang="ar-DZ" sz="3600" b="1" u="sng" dirty="0" smtClean="0">
                <a:solidFill>
                  <a:srgbClr val="00B0F0"/>
                </a:solidFill>
                <a:latin typeface="Simplified Arabic" panose="02020603050405020304" pitchFamily="18" charset="-78"/>
                <a:cs typeface="Simplified Arabic" panose="02020603050405020304" pitchFamily="18" charset="-78"/>
              </a:rPr>
              <a:t>المشروع: </a:t>
            </a:r>
            <a:r>
              <a:rPr lang="ar-DZ" sz="3600" b="1" dirty="0" smtClean="0">
                <a:solidFill>
                  <a:schemeClr val="tx1"/>
                </a:solidFill>
                <a:latin typeface="Simplified Arabic" panose="02020603050405020304" pitchFamily="18" charset="-78"/>
                <a:cs typeface="Simplified Arabic" panose="02020603050405020304" pitchFamily="18" charset="-78"/>
              </a:rPr>
              <a:t>من خلال ضمان المتابعة بعد الإنشاء تكون من حيث التسيير الوضعية المالية وكيفية تسييرها إلى غير ذلك أو من الجانب التجاري المتمثلة في البحث عن الزبائن </a:t>
            </a:r>
            <a:r>
              <a:rPr lang="ar-DZ" sz="3600" b="1" dirty="0" err="1" smtClean="0">
                <a:solidFill>
                  <a:schemeClr val="tx1"/>
                </a:solidFill>
                <a:latin typeface="Simplified Arabic" panose="02020603050405020304" pitchFamily="18" charset="-78"/>
                <a:cs typeface="Simplified Arabic" panose="02020603050405020304" pitchFamily="18" charset="-78"/>
              </a:rPr>
              <a:t>والإتصال</a:t>
            </a:r>
            <a:r>
              <a:rPr lang="ar-DZ" sz="3600" b="1" dirty="0" smtClean="0">
                <a:solidFill>
                  <a:schemeClr val="tx1"/>
                </a:solidFill>
                <a:latin typeface="Simplified Arabic" panose="02020603050405020304" pitchFamily="18" charset="-78"/>
                <a:cs typeface="Simplified Arabic" panose="02020603050405020304" pitchFamily="18" charset="-78"/>
              </a:rPr>
              <a:t> والتسويق .....</a:t>
            </a:r>
            <a:endParaRPr lang="ar-DZ" sz="3600" b="1" u="sng" dirty="0" smtClean="0">
              <a:solidFill>
                <a:srgbClr val="00B0F0"/>
              </a:solidFill>
              <a:latin typeface="Simplified Arabic" panose="02020603050405020304" pitchFamily="18" charset="-78"/>
              <a:cs typeface="Simplified Arabic" panose="02020603050405020304" pitchFamily="18" charset="-78"/>
            </a:endParaRPr>
          </a:p>
          <a:p>
            <a:pPr algn="r" rtl="1"/>
            <a:endParaRPr lang="fr-FR" sz="3600" b="1" dirty="0">
              <a:solidFill>
                <a:schemeClr val="tx1"/>
              </a:solidFill>
              <a:latin typeface="Simplified Arabic" panose="02020603050405020304" pitchFamily="18" charset="-78"/>
              <a:cs typeface="Simplified Arabic" panose="02020603050405020304" pitchFamily="18" charset="-78"/>
            </a:endParaRPr>
          </a:p>
        </p:txBody>
      </p:sp>
      <p:pic>
        <p:nvPicPr>
          <p:cNvPr id="4" name="Image 3"/>
          <p:cNvPicPr>
            <a:picLocks noChangeAspect="1"/>
          </p:cNvPicPr>
          <p:nvPr/>
        </p:nvPicPr>
        <p:blipFill>
          <a:blip r:embed="rId2"/>
          <a:stretch>
            <a:fillRect/>
          </a:stretch>
        </p:blipFill>
        <p:spPr>
          <a:xfrm>
            <a:off x="489857" y="1583871"/>
            <a:ext cx="4110037" cy="4327351"/>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977116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r" rtl="1"/>
            <a:r>
              <a:rPr lang="ar-SA" b="1" dirty="0" smtClean="0">
                <a:solidFill>
                  <a:srgbClr val="FF0000"/>
                </a:solidFill>
                <a:latin typeface="Simplified Arabic" panose="02020603050405020304" pitchFamily="18" charset="-78"/>
                <a:cs typeface="Simplified Arabic" panose="02020603050405020304" pitchFamily="18" charset="-78"/>
              </a:rPr>
              <a:t>مهام </a:t>
            </a:r>
            <a:r>
              <a:rPr lang="ar-SA" b="1" dirty="0" smtClean="0">
                <a:solidFill>
                  <a:srgbClr val="FF0000"/>
                </a:solidFill>
                <a:latin typeface="Simplified Arabic" panose="02020603050405020304" pitchFamily="18" charset="-78"/>
                <a:cs typeface="Simplified Arabic" panose="02020603050405020304" pitchFamily="18" charset="-78"/>
              </a:rPr>
              <a:t>أجهزة المرافقة في دعم المشاريع </a:t>
            </a:r>
            <a:r>
              <a:rPr lang="ar-SA" b="1" dirty="0" err="1" smtClean="0">
                <a:solidFill>
                  <a:srgbClr val="FF0000"/>
                </a:solidFill>
                <a:latin typeface="Simplified Arabic" panose="02020603050405020304" pitchFamily="18" charset="-78"/>
                <a:cs typeface="Simplified Arabic" panose="02020603050405020304" pitchFamily="18" charset="-78"/>
              </a:rPr>
              <a:t>المقاولاتية</a:t>
            </a:r>
            <a:r>
              <a:rPr lang="ar-SA" b="1" dirty="0" smtClean="0">
                <a:solidFill>
                  <a:srgbClr val="FF0000"/>
                </a:solidFill>
                <a:latin typeface="Simplified Arabic" panose="02020603050405020304" pitchFamily="18" charset="-78"/>
                <a:cs typeface="Simplified Arabic" panose="02020603050405020304" pitchFamily="18" charset="-78"/>
              </a:rPr>
              <a:t>:</a:t>
            </a:r>
            <a:endParaRPr lang="fr-FR" b="1" dirty="0">
              <a:solidFill>
                <a:srgbClr val="FF0000"/>
              </a:solidFill>
              <a:latin typeface="Simplified Arabic" panose="02020603050405020304" pitchFamily="18" charset="-78"/>
              <a:cs typeface="Simplified Arabic" panose="02020603050405020304" pitchFamily="18" charset="-78"/>
            </a:endParaRPr>
          </a:p>
        </p:txBody>
      </p:sp>
      <p:sp>
        <p:nvSpPr>
          <p:cNvPr id="3" name="Espace réservé du contenu 2"/>
          <p:cNvSpPr>
            <a:spLocks noGrp="1"/>
          </p:cNvSpPr>
          <p:nvPr>
            <p:ph idx="1"/>
          </p:nvPr>
        </p:nvSpPr>
        <p:spPr>
          <a:xfrm>
            <a:off x="1045029" y="1264555"/>
            <a:ext cx="11146971" cy="3777622"/>
          </a:xfrm>
        </p:spPr>
        <p:txBody>
          <a:bodyPr>
            <a:noAutofit/>
          </a:bodyPr>
          <a:lstStyle/>
          <a:p>
            <a:pPr algn="r" rtl="1"/>
            <a:r>
              <a:rPr lang="ar-SA" sz="2400" dirty="0" smtClean="0">
                <a:latin typeface="Simplified Arabic" panose="02020603050405020304" pitchFamily="18" charset="-78"/>
                <a:cs typeface="Simplified Arabic" panose="02020603050405020304" pitchFamily="18" charset="-78"/>
              </a:rPr>
              <a:t>- </a:t>
            </a:r>
            <a:r>
              <a:rPr lang="ar-SA" sz="2400" dirty="0" err="1" smtClean="0">
                <a:latin typeface="Simplified Arabic" panose="02020603050405020304" pitchFamily="18" charset="-78"/>
                <a:cs typeface="Simplified Arabic" panose="02020603050405020304" pitchFamily="18" charset="-78"/>
              </a:rPr>
              <a:t>إستقبال</a:t>
            </a:r>
            <a:r>
              <a:rPr lang="ar-SA" sz="2400" dirty="0" smtClean="0">
                <a:latin typeface="Simplified Arabic" panose="02020603050405020304" pitchFamily="18" charset="-78"/>
                <a:cs typeface="Simplified Arabic" panose="02020603050405020304" pitchFamily="18" charset="-78"/>
              </a:rPr>
              <a:t> الأفراد الذين يرغبون في إنشاء مؤسسة ومرافقتهم</a:t>
            </a:r>
          </a:p>
          <a:p>
            <a:pPr algn="r" rtl="1"/>
            <a:r>
              <a:rPr lang="ar-SA" sz="2400" dirty="0" smtClean="0">
                <a:latin typeface="Simplified Arabic" panose="02020603050405020304" pitchFamily="18" charset="-78"/>
                <a:cs typeface="Simplified Arabic" panose="02020603050405020304" pitchFamily="18" charset="-78"/>
              </a:rPr>
              <a:t>- متابعة المؤسسة الفتية لفترة عموما تكون طويلة حسب طبيعة المرافقين.</a:t>
            </a:r>
          </a:p>
          <a:p>
            <a:pPr algn="r" rtl="1"/>
            <a:r>
              <a:rPr lang="ar-SA" sz="2400" dirty="0" smtClean="0">
                <a:latin typeface="Simplified Arabic" panose="02020603050405020304" pitchFamily="18" charset="-78"/>
                <a:cs typeface="Simplified Arabic" panose="02020603050405020304" pitchFamily="18" charset="-78"/>
              </a:rPr>
              <a:t>- تقديم المساعدات في مجال التنظيم والإدارة خاصة في مرحلة الإنشاء.</a:t>
            </a:r>
          </a:p>
          <a:p>
            <a:pPr algn="r" rtl="1"/>
            <a:r>
              <a:rPr lang="ar-SA" sz="2400" dirty="0" smtClean="0">
                <a:latin typeface="Simplified Arabic" panose="02020603050405020304" pitchFamily="18" charset="-78"/>
                <a:cs typeface="Simplified Arabic" panose="02020603050405020304" pitchFamily="18" charset="-78"/>
              </a:rPr>
              <a:t>- تقديم مساعدات مالية مباشرة والتعريف بفرص ومصادر التمويل المتاحة أمام المؤسسات الريادية</a:t>
            </a:r>
          </a:p>
          <a:p>
            <a:pPr algn="r" rtl="1"/>
            <a:r>
              <a:rPr lang="ar-SA" sz="2400" dirty="0" smtClean="0">
                <a:latin typeface="Simplified Arabic" panose="02020603050405020304" pitchFamily="18" charset="-78"/>
                <a:cs typeface="Simplified Arabic" panose="02020603050405020304" pitchFamily="18" charset="-78"/>
              </a:rPr>
              <a:t>- التقريب بين مجموع الفاعلين في عملية إنشاء وتطوير المؤسسات الناشئة.</a:t>
            </a:r>
          </a:p>
          <a:p>
            <a:pPr algn="r" rtl="1"/>
            <a:r>
              <a:rPr lang="ar-SA" sz="2400" dirty="0" smtClean="0">
                <a:latin typeface="Simplified Arabic" panose="02020603050405020304" pitchFamily="18" charset="-78"/>
                <a:cs typeface="Simplified Arabic" panose="02020603050405020304" pitchFamily="18" charset="-78"/>
              </a:rPr>
              <a:t>تساهم في إنجاز الملفات المالية والدراسات اللازمة لحاملي المشاريع.</a:t>
            </a:r>
          </a:p>
          <a:p>
            <a:pPr algn="r" rtl="1"/>
            <a:r>
              <a:rPr lang="ar-SA" sz="2400" dirty="0" smtClean="0">
                <a:latin typeface="Simplified Arabic" panose="02020603050405020304" pitchFamily="18" charset="-78"/>
                <a:cs typeface="Simplified Arabic" panose="02020603050405020304" pitchFamily="18" charset="-78"/>
              </a:rPr>
              <a:t>- رفع حظوظ النمو ومعدل بقاء المؤسسات.</a:t>
            </a:r>
          </a:p>
          <a:p>
            <a:pPr algn="r" rtl="1"/>
            <a:r>
              <a:rPr lang="ar-SA" sz="2400" dirty="0" smtClean="0">
                <a:latin typeface="Simplified Arabic" panose="02020603050405020304" pitchFamily="18" charset="-78"/>
                <a:cs typeface="Simplified Arabic" panose="02020603050405020304" pitchFamily="18" charset="-78"/>
              </a:rPr>
              <a:t>-توفير الخدمات الاستشارية.</a:t>
            </a:r>
          </a:p>
          <a:p>
            <a:pPr algn="r" rtl="1"/>
            <a:r>
              <a:rPr lang="ar-SA" sz="2400" dirty="0" smtClean="0">
                <a:latin typeface="Simplified Arabic" panose="02020603050405020304" pitchFamily="18" charset="-78"/>
                <a:cs typeface="Simplified Arabic" panose="02020603050405020304" pitchFamily="18" charset="-78"/>
              </a:rPr>
              <a:t>-استضافة المؤسسة الفتية.</a:t>
            </a:r>
          </a:p>
          <a:p>
            <a:pPr algn="r" rtl="1"/>
            <a:r>
              <a:rPr lang="ar-SA" sz="2400" dirty="0" smtClean="0">
                <a:latin typeface="Simplified Arabic" panose="02020603050405020304" pitchFamily="18" charset="-78"/>
                <a:cs typeface="Simplified Arabic" panose="02020603050405020304" pitchFamily="18" charset="-78"/>
              </a:rPr>
              <a:t>- تقديم خدمات التحسيس، </a:t>
            </a:r>
            <a:r>
              <a:rPr lang="ar-SA" sz="2400" dirty="0" err="1" smtClean="0">
                <a:latin typeface="Simplified Arabic" panose="02020603050405020304" pitchFamily="18" charset="-78"/>
                <a:cs typeface="Simplified Arabic" panose="02020603050405020304" pitchFamily="18" charset="-78"/>
              </a:rPr>
              <a:t>الاعلام،النصح،التكوين،التمويل</a:t>
            </a:r>
            <a:r>
              <a:rPr lang="ar-SA" sz="2400" dirty="0" smtClean="0">
                <a:latin typeface="Simplified Arabic" panose="02020603050405020304" pitchFamily="18" charset="-78"/>
                <a:cs typeface="Simplified Arabic" panose="02020603050405020304" pitchFamily="18" charset="-78"/>
              </a:rPr>
              <a:t>، الانشاء والمتابعة للمؤسسات الجديدة. </a:t>
            </a:r>
            <a:endParaRPr lang="fr-FR" sz="2400" dirty="0">
              <a:latin typeface="Simplified Arabic" panose="02020603050405020304" pitchFamily="18" charset="-78"/>
              <a:cs typeface="Simplified Arabic" panose="02020603050405020304" pitchFamily="18" charset="-78"/>
            </a:endParaRPr>
          </a:p>
        </p:txBody>
      </p:sp>
    </p:spTree>
    <p:extLst>
      <p:ext uri="{BB962C8B-B14F-4D97-AF65-F5344CB8AC3E}">
        <p14:creationId xmlns:p14="http://schemas.microsoft.com/office/powerpoint/2010/main" val="46399027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r" rtl="1"/>
            <a:r>
              <a:rPr lang="ar-SA" sz="4800" b="1" dirty="0" smtClean="0">
                <a:solidFill>
                  <a:srgbClr val="FF0000"/>
                </a:solidFill>
                <a:latin typeface="Simplified Arabic" panose="02020603050405020304" pitchFamily="18" charset="-78"/>
                <a:cs typeface="Simplified Arabic" panose="02020603050405020304" pitchFamily="18" charset="-78"/>
              </a:rPr>
              <a:t>أشكال </a:t>
            </a:r>
            <a:r>
              <a:rPr lang="ar-SA" sz="4800" b="1" dirty="0" smtClean="0">
                <a:solidFill>
                  <a:srgbClr val="FF0000"/>
                </a:solidFill>
                <a:latin typeface="Simplified Arabic" panose="02020603050405020304" pitchFamily="18" charset="-78"/>
                <a:cs typeface="Simplified Arabic" panose="02020603050405020304" pitchFamily="18" charset="-78"/>
              </a:rPr>
              <a:t>المرافقة</a:t>
            </a:r>
            <a:endParaRPr lang="fr-FR" sz="4800" b="1" dirty="0">
              <a:solidFill>
                <a:srgbClr val="FF0000"/>
              </a:solidFill>
              <a:latin typeface="Simplified Arabic" panose="02020603050405020304" pitchFamily="18" charset="-78"/>
              <a:cs typeface="Simplified Arabic" panose="02020603050405020304" pitchFamily="18" charset="-78"/>
            </a:endParaRPr>
          </a:p>
        </p:txBody>
      </p:sp>
      <p:sp>
        <p:nvSpPr>
          <p:cNvPr id="3" name="Espace réservé du contenu 2"/>
          <p:cNvSpPr>
            <a:spLocks noGrp="1"/>
          </p:cNvSpPr>
          <p:nvPr>
            <p:ph idx="1"/>
          </p:nvPr>
        </p:nvSpPr>
        <p:spPr>
          <a:xfrm>
            <a:off x="3869872" y="1583872"/>
            <a:ext cx="8142514" cy="5666014"/>
          </a:xfrm>
        </p:spPr>
        <p:txBody>
          <a:bodyPr>
            <a:normAutofit/>
          </a:bodyPr>
          <a:lstStyle/>
          <a:p>
            <a:pPr algn="just" rtl="1"/>
            <a:r>
              <a:rPr lang="ar-SA" sz="3200" b="1" dirty="0" smtClean="0">
                <a:solidFill>
                  <a:srgbClr val="00B050"/>
                </a:solidFill>
                <a:latin typeface="Simplified Arabic" panose="02020603050405020304" pitchFamily="18" charset="-78"/>
                <a:cs typeface="Simplified Arabic" panose="02020603050405020304" pitchFamily="18" charset="-78"/>
              </a:rPr>
              <a:t>حسب مصدر </a:t>
            </a:r>
            <a:r>
              <a:rPr lang="ar-SA" sz="3200" b="1" dirty="0" err="1" smtClean="0">
                <a:solidFill>
                  <a:srgbClr val="00B050"/>
                </a:solidFill>
                <a:latin typeface="Simplified Arabic" panose="02020603050405020304" pitchFamily="18" charset="-78"/>
                <a:cs typeface="Simplified Arabic" panose="02020603050405020304" pitchFamily="18" charset="-78"/>
              </a:rPr>
              <a:t>المرافقة</a:t>
            </a:r>
            <a:r>
              <a:rPr lang="ar-SA" sz="2400" dirty="0" err="1" smtClean="0">
                <a:latin typeface="Simplified Arabic" panose="02020603050405020304" pitchFamily="18" charset="-78"/>
                <a:cs typeface="Simplified Arabic" panose="02020603050405020304" pitchFamily="18" charset="-78"/>
              </a:rPr>
              <a:t>:عمومية</a:t>
            </a:r>
            <a:r>
              <a:rPr lang="ar-SA" sz="2400" dirty="0" smtClean="0">
                <a:latin typeface="Simplified Arabic" panose="02020603050405020304" pitchFamily="18" charset="-78"/>
                <a:cs typeface="Simplified Arabic" panose="02020603050405020304" pitchFamily="18" charset="-78"/>
              </a:rPr>
              <a:t>(الدولة والهيئات المحلية)، خاصة (مرافقون خواص من بنوك ومؤسسات ومكاتب الخبراء)، أجنبية( منظمات دولية حكومية وغير حكومية ، المرافقون الأجانب).</a:t>
            </a:r>
          </a:p>
          <a:p>
            <a:pPr algn="just" rtl="1"/>
            <a:r>
              <a:rPr lang="ar-SA" sz="3200" b="1" dirty="0">
                <a:solidFill>
                  <a:srgbClr val="00B050"/>
                </a:solidFill>
                <a:latin typeface="Simplified Arabic" panose="02020603050405020304" pitchFamily="18" charset="-78"/>
                <a:cs typeface="Simplified Arabic" panose="02020603050405020304" pitchFamily="18" charset="-78"/>
              </a:rPr>
              <a:t>حسب طبيعة </a:t>
            </a:r>
            <a:r>
              <a:rPr lang="ar-SA" sz="3200" b="1" dirty="0" err="1">
                <a:solidFill>
                  <a:srgbClr val="00B050"/>
                </a:solidFill>
                <a:latin typeface="Simplified Arabic" panose="02020603050405020304" pitchFamily="18" charset="-78"/>
                <a:cs typeface="Simplified Arabic" panose="02020603050405020304" pitchFamily="18" charset="-78"/>
              </a:rPr>
              <a:t>المرافقة:</a:t>
            </a:r>
            <a:r>
              <a:rPr lang="ar-SA" sz="3200" dirty="0" err="1">
                <a:solidFill>
                  <a:schemeClr val="tx1"/>
                </a:solidFill>
                <a:latin typeface="Simplified Arabic" panose="02020603050405020304" pitchFamily="18" charset="-78"/>
                <a:cs typeface="Simplified Arabic" panose="02020603050405020304" pitchFamily="18" charset="-78"/>
              </a:rPr>
              <a:t>مرافقة</a:t>
            </a:r>
            <a:r>
              <a:rPr lang="ar-SA" sz="3200" b="1" dirty="0">
                <a:solidFill>
                  <a:srgbClr val="00B050"/>
                </a:solidFill>
                <a:latin typeface="Simplified Arabic" panose="02020603050405020304" pitchFamily="18" charset="-78"/>
                <a:cs typeface="Simplified Arabic" panose="02020603050405020304" pitchFamily="18" charset="-78"/>
              </a:rPr>
              <a:t> </a:t>
            </a:r>
            <a:r>
              <a:rPr lang="ar-SA" sz="2400" dirty="0" smtClean="0">
                <a:latin typeface="Simplified Arabic" panose="02020603050405020304" pitchFamily="18" charset="-78"/>
                <a:cs typeface="Simplified Arabic" panose="02020603050405020304" pitchFamily="18" charset="-78"/>
              </a:rPr>
              <a:t>إدارية(التسهيلات المتعلقة بالإجراءات والوثائق الإدارية)،معنوية( النصح، </a:t>
            </a:r>
            <a:r>
              <a:rPr lang="ar-SA" sz="2400" dirty="0" err="1" smtClean="0">
                <a:latin typeface="Simplified Arabic" panose="02020603050405020304" pitchFamily="18" charset="-78"/>
                <a:cs typeface="Simplified Arabic" panose="02020603050405020304" pitchFamily="18" charset="-78"/>
              </a:rPr>
              <a:t>التوجيه،الارشاد</a:t>
            </a:r>
            <a:r>
              <a:rPr lang="ar-SA" sz="2400" dirty="0" smtClean="0">
                <a:latin typeface="Simplified Arabic" panose="02020603050405020304" pitchFamily="18" charset="-78"/>
                <a:cs typeface="Simplified Arabic" panose="02020603050405020304" pitchFamily="18" charset="-78"/>
              </a:rPr>
              <a:t>، كلمات محفزة ومشجعة)،مالية(متعلقة بالتمويل)،مادية(تجهيزات) ،إعلامية واتصالية (متعلقة بكيفية الاشهار والترويج للمنتج أو </a:t>
            </a:r>
            <a:r>
              <a:rPr lang="ar-SA" sz="2400" dirty="0" err="1" smtClean="0">
                <a:latin typeface="Simplified Arabic" panose="02020603050405020304" pitchFamily="18" charset="-78"/>
                <a:cs typeface="Simplified Arabic" panose="02020603050405020304" pitchFamily="18" charset="-78"/>
              </a:rPr>
              <a:t>االخدمة</a:t>
            </a:r>
            <a:r>
              <a:rPr lang="ar-SA" sz="2400" dirty="0" smtClean="0">
                <a:latin typeface="Simplified Arabic" panose="02020603050405020304" pitchFamily="18" charset="-78"/>
                <a:cs typeface="Simplified Arabic" panose="02020603050405020304" pitchFamily="18" charset="-78"/>
              </a:rPr>
              <a:t>، كيفية تحقيق اتصال فعال داخل المؤسسة، تكون علاقات مع وسائل الاعلام المختلفة)، استشارية(متعلقة بدراسة الجدوى الاقتصادية </a:t>
            </a:r>
            <a:r>
              <a:rPr lang="ar-SA" sz="2400" dirty="0" err="1" smtClean="0">
                <a:latin typeface="Simplified Arabic" panose="02020603050405020304" pitchFamily="18" charset="-78"/>
                <a:cs typeface="Simplified Arabic" panose="02020603050405020304" pitchFamily="18" charset="-78"/>
              </a:rPr>
              <a:t>المالية،القانونية،السوقية</a:t>
            </a:r>
            <a:r>
              <a:rPr lang="ar-SA" sz="2400" dirty="0" smtClean="0">
                <a:latin typeface="Simplified Arabic" panose="02020603050405020304" pitchFamily="18" charset="-78"/>
                <a:cs typeface="Simplified Arabic" panose="02020603050405020304" pitchFamily="18" charset="-78"/>
              </a:rPr>
              <a:t>)</a:t>
            </a:r>
          </a:p>
        </p:txBody>
      </p:sp>
      <p:pic>
        <p:nvPicPr>
          <p:cNvPr id="4" name="Image 3"/>
          <p:cNvPicPr>
            <a:picLocks noChangeAspect="1"/>
          </p:cNvPicPr>
          <p:nvPr/>
        </p:nvPicPr>
        <p:blipFill>
          <a:blip r:embed="rId2"/>
          <a:stretch>
            <a:fillRect/>
          </a:stretch>
        </p:blipFill>
        <p:spPr>
          <a:xfrm>
            <a:off x="828675" y="2607128"/>
            <a:ext cx="2533650" cy="3973285"/>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44046557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r" rtl="1"/>
            <a:r>
              <a:rPr lang="ar-SA" b="1" dirty="0" smtClean="0">
                <a:solidFill>
                  <a:srgbClr val="FF0000"/>
                </a:solidFill>
                <a:latin typeface="Simplified Arabic" panose="02020603050405020304" pitchFamily="18" charset="-78"/>
                <a:cs typeface="Simplified Arabic" panose="02020603050405020304" pitchFamily="18" charset="-78"/>
              </a:rPr>
              <a:t>أنواع أجهزة المرافقة في الجزائر</a:t>
            </a:r>
            <a:endParaRPr lang="fr-FR" b="1" dirty="0">
              <a:solidFill>
                <a:srgbClr val="FF0000"/>
              </a:solidFill>
              <a:latin typeface="Simplified Arabic" panose="02020603050405020304" pitchFamily="18" charset="-78"/>
              <a:cs typeface="Simplified Arabic" panose="02020603050405020304" pitchFamily="18" charset="-78"/>
            </a:endParaRPr>
          </a:p>
        </p:txBody>
      </p:sp>
      <p:sp>
        <p:nvSpPr>
          <p:cNvPr id="3" name="Espace réservé du contenu 2"/>
          <p:cNvSpPr>
            <a:spLocks noGrp="1"/>
          </p:cNvSpPr>
          <p:nvPr>
            <p:ph idx="1"/>
          </p:nvPr>
        </p:nvSpPr>
        <p:spPr/>
        <p:txBody>
          <a:bodyPr>
            <a:normAutofit lnSpcReduction="10000"/>
          </a:bodyPr>
          <a:lstStyle/>
          <a:p>
            <a:pPr algn="just" rtl="1"/>
            <a:r>
              <a:rPr lang="ar-SA" sz="3600" dirty="0" smtClean="0">
                <a:latin typeface="Simplified Arabic" panose="02020603050405020304" pitchFamily="18" charset="-78"/>
                <a:cs typeface="Simplified Arabic" panose="02020603050405020304" pitchFamily="18" charset="-78"/>
              </a:rPr>
              <a:t>الوكالة الوطنية لدعم وتنمية </a:t>
            </a:r>
            <a:r>
              <a:rPr lang="ar-SA" sz="3600" dirty="0" err="1" smtClean="0">
                <a:latin typeface="Simplified Arabic" panose="02020603050405020304" pitchFamily="18" charset="-78"/>
                <a:cs typeface="Simplified Arabic" panose="02020603050405020304" pitchFamily="18" charset="-78"/>
              </a:rPr>
              <a:t>المقاولاتية</a:t>
            </a:r>
            <a:r>
              <a:rPr lang="ar-SA" sz="3600" dirty="0" smtClean="0">
                <a:latin typeface="Simplified Arabic" panose="02020603050405020304" pitchFamily="18" charset="-78"/>
                <a:cs typeface="Simplified Arabic" panose="02020603050405020304" pitchFamily="18" charset="-78"/>
              </a:rPr>
              <a:t>(</a:t>
            </a:r>
            <a:r>
              <a:rPr lang="fr-FR" sz="3600" dirty="0" smtClean="0">
                <a:latin typeface="Simplified Arabic" panose="02020603050405020304" pitchFamily="18" charset="-78"/>
                <a:cs typeface="Simplified Arabic" panose="02020603050405020304" pitchFamily="18" charset="-78"/>
              </a:rPr>
              <a:t>NASDA</a:t>
            </a:r>
            <a:r>
              <a:rPr lang="ar-SA" sz="3600" dirty="0" smtClean="0">
                <a:latin typeface="Simplified Arabic" panose="02020603050405020304" pitchFamily="18" charset="-78"/>
                <a:cs typeface="Simplified Arabic" panose="02020603050405020304" pitchFamily="18" charset="-78"/>
              </a:rPr>
              <a:t>)</a:t>
            </a:r>
          </a:p>
          <a:p>
            <a:pPr algn="just" rtl="1"/>
            <a:r>
              <a:rPr lang="ar-SA" sz="3600" dirty="0" smtClean="0">
                <a:latin typeface="Simplified Arabic" panose="02020603050405020304" pitchFamily="18" charset="-78"/>
                <a:cs typeface="Simplified Arabic" panose="02020603050405020304" pitchFamily="18" charset="-78"/>
              </a:rPr>
              <a:t>الصندوق الوطني للتأمين على البطالة(</a:t>
            </a:r>
            <a:r>
              <a:rPr lang="fr-FR" sz="3600" dirty="0" smtClean="0">
                <a:latin typeface="Simplified Arabic" panose="02020603050405020304" pitchFamily="18" charset="-78"/>
                <a:cs typeface="Simplified Arabic" panose="02020603050405020304" pitchFamily="18" charset="-78"/>
              </a:rPr>
              <a:t>CNAC</a:t>
            </a:r>
            <a:r>
              <a:rPr lang="ar-SA" sz="3600" dirty="0" smtClean="0">
                <a:latin typeface="Simplified Arabic" panose="02020603050405020304" pitchFamily="18" charset="-78"/>
                <a:cs typeface="Simplified Arabic" panose="02020603050405020304" pitchFamily="18" charset="-78"/>
              </a:rPr>
              <a:t>)</a:t>
            </a:r>
          </a:p>
          <a:p>
            <a:pPr algn="just" rtl="1"/>
            <a:r>
              <a:rPr lang="ar-SA" sz="3600" dirty="0" smtClean="0">
                <a:latin typeface="Simplified Arabic" panose="02020603050405020304" pitchFamily="18" charset="-78"/>
                <a:cs typeface="Simplified Arabic" panose="02020603050405020304" pitchFamily="18" charset="-78"/>
              </a:rPr>
              <a:t>الوكالة الوطنية لتسيير القرض المصغر(</a:t>
            </a:r>
            <a:r>
              <a:rPr lang="fr-FR" sz="3600" dirty="0" smtClean="0">
                <a:latin typeface="Simplified Arabic" panose="02020603050405020304" pitchFamily="18" charset="-78"/>
                <a:cs typeface="Simplified Arabic" panose="02020603050405020304" pitchFamily="18" charset="-78"/>
              </a:rPr>
              <a:t>ANGEM</a:t>
            </a:r>
            <a:r>
              <a:rPr lang="ar-SA" sz="3600" dirty="0" smtClean="0">
                <a:latin typeface="Simplified Arabic" panose="02020603050405020304" pitchFamily="18" charset="-78"/>
                <a:cs typeface="Simplified Arabic" panose="02020603050405020304" pitchFamily="18" charset="-78"/>
              </a:rPr>
              <a:t>)</a:t>
            </a:r>
          </a:p>
          <a:p>
            <a:pPr algn="just" rtl="1"/>
            <a:r>
              <a:rPr lang="ar-SA" sz="3600" dirty="0" smtClean="0">
                <a:latin typeface="Simplified Arabic" panose="02020603050405020304" pitchFamily="18" charset="-78"/>
                <a:cs typeface="Simplified Arabic" panose="02020603050405020304" pitchFamily="18" charset="-78"/>
              </a:rPr>
              <a:t>الصندوق الوطني لتمويل المؤسسات الصغيرة والناشئة .</a:t>
            </a:r>
          </a:p>
          <a:p>
            <a:pPr algn="just" rtl="1"/>
            <a:r>
              <a:rPr lang="ar-SA" sz="3600" dirty="0" smtClean="0">
                <a:latin typeface="Simplified Arabic" panose="02020603050405020304" pitchFamily="18" charset="-78"/>
                <a:cs typeface="Simplified Arabic" panose="02020603050405020304" pitchFamily="18" charset="-78"/>
              </a:rPr>
              <a:t>الوكالة الوطنية لتطوير الاستثمار(</a:t>
            </a:r>
            <a:r>
              <a:rPr lang="en-US" sz="3600" dirty="0" smtClean="0">
                <a:latin typeface="Simplified Arabic" panose="02020603050405020304" pitchFamily="18" charset="-78"/>
                <a:cs typeface="Simplified Arabic" panose="02020603050405020304" pitchFamily="18" charset="-78"/>
              </a:rPr>
              <a:t>ANDI</a:t>
            </a:r>
            <a:r>
              <a:rPr lang="ar-SA" sz="3600" dirty="0" smtClean="0">
                <a:latin typeface="Simplified Arabic" panose="02020603050405020304" pitchFamily="18" charset="-78"/>
                <a:cs typeface="Simplified Arabic" panose="02020603050405020304" pitchFamily="18" charset="-78"/>
              </a:rPr>
              <a:t>).</a:t>
            </a:r>
          </a:p>
          <a:p>
            <a:pPr algn="just" rtl="1"/>
            <a:r>
              <a:rPr lang="ar-SA" sz="3600" dirty="0" smtClean="0">
                <a:latin typeface="Simplified Arabic" panose="02020603050405020304" pitchFamily="18" charset="-78"/>
                <a:cs typeface="Simplified Arabic" panose="02020603050405020304" pitchFamily="18" charset="-78"/>
              </a:rPr>
              <a:t>صندوق الاستثمار الجزائري</a:t>
            </a:r>
            <a:r>
              <a:rPr lang="ar-SA" dirty="0" smtClean="0"/>
              <a:t>.</a:t>
            </a:r>
            <a:endParaRPr lang="fr-FR" dirty="0"/>
          </a:p>
        </p:txBody>
      </p:sp>
    </p:spTree>
    <p:extLst>
      <p:ext uri="{BB962C8B-B14F-4D97-AF65-F5344CB8AC3E}">
        <p14:creationId xmlns:p14="http://schemas.microsoft.com/office/powerpoint/2010/main" val="304765728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r" rtl="1"/>
            <a:r>
              <a:rPr lang="ar-SA" b="1" dirty="0" smtClean="0">
                <a:solidFill>
                  <a:srgbClr val="FF0000"/>
                </a:solidFill>
              </a:rPr>
              <a:t>حاضنات الاعمال(</a:t>
            </a:r>
            <a:r>
              <a:rPr lang="fr-FR" b="1" dirty="0" smtClean="0">
                <a:solidFill>
                  <a:srgbClr val="FF0000"/>
                </a:solidFill>
              </a:rPr>
              <a:t>Incubateurs</a:t>
            </a:r>
            <a:r>
              <a:rPr lang="ar-SA" b="1" dirty="0" smtClean="0">
                <a:solidFill>
                  <a:srgbClr val="FF0000"/>
                </a:solidFill>
              </a:rPr>
              <a:t>)</a:t>
            </a:r>
            <a:endParaRPr lang="fr-FR" b="1" dirty="0">
              <a:solidFill>
                <a:srgbClr val="FF0000"/>
              </a:solidFill>
            </a:endParaRPr>
          </a:p>
        </p:txBody>
      </p:sp>
      <p:sp>
        <p:nvSpPr>
          <p:cNvPr id="3" name="Espace réservé du contenu 2"/>
          <p:cNvSpPr>
            <a:spLocks noGrp="1"/>
          </p:cNvSpPr>
          <p:nvPr>
            <p:ph idx="1"/>
          </p:nvPr>
        </p:nvSpPr>
        <p:spPr>
          <a:xfrm>
            <a:off x="3363686" y="1551214"/>
            <a:ext cx="8828314" cy="5029200"/>
          </a:xfrm>
        </p:spPr>
        <p:txBody>
          <a:bodyPr>
            <a:noAutofit/>
          </a:bodyPr>
          <a:lstStyle/>
          <a:p>
            <a:pPr algn="just" rtl="1"/>
            <a:r>
              <a:rPr lang="ar-SA" sz="2800" dirty="0" smtClean="0">
                <a:latin typeface="Simplified Arabic" panose="02020603050405020304" pitchFamily="18" charset="-78"/>
                <a:cs typeface="Simplified Arabic" panose="02020603050405020304" pitchFamily="18" charset="-78"/>
              </a:rPr>
              <a:t>هي هياكل استقبال تابعة للقطاع العام أو الخاص او بالشراكة بين القطاعين العمومي والخاص تتولى مهام مرافقة المؤسسات الناشئة التي يتم احتضانها خلال فترة الحضانة.</a:t>
            </a:r>
          </a:p>
          <a:p>
            <a:pPr algn="just" rtl="1"/>
            <a:r>
              <a:rPr lang="ar-SA" sz="2800" dirty="0" smtClean="0">
                <a:latin typeface="Simplified Arabic" panose="02020603050405020304" pitchFamily="18" charset="-78"/>
                <a:cs typeface="Simplified Arabic" panose="02020603050405020304" pitchFamily="18" charset="-78"/>
              </a:rPr>
              <a:t>وفي الجزائر نجد عدة حاضنات </a:t>
            </a:r>
            <a:r>
              <a:rPr lang="ar-SA" sz="2800" dirty="0" err="1" smtClean="0">
                <a:latin typeface="Simplified Arabic" panose="02020603050405020304" pitchFamily="18" charset="-78"/>
                <a:cs typeface="Simplified Arabic" panose="02020603050405020304" pitchFamily="18" charset="-78"/>
              </a:rPr>
              <a:t>للاعمال</a:t>
            </a:r>
            <a:r>
              <a:rPr lang="ar-SA" sz="2800" dirty="0" smtClean="0">
                <a:latin typeface="Simplified Arabic" panose="02020603050405020304" pitchFamily="18" charset="-78"/>
                <a:cs typeface="Simplified Arabic" panose="02020603050405020304" pitchFamily="18" charset="-78"/>
              </a:rPr>
              <a:t> تقدم خدماتها للمؤسسات الناشئة وحاملي المشاريع منها: الحاضنة التكنولوجية لسيدي عبد الله،</a:t>
            </a:r>
            <a:r>
              <a:rPr lang="fr-FR" sz="2800" dirty="0" err="1" smtClean="0">
                <a:latin typeface="Simplified Arabic" panose="02020603050405020304" pitchFamily="18" charset="-78"/>
                <a:cs typeface="Simplified Arabic" panose="02020603050405020304" pitchFamily="18" charset="-78"/>
              </a:rPr>
              <a:t>Sylabs</a:t>
            </a:r>
            <a:r>
              <a:rPr lang="fr-FR" sz="2800" dirty="0" smtClean="0">
                <a:latin typeface="Simplified Arabic" panose="02020603050405020304" pitchFamily="18" charset="-78"/>
                <a:cs typeface="Simplified Arabic" panose="02020603050405020304" pitchFamily="18" charset="-78"/>
              </a:rPr>
              <a:t> Algerian; </a:t>
            </a:r>
            <a:r>
              <a:rPr lang="fr-FR" sz="2800" dirty="0" err="1">
                <a:latin typeface="Simplified Arabic" panose="02020603050405020304" pitchFamily="18" charset="-78"/>
                <a:cs typeface="Simplified Arabic" panose="02020603050405020304" pitchFamily="18" charset="-78"/>
              </a:rPr>
              <a:t>I</a:t>
            </a:r>
            <a:r>
              <a:rPr lang="fr-FR" sz="2800" dirty="0" err="1" smtClean="0">
                <a:latin typeface="Simplified Arabic" panose="02020603050405020304" pitchFamily="18" charset="-78"/>
                <a:cs typeface="Simplified Arabic" panose="02020603050405020304" pitchFamily="18" charset="-78"/>
              </a:rPr>
              <a:t>ncumbe</a:t>
            </a:r>
            <a:r>
              <a:rPr lang="fr-FR" sz="2800" dirty="0" smtClean="0">
                <a:latin typeface="Simplified Arabic" panose="02020603050405020304" pitchFamily="18" charset="-78"/>
                <a:cs typeface="Simplified Arabic" panose="02020603050405020304" pitchFamily="18" charset="-78"/>
              </a:rPr>
              <a:t>; Center for Social ;</a:t>
            </a:r>
            <a:r>
              <a:rPr lang="fr-FR" sz="2800" dirty="0" err="1" smtClean="0">
                <a:latin typeface="Simplified Arabic" panose="02020603050405020304" pitchFamily="18" charset="-78"/>
                <a:cs typeface="Simplified Arabic" panose="02020603050405020304" pitchFamily="18" charset="-78"/>
              </a:rPr>
              <a:t>Etrepreneurship;Fikra</a:t>
            </a:r>
            <a:r>
              <a:rPr lang="fr-FR" sz="2800" dirty="0" smtClean="0">
                <a:latin typeface="Simplified Arabic" panose="02020603050405020304" pitchFamily="18" charset="-78"/>
                <a:cs typeface="Simplified Arabic" panose="02020603050405020304" pitchFamily="18" charset="-78"/>
              </a:rPr>
              <a:t> </a:t>
            </a:r>
            <a:r>
              <a:rPr lang="fr-FR" sz="2800" dirty="0" err="1" smtClean="0">
                <a:latin typeface="Simplified Arabic" panose="02020603050405020304" pitchFamily="18" charset="-78"/>
                <a:cs typeface="Simplified Arabic" panose="02020603050405020304" pitchFamily="18" charset="-78"/>
              </a:rPr>
              <a:t>Tech-CDTA;Instituthaba</a:t>
            </a:r>
            <a:r>
              <a:rPr lang="fr-FR" sz="2800" dirty="0">
                <a:latin typeface="Simplified Arabic" panose="02020603050405020304" pitchFamily="18" charset="-78"/>
                <a:cs typeface="Simplified Arabic" panose="02020603050405020304" pitchFamily="18" charset="-78"/>
              </a:rPr>
              <a:t>.</a:t>
            </a:r>
          </a:p>
        </p:txBody>
      </p:sp>
      <p:pic>
        <p:nvPicPr>
          <p:cNvPr id="4" name="Image 3"/>
          <p:cNvPicPr>
            <a:picLocks noChangeAspect="1"/>
          </p:cNvPicPr>
          <p:nvPr/>
        </p:nvPicPr>
        <p:blipFill>
          <a:blip r:embed="rId2"/>
          <a:stretch>
            <a:fillRect/>
          </a:stretch>
        </p:blipFill>
        <p:spPr>
          <a:xfrm>
            <a:off x="295955" y="2269671"/>
            <a:ext cx="2847975" cy="336246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94246480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r" rtl="1"/>
            <a:r>
              <a:rPr lang="ar-SA" b="1" dirty="0" smtClean="0">
                <a:solidFill>
                  <a:srgbClr val="FF0000"/>
                </a:solidFill>
                <a:latin typeface="Simplified Arabic" panose="02020603050405020304" pitchFamily="18" charset="-78"/>
                <a:cs typeface="Simplified Arabic" panose="02020603050405020304" pitchFamily="18" charset="-78"/>
              </a:rPr>
              <a:t>مسرعات الاعمال(</a:t>
            </a:r>
            <a:r>
              <a:rPr lang="fr-FR" b="1" dirty="0" err="1" smtClean="0">
                <a:solidFill>
                  <a:srgbClr val="FF0000"/>
                </a:solidFill>
                <a:latin typeface="Simplified Arabic" panose="02020603050405020304" pitchFamily="18" charset="-78"/>
                <a:cs typeface="Simplified Arabic" panose="02020603050405020304" pitchFamily="18" charset="-78"/>
              </a:rPr>
              <a:t>Accelerators</a:t>
            </a:r>
            <a:r>
              <a:rPr lang="ar-SA" b="1" dirty="0" smtClean="0">
                <a:solidFill>
                  <a:srgbClr val="FF0000"/>
                </a:solidFill>
                <a:latin typeface="Simplified Arabic" panose="02020603050405020304" pitchFamily="18" charset="-78"/>
                <a:cs typeface="Simplified Arabic" panose="02020603050405020304" pitchFamily="18" charset="-78"/>
              </a:rPr>
              <a:t>)</a:t>
            </a:r>
            <a:endParaRPr lang="fr-FR" b="1" dirty="0">
              <a:solidFill>
                <a:srgbClr val="FF0000"/>
              </a:solidFill>
              <a:latin typeface="Simplified Arabic" panose="02020603050405020304" pitchFamily="18" charset="-78"/>
              <a:cs typeface="Simplified Arabic" panose="02020603050405020304" pitchFamily="18" charset="-78"/>
            </a:endParaRPr>
          </a:p>
        </p:txBody>
      </p:sp>
      <p:sp>
        <p:nvSpPr>
          <p:cNvPr id="3" name="Espace réservé du contenu 2"/>
          <p:cNvSpPr>
            <a:spLocks noGrp="1"/>
          </p:cNvSpPr>
          <p:nvPr>
            <p:ph idx="1"/>
          </p:nvPr>
        </p:nvSpPr>
        <p:spPr>
          <a:xfrm>
            <a:off x="3477986" y="2133600"/>
            <a:ext cx="8026626" cy="3777622"/>
          </a:xfrm>
        </p:spPr>
        <p:txBody>
          <a:bodyPr>
            <a:noAutofit/>
          </a:bodyPr>
          <a:lstStyle/>
          <a:p>
            <a:pPr algn="just" rtl="1"/>
            <a:r>
              <a:rPr lang="ar-SA" sz="2800" dirty="0" smtClean="0">
                <a:latin typeface="Simplified Arabic" panose="02020603050405020304" pitchFamily="18" charset="-78"/>
                <a:cs typeface="Simplified Arabic" panose="02020603050405020304" pitchFamily="18" charset="-78"/>
              </a:rPr>
              <a:t>هي عبارة عن برامج محددة المدة 6 أسابيع إلى 6 أشهر لفائدة المقاولين الذين أنشئوا مؤسساتهم الناشئة وكونوا فريق عملهم ويكون الهدف منها زيادة فرص نجاحها في المراحل المبكرة من حياتها من خلال تقديم مجموعة من الخدمات مثل التمويل...الخ</a:t>
            </a:r>
          </a:p>
          <a:p>
            <a:pPr algn="just" rtl="1"/>
            <a:r>
              <a:rPr lang="ar-SA" sz="2800" dirty="0" smtClean="0">
                <a:latin typeface="Simplified Arabic" panose="02020603050405020304" pitchFamily="18" charset="-78"/>
                <a:cs typeface="Simplified Arabic" panose="02020603050405020304" pitchFamily="18" charset="-78"/>
              </a:rPr>
              <a:t>وفي الجزائر تم استحداث عام 2021 مسرع أعمال واحد متواجد بحظيرة دنيا بالجزائر العاصمة تحت مسمى" مؤسسة ترقية وتسيير هياكل دعم المؤسسات دعم المؤسسات الناشئة"(</a:t>
            </a:r>
            <a:r>
              <a:rPr lang="en-US" sz="2800" dirty="0" smtClean="0">
                <a:latin typeface="Simplified Arabic" panose="02020603050405020304" pitchFamily="18" charset="-78"/>
                <a:cs typeface="Simplified Arabic" panose="02020603050405020304" pitchFamily="18" charset="-78"/>
              </a:rPr>
              <a:t>Venture Algeria</a:t>
            </a:r>
            <a:r>
              <a:rPr lang="ar-SA" sz="2800" dirty="0" smtClean="0">
                <a:latin typeface="Simplified Arabic" panose="02020603050405020304" pitchFamily="18" charset="-78"/>
                <a:cs typeface="Simplified Arabic" panose="02020603050405020304" pitchFamily="18" charset="-78"/>
              </a:rPr>
              <a:t>).</a:t>
            </a:r>
          </a:p>
          <a:p>
            <a:pPr algn="just" rtl="1"/>
            <a:r>
              <a:rPr lang="ar-SA" sz="2800" dirty="0" smtClean="0">
                <a:latin typeface="Simplified Arabic" panose="02020603050405020304" pitchFamily="18" charset="-78"/>
                <a:cs typeface="Simplified Arabic" panose="02020603050405020304" pitchFamily="18" charset="-78"/>
              </a:rPr>
              <a:t>كما نجد مسرع أعمال خاص تابع إلى حاضنة الأعمال </a:t>
            </a:r>
            <a:r>
              <a:rPr lang="fr-FR" sz="2800" dirty="0" smtClean="0">
                <a:latin typeface="Simplified Arabic" panose="02020603050405020304" pitchFamily="18" charset="-78"/>
                <a:cs typeface="Simplified Arabic" panose="02020603050405020304" pitchFamily="18" charset="-78"/>
              </a:rPr>
              <a:t>BCOS</a:t>
            </a:r>
            <a:r>
              <a:rPr lang="ar-DZ" sz="2800" dirty="0" smtClean="0">
                <a:latin typeface="Simplified Arabic" panose="02020603050405020304" pitchFamily="18" charset="-78"/>
                <a:cs typeface="Simplified Arabic" panose="02020603050405020304" pitchFamily="18" charset="-78"/>
              </a:rPr>
              <a:t>الذي أطلقته عام 2016</a:t>
            </a:r>
            <a:endParaRPr lang="fr-FR" sz="2800" dirty="0">
              <a:latin typeface="Simplified Arabic" panose="02020603050405020304" pitchFamily="18" charset="-78"/>
              <a:cs typeface="Simplified Arabic" panose="02020603050405020304" pitchFamily="18" charset="-78"/>
            </a:endParaRPr>
          </a:p>
        </p:txBody>
      </p:sp>
      <p:pic>
        <p:nvPicPr>
          <p:cNvPr id="4" name="Image 3"/>
          <p:cNvPicPr>
            <a:picLocks noChangeAspect="1"/>
          </p:cNvPicPr>
          <p:nvPr/>
        </p:nvPicPr>
        <p:blipFill>
          <a:blip r:embed="rId2"/>
          <a:stretch>
            <a:fillRect/>
          </a:stretch>
        </p:blipFill>
        <p:spPr>
          <a:xfrm>
            <a:off x="214312" y="3886200"/>
            <a:ext cx="2847975" cy="2383972"/>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171672532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r" rtl="1"/>
            <a:r>
              <a:rPr lang="ar-DZ" b="1" dirty="0" smtClean="0">
                <a:solidFill>
                  <a:srgbClr val="FF0000"/>
                </a:solidFill>
                <a:latin typeface="Simplified Arabic" panose="02020603050405020304" pitchFamily="18" charset="-78"/>
                <a:cs typeface="Simplified Arabic" panose="02020603050405020304" pitchFamily="18" charset="-78"/>
              </a:rPr>
              <a:t>مساحات العمل المشتركة</a:t>
            </a:r>
            <a:endParaRPr lang="fr-FR" b="1" dirty="0">
              <a:solidFill>
                <a:srgbClr val="FF0000"/>
              </a:solidFill>
              <a:latin typeface="Simplified Arabic" panose="02020603050405020304" pitchFamily="18" charset="-78"/>
              <a:cs typeface="Simplified Arabic" panose="02020603050405020304" pitchFamily="18" charset="-78"/>
            </a:endParaRPr>
          </a:p>
        </p:txBody>
      </p:sp>
      <p:sp>
        <p:nvSpPr>
          <p:cNvPr id="3" name="Espace réservé du contenu 2"/>
          <p:cNvSpPr>
            <a:spLocks noGrp="1"/>
          </p:cNvSpPr>
          <p:nvPr>
            <p:ph idx="1"/>
          </p:nvPr>
        </p:nvSpPr>
        <p:spPr>
          <a:xfrm>
            <a:off x="3608614" y="1632857"/>
            <a:ext cx="8583386" cy="5225143"/>
          </a:xfrm>
        </p:spPr>
        <p:txBody>
          <a:bodyPr>
            <a:normAutofit/>
          </a:bodyPr>
          <a:lstStyle/>
          <a:p>
            <a:pPr algn="just" rtl="1"/>
            <a:r>
              <a:rPr lang="ar-DZ" sz="2400" dirty="0" smtClean="0">
                <a:latin typeface="Simplified Arabic" panose="02020603050405020304" pitchFamily="18" charset="-78"/>
                <a:cs typeface="Simplified Arabic" panose="02020603050405020304" pitchFamily="18" charset="-78"/>
              </a:rPr>
              <a:t>يطلق هذا المفهوم على بيئات مكتبية مشتركة ينشط فيها المهنيين المبدعين المستقبلين والأفراد الذين يعملون عن بعد لاستخدامها كمكان لعملهم أو التعاون وتبادل الخبرات، وهي تتصف بكونها فضاء تعاوني مشترك بتميز بالجو المحفز على مشاركة المعرفة، والتقارب الجسدي الذي من شأنه يشجع على بناء الشبكات التعاونية لفرق المؤسسات الناشئة.</a:t>
            </a:r>
          </a:p>
          <a:p>
            <a:pPr algn="just" rtl="1"/>
            <a:r>
              <a:rPr lang="ar-DZ" sz="2400" dirty="0" smtClean="0">
                <a:latin typeface="Simplified Arabic" panose="02020603050405020304" pitchFamily="18" charset="-78"/>
                <a:cs typeface="Simplified Arabic" panose="02020603050405020304" pitchFamily="18" charset="-78"/>
              </a:rPr>
              <a:t>زمن بين مساحات العمل المشتركة في الجزائر نذكر:</a:t>
            </a:r>
            <a:r>
              <a:rPr lang="fr-FR" sz="2400" dirty="0" smtClean="0">
                <a:latin typeface="Simplified Arabic" panose="02020603050405020304" pitchFamily="18" charset="-78"/>
                <a:cs typeface="Simplified Arabic" panose="02020603050405020304" pitchFamily="18" charset="-78"/>
              </a:rPr>
              <a:t>THE </a:t>
            </a:r>
            <a:r>
              <a:rPr lang="fr-FR" sz="2400" dirty="0" err="1" smtClean="0">
                <a:latin typeface="Simplified Arabic" panose="02020603050405020304" pitchFamily="18" charset="-78"/>
                <a:cs typeface="Simplified Arabic" panose="02020603050405020304" pitchFamily="18" charset="-78"/>
              </a:rPr>
              <a:t>ALMES-CENTER;adress</a:t>
            </a:r>
            <a:endParaRPr lang="fr-FR" sz="2400" dirty="0" smtClean="0">
              <a:latin typeface="Simplified Arabic" panose="02020603050405020304" pitchFamily="18" charset="-78"/>
              <a:cs typeface="Simplified Arabic" panose="02020603050405020304" pitchFamily="18" charset="-78"/>
            </a:endParaRPr>
          </a:p>
          <a:p>
            <a:pPr algn="just" rtl="1"/>
            <a:r>
              <a:rPr lang="fr-FR" sz="2400" dirty="0" smtClean="0">
                <a:latin typeface="Simplified Arabic" panose="02020603050405020304" pitchFamily="18" charset="-78"/>
                <a:cs typeface="Simplified Arabic" panose="02020603050405020304" pitchFamily="18" charset="-78"/>
              </a:rPr>
              <a:t>The </a:t>
            </a:r>
            <a:r>
              <a:rPr lang="fr-FR" sz="2400" dirty="0" err="1" smtClean="0">
                <a:latin typeface="Simplified Arabic" panose="02020603050405020304" pitchFamily="18" charset="-78"/>
                <a:cs typeface="Simplified Arabic" panose="02020603050405020304" pitchFamily="18" charset="-78"/>
              </a:rPr>
              <a:t>annex</a:t>
            </a:r>
            <a:r>
              <a:rPr lang="fr-FR" sz="2400" dirty="0" smtClean="0">
                <a:latin typeface="Simplified Arabic" panose="02020603050405020304" pitchFamily="18" charset="-78"/>
                <a:cs typeface="Simplified Arabic" panose="02020603050405020304" pitchFamily="18" charset="-78"/>
              </a:rPr>
              <a:t> DZ</a:t>
            </a:r>
            <a:endParaRPr lang="fr-FR" sz="2400" dirty="0">
              <a:latin typeface="Simplified Arabic" panose="02020603050405020304" pitchFamily="18" charset="-78"/>
              <a:cs typeface="Simplified Arabic" panose="02020603050405020304" pitchFamily="18" charset="-78"/>
            </a:endParaRPr>
          </a:p>
        </p:txBody>
      </p:sp>
      <p:pic>
        <p:nvPicPr>
          <p:cNvPr id="4" name="Image 3"/>
          <p:cNvPicPr>
            <a:picLocks noChangeAspect="1"/>
          </p:cNvPicPr>
          <p:nvPr/>
        </p:nvPicPr>
        <p:blipFill>
          <a:blip r:embed="rId2"/>
          <a:stretch>
            <a:fillRect/>
          </a:stretch>
        </p:blipFill>
        <p:spPr>
          <a:xfrm>
            <a:off x="163286" y="2302329"/>
            <a:ext cx="2860221" cy="329156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4217658240"/>
      </p:ext>
    </p:extLst>
  </p:cSld>
  <p:clrMapOvr>
    <a:masterClrMapping/>
  </p:clrMapOvr>
  <p:timing>
    <p:tnLst>
      <p:par>
        <p:cTn id="1" dur="indefinite" restart="never" nodeType="tmRoot"/>
      </p:par>
    </p:tnLst>
  </p:timing>
</p:sld>
</file>

<file path=ppt/theme/theme1.xml><?xml version="1.0" encoding="utf-8"?>
<a:theme xmlns:a="http://schemas.openxmlformats.org/drawingml/2006/main" name="Brin">
  <a:themeElements>
    <a:clrScheme name="Brin">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Brin">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rin">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383</TotalTime>
  <Words>818</Words>
  <Application>Microsoft Office PowerPoint</Application>
  <PresentationFormat>Grand écran</PresentationFormat>
  <Paragraphs>51</Paragraphs>
  <Slides>17</Slides>
  <Notes>0</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17</vt:i4>
      </vt:variant>
    </vt:vector>
  </HeadingPairs>
  <TitlesOfParts>
    <vt:vector size="24" baseType="lpstr">
      <vt:lpstr>Arial</vt:lpstr>
      <vt:lpstr>Century Gothic</vt:lpstr>
      <vt:lpstr>Simplified Arabic</vt:lpstr>
      <vt:lpstr>Tahoma</vt:lpstr>
      <vt:lpstr>Traditional Arabic</vt:lpstr>
      <vt:lpstr>Wingdings 3</vt:lpstr>
      <vt:lpstr>Brin</vt:lpstr>
      <vt:lpstr>المركز الجامعي مغنية كلية العلوم الاقتصادية والتجارية و علوم التسيير قسم العلوم الاقتصادية وعلوم التسيير السنة الثانيةليسانس 2024-2025</vt:lpstr>
      <vt:lpstr>المرافقة المقاولاتية (entrepeneurial ) Accopagnement</vt:lpstr>
      <vt:lpstr>الارفاق (Essaimage)</vt:lpstr>
      <vt:lpstr>مهام أجهزة الدعم والمرافقة</vt:lpstr>
      <vt:lpstr>التمويل:</vt:lpstr>
      <vt:lpstr>التكوين والتدريب: </vt:lpstr>
      <vt:lpstr>التوجيه والخدمات الاستشارية </vt:lpstr>
      <vt:lpstr>الدعم اللوجستي</vt:lpstr>
      <vt:lpstr>مراحل المرافقة</vt:lpstr>
      <vt:lpstr>Présentation PowerPoint</vt:lpstr>
      <vt:lpstr>Présentation PowerPoint</vt:lpstr>
      <vt:lpstr>مهام أجهزة المرافقة في دعم المشاريع المقاولاتية:</vt:lpstr>
      <vt:lpstr>أشكال المرافقة</vt:lpstr>
      <vt:lpstr>أنواع أجهزة المرافقة في الجزائر</vt:lpstr>
      <vt:lpstr>حاضنات الاعمال(Incubateurs)</vt:lpstr>
      <vt:lpstr>مسرعات الاعمال(Accelerators)</vt:lpstr>
      <vt:lpstr>مساحات العمل المشتركة</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mcs info</dc:creator>
  <cp:lastModifiedBy>mcs info</cp:lastModifiedBy>
  <cp:revision>29</cp:revision>
  <dcterms:created xsi:type="dcterms:W3CDTF">2025-03-03T20:40:35Z</dcterms:created>
  <dcterms:modified xsi:type="dcterms:W3CDTF">2025-03-05T00:21:03Z</dcterms:modified>
</cp:coreProperties>
</file>