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57" r:id="rId4"/>
    <p:sldId id="258" r:id="rId5"/>
    <p:sldId id="313" r:id="rId6"/>
    <p:sldId id="314" r:id="rId7"/>
    <p:sldId id="312" r:id="rId8"/>
    <p:sldId id="291" r:id="rId9"/>
    <p:sldId id="292" r:id="rId10"/>
    <p:sldId id="293" r:id="rId11"/>
    <p:sldId id="315" r:id="rId12"/>
    <p:sldId id="294" r:id="rId13"/>
    <p:sldId id="295" r:id="rId14"/>
    <p:sldId id="296" r:id="rId15"/>
    <p:sldId id="307" r:id="rId16"/>
    <p:sldId id="308" r:id="rId17"/>
    <p:sldId id="259" r:id="rId18"/>
    <p:sldId id="260" r:id="rId19"/>
    <p:sldId id="297" r:id="rId20"/>
    <p:sldId id="298" r:id="rId21"/>
    <p:sldId id="262" r:id="rId22"/>
    <p:sldId id="309" r:id="rId23"/>
    <p:sldId id="264" r:id="rId24"/>
    <p:sldId id="306" r:id="rId25"/>
    <p:sldId id="310" r:id="rId26"/>
    <p:sldId id="311" r:id="rId27"/>
    <p:sldId id="316" r:id="rId28"/>
    <p:sldId id="317" r:id="rId29"/>
    <p:sldId id="318" r:id="rId30"/>
    <p:sldId id="319"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1" d="100"/>
          <a:sy n="71" d="100"/>
        </p:scale>
        <p:origin x="135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30/11/2024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30/11/2024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251520" y="2420888"/>
            <a:ext cx="8568952" cy="175432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fr-FR" sz="3600" b="1">
                <a:latin typeface="Times New Roman" panose="02020603050405020304" pitchFamily="18" charset="0"/>
              </a:rPr>
              <a:t>Chapitre </a:t>
            </a:r>
            <a:r>
              <a:rPr lang="fr-FR" sz="3600" b="1" smtClean="0">
                <a:latin typeface="Times New Roman" panose="02020603050405020304" pitchFamily="18" charset="0"/>
              </a:rPr>
              <a:t>5 </a:t>
            </a:r>
            <a:r>
              <a:rPr lang="fr-FR" sz="3600" b="1" dirty="0" smtClean="0">
                <a:latin typeface="Times New Roman" panose="02020603050405020304" pitchFamily="18" charset="0"/>
              </a:rPr>
              <a:t>:</a:t>
            </a:r>
          </a:p>
          <a:p>
            <a:pPr algn="ctr"/>
            <a:r>
              <a:rPr lang="fr-FR" sz="3600" b="1" dirty="0" smtClean="0">
                <a:latin typeface="Times New Roman" panose="02020603050405020304" pitchFamily="18" charset="0"/>
                <a:cs typeface="Times New Roman" panose="02020603050405020304" pitchFamily="18" charset="0"/>
              </a:rPr>
              <a:t>VALORISATION </a:t>
            </a:r>
            <a:r>
              <a:rPr lang="fr-FR" sz="3600" b="1" dirty="0" smtClean="0">
                <a:latin typeface="Times New Roman" panose="02020603050405020304" pitchFamily="18" charset="0"/>
                <a:cs typeface="Times New Roman" panose="02020603050405020304" pitchFamily="18" charset="0"/>
              </a:rPr>
              <a:t>ENERGETIQUE DES DECHETS </a:t>
            </a:r>
            <a:endParaRPr lang="fr-FR" sz="36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695945"/>
            <a:ext cx="8496944" cy="2805063"/>
          </a:xfrm>
          <a:prstGeom prst="rect">
            <a:avLst/>
          </a:prstGeom>
        </p:spPr>
        <p:txBody>
          <a:bodyPr wrap="square">
            <a:spAutoFit/>
          </a:bodyPr>
          <a:lstStyle/>
          <a:p>
            <a:pPr algn="just">
              <a:lnSpc>
                <a:spcPct val="150000"/>
              </a:lnSpc>
            </a:pPr>
            <a:r>
              <a:rPr lang="fr-FR" sz="2400" b="1" dirty="0" smtClean="0"/>
              <a:t>La valorisation apporte une nouvelle valeur aux déchets, en les sortants du circuit de collecte et de traitement. La valorisation s’oppose à l’élimination. Elle permet de faire des économies de matières premières et contribue au respect de la planète et à son développement durable. </a:t>
            </a:r>
            <a:endParaRPr lang="fr-FR" sz="2400" b="1" dirty="0"/>
          </a:p>
        </p:txBody>
      </p:sp>
      <p:sp>
        <p:nvSpPr>
          <p:cNvPr id="5" name="Rectangle 4"/>
          <p:cNvSpPr/>
          <p:nvPr/>
        </p:nvSpPr>
        <p:spPr>
          <a:xfrm>
            <a:off x="323528" y="3712964"/>
            <a:ext cx="8496944" cy="2308324"/>
          </a:xfrm>
          <a:prstGeom prst="rect">
            <a:avLst/>
          </a:prstGeom>
        </p:spPr>
        <p:txBody>
          <a:bodyPr wrap="square">
            <a:spAutoFit/>
          </a:bodyPr>
          <a:lstStyle/>
          <a:p>
            <a:pPr algn="just">
              <a:lnSpc>
                <a:spcPct val="150000"/>
              </a:lnSpc>
            </a:pPr>
            <a:r>
              <a:rPr lang="fr-FR" sz="2400" b="1" dirty="0" smtClean="0"/>
              <a:t>On comptabilise trois types de valorisation : </a:t>
            </a:r>
          </a:p>
          <a:p>
            <a:pPr algn="just">
              <a:lnSpc>
                <a:spcPct val="150000"/>
              </a:lnSpc>
              <a:buFont typeface="Arial" pitchFamily="34" charset="0"/>
              <a:buChar char="•"/>
            </a:pPr>
            <a:r>
              <a:rPr lang="fr-FR" sz="2400" b="1" dirty="0" smtClean="0"/>
              <a:t> la valorisation matière, </a:t>
            </a:r>
          </a:p>
          <a:p>
            <a:pPr algn="just">
              <a:lnSpc>
                <a:spcPct val="150000"/>
              </a:lnSpc>
              <a:buFont typeface="Arial" pitchFamily="34" charset="0"/>
              <a:buChar char="•"/>
            </a:pPr>
            <a:r>
              <a:rPr lang="fr-FR" sz="2400" b="1" dirty="0" smtClean="0"/>
              <a:t> la valorisation organique, </a:t>
            </a:r>
          </a:p>
          <a:p>
            <a:pPr algn="just">
              <a:lnSpc>
                <a:spcPct val="150000"/>
              </a:lnSpc>
              <a:buFont typeface="Arial" pitchFamily="34" charset="0"/>
              <a:buChar char="•"/>
            </a:pPr>
            <a:r>
              <a:rPr lang="fr-FR" sz="2400" b="1" dirty="0" smtClean="0"/>
              <a:t> la valorisation énergétique,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548680"/>
            <a:ext cx="9144000" cy="568863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520" y="339035"/>
            <a:ext cx="8640960" cy="6186309"/>
          </a:xfrm>
          <a:prstGeom prst="rect">
            <a:avLst/>
          </a:prstGeom>
        </p:spPr>
        <p:txBody>
          <a:bodyPr wrap="square">
            <a:spAutoFit/>
          </a:bodyPr>
          <a:lstStyle/>
          <a:p>
            <a:pPr algn="just">
              <a:lnSpc>
                <a:spcPct val="150000"/>
              </a:lnSpc>
            </a:pPr>
            <a:r>
              <a:rPr lang="fr-FR" sz="2400" b="1" u="sng" dirty="0" smtClean="0"/>
              <a:t>La valorisation matière </a:t>
            </a:r>
          </a:p>
          <a:p>
            <a:pPr algn="just">
              <a:lnSpc>
                <a:spcPct val="150000"/>
              </a:lnSpc>
            </a:pPr>
            <a:r>
              <a:rPr lang="fr-FR" sz="2400" b="1" dirty="0" smtClean="0"/>
              <a:t>C’est, utiliser une partie ou la totalité de la matière du déchet dans un nouveau processus de production. La valorisation de matière peut être assimilée au recyclage et au réemploi. </a:t>
            </a:r>
          </a:p>
          <a:p>
            <a:pPr algn="just">
              <a:lnSpc>
                <a:spcPct val="150000"/>
              </a:lnSpc>
            </a:pPr>
            <a:r>
              <a:rPr lang="fr-FR" sz="2400" b="1" u="sng" dirty="0" smtClean="0"/>
              <a:t>La valorisation organique </a:t>
            </a:r>
          </a:p>
          <a:p>
            <a:pPr algn="just">
              <a:lnSpc>
                <a:spcPct val="150000"/>
              </a:lnSpc>
            </a:pPr>
            <a:r>
              <a:rPr lang="fr-FR" sz="2400" b="1" dirty="0" smtClean="0"/>
              <a:t>La valorisation organique repose sur le compostage et la méthanisation. Le compost créé à l’issue du compostage sert à la régénération des sols. </a:t>
            </a:r>
          </a:p>
          <a:p>
            <a:pPr algn="just">
              <a:lnSpc>
                <a:spcPct val="150000"/>
              </a:lnSpc>
            </a:pPr>
            <a:r>
              <a:rPr lang="fr-FR" sz="2400" b="1" dirty="0" smtClean="0"/>
              <a:t>La méthanisation est comme le compostage, c’est un procédé de fermentation qui créé du méthane. L’utilisation du méthane est la même que le gaz naturel, il s’utilise dans les mêmes applications.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798959"/>
            <a:ext cx="8568952" cy="5078313"/>
          </a:xfrm>
          <a:prstGeom prst="rect">
            <a:avLst/>
          </a:prstGeom>
        </p:spPr>
        <p:txBody>
          <a:bodyPr wrap="square">
            <a:spAutoFit/>
          </a:bodyPr>
          <a:lstStyle/>
          <a:p>
            <a:pPr algn="just">
              <a:lnSpc>
                <a:spcPct val="150000"/>
              </a:lnSpc>
            </a:pPr>
            <a:r>
              <a:rPr lang="fr-FR" sz="2400" b="1" u="sng" dirty="0" smtClean="0"/>
              <a:t>La valorisation énergétique </a:t>
            </a:r>
          </a:p>
          <a:p>
            <a:pPr algn="just">
              <a:lnSpc>
                <a:spcPct val="150000"/>
              </a:lnSpc>
            </a:pPr>
            <a:r>
              <a:rPr lang="fr-FR" sz="2400" b="1" dirty="0" smtClean="0"/>
              <a:t>La valorisation énergétique se fait via l’incinération des déchets, à l’aide de fours spécifiques. L’incinération des déchets permet de créer de la chaleur qui permet d’alimenter les systèmes d’électricité et de chauffage. </a:t>
            </a:r>
          </a:p>
          <a:p>
            <a:pPr algn="just">
              <a:lnSpc>
                <a:spcPct val="150000"/>
              </a:lnSpc>
            </a:pPr>
            <a:r>
              <a:rPr lang="fr-FR" sz="2400" b="1" dirty="0" smtClean="0"/>
              <a:t>Il existe un nouveau système appelé : pyrolyse. Les déchets sont chauffés entre 400 à 600°C, les déchets sont alors soumis à une réaction thermique et se décomposent. Les déchets sont alors utilisés en tant que combustible liquide, solide ou gazeux. </a:t>
            </a:r>
            <a:endParaRPr lang="fr-FR" sz="2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332656"/>
            <a:ext cx="8496944" cy="6186309"/>
          </a:xfrm>
          <a:prstGeom prst="rect">
            <a:avLst/>
          </a:prstGeom>
        </p:spPr>
        <p:txBody>
          <a:bodyPr wrap="square">
            <a:spAutoFit/>
          </a:bodyPr>
          <a:lstStyle/>
          <a:p>
            <a:pPr algn="just">
              <a:lnSpc>
                <a:spcPct val="150000"/>
              </a:lnSpc>
            </a:pPr>
            <a:r>
              <a:rPr lang="fr-FR" sz="2400" b="1" u="sng" dirty="0" smtClean="0"/>
              <a:t>POURQUOI VALORISER </a:t>
            </a:r>
            <a:r>
              <a:rPr lang="en-US" sz="2400" b="1" u="sng" smtClean="0"/>
              <a:t>ENERGETIQUE</a:t>
            </a:r>
            <a:r>
              <a:rPr lang="fr-FR" sz="2400" b="1" u="sng" dirty="0" smtClean="0"/>
              <a:t> DES DÉCHETS ? </a:t>
            </a:r>
          </a:p>
          <a:p>
            <a:pPr algn="just">
              <a:lnSpc>
                <a:spcPct val="150000"/>
              </a:lnSpc>
            </a:pPr>
            <a:r>
              <a:rPr lang="fr-FR" sz="2400" b="1" dirty="0" smtClean="0"/>
              <a:t>La valorisation énergétiques des déchets permet de récupérer de l’énergie et ainsi faire des économies de combustible (gaz, fioul, charbon). Cette valorisation diminue de 70% la masse des déchets. </a:t>
            </a:r>
          </a:p>
          <a:p>
            <a:pPr algn="just">
              <a:lnSpc>
                <a:spcPct val="150000"/>
              </a:lnSpc>
            </a:pPr>
            <a:r>
              <a:rPr lang="fr-FR" sz="2400" b="1" dirty="0" smtClean="0"/>
              <a:t>La valorisation matière permet de faire des économies dans la production et l’achat de matières premières. Valoriser les déchets permet de rallonger l’utilisation des matières, ce principe est à la fois économique et écologique. </a:t>
            </a:r>
          </a:p>
          <a:p>
            <a:pPr algn="just">
              <a:lnSpc>
                <a:spcPct val="150000"/>
              </a:lnSpc>
            </a:pPr>
            <a:r>
              <a:rPr lang="fr-FR" sz="2400" b="1" dirty="0" smtClean="0"/>
              <a:t>Aujourd’hui plus de 19 mégatonnes de matériaux qui sont recyclé et réutilisé. </a:t>
            </a:r>
            <a:endParaRPr lang="fr-FR" sz="24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194191"/>
            <a:ext cx="8496944" cy="4467057"/>
          </a:xfrm>
          <a:prstGeom prst="rect">
            <a:avLst/>
          </a:prstGeom>
        </p:spPr>
        <p:txBody>
          <a:bodyPr wrap="square">
            <a:spAutoFit/>
          </a:bodyPr>
          <a:lstStyle/>
          <a:p>
            <a:pPr algn="just">
              <a:lnSpc>
                <a:spcPct val="150000"/>
              </a:lnSpc>
            </a:pPr>
            <a:r>
              <a:rPr lang="fr-FR" sz="2400" b="1" dirty="0" smtClean="0"/>
              <a:t>La valorisation énergétique consiste à récupérer et à valoriser l’énergie produite lors du traitement des déchets sous forme de chaleur, d’électricité, de carburant. On peut distinguer deux sortes de valorisation énergétique : la valorisation par traitement thermique (incinération, </a:t>
            </a:r>
            <a:r>
              <a:rPr lang="fr-FR" sz="2400" b="1" dirty="0" err="1" smtClean="0"/>
              <a:t>co</a:t>
            </a:r>
            <a:r>
              <a:rPr lang="fr-FR" sz="2400" b="1" dirty="0" smtClean="0"/>
              <a:t>-incinération, pyrolyse et gazéification) et la valorisation du biogaz issu notamment des installations de stockage de déchets non dangereux et de la méthanisation des déchets organiques.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20688"/>
            <a:ext cx="8424936" cy="5632311"/>
          </a:xfrm>
          <a:prstGeom prst="rect">
            <a:avLst/>
          </a:prstGeom>
        </p:spPr>
        <p:txBody>
          <a:bodyPr wrap="square">
            <a:spAutoFit/>
          </a:bodyPr>
          <a:lstStyle/>
          <a:p>
            <a:pPr algn="just">
              <a:lnSpc>
                <a:spcPct val="150000"/>
              </a:lnSpc>
            </a:pPr>
            <a:r>
              <a:rPr lang="fr-FR" sz="2400" b="1" u="sng" dirty="0" smtClean="0"/>
              <a:t>Une source d'énergie renouvelable </a:t>
            </a:r>
          </a:p>
          <a:p>
            <a:pPr algn="just">
              <a:lnSpc>
                <a:spcPct val="150000"/>
              </a:lnSpc>
            </a:pPr>
            <a:r>
              <a:rPr lang="fr-FR" sz="2400" b="1" dirty="0" smtClean="0"/>
              <a:t>La valorisation énergétique permet, dans le respect de la hiérarchie des modes de gestion des déchets, d’utiliser les déchets qui n’ont pu être ni recyclés ni valorisés sous forme de matière, comme source d’énergie renouvelable. </a:t>
            </a:r>
          </a:p>
          <a:p>
            <a:pPr algn="just">
              <a:lnSpc>
                <a:spcPct val="150000"/>
              </a:lnSpc>
            </a:pPr>
            <a:r>
              <a:rPr lang="fr-FR" sz="2400" b="1" dirty="0" smtClean="0"/>
              <a:t>La valorisation énergétique participe également à la réduction des gaz à effet de serre et limite le recours aux énergies fossiles. De plus, de par la vente de l’énergie produite, elle permet de diminuer d’au moins 20% le prix de traitement des déchets urbains. </a:t>
            </a:r>
            <a:endParaRPr lang="fr-FR" sz="24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4339" name="Rectangle 3"/>
          <p:cNvSpPr>
            <a:spLocks noChangeArrowheads="1"/>
          </p:cNvSpPr>
          <p:nvPr/>
        </p:nvSpPr>
        <p:spPr bwMode="auto">
          <a:xfrm>
            <a:off x="755576" y="3068960"/>
            <a:ext cx="7776864" cy="64633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fr-FR" sz="3600" b="1" dirty="0" smtClean="0"/>
              <a:t>2.L‘Incinération </a:t>
            </a:r>
            <a:endParaRPr kumimoji="0" lang="fr-FR" sz="3600" b="1" i="0" strike="noStrike" cap="none" normalizeH="0" baseline="0" dirty="0" smtClean="0">
              <a:ln>
                <a:noFill/>
              </a:ln>
              <a:effectLst/>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23528" y="662260"/>
            <a:ext cx="8496944" cy="5575052"/>
          </a:xfrm>
          <a:prstGeom prst="rect">
            <a:avLst/>
          </a:prstGeom>
        </p:spPr>
        <p:txBody>
          <a:bodyPr wrap="square">
            <a:spAutoFit/>
          </a:bodyPr>
          <a:lstStyle/>
          <a:p>
            <a:pPr algn="just">
              <a:lnSpc>
                <a:spcPct val="150000"/>
              </a:lnSpc>
            </a:pPr>
            <a:r>
              <a:rPr lang="fr-FR" sz="2400" b="1" dirty="0" smtClean="0"/>
              <a:t>L’incinération avec récupération d’énergie consiste à transformer en vapeur sous pression la chaleur dégagée par la combustion des déchets, vapeur qui est ensuite détendue dans un turboalternateur produisant de l’électricité et, lorsque cela est possible, utilisée pour alimenter un réseau de chaleur urbain ou des industriels avoisinants. Le statut d’opération de valorisation énergétique n’est accordé qu’aux incinérateurs atteignant une performance énergétique minimum. </a:t>
            </a:r>
          </a:p>
          <a:p>
            <a:pPr algn="just">
              <a:lnSpc>
                <a:spcPct val="150000"/>
              </a:lnSpc>
            </a:pPr>
            <a:r>
              <a:rPr lang="fr-FR" sz="2400" b="1" dirty="0" smtClean="0"/>
              <a:t>L’incinération fait l’objet d’une surveillance et d’un encadrement par la réglementation qui prévient ses effets sur l’environnement.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3528" y="605001"/>
            <a:ext cx="8424936" cy="5632311"/>
          </a:xfrm>
          <a:prstGeom prst="rect">
            <a:avLst/>
          </a:prstGeom>
        </p:spPr>
        <p:txBody>
          <a:bodyPr wrap="square">
            <a:spAutoFit/>
          </a:bodyPr>
          <a:lstStyle/>
          <a:p>
            <a:pPr algn="just">
              <a:lnSpc>
                <a:spcPct val="150000"/>
              </a:lnSpc>
            </a:pPr>
            <a:r>
              <a:rPr lang="fr-FR" sz="2400" b="1" dirty="0" smtClean="0"/>
              <a:t>Cette dernière encadre le traitement des fumées et des résidus de traitement. Elle impose notamment le respect de valeurs limites d’émission extrêmement strictes pour les principaux polluants libérés par les déchets. </a:t>
            </a:r>
          </a:p>
          <a:p>
            <a:pPr algn="just">
              <a:lnSpc>
                <a:spcPct val="150000"/>
              </a:lnSpc>
            </a:pPr>
            <a:r>
              <a:rPr lang="fr-FR" sz="2400" b="1" dirty="0" smtClean="0"/>
              <a:t>Les autres formes de valorisation énergétique des déchets </a:t>
            </a:r>
          </a:p>
          <a:p>
            <a:pPr algn="just">
              <a:lnSpc>
                <a:spcPct val="150000"/>
              </a:lnSpc>
            </a:pPr>
            <a:r>
              <a:rPr lang="fr-FR" sz="2400" b="1" dirty="0" smtClean="0"/>
              <a:t>Issus de refus de tri, les combustibles solides de récupération (CSR) permettent de produire de la chaleur et/ou de l’électricité, en substitution de ressources fossiles comme le charbon, le coke de pétrole ou le gaz naturel, en vue de leur utilisation dans l’industrie et dans les réseaux de chaleur notamment. </a:t>
            </a:r>
            <a:endParaRPr lang="fr-FR" sz="2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259632" y="2852936"/>
            <a:ext cx="6624736" cy="120032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fr-FR" sz="3600" b="1" dirty="0" smtClean="0"/>
              <a:t>COMPRENDRE LA VALORISATION DES DÉCHETS </a:t>
            </a:r>
            <a:endParaRPr kumimoji="0" lang="fr-FR" sz="3600" b="1" i="0" u="none" strike="noStrike" cap="none" normalizeH="0" baseline="0" dirty="0" smtClean="0">
              <a:ln>
                <a:noFill/>
              </a:ln>
              <a:effectLst/>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23528" y="620688"/>
            <a:ext cx="8424936" cy="5632311"/>
          </a:xfrm>
          <a:prstGeom prst="rect">
            <a:avLst/>
          </a:prstGeom>
        </p:spPr>
        <p:txBody>
          <a:bodyPr wrap="square">
            <a:spAutoFit/>
          </a:bodyPr>
          <a:lstStyle/>
          <a:p>
            <a:pPr algn="just">
              <a:lnSpc>
                <a:spcPct val="150000"/>
              </a:lnSpc>
            </a:pPr>
            <a:r>
              <a:rPr lang="fr-FR" sz="2400" b="1" dirty="0" smtClean="0"/>
              <a:t>Complément indispensable de la valorisation matière, la valorisation énergétique des CSR permet de trouver un exutoire aux déchets non recyclables autre que le stockage.</a:t>
            </a:r>
          </a:p>
          <a:p>
            <a:pPr algn="just"/>
            <a:r>
              <a:rPr lang="fr-FR" sz="2400" b="1" dirty="0" smtClean="0"/>
              <a:t> </a:t>
            </a:r>
          </a:p>
          <a:p>
            <a:pPr algn="just">
              <a:lnSpc>
                <a:spcPct val="150000"/>
              </a:lnSpc>
            </a:pPr>
            <a:r>
              <a:rPr lang="fr-FR" sz="2400" b="1" dirty="0" smtClean="0"/>
              <a:t>La pyrolyse et la gazéification consistent à chauffer des déchets en l’absence ou en manque d’oxygène afin que les substances générées sous l’effet de la température (solides, liquides et gazeuses) ne s’enflamment pas spontanément, ce qui donne la possibilité de les valoriser dans un second temps, sous forme de combustible, d’électricité, de chaleur… </a:t>
            </a:r>
            <a:endParaRPr lang="fr-FR" sz="24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755576" y="3068960"/>
            <a:ext cx="7632848" cy="64633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fr-FR" sz="3600" b="1" dirty="0" smtClean="0"/>
              <a:t>3.La valorisation énergétique du biogaz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3528" y="1726123"/>
            <a:ext cx="8424936" cy="3359061"/>
          </a:xfrm>
          <a:prstGeom prst="rect">
            <a:avLst/>
          </a:prstGeom>
        </p:spPr>
        <p:txBody>
          <a:bodyPr wrap="square">
            <a:spAutoFit/>
          </a:bodyPr>
          <a:lstStyle/>
          <a:p>
            <a:pPr algn="just">
              <a:lnSpc>
                <a:spcPct val="150000"/>
              </a:lnSpc>
            </a:pPr>
            <a:r>
              <a:rPr lang="fr-FR" sz="2400" b="1" dirty="0" smtClean="0"/>
              <a:t>Le biogaz issu de la fermentation organique des déchets dans les installations de stockage de déchets non dangereux et dans les installations de méthanisation peut être valorisé, soit en tant qu’électricité et/ou de chaleur, soit, après épuration poussée, en tant que carburant pour alimenter les véhicules fonctionnant au gaz naturel ou le réseau de gaz naturel. </a:t>
            </a:r>
            <a:endParaRPr lang="fr-FR" sz="24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4" name="Rectangle 1"/>
          <p:cNvSpPr>
            <a:spLocks noChangeArrowheads="1"/>
          </p:cNvSpPr>
          <p:nvPr/>
        </p:nvSpPr>
        <p:spPr bwMode="auto">
          <a:xfrm>
            <a:off x="179512" y="2852936"/>
            <a:ext cx="8825125" cy="120032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fr-FR" sz="3600" b="1" dirty="0" smtClean="0"/>
              <a:t>4. Application : Valorisation des déchets d'un </a:t>
            </a:r>
            <a:r>
              <a:rPr lang="fr-FR" sz="3600" b="1" dirty="0" err="1" smtClean="0"/>
              <a:t>méthaniseur</a:t>
            </a:r>
            <a:r>
              <a:rPr lang="fr-FR" sz="3600" b="1" dirty="0" smtClean="0"/>
              <a:t>. </a:t>
            </a:r>
            <a:endParaRPr lang="fr-FR" sz="5400" b="1" dirty="0" smtClean="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528" y="726951"/>
            <a:ext cx="8496944" cy="5078313"/>
          </a:xfrm>
          <a:prstGeom prst="rect">
            <a:avLst/>
          </a:prstGeom>
        </p:spPr>
        <p:txBody>
          <a:bodyPr wrap="square">
            <a:spAutoFit/>
          </a:bodyPr>
          <a:lstStyle/>
          <a:p>
            <a:pPr algn="just">
              <a:lnSpc>
                <a:spcPct val="150000"/>
              </a:lnSpc>
            </a:pPr>
            <a:r>
              <a:rPr lang="fr-FR" sz="2400" b="1" u="sng" dirty="0" smtClean="0"/>
              <a:t>Maintien à température du </a:t>
            </a:r>
            <a:r>
              <a:rPr lang="fr-FR" sz="2400" b="1" u="sng" dirty="0" err="1" smtClean="0"/>
              <a:t>digestat</a:t>
            </a:r>
            <a:r>
              <a:rPr lang="fr-FR" sz="2400" b="1" u="sng" dirty="0" smtClean="0"/>
              <a:t>. </a:t>
            </a:r>
          </a:p>
          <a:p>
            <a:pPr algn="just">
              <a:lnSpc>
                <a:spcPct val="150000"/>
              </a:lnSpc>
            </a:pPr>
            <a:r>
              <a:rPr lang="fr-FR" sz="2400" b="1" dirty="0" smtClean="0"/>
              <a:t>Une partie du méthane produit est utilisé pour chauffer le </a:t>
            </a:r>
            <a:r>
              <a:rPr lang="fr-FR" sz="2400" b="1" dirty="0" err="1" smtClean="0"/>
              <a:t>méthaniseur</a:t>
            </a:r>
            <a:r>
              <a:rPr lang="fr-FR" sz="2400" b="1" dirty="0" smtClean="0"/>
              <a:t>. La température doit être maintenue à une valeur proche de 38°C. </a:t>
            </a:r>
          </a:p>
          <a:p>
            <a:pPr algn="just">
              <a:lnSpc>
                <a:spcPct val="150000"/>
              </a:lnSpc>
            </a:pPr>
            <a:r>
              <a:rPr lang="fr-FR" sz="2400" b="1" dirty="0" smtClean="0"/>
              <a:t>Le </a:t>
            </a:r>
            <a:r>
              <a:rPr lang="fr-FR" sz="2400" b="1" dirty="0" err="1" smtClean="0"/>
              <a:t>méthaniseur</a:t>
            </a:r>
            <a:r>
              <a:rPr lang="fr-FR" sz="2400" b="1" dirty="0" smtClean="0"/>
              <a:t> est assimilable à un cylindre en béton armé, d'épaisseur e1 = 30 cm, d'un diamètre D = 10,0 m et d'une hauteur h = 5,0 m. Il est isolé par l'extérieur avec du polystyrène d'épaisseur e2 = 15 cm. Un bardage en bois d'épaisseur e3 = 2,0 cm protège le dispositif des intempéries. </a:t>
            </a:r>
            <a:endParaRPr lang="fr-FR" sz="24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124744"/>
            <a:ext cx="8352928" cy="4524315"/>
          </a:xfrm>
          <a:prstGeom prst="rect">
            <a:avLst/>
          </a:prstGeom>
        </p:spPr>
        <p:txBody>
          <a:bodyPr wrap="square">
            <a:spAutoFit/>
          </a:bodyPr>
          <a:lstStyle/>
          <a:p>
            <a:pPr algn="just">
              <a:lnSpc>
                <a:spcPct val="150000"/>
              </a:lnSpc>
            </a:pPr>
            <a:r>
              <a:rPr lang="fr-FR" sz="2400" b="1" dirty="0" smtClean="0"/>
              <a:t>La poche de biogaz au sommet de l'ensemble est retenue par une membrane étanche. Conductivité thermique en                      : </a:t>
            </a:r>
          </a:p>
          <a:p>
            <a:pPr algn="just">
              <a:lnSpc>
                <a:spcPct val="150000"/>
              </a:lnSpc>
            </a:pPr>
            <a:endParaRPr lang="fr-FR" sz="2400" b="1" dirty="0" smtClean="0"/>
          </a:p>
          <a:p>
            <a:pPr algn="just">
              <a:lnSpc>
                <a:spcPct val="150000"/>
              </a:lnSpc>
            </a:pPr>
            <a:endParaRPr lang="fr-FR" sz="2400" b="1" dirty="0" smtClean="0"/>
          </a:p>
          <a:p>
            <a:pPr algn="just">
              <a:lnSpc>
                <a:spcPct val="150000"/>
              </a:lnSpc>
            </a:pPr>
            <a:r>
              <a:rPr lang="fr-FR" sz="2400" b="1" dirty="0" smtClean="0"/>
              <a:t>1.1. Déterminer le mode de transfert thermique à travers les parois latérales du </a:t>
            </a:r>
            <a:r>
              <a:rPr lang="fr-FR" sz="2400" b="1" dirty="0" err="1" smtClean="0"/>
              <a:t>méthaniseur</a:t>
            </a:r>
            <a:r>
              <a:rPr lang="fr-FR" sz="2400" b="1" dirty="0" smtClean="0"/>
              <a:t>. </a:t>
            </a:r>
          </a:p>
          <a:p>
            <a:pPr algn="just">
              <a:lnSpc>
                <a:spcPct val="150000"/>
              </a:lnSpc>
            </a:pPr>
            <a:r>
              <a:rPr lang="fr-FR" sz="2400" b="1" dirty="0" smtClean="0"/>
              <a:t>1.2. Vérifier que la résistance thermique totale de la paroi latérale totale est égale à 2,7 10-2 SI. Préciser son unité. </a:t>
            </a:r>
          </a:p>
        </p:txBody>
      </p:sp>
      <p:pic>
        <p:nvPicPr>
          <p:cNvPr id="1026" name="Picture 2"/>
          <p:cNvPicPr>
            <a:picLocks noChangeAspect="1" noChangeArrowheads="1"/>
          </p:cNvPicPr>
          <p:nvPr/>
        </p:nvPicPr>
        <p:blipFill>
          <a:blip r:embed="rId2" cstate="print"/>
          <a:srcRect/>
          <a:stretch>
            <a:fillRect/>
          </a:stretch>
        </p:blipFill>
        <p:spPr bwMode="auto">
          <a:xfrm>
            <a:off x="1681931" y="2420888"/>
            <a:ext cx="5626373" cy="936104"/>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7201991" y="1871489"/>
            <a:ext cx="1114425" cy="405383"/>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870967"/>
            <a:ext cx="8496944" cy="5170646"/>
          </a:xfrm>
          <a:prstGeom prst="rect">
            <a:avLst/>
          </a:prstGeom>
        </p:spPr>
        <p:txBody>
          <a:bodyPr wrap="square">
            <a:spAutoFit/>
          </a:bodyPr>
          <a:lstStyle/>
          <a:p>
            <a:pPr algn="just">
              <a:lnSpc>
                <a:spcPct val="150000"/>
              </a:lnSpc>
            </a:pPr>
            <a:r>
              <a:rPr lang="fr-FR" sz="2400" b="1" dirty="0" smtClean="0"/>
              <a:t>1.3. La température moyenne de l'air est 10°C. </a:t>
            </a:r>
          </a:p>
          <a:p>
            <a:pPr algn="just">
              <a:lnSpc>
                <a:spcPct val="150000"/>
              </a:lnSpc>
            </a:pPr>
            <a:r>
              <a:rPr lang="fr-FR" sz="2400" b="1" dirty="0" smtClean="0"/>
              <a:t>1.3.1. Représenter le flux thermique à travers la paroi verticale du </a:t>
            </a:r>
            <a:r>
              <a:rPr lang="fr-FR" sz="2400" b="1" dirty="0" err="1" smtClean="0"/>
              <a:t>méthaniqeur</a:t>
            </a:r>
            <a:r>
              <a:rPr lang="fr-FR" sz="2400" b="1" dirty="0" smtClean="0"/>
              <a:t> par une flèche. Justifier. </a:t>
            </a:r>
          </a:p>
          <a:p>
            <a:pPr algn="just">
              <a:lnSpc>
                <a:spcPct val="150000"/>
              </a:lnSpc>
            </a:pPr>
            <a:r>
              <a:rPr lang="fr-FR" sz="2400" b="1" dirty="0" smtClean="0"/>
              <a:t>1.3.2. Calculer la valeur de ce flux. </a:t>
            </a:r>
          </a:p>
          <a:p>
            <a:pPr algn="just">
              <a:lnSpc>
                <a:spcPct val="150000"/>
              </a:lnSpc>
            </a:pPr>
            <a:r>
              <a:rPr lang="fr-FR" sz="2400" b="1" dirty="0" smtClean="0"/>
              <a:t>1.4. Un </a:t>
            </a:r>
            <a:r>
              <a:rPr lang="fr-FR" sz="2400" b="1" dirty="0" err="1" smtClean="0"/>
              <a:t>méthaniseur</a:t>
            </a:r>
            <a:r>
              <a:rPr lang="fr-FR" sz="2400" b="1" dirty="0" smtClean="0"/>
              <a:t> de cette taille peut produire 750 000 m3 de biogaz par an. L'énergie que peut produire 1 m3 de biogaz vaut 21 MJ. Les pertes thermiques totales sont évaluées à 1,6 kW en moyenne. Comparer la valeur de l'énergie stockée sous forme de biogaz aux pertes thermiques de l'installation. Commenter. </a:t>
            </a:r>
            <a:endParaRPr lang="fr-FR"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79512" y="548680"/>
            <a:ext cx="8748465"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1.1. Transfert par conduction thermique.</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lnSpc>
                <a:spcPct val="150000"/>
              </a:lnSpc>
              <a:spcBef>
                <a:spcPct val="0"/>
              </a:spcBef>
              <a:spcAft>
                <a:spcPct val="0"/>
              </a:spcAft>
            </a:pP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1.2.</a:t>
            </a:r>
            <a:r>
              <a:rPr kumimoji="0" lang="fr-FR" sz="2400" b="1" i="0" u="none" strike="noStrike" cap="none" normalizeH="0" dirty="0" smtClean="0">
                <a:ln>
                  <a:noFill/>
                </a:ln>
                <a:solidFill>
                  <a:srgbClr val="000000"/>
                </a:solidFill>
                <a:effectLst/>
                <a:latin typeface="Arial" pitchFamily="34" charset="0"/>
                <a:ea typeface="Times New Roman" pitchFamily="18" charset="0"/>
                <a:cs typeface="Arial" pitchFamily="34" charset="0"/>
              </a:rPr>
              <a:t> </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Les résistances thermiques des parois accolées</a:t>
            </a:r>
            <a:r>
              <a:rPr kumimoji="0" lang="fr-FR" sz="2400" b="1" i="0" u="none" strike="noStrike" cap="none" normalizeH="0" dirty="0" smtClean="0">
                <a:ln>
                  <a:noFill/>
                </a:ln>
                <a:solidFill>
                  <a:srgbClr val="000000"/>
                </a:solidFill>
                <a:effectLst/>
                <a:latin typeface="Arial" pitchFamily="34" charset="0"/>
                <a:ea typeface="Times New Roman" pitchFamily="18" charset="0"/>
                <a:cs typeface="Arial" pitchFamily="34" charset="0"/>
              </a:rPr>
              <a:t> </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s'additionnent.</a:t>
            </a:r>
          </a:p>
          <a:p>
            <a:pPr lvl="0" algn="just" eaLnBrk="0" fontAlgn="base" hangingPunct="0">
              <a:lnSpc>
                <a:spcPct val="150000"/>
              </a:lnSpc>
              <a:spcBef>
                <a:spcPct val="0"/>
              </a:spcBef>
              <a:spcAft>
                <a:spcPct val="0"/>
              </a:spcAft>
            </a:pPr>
            <a:endParaRPr lang="fr-FR" sz="2400" b="1" dirty="0" smtClean="0">
              <a:solidFill>
                <a:srgbClr val="000000"/>
              </a:solidFill>
              <a:latin typeface="Arial" pitchFamily="34" charset="0"/>
              <a:ea typeface="Times New Roman" pitchFamily="18" charset="0"/>
              <a:cs typeface="Arial" pitchFamily="34" charset="0"/>
            </a:endParaRPr>
          </a:p>
          <a:p>
            <a:pPr lvl="0" algn="just" eaLnBrk="0" fontAlgn="base" hangingPunct="0">
              <a:lnSpc>
                <a:spcPct val="150000"/>
              </a:lnSpc>
              <a:spcBef>
                <a:spcPct val="0"/>
              </a:spcBef>
              <a:spcAft>
                <a:spcPct val="0"/>
              </a:spcAft>
            </a:pPr>
            <a:endParaRPr lang="fr-FR" sz="2400" b="1" dirty="0" smtClean="0">
              <a:solidFill>
                <a:srgbClr val="000000"/>
              </a:solidFill>
              <a:latin typeface="Arial" pitchFamily="34" charset="0"/>
              <a:ea typeface="Times New Roman" pitchFamily="18" charset="0"/>
              <a:cs typeface="Arial" pitchFamily="34" charset="0"/>
            </a:endParaRPr>
          </a:p>
          <a:p>
            <a:pPr lvl="0" algn="just" eaLnBrk="0" fontAlgn="base" hangingPunct="0">
              <a:lnSpc>
                <a:spcPct val="150000"/>
              </a:lnSpc>
              <a:spcBef>
                <a:spcPct val="0"/>
              </a:spcBef>
              <a:spcAft>
                <a:spcPct val="0"/>
              </a:spcAft>
            </a:pPr>
            <a:endPar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lvl="0" algn="just" eaLnBrk="0" fontAlgn="base" hangingPunct="0">
              <a:lnSpc>
                <a:spcPct val="150000"/>
              </a:lnSpc>
              <a:spcBef>
                <a:spcPct val="0"/>
              </a:spcBef>
              <a:spcAft>
                <a:spcPct val="0"/>
              </a:spcAft>
            </a:pPr>
            <a:endParaRPr lang="fr-FR" sz="2400" b="1" dirty="0" smtClean="0">
              <a:solidFill>
                <a:srgbClr val="000000"/>
              </a:solidFill>
              <a:latin typeface="Arial" pitchFamily="34" charset="0"/>
              <a:ea typeface="Times New Roman" pitchFamily="18" charset="0"/>
              <a:cs typeface="Arial" pitchFamily="34" charset="0"/>
            </a:endParaRPr>
          </a:p>
          <a:p>
            <a:pPr lvl="0" algn="just" eaLnBrk="0" fontAlgn="base" hangingPunct="0">
              <a:lnSpc>
                <a:spcPct val="150000"/>
              </a:lnSpc>
              <a:spcBef>
                <a:spcPct val="0"/>
              </a:spcBef>
              <a:spcAft>
                <a:spcPct val="0"/>
              </a:spcAft>
            </a:pPr>
            <a:endPar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lvl="0" algn="just" eaLnBrk="0" fontAlgn="base" hangingPunct="0">
              <a:lnSpc>
                <a:spcPct val="150000"/>
              </a:lnSpc>
              <a:spcBef>
                <a:spcPct val="0"/>
              </a:spcBef>
              <a:spcAft>
                <a:spcPct val="0"/>
              </a:spcAft>
            </a:pPr>
            <a:r>
              <a:rPr kumimoji="0" lang="fr-FR" sz="2400" b="1"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R</a:t>
            </a:r>
            <a:r>
              <a:rPr kumimoji="0" lang="fr-FR" sz="2400" b="1" i="0" u="none" strike="noStrike" cap="none" normalizeH="0" baseline="-30000" dirty="0" err="1" smtClean="0">
                <a:ln>
                  <a:noFill/>
                </a:ln>
                <a:solidFill>
                  <a:srgbClr val="000000"/>
                </a:solidFill>
                <a:effectLst/>
                <a:latin typeface="Arial" pitchFamily="34" charset="0"/>
                <a:ea typeface="Times New Roman" pitchFamily="18" charset="0"/>
                <a:cs typeface="Arial" pitchFamily="34" charset="0"/>
              </a:rPr>
              <a:t>totale</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 (0,30 / 1,65  + 0,15 / 0,038  + 0,020 / 0,2) / 157 </a:t>
            </a:r>
            <a:r>
              <a:rPr lang="fr-FR" sz="2400" b="1" dirty="0" err="1" smtClean="0">
                <a:solidFill>
                  <a:srgbClr val="000000"/>
                </a:solidFill>
                <a:latin typeface="Arial" pitchFamily="34" charset="0"/>
                <a:ea typeface="Times New Roman" pitchFamily="18" charset="0"/>
                <a:cs typeface="Arial" pitchFamily="34" charset="0"/>
              </a:rPr>
              <a:t>R</a:t>
            </a:r>
            <a:r>
              <a:rPr lang="fr-FR" sz="2400" b="1" baseline="-30000" dirty="0" err="1" smtClean="0">
                <a:solidFill>
                  <a:srgbClr val="000000"/>
                </a:solidFill>
                <a:latin typeface="Arial" pitchFamily="34" charset="0"/>
                <a:ea typeface="Times New Roman" pitchFamily="18" charset="0"/>
                <a:cs typeface="Arial" pitchFamily="34" charset="0"/>
              </a:rPr>
              <a:t>totale</a:t>
            </a:r>
            <a:r>
              <a:rPr lang="fr-FR" sz="2400" b="1" baseline="-30000" dirty="0" smtClean="0">
                <a:solidFill>
                  <a:srgbClr val="000000"/>
                </a:solidFill>
                <a:latin typeface="Arial" pitchFamily="34" charset="0"/>
                <a:ea typeface="Times New Roman" pitchFamily="18" charset="0"/>
                <a:cs typeface="Arial" pitchFamily="34" charset="0"/>
              </a:rPr>
              <a:t> </a:t>
            </a:r>
            <a:r>
              <a:rPr lang="fr-FR" sz="2400" b="1" dirty="0" err="1" smtClean="0">
                <a:solidFill>
                  <a:srgbClr val="000000"/>
                </a:solidFill>
                <a:latin typeface="Arial" pitchFamily="34" charset="0"/>
                <a:ea typeface="Times New Roman" pitchFamily="18" charset="0"/>
                <a:cs typeface="Arial" pitchFamily="34" charset="0"/>
              </a:rPr>
              <a:t>R</a:t>
            </a:r>
            <a:r>
              <a:rPr lang="fr-FR" sz="2400" b="1" baseline="-30000" dirty="0" err="1" smtClean="0">
                <a:solidFill>
                  <a:srgbClr val="000000"/>
                </a:solidFill>
                <a:latin typeface="Arial" pitchFamily="34" charset="0"/>
                <a:ea typeface="Times New Roman" pitchFamily="18" charset="0"/>
                <a:cs typeface="Arial" pitchFamily="34" charset="0"/>
              </a:rPr>
              <a:t>totale</a:t>
            </a:r>
            <a:r>
              <a:rPr lang="fr-FR" sz="2400" b="1" baseline="-30000" dirty="0" smtClean="0">
                <a:solidFill>
                  <a:srgbClr val="000000"/>
                </a:solidFill>
                <a:latin typeface="Arial" pitchFamily="34" charset="0"/>
                <a:ea typeface="Times New Roman" pitchFamily="18" charset="0"/>
                <a:cs typeface="Arial" pitchFamily="34" charset="0"/>
              </a:rPr>
              <a:t> </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=0,02694 ~2,7 10</a:t>
            </a:r>
            <a:r>
              <a:rPr kumimoji="0" lang="fr-FR" sz="2400" b="1" i="0" u="none" strike="noStrike" cap="none" normalizeH="0" baseline="30000" dirty="0" smtClean="0">
                <a:ln>
                  <a:noFill/>
                </a:ln>
                <a:solidFill>
                  <a:srgbClr val="000000"/>
                </a:solidFill>
                <a:effectLst/>
                <a:latin typeface="Arial" pitchFamily="34" charset="0"/>
                <a:ea typeface="Times New Roman" pitchFamily="18" charset="0"/>
                <a:cs typeface="Arial" pitchFamily="34" charset="0"/>
              </a:rPr>
              <a:t>-2</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K W</a:t>
            </a:r>
            <a:r>
              <a:rPr kumimoji="0" lang="fr-FR" sz="2400" b="1" i="0" u="none" strike="noStrike" cap="none" normalizeH="0" baseline="30000" dirty="0" smtClean="0">
                <a:ln>
                  <a:noFill/>
                </a:ln>
                <a:solidFill>
                  <a:srgbClr val="000000"/>
                </a:solidFill>
                <a:effectLst/>
                <a:latin typeface="Arial" pitchFamily="34" charset="0"/>
                <a:ea typeface="Times New Roman" pitchFamily="18" charset="0"/>
                <a:cs typeface="Arial" pitchFamily="34" charset="0"/>
              </a:rPr>
              <a:t>-1</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pic>
        <p:nvPicPr>
          <p:cNvPr id="1028" name="Picture 4"/>
          <p:cNvPicPr>
            <a:picLocks noChangeAspect="1" noChangeArrowheads="1"/>
          </p:cNvPicPr>
          <p:nvPr/>
        </p:nvPicPr>
        <p:blipFill>
          <a:blip r:embed="rId2" cstate="print"/>
          <a:srcRect/>
          <a:stretch>
            <a:fillRect/>
          </a:stretch>
        </p:blipFill>
        <p:spPr bwMode="auto">
          <a:xfrm>
            <a:off x="1331640" y="2508583"/>
            <a:ext cx="6480720" cy="2232248"/>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568952" cy="6186309"/>
          </a:xfrm>
          <a:prstGeom prst="rect">
            <a:avLst/>
          </a:prstGeom>
        </p:spPr>
        <p:txBody>
          <a:bodyPr wrap="square">
            <a:spAutoFit/>
          </a:bodyPr>
          <a:lstStyle/>
          <a:p>
            <a:pPr lvl="0" algn="just" eaLnBrk="0" fontAlgn="base" hangingPunct="0">
              <a:lnSpc>
                <a:spcPct val="150000"/>
              </a:lnSpc>
              <a:spcBef>
                <a:spcPct val="0"/>
              </a:spcBef>
              <a:spcAft>
                <a:spcPct val="0"/>
              </a:spcAft>
            </a:pPr>
            <a:r>
              <a:rPr lang="fr-FR" sz="2400" b="1" dirty="0" smtClean="0">
                <a:latin typeface="Arial" pitchFamily="34" charset="0"/>
                <a:ea typeface="Times New Roman" pitchFamily="18" charset="0"/>
                <a:cs typeface="Arial" pitchFamily="34" charset="0"/>
              </a:rPr>
              <a:t>1.3. La température moyenne de l'air est 10°C.</a:t>
            </a:r>
            <a:endParaRPr lang="fr-FR" sz="2400" b="1"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fr-FR" sz="2400" b="1" dirty="0" smtClean="0">
                <a:latin typeface="Arial" pitchFamily="34" charset="0"/>
                <a:ea typeface="Times New Roman" pitchFamily="18" charset="0"/>
                <a:cs typeface="Arial" pitchFamily="34" charset="0"/>
              </a:rPr>
              <a:t>1.3.1. </a:t>
            </a:r>
            <a:r>
              <a:rPr lang="fr-FR" sz="2400" b="1" dirty="0" err="1" smtClean="0">
                <a:latin typeface="Arial" pitchFamily="34" charset="0"/>
                <a:ea typeface="Times New Roman" pitchFamily="18" charset="0"/>
                <a:cs typeface="Arial" pitchFamily="34" charset="0"/>
              </a:rPr>
              <a:t>Représention</a:t>
            </a:r>
            <a:r>
              <a:rPr lang="fr-FR" sz="2400" b="1" dirty="0" smtClean="0">
                <a:latin typeface="Arial" pitchFamily="34" charset="0"/>
                <a:ea typeface="Times New Roman" pitchFamily="18" charset="0"/>
                <a:cs typeface="Arial" pitchFamily="34" charset="0"/>
              </a:rPr>
              <a:t> de flux thermique </a:t>
            </a:r>
            <a:r>
              <a:rPr lang="fr-FR" sz="2400" b="1" dirty="0" smtClean="0">
                <a:latin typeface="Symbol" pitchFamily="18" charset="2"/>
                <a:ea typeface="Times New Roman" pitchFamily="18" charset="0"/>
                <a:cs typeface="Arial" pitchFamily="34" charset="0"/>
              </a:rPr>
              <a:t>F</a:t>
            </a:r>
            <a:r>
              <a:rPr lang="fr-FR" sz="2400" b="1" dirty="0" smtClean="0">
                <a:latin typeface="Arial" pitchFamily="34" charset="0"/>
                <a:ea typeface="Times New Roman" pitchFamily="18" charset="0"/>
                <a:cs typeface="Arial" pitchFamily="34" charset="0"/>
              </a:rPr>
              <a:t> à travers la paroi verticale du </a:t>
            </a:r>
            <a:r>
              <a:rPr lang="fr-FR" sz="2400" b="1" dirty="0" err="1" smtClean="0">
                <a:latin typeface="Arial" pitchFamily="34" charset="0"/>
                <a:ea typeface="Times New Roman" pitchFamily="18" charset="0"/>
                <a:cs typeface="Arial" pitchFamily="34" charset="0"/>
              </a:rPr>
              <a:t>méthaniqeur</a:t>
            </a:r>
            <a:r>
              <a:rPr lang="fr-FR" sz="2400" b="1" dirty="0" smtClean="0">
                <a:latin typeface="Arial" pitchFamily="34" charset="0"/>
                <a:ea typeface="Times New Roman" pitchFamily="18" charset="0"/>
                <a:cs typeface="Arial" pitchFamily="34" charset="0"/>
              </a:rPr>
              <a:t> par une flèche. </a:t>
            </a:r>
          </a:p>
          <a:p>
            <a:pPr lvl="0" algn="just" eaLnBrk="0" fontAlgn="base" hangingPunct="0">
              <a:lnSpc>
                <a:spcPct val="150000"/>
              </a:lnSpc>
              <a:spcBef>
                <a:spcPct val="0"/>
              </a:spcBef>
              <a:spcAft>
                <a:spcPct val="0"/>
              </a:spcAft>
            </a:pPr>
            <a:endParaRPr lang="fr-FR" sz="2400" b="1" dirty="0" smtClean="0">
              <a:latin typeface="Arial" pitchFamily="34" charset="0"/>
              <a:ea typeface="Times New Roman" pitchFamily="18" charset="0"/>
              <a:cs typeface="Arial" pitchFamily="34" charset="0"/>
            </a:endParaRPr>
          </a:p>
          <a:p>
            <a:pPr lvl="0" algn="just" eaLnBrk="0" fontAlgn="base" hangingPunct="0">
              <a:lnSpc>
                <a:spcPct val="150000"/>
              </a:lnSpc>
              <a:spcBef>
                <a:spcPct val="0"/>
              </a:spcBef>
              <a:spcAft>
                <a:spcPct val="0"/>
              </a:spcAft>
            </a:pPr>
            <a:endParaRPr lang="fr-FR" sz="2400" b="1" dirty="0" smtClean="0">
              <a:latin typeface="Arial" pitchFamily="34" charset="0"/>
              <a:ea typeface="Times New Roman" pitchFamily="18" charset="0"/>
              <a:cs typeface="Arial" pitchFamily="34" charset="0"/>
            </a:endParaRPr>
          </a:p>
          <a:p>
            <a:pPr lvl="0" algn="just" eaLnBrk="0" fontAlgn="base" hangingPunct="0">
              <a:lnSpc>
                <a:spcPct val="150000"/>
              </a:lnSpc>
              <a:spcBef>
                <a:spcPct val="0"/>
              </a:spcBef>
              <a:spcAft>
                <a:spcPct val="0"/>
              </a:spcAft>
            </a:pPr>
            <a:endParaRPr lang="fr-FR" sz="2400" b="1" dirty="0" smtClean="0">
              <a:latin typeface="Arial" pitchFamily="34" charset="0"/>
              <a:ea typeface="Times New Roman" pitchFamily="18" charset="0"/>
              <a:cs typeface="Arial" pitchFamily="34" charset="0"/>
            </a:endParaRPr>
          </a:p>
          <a:p>
            <a:pPr lvl="0" algn="just" eaLnBrk="0" fontAlgn="base" hangingPunct="0">
              <a:lnSpc>
                <a:spcPct val="150000"/>
              </a:lnSpc>
              <a:spcBef>
                <a:spcPct val="0"/>
              </a:spcBef>
              <a:spcAft>
                <a:spcPct val="0"/>
              </a:spcAft>
            </a:pPr>
            <a:endParaRPr lang="fr-FR" sz="2400" b="1" dirty="0" smtClean="0">
              <a:latin typeface="Arial" pitchFamily="34" charset="0"/>
              <a:ea typeface="Times New Roman" pitchFamily="18" charset="0"/>
              <a:cs typeface="Arial" pitchFamily="34" charset="0"/>
            </a:endParaRPr>
          </a:p>
          <a:p>
            <a:pPr lvl="0" algn="just" eaLnBrk="0" fontAlgn="base" hangingPunct="0">
              <a:lnSpc>
                <a:spcPct val="150000"/>
              </a:lnSpc>
              <a:spcBef>
                <a:spcPct val="0"/>
              </a:spcBef>
              <a:spcAft>
                <a:spcPct val="0"/>
              </a:spcAft>
            </a:pPr>
            <a:r>
              <a:rPr lang="fr-FR" sz="2400" b="1" dirty="0" smtClean="0">
                <a:latin typeface="Arial" pitchFamily="34" charset="0"/>
                <a:ea typeface="Times New Roman" pitchFamily="18" charset="0"/>
                <a:cs typeface="Arial" pitchFamily="34" charset="0"/>
              </a:rPr>
              <a:t>Justification</a:t>
            </a:r>
            <a:endParaRPr lang="fr-FR" sz="2400" b="1"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fr-FR" sz="2400" b="1" dirty="0" smtClean="0">
                <a:latin typeface="Arial" pitchFamily="34" charset="0"/>
                <a:ea typeface="Times New Roman" pitchFamily="18" charset="0"/>
                <a:cs typeface="Arial" pitchFamily="34" charset="0"/>
              </a:rPr>
              <a:t>Le flux thermique est dirigé du </a:t>
            </a:r>
            <a:r>
              <a:rPr lang="fr-FR" sz="2400" b="1" dirty="0" err="1" smtClean="0">
                <a:latin typeface="Arial" pitchFamily="34" charset="0"/>
                <a:ea typeface="Times New Roman" pitchFamily="18" charset="0"/>
                <a:cs typeface="Arial" pitchFamily="34" charset="0"/>
              </a:rPr>
              <a:t>digestat</a:t>
            </a:r>
            <a:r>
              <a:rPr lang="fr-FR" sz="2400" b="1" dirty="0" smtClean="0">
                <a:latin typeface="Arial" pitchFamily="34" charset="0"/>
                <a:ea typeface="Times New Roman" pitchFamily="18" charset="0"/>
                <a:cs typeface="Arial" pitchFamily="34" charset="0"/>
              </a:rPr>
              <a:t> ( </a:t>
            </a:r>
            <a:r>
              <a:rPr lang="fr-FR" sz="2400" b="1" dirty="0" err="1" smtClean="0">
                <a:latin typeface="Arial" pitchFamily="34" charset="0"/>
                <a:ea typeface="Times New Roman" pitchFamily="18" charset="0"/>
                <a:cs typeface="Arial" pitchFamily="34" charset="0"/>
              </a:rPr>
              <a:t>corsps</a:t>
            </a:r>
            <a:r>
              <a:rPr lang="fr-FR" sz="2400" b="1" dirty="0" smtClean="0">
                <a:latin typeface="Arial" pitchFamily="34" charset="0"/>
                <a:ea typeface="Times New Roman" pitchFamily="18" charset="0"/>
                <a:cs typeface="Arial" pitchFamily="34" charset="0"/>
              </a:rPr>
              <a:t> chaud 38°C) vers l'air extérieur </a:t>
            </a:r>
            <a:endParaRPr lang="fr-FR" sz="2400" b="1"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fr-FR" sz="2400" b="1" dirty="0" smtClean="0">
                <a:latin typeface="Arial" pitchFamily="34" charset="0"/>
                <a:ea typeface="Times New Roman" pitchFamily="18" charset="0"/>
                <a:cs typeface="Arial" pitchFamily="34" charset="0"/>
              </a:rPr>
              <a:t>( corps froid 10°C).</a:t>
            </a:r>
            <a:endParaRPr lang="fr-FR" sz="2400" b="1" dirty="0" smtClean="0">
              <a:latin typeface="Arial" pitchFamily="34" charset="0"/>
              <a:cs typeface="Arial" pitchFamily="34" charset="0"/>
            </a:endParaRPr>
          </a:p>
        </p:txBody>
      </p:sp>
      <p:pic>
        <p:nvPicPr>
          <p:cNvPr id="4" name="Image 1" descr="http://chimix.com/an18/bac/image/etrang1800.jpg"/>
          <p:cNvPicPr>
            <a:picLocks noChangeAspect="1" noChangeArrowheads="1"/>
          </p:cNvPicPr>
          <p:nvPr/>
        </p:nvPicPr>
        <p:blipFill>
          <a:blip r:embed="rId2" cstate="print"/>
          <a:srcRect/>
          <a:stretch>
            <a:fillRect/>
          </a:stretch>
        </p:blipFill>
        <p:spPr bwMode="auto">
          <a:xfrm>
            <a:off x="1907704" y="2276872"/>
            <a:ext cx="5328592" cy="1944216"/>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ChangeArrowheads="1"/>
          </p:cNvSpPr>
          <p:nvPr/>
        </p:nvSpPr>
        <p:spPr bwMode="auto">
          <a:xfrm>
            <a:off x="323528" y="908720"/>
            <a:ext cx="8496944"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1.3.2. Calculer la valeur de ce flux.</a:t>
            </a:r>
          </a:p>
          <a:p>
            <a:pPr marL="0" marR="0" lvl="0" indent="0" algn="just" defTabSz="914400" rtl="0" eaLnBrk="1" fontAlgn="base" latinLnBrk="0" hangingPunct="1">
              <a:lnSpc>
                <a:spcPct val="150000"/>
              </a:lnSpc>
              <a:spcBef>
                <a:spcPct val="0"/>
              </a:spcBef>
              <a:spcAft>
                <a:spcPct val="0"/>
              </a:spcAft>
              <a:buClrTx/>
              <a:buSzTx/>
              <a:buFontTx/>
              <a:buNone/>
              <a:tabLst/>
            </a:pPr>
            <a:endParaRPr lang="fr-FR" sz="2400" b="1" dirty="0" smtClean="0">
              <a:latin typeface="Arial" pitchFamily="34" charset="0"/>
              <a:cs typeface="Arial" pitchFamily="34" charset="0"/>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1.4. Un </a:t>
            </a:r>
            <a:r>
              <a:rPr kumimoji="0" lang="fr-FR" sz="2400" b="1"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méthaniseur</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de cette taille peut produire 750 000 m</a:t>
            </a:r>
            <a:r>
              <a:rPr kumimoji="0" lang="fr-FR" sz="2400" b="1" i="0" u="none" strike="noStrike" cap="none" normalizeH="0" baseline="30000" dirty="0" smtClean="0">
                <a:ln>
                  <a:noFill/>
                </a:ln>
                <a:solidFill>
                  <a:srgbClr val="000000"/>
                </a:solidFill>
                <a:effectLst/>
                <a:latin typeface="Arial" pitchFamily="34" charset="0"/>
                <a:ea typeface="Times New Roman" pitchFamily="18" charset="0"/>
                <a:cs typeface="Arial" pitchFamily="34" charset="0"/>
              </a:rPr>
              <a:t>3</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de biogaz par an. L'énergie que peut produire 1 m</a:t>
            </a:r>
            <a:r>
              <a:rPr kumimoji="0" lang="fr-FR" sz="2400" b="1" i="0" u="none" strike="noStrike" cap="none" normalizeH="0" baseline="30000" dirty="0" smtClean="0">
                <a:ln>
                  <a:noFill/>
                </a:ln>
                <a:solidFill>
                  <a:srgbClr val="000000"/>
                </a:solidFill>
                <a:effectLst/>
                <a:latin typeface="Arial" pitchFamily="34" charset="0"/>
                <a:ea typeface="Times New Roman" pitchFamily="18" charset="0"/>
                <a:cs typeface="Arial" pitchFamily="34" charset="0"/>
              </a:rPr>
              <a:t>3</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de biogaz vaut 21 MJ. Les pertes thermiques totales sont évaluées à 1,6 kW en moyenne. Comparer la valeur de l'énergie stockée sous forme de biogaz aux pertes thermiques de l'installation. Commenter.</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Picture 2"/>
          <p:cNvPicPr>
            <a:picLocks noChangeAspect="1" noChangeArrowheads="1"/>
          </p:cNvPicPr>
          <p:nvPr/>
        </p:nvPicPr>
        <p:blipFill>
          <a:blip r:embed="rId2" cstate="print"/>
          <a:srcRect/>
          <a:stretch>
            <a:fillRect/>
          </a:stretch>
        </p:blipFill>
        <p:spPr bwMode="auto">
          <a:xfrm>
            <a:off x="899592" y="1772816"/>
            <a:ext cx="7344816" cy="64807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548680"/>
            <a:ext cx="8496944" cy="2308324"/>
          </a:xfrm>
          <a:prstGeom prst="rect">
            <a:avLst/>
          </a:prstGeom>
        </p:spPr>
        <p:txBody>
          <a:bodyPr wrap="square">
            <a:spAutoFit/>
          </a:bodyPr>
          <a:lstStyle/>
          <a:p>
            <a:pPr algn="just">
              <a:lnSpc>
                <a:spcPct val="150000"/>
              </a:lnSpc>
            </a:pPr>
            <a:r>
              <a:rPr lang="fr-FR" sz="2400" b="1" dirty="0" smtClean="0"/>
              <a:t>Le recyclage est un enjeu majeur dans notre société. Dans notre poubelle nous trouvons des déchets ménagers, toxiques, végétaux… Quel est l’avenir de ces déchets ? Que deviennent-ils après être jetés dans la poubelle ? </a:t>
            </a:r>
            <a:endParaRPr lang="fr-FR" sz="2400" b="1" dirty="0"/>
          </a:p>
        </p:txBody>
      </p:sp>
      <p:sp>
        <p:nvSpPr>
          <p:cNvPr id="5" name="Rectangle 4"/>
          <p:cNvSpPr/>
          <p:nvPr/>
        </p:nvSpPr>
        <p:spPr>
          <a:xfrm>
            <a:off x="323528" y="2852936"/>
            <a:ext cx="8496944" cy="3359061"/>
          </a:xfrm>
          <a:prstGeom prst="rect">
            <a:avLst/>
          </a:prstGeom>
        </p:spPr>
        <p:txBody>
          <a:bodyPr wrap="square">
            <a:spAutoFit/>
          </a:bodyPr>
          <a:lstStyle/>
          <a:p>
            <a:pPr algn="just">
              <a:lnSpc>
                <a:spcPct val="150000"/>
              </a:lnSpc>
            </a:pPr>
            <a:r>
              <a:rPr lang="fr-FR" sz="2400" b="1" dirty="0" smtClean="0"/>
              <a:t>Eugène René Poubelle, né à Caen en Normandie le 15 avril 1831 et mort à Paris le 15 juillet 1907, est un juriste, administrateur et diplomate français. Il a donné son nom aux récipients contenant les déchets ménagers (les poubelles) à travers les décisions qu'il a prises à partir de 1883 en tant que préfet de la Seine, afin d'améliorer l'hygiène de la ville de Paris. </a:t>
            </a:r>
            <a:endParaRPr lang="fr-FR" sz="24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251520" y="1362248"/>
            <a:ext cx="8568952"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lnSpc>
                <a:spcPct val="150000"/>
              </a:lnSpc>
              <a:spcBef>
                <a:spcPct val="0"/>
              </a:spcBef>
              <a:spcAft>
                <a:spcPct val="0"/>
              </a:spcAft>
            </a:pP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Pertes thermiques par an : 1,6 x365 x24 x3600 ~5,0 10</a:t>
            </a:r>
            <a:r>
              <a:rPr kumimoji="0" lang="fr-FR" sz="2400" b="1" i="0" u="none" strike="noStrike" cap="none" normalizeH="0" baseline="30000" dirty="0" smtClean="0">
                <a:ln>
                  <a:noFill/>
                </a:ln>
                <a:solidFill>
                  <a:srgbClr val="000000"/>
                </a:solidFill>
                <a:effectLst/>
                <a:latin typeface="Arial" pitchFamily="34" charset="0"/>
                <a:ea typeface="Times New Roman" pitchFamily="18" charset="0"/>
                <a:cs typeface="Arial" pitchFamily="34" charset="0"/>
              </a:rPr>
              <a:t>7</a:t>
            </a:r>
            <a:r>
              <a:rPr lang="fr-FR" sz="2400" b="1" dirty="0" smtClean="0">
                <a:solidFill>
                  <a:srgbClr val="000000"/>
                </a:solidFill>
                <a:latin typeface="Arial" pitchFamily="34" charset="0"/>
                <a:ea typeface="Times New Roman" pitchFamily="18" charset="0"/>
                <a:cs typeface="Arial" pitchFamily="34" charset="0"/>
              </a:rPr>
              <a:t> kJ </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5,0 10</a:t>
            </a:r>
            <a:r>
              <a:rPr kumimoji="0" lang="fr-FR" sz="2400" b="1" i="0" u="none" strike="noStrike" cap="none" normalizeH="0" baseline="30000" dirty="0" smtClean="0">
                <a:ln>
                  <a:noFill/>
                </a:ln>
                <a:solidFill>
                  <a:srgbClr val="000000"/>
                </a:solidFill>
                <a:effectLst/>
                <a:latin typeface="Arial" pitchFamily="34" charset="0"/>
                <a:ea typeface="Times New Roman" pitchFamily="18" charset="0"/>
                <a:cs typeface="Arial" pitchFamily="34" charset="0"/>
              </a:rPr>
              <a:t>4</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MJ.</a:t>
            </a:r>
          </a:p>
          <a:p>
            <a:pPr lvl="0" fontAlgn="base">
              <a:spcBef>
                <a:spcPct val="0"/>
              </a:spcBef>
              <a:spcAft>
                <a:spcPct val="0"/>
              </a:spcAft>
            </a:pP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r>
            <a:b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b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Energie stockée : 750 000 x 21 ~1,6 10</a:t>
            </a:r>
            <a:r>
              <a:rPr kumimoji="0" lang="fr-FR" sz="2400" b="1" i="0" u="none" strike="noStrike" cap="none" normalizeH="0" baseline="30000" dirty="0" smtClean="0">
                <a:ln>
                  <a:noFill/>
                </a:ln>
                <a:solidFill>
                  <a:srgbClr val="000000"/>
                </a:solidFill>
                <a:effectLst/>
                <a:latin typeface="Arial" pitchFamily="34" charset="0"/>
                <a:ea typeface="Times New Roman" pitchFamily="18" charset="0"/>
                <a:cs typeface="Arial" pitchFamily="34" charset="0"/>
              </a:rPr>
              <a:t>7</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MJ.</a:t>
            </a:r>
          </a:p>
          <a:p>
            <a:pPr lvl="0" fontAlgn="base">
              <a:spcBef>
                <a:spcPct val="0"/>
              </a:spcBef>
              <a:spcAft>
                <a:spcPct val="0"/>
              </a:spcAft>
            </a:pP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r>
            <a:b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br>
            <a:r>
              <a:rPr lang="fr-FR" sz="2400" b="1" dirty="0" smtClean="0">
                <a:solidFill>
                  <a:srgbClr val="000000"/>
                </a:solidFill>
                <a:latin typeface="Arial" pitchFamily="34" charset="0"/>
                <a:ea typeface="Times New Roman" pitchFamily="18" charset="0"/>
                <a:cs typeface="Arial" pitchFamily="34" charset="0"/>
              </a:rPr>
              <a:t>Les pertes = ( </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5,0 10</a:t>
            </a:r>
            <a:r>
              <a:rPr kumimoji="0" lang="fr-FR" sz="2400" b="1" i="0" u="none" strike="noStrike" cap="none" normalizeH="0" baseline="30000" dirty="0" smtClean="0">
                <a:ln>
                  <a:noFill/>
                </a:ln>
                <a:solidFill>
                  <a:srgbClr val="000000"/>
                </a:solidFill>
                <a:effectLst/>
                <a:latin typeface="Arial" pitchFamily="34" charset="0"/>
                <a:ea typeface="Times New Roman" pitchFamily="18" charset="0"/>
                <a:cs typeface="Arial" pitchFamily="34" charset="0"/>
              </a:rPr>
              <a:t>4</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 1,6 10</a:t>
            </a:r>
            <a:r>
              <a:rPr kumimoji="0" lang="fr-FR" sz="2400" b="1" i="0" u="none" strike="noStrike" cap="none" normalizeH="0" baseline="30000" dirty="0" smtClean="0">
                <a:ln>
                  <a:noFill/>
                </a:ln>
                <a:solidFill>
                  <a:srgbClr val="000000"/>
                </a:solidFill>
                <a:effectLst/>
                <a:latin typeface="Arial" pitchFamily="34" charset="0"/>
                <a:ea typeface="Times New Roman" pitchFamily="18" charset="0"/>
                <a:cs typeface="Arial" pitchFamily="34" charset="0"/>
              </a:rPr>
              <a:t>7</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)x100 ) =~0,3 %.</a:t>
            </a:r>
          </a:p>
          <a:p>
            <a:pPr lvl="0" fontAlgn="base">
              <a:spcBef>
                <a:spcPct val="0"/>
              </a:spcBef>
              <a:spcAft>
                <a:spcPct val="0"/>
              </a:spcAft>
            </a:pP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Les pertes (donc l'énergie nécessaire à maintenir à 38°C le </a:t>
            </a:r>
            <a:r>
              <a:rPr kumimoji="0" lang="fr-FR" sz="2400" b="1"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digestat</a:t>
            </a:r>
            <a:r>
              <a:rPr kumimoji="0" lang="fr-FR"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 représentent 0,3 % de l'énergie stockée.</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520" y="404664"/>
            <a:ext cx="8640960" cy="1697068"/>
          </a:xfrm>
          <a:prstGeom prst="rect">
            <a:avLst/>
          </a:prstGeom>
        </p:spPr>
        <p:txBody>
          <a:bodyPr wrap="square">
            <a:spAutoFit/>
          </a:bodyPr>
          <a:lstStyle/>
          <a:p>
            <a:pPr algn="just">
              <a:lnSpc>
                <a:spcPct val="150000"/>
              </a:lnSpc>
            </a:pPr>
            <a:r>
              <a:rPr lang="fr-FR" sz="2400" b="1" dirty="0" smtClean="0"/>
              <a:t>La gestion des déchets regroupe différentes étapes : la collecte des déchets, le traitement des déchets, la valorisation des déchets et enfin le stockage. </a:t>
            </a:r>
            <a:endParaRPr lang="fr-FR" sz="2400" dirty="0"/>
          </a:p>
        </p:txBody>
      </p:sp>
      <p:sp>
        <p:nvSpPr>
          <p:cNvPr id="4" name="Rectangle 3"/>
          <p:cNvSpPr/>
          <p:nvPr/>
        </p:nvSpPr>
        <p:spPr>
          <a:xfrm>
            <a:off x="251520" y="2132856"/>
            <a:ext cx="8640960" cy="2308324"/>
          </a:xfrm>
          <a:prstGeom prst="rect">
            <a:avLst/>
          </a:prstGeom>
        </p:spPr>
        <p:txBody>
          <a:bodyPr wrap="square">
            <a:spAutoFit/>
          </a:bodyPr>
          <a:lstStyle/>
          <a:p>
            <a:pPr algn="just">
              <a:lnSpc>
                <a:spcPct val="150000"/>
              </a:lnSpc>
            </a:pPr>
            <a:r>
              <a:rPr lang="fr-FR" sz="2400" b="1" dirty="0" smtClean="0"/>
              <a:t>trier ses déchets en fonction de la famille des matériaux, pour faciliter leur recyclage. </a:t>
            </a:r>
          </a:p>
          <a:p>
            <a:pPr algn="just">
              <a:lnSpc>
                <a:spcPct val="150000"/>
              </a:lnSpc>
            </a:pPr>
            <a:r>
              <a:rPr lang="fr-FR" sz="2400" b="1" dirty="0" smtClean="0"/>
              <a:t>Des pictogrammes présents sur tous les produits nous aident dans ce geste écologique. </a:t>
            </a:r>
            <a:endParaRPr lang="fr-FR" sz="2400" b="1" dirty="0"/>
          </a:p>
        </p:txBody>
      </p:sp>
      <p:pic>
        <p:nvPicPr>
          <p:cNvPr id="1026" name="Picture 2"/>
          <p:cNvPicPr>
            <a:picLocks noChangeAspect="1" noChangeArrowheads="1"/>
          </p:cNvPicPr>
          <p:nvPr/>
        </p:nvPicPr>
        <p:blipFill>
          <a:blip r:embed="rId2" cstate="print"/>
          <a:srcRect/>
          <a:stretch>
            <a:fillRect/>
          </a:stretch>
        </p:blipFill>
        <p:spPr bwMode="auto">
          <a:xfrm>
            <a:off x="1259632" y="4509120"/>
            <a:ext cx="6696744" cy="194421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547664" y="836713"/>
            <a:ext cx="6048672" cy="51845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2627784" y="1196752"/>
            <a:ext cx="3816423" cy="4536504"/>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006838"/>
            <a:ext cx="8640960" cy="2862322"/>
          </a:xfrm>
          <a:prstGeom prst="rect">
            <a:avLst/>
          </a:prstGeom>
        </p:spPr>
        <p:txBody>
          <a:bodyPr wrap="square">
            <a:spAutoFit/>
          </a:bodyPr>
          <a:lstStyle/>
          <a:p>
            <a:pPr algn="just">
              <a:lnSpc>
                <a:spcPct val="150000"/>
              </a:lnSpc>
            </a:pPr>
            <a:r>
              <a:rPr lang="fr-FR" sz="2400" b="1" u="sng" dirty="0" smtClean="0"/>
              <a:t>LE RECYCLAGE : </a:t>
            </a:r>
          </a:p>
          <a:p>
            <a:pPr algn="just">
              <a:lnSpc>
                <a:spcPct val="150000"/>
              </a:lnSpc>
            </a:pPr>
            <a:r>
              <a:rPr lang="fr-FR" sz="2400" b="1" dirty="0" smtClean="0"/>
              <a:t>Le recyclage est la réutilisation d’un déchet dans un nouveau cycle de production. Le déchet peut remplacer totalement ou partiellement une matière première, par exemple utiliser des bouteilles en verre cassées pour en produire des nouvelles.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870967"/>
            <a:ext cx="8568952" cy="5078313"/>
          </a:xfrm>
          <a:prstGeom prst="rect">
            <a:avLst/>
          </a:prstGeom>
        </p:spPr>
        <p:txBody>
          <a:bodyPr wrap="square">
            <a:spAutoFit/>
          </a:bodyPr>
          <a:lstStyle/>
          <a:p>
            <a:pPr algn="just">
              <a:lnSpc>
                <a:spcPct val="150000"/>
              </a:lnSpc>
            </a:pPr>
            <a:r>
              <a:rPr lang="fr-FR" sz="2400" b="1" dirty="0" smtClean="0"/>
              <a:t>La récupération d’un déchet consiste à le sortir de son circuit traditionnel de traitement. La récupération se base sur le tri des déchets, par exemple jeter les bouteilles en plastique dans un conteneur spécifique. La récupération des déchets vient en amont de la valorisation, qui permet de redonner de la valeur aux déchets récupérés. </a:t>
            </a:r>
          </a:p>
          <a:p>
            <a:pPr algn="just">
              <a:lnSpc>
                <a:spcPct val="150000"/>
              </a:lnSpc>
            </a:pPr>
            <a:r>
              <a:rPr lang="fr-FR" sz="2400" b="1" dirty="0" smtClean="0"/>
              <a:t>Le réemploi, c’est tout simplement réutiliser le déchet dans un usage similaire pour prolonger sa durée de vie. (ex : consignes bouteilles).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332656"/>
            <a:ext cx="8496944" cy="6186309"/>
          </a:xfrm>
          <a:prstGeom prst="rect">
            <a:avLst/>
          </a:prstGeom>
        </p:spPr>
        <p:txBody>
          <a:bodyPr wrap="square">
            <a:spAutoFit/>
          </a:bodyPr>
          <a:lstStyle/>
          <a:p>
            <a:pPr algn="just">
              <a:lnSpc>
                <a:spcPct val="150000"/>
              </a:lnSpc>
            </a:pPr>
            <a:r>
              <a:rPr lang="fr-FR" sz="2400" b="1" dirty="0" smtClean="0"/>
              <a:t>Les déchets peuvent être réutilisés dans une activité différente de celle de base. C’est ce qu’on appelle la réutilisation. </a:t>
            </a:r>
          </a:p>
          <a:p>
            <a:pPr algn="just">
              <a:lnSpc>
                <a:spcPct val="150000"/>
              </a:lnSpc>
            </a:pPr>
            <a:r>
              <a:rPr lang="fr-FR" sz="2400" b="1" dirty="0" smtClean="0"/>
              <a:t>Un procédé chimique ou physique permet de donner des caractéristiques à un déchet pour l’utiliser à la place d’une matière première. C’est la régénération, ce procédé est utilisé pour les huiles usées. </a:t>
            </a:r>
          </a:p>
          <a:p>
            <a:pPr algn="just"/>
            <a:endParaRPr lang="fr-FR" sz="2400" b="1" dirty="0" smtClean="0"/>
          </a:p>
          <a:p>
            <a:pPr algn="just">
              <a:lnSpc>
                <a:spcPct val="150000"/>
              </a:lnSpc>
            </a:pPr>
            <a:r>
              <a:rPr lang="fr-FR" sz="2400" b="1" u="sng" dirty="0" smtClean="0"/>
              <a:t>VALORISATION DES DÉCHETS : DÉFINITION </a:t>
            </a:r>
          </a:p>
          <a:p>
            <a:pPr algn="just">
              <a:lnSpc>
                <a:spcPct val="150000"/>
              </a:lnSpc>
            </a:pPr>
            <a:r>
              <a:rPr lang="fr-FR" sz="2400" b="1" dirty="0" smtClean="0"/>
              <a:t>Valoriser c’est donner de la valeur à un objet, à une matière, à quelque chose. Le terme de valorisation apparaît pour la première fois en 1984. </a:t>
            </a:r>
          </a:p>
        </p:txBody>
      </p:sp>
    </p:spTree>
  </p:cSld>
  <p:clrMapOvr>
    <a:masterClrMapping/>
  </p:clrMapOvr>
</p:sld>
</file>

<file path=ppt/theme/theme1.xml><?xml version="1.0" encoding="utf-8"?>
<a:theme xmlns:a="http://schemas.openxmlformats.org/drawingml/2006/main" name="Thème Office">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5838</TotalTime>
  <Words>1660</Words>
  <Application>Microsoft Office PowerPoint</Application>
  <PresentationFormat>Affichage à l'écran (4:3)</PresentationFormat>
  <Paragraphs>88</Paragraphs>
  <Slides>30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30</vt:i4>
      </vt:variant>
    </vt:vector>
  </HeadingPairs>
  <TitlesOfParts>
    <vt:vector size="35" baseType="lpstr">
      <vt:lpstr>Arial</vt:lpstr>
      <vt:lpstr>Calibri</vt:lpstr>
      <vt:lpstr>Symbol</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lenovo</dc:creator>
  <cp:lastModifiedBy>lenovo</cp:lastModifiedBy>
  <cp:revision>151</cp:revision>
  <dcterms:created xsi:type="dcterms:W3CDTF">2021-05-05T22:08:29Z</dcterms:created>
  <dcterms:modified xsi:type="dcterms:W3CDTF">2024-11-30T15:07:02Z</dcterms:modified>
</cp:coreProperties>
</file>