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2" r:id="rId5"/>
    <p:sldId id="268" r:id="rId6"/>
    <p:sldId id="270" r:id="rId7"/>
    <p:sldId id="271" r:id="rId8"/>
    <p:sldId id="272" r:id="rId9"/>
    <p:sldId id="273" r:id="rId10"/>
    <p:sldId id="274" r:id="rId11"/>
    <p:sldId id="269" r:id="rId12"/>
    <p:sldId id="275" r:id="rId13"/>
    <p:sldId id="277" r:id="rId14"/>
    <p:sldId id="278"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35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18/11/2024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18/11/2024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18/11/2024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18/11/2024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F21B7B8-71A3-4031-B962-6BEB7F8785CF}" type="datetimeFigureOut">
              <a:rPr lang="fr-FR" smtClean="0"/>
              <a:pPr/>
              <a:t>18/11/2024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F21B7B8-71A3-4031-B962-6BEB7F8785CF}" type="datetimeFigureOut">
              <a:rPr lang="fr-FR" smtClean="0"/>
              <a:pPr/>
              <a:t>18/11/2024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F21B7B8-71A3-4031-B962-6BEB7F8785CF}" type="datetimeFigureOut">
              <a:rPr lang="fr-FR" smtClean="0"/>
              <a:pPr/>
              <a:t>18/11/2024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F21B7B8-71A3-4031-B962-6BEB7F8785CF}" type="datetimeFigureOut">
              <a:rPr lang="fr-FR" smtClean="0"/>
              <a:pPr/>
              <a:t>18/11/2024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F21B7B8-71A3-4031-B962-6BEB7F8785CF}" type="datetimeFigureOut">
              <a:rPr lang="fr-FR" smtClean="0"/>
              <a:pPr/>
              <a:t>18/11/2024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F21B7B8-71A3-4031-B962-6BEB7F8785CF}" type="datetimeFigureOut">
              <a:rPr lang="fr-FR" smtClean="0"/>
              <a:pPr/>
              <a:t>18/11/2024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F21B7B8-71A3-4031-B962-6BEB7F8785CF}" type="datetimeFigureOut">
              <a:rPr lang="fr-FR" smtClean="0"/>
              <a:pPr/>
              <a:t>18/11/2024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9BEB31-A00C-41EB-BA3F-30C3B0CA3D1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21B7B8-71A3-4031-B962-6BEB7F8785CF}" type="datetimeFigureOut">
              <a:rPr lang="fr-FR" smtClean="0"/>
              <a:pPr/>
              <a:t>18/11/2024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9BEB31-A00C-41EB-BA3F-30C3B0CA3D1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60040" y="2280292"/>
            <a:ext cx="7772400" cy="2005964"/>
          </a:xfrm>
          <a:solidFill>
            <a:schemeClr val="bg2">
              <a:lumMod val="75000"/>
            </a:schemeClr>
          </a:solidFill>
        </p:spPr>
        <p:txBody>
          <a:bodyPr>
            <a:normAutofit fontScale="90000"/>
          </a:bodyPr>
          <a:lstStyle/>
          <a:p>
            <a:r>
              <a:rPr lang="fr-FR" b="1" dirty="0">
                <a:latin typeface="Times New Roman" panose="02020603050405020304" pitchFamily="18" charset="0"/>
              </a:rPr>
              <a:t>Chapitre </a:t>
            </a:r>
            <a:r>
              <a:rPr lang="ar-DZ" b="1" dirty="0" smtClean="0">
                <a:latin typeface="Times New Roman" panose="02020603050405020304" pitchFamily="18" charset="0"/>
              </a:rPr>
              <a:t>3</a:t>
            </a:r>
            <a:r>
              <a:rPr lang="fr-FR" b="1" dirty="0" smtClean="0">
                <a:latin typeface="Times New Roman" panose="02020603050405020304" pitchFamily="18" charset="0"/>
              </a:rPr>
              <a:t> </a:t>
            </a:r>
            <a:r>
              <a:rPr lang="fr-FR" b="1" dirty="0" smtClean="0">
                <a:latin typeface="Times New Roman" pitchFamily="18" charset="0"/>
                <a:cs typeface="Times New Roman" pitchFamily="18" charset="0"/>
              </a:rPr>
              <a:t>Consommations, réserves et évolutions des ressources d’énergie</a:t>
            </a:r>
            <a:endParaRPr lang="fr-FR" b="1" dirty="0">
              <a:latin typeface="Times New Roman" pitchFamily="18" charset="0"/>
              <a:cs typeface="Times New Roman" pitchFamily="18" charset="0"/>
            </a:endParaRPr>
          </a:p>
        </p:txBody>
      </p:sp>
      <p:sp>
        <p:nvSpPr>
          <p:cNvPr id="3" name="Rectangle 2"/>
          <p:cNvSpPr/>
          <p:nvPr/>
        </p:nvSpPr>
        <p:spPr>
          <a:xfrm>
            <a:off x="4499992" y="5805264"/>
            <a:ext cx="4464496" cy="64807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fr-FR" sz="2000" b="1" dirty="0" smtClean="0">
                <a:solidFill>
                  <a:schemeClr val="tx1"/>
                </a:solidFill>
                <a:latin typeface="Times New Roman" pitchFamily="18" charset="0"/>
                <a:cs typeface="Times New Roman" pitchFamily="18" charset="0"/>
              </a:rPr>
              <a:t>Présenté par: Mr. BENAYAD </a:t>
            </a:r>
            <a:r>
              <a:rPr lang="fr-FR" sz="2000" b="1" dirty="0" err="1" smtClean="0">
                <a:solidFill>
                  <a:schemeClr val="tx1"/>
                </a:solidFill>
                <a:latin typeface="Times New Roman" pitchFamily="18" charset="0"/>
                <a:cs typeface="Times New Roman" pitchFamily="18" charset="0"/>
              </a:rPr>
              <a:t>Zouaoui</a:t>
            </a:r>
            <a:endParaRPr lang="fr-FR" sz="20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500042"/>
            <a:ext cx="8715404" cy="5786199"/>
          </a:xfrm>
          <a:prstGeom prst="rect">
            <a:avLst/>
          </a:prstGeom>
        </p:spPr>
        <p:txBody>
          <a:bodyPr wrap="square">
            <a:spAutoFit/>
          </a:bodyPr>
          <a:lstStyle/>
          <a:p>
            <a:pPr algn="just">
              <a:lnSpc>
                <a:spcPct val="150000"/>
              </a:lnSpc>
              <a:spcBef>
                <a:spcPts val="600"/>
              </a:spcBef>
              <a:spcAft>
                <a:spcPts val="600"/>
              </a:spcAft>
            </a:pPr>
            <a:r>
              <a:rPr lang="fr-FR" sz="2000" dirty="0" smtClean="0">
                <a:latin typeface="Times New Roman" pitchFamily="18" charset="0"/>
                <a:cs typeface="Times New Roman" pitchFamily="18" charset="0"/>
              </a:rPr>
              <a:t>Les ressources ou réserves mondiales en énergie peuvent être considérées comme inépuisables si l'on considère que :</a:t>
            </a:r>
          </a:p>
          <a:p>
            <a:pPr algn="just">
              <a:lnSpc>
                <a:spcPct val="150000"/>
              </a:lnSpc>
              <a:spcBef>
                <a:spcPts val="600"/>
              </a:spcBef>
              <a:spcAft>
                <a:spcPts val="600"/>
              </a:spcAft>
            </a:pPr>
            <a:r>
              <a:rPr lang="fr-FR" sz="2000" dirty="0" smtClean="0">
                <a:latin typeface="Times New Roman" pitchFamily="18" charset="0"/>
                <a:cs typeface="Times New Roman" pitchFamily="18" charset="0"/>
              </a:rPr>
              <a:t> l'énergie solaire reçue en un jour par notre planète est environ trente fois supérieure à notre consommation annuelle totale,</a:t>
            </a:r>
          </a:p>
          <a:p>
            <a:pPr algn="just">
              <a:lnSpc>
                <a:spcPct val="150000"/>
              </a:lnSpc>
              <a:spcBef>
                <a:spcPts val="600"/>
              </a:spcBef>
              <a:spcAft>
                <a:spcPts val="600"/>
              </a:spcAft>
            </a:pPr>
            <a:r>
              <a:rPr lang="fr-FR" sz="2000" dirty="0" smtClean="0">
                <a:latin typeface="Times New Roman" pitchFamily="18" charset="0"/>
                <a:cs typeface="Times New Roman" pitchFamily="18" charset="0"/>
              </a:rPr>
              <a:t> l'énergie nucléaire pourrait devenir quasiment inépuisable si l'on utilisait les filières de surgénération ou de fusion. Cependant :</a:t>
            </a:r>
          </a:p>
          <a:p>
            <a:pPr algn="just">
              <a:lnSpc>
                <a:spcPct val="150000"/>
              </a:lnSpc>
              <a:spcBef>
                <a:spcPts val="600"/>
              </a:spcBef>
              <a:spcAft>
                <a:spcPts val="600"/>
              </a:spcAft>
            </a:pPr>
            <a:r>
              <a:rPr lang="fr-FR" sz="2000" dirty="0" smtClean="0">
                <a:latin typeface="Times New Roman" pitchFamily="18" charset="0"/>
                <a:cs typeface="Times New Roman" pitchFamily="18" charset="0"/>
              </a:rPr>
              <a:t> L'énergie solaire est très peu concentrée ce qui pose des problèmes économiques de rentabilité et d'espace ; de plus, l'irrégularité de sa production pose le problème du stockage d'énergie ;</a:t>
            </a:r>
          </a:p>
          <a:p>
            <a:pPr algn="just">
              <a:lnSpc>
                <a:spcPct val="150000"/>
              </a:lnSpc>
              <a:spcBef>
                <a:spcPts val="600"/>
              </a:spcBef>
              <a:spcAft>
                <a:spcPts val="600"/>
              </a:spcAft>
            </a:pPr>
            <a:r>
              <a:rPr lang="fr-FR" sz="2000" dirty="0" smtClean="0">
                <a:latin typeface="Times New Roman" pitchFamily="18" charset="0"/>
                <a:cs typeface="Times New Roman" pitchFamily="18" charset="0"/>
              </a:rPr>
              <a:t> L'énergie nucléaire pose des défis techniques et des problèmes de sureté et de pollution (déchets) qui suscitent des oppositions.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475656" y="692696"/>
            <a:ext cx="6120680" cy="4536504"/>
          </a:xfrm>
          <a:prstGeom prst="rect">
            <a:avLst/>
          </a:prstGeom>
        </p:spPr>
      </p:pic>
      <p:sp>
        <p:nvSpPr>
          <p:cNvPr id="3" name="Rectangle 2"/>
          <p:cNvSpPr/>
          <p:nvPr/>
        </p:nvSpPr>
        <p:spPr>
          <a:xfrm>
            <a:off x="1475656" y="5517232"/>
            <a:ext cx="6120680" cy="707886"/>
          </a:xfrm>
          <a:prstGeom prst="rect">
            <a:avLst/>
          </a:prstGeom>
        </p:spPr>
        <p:txBody>
          <a:bodyPr wrap="square">
            <a:spAutoFit/>
          </a:bodyPr>
          <a:lstStyle/>
          <a:p>
            <a:pPr algn="ctr"/>
            <a:r>
              <a:rPr lang="fr-FR" sz="2000" b="1" dirty="0">
                <a:latin typeface="Times New Roman" panose="02020603050405020304" pitchFamily="18" charset="0"/>
                <a:cs typeface="Times New Roman" panose="02020603050405020304" pitchFamily="18" charset="0"/>
              </a:rPr>
              <a:t>Figure </a:t>
            </a:r>
            <a:r>
              <a:rPr lang="fr-FR" sz="2000" b="1" dirty="0" smtClean="0">
                <a:latin typeface="Times New Roman" panose="02020603050405020304" pitchFamily="18" charset="0"/>
                <a:cs typeface="Times New Roman" panose="02020603050405020304" pitchFamily="18" charset="0"/>
              </a:rPr>
              <a:t>2.</a:t>
            </a: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Réserves mondiales d'énergies et production annuelle 2014 par sources d’énergie.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539552" y="1412776"/>
            <a:ext cx="7992888" cy="4968552"/>
          </a:xfrm>
          <a:prstGeom prst="rect">
            <a:avLst/>
          </a:prstGeom>
        </p:spPr>
      </p:pic>
      <p:sp>
        <p:nvSpPr>
          <p:cNvPr id="5" name="Rectangle 4"/>
          <p:cNvSpPr/>
          <p:nvPr/>
        </p:nvSpPr>
        <p:spPr>
          <a:xfrm>
            <a:off x="539552" y="560874"/>
            <a:ext cx="7992888" cy="707886"/>
          </a:xfrm>
          <a:prstGeom prst="rect">
            <a:avLst/>
          </a:prstGeom>
        </p:spPr>
        <p:txBody>
          <a:bodyPr wrap="square">
            <a:spAutoFit/>
          </a:bodyPr>
          <a:lstStyle/>
          <a:p>
            <a:pPr algn="ctr"/>
            <a:r>
              <a:rPr lang="fr-FR" sz="2000" b="1" dirty="0">
                <a:latin typeface="Times New Roman" panose="02020603050405020304" pitchFamily="18" charset="0"/>
                <a:cs typeface="Times New Roman" panose="02020603050405020304" pitchFamily="18" charset="0"/>
              </a:rPr>
              <a:t>Tableau 3. </a:t>
            </a:r>
            <a:r>
              <a:rPr lang="fr-FR" sz="2000" dirty="0">
                <a:latin typeface="Times New Roman" panose="02020603050405020304" pitchFamily="18" charset="0"/>
                <a:cs typeface="Times New Roman" panose="02020603050405020304" pitchFamily="18" charset="0"/>
              </a:rPr>
              <a:t>Réserves mondiales d'énergies et production annuelle par sources d’énergie.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2844" y="142852"/>
            <a:ext cx="8858280" cy="646331"/>
          </a:xfrm>
          <a:prstGeom prst="rect">
            <a:avLst/>
          </a:prstGeom>
        </p:spPr>
        <p:txBody>
          <a:bodyPr wrap="square">
            <a:spAutoFit/>
          </a:bodyPr>
          <a:lstStyle/>
          <a:p>
            <a:pPr algn="ctr"/>
            <a:r>
              <a:rPr lang="fr-FR" sz="3600" b="1" dirty="0" smtClean="0">
                <a:latin typeface="Times New Roman" pitchFamily="18" charset="0"/>
                <a:cs typeface="Times New Roman" pitchFamily="18" charset="0"/>
              </a:rPr>
              <a:t>Évolutions des ressources d’énergie</a:t>
            </a:r>
            <a:endParaRPr lang="fr-FR" sz="3600" dirty="0">
              <a:latin typeface="Times New Roman" pitchFamily="18" charset="0"/>
              <a:cs typeface="Times New Roman" pitchFamily="18" charset="0"/>
            </a:endParaRPr>
          </a:p>
        </p:txBody>
      </p:sp>
      <p:sp>
        <p:nvSpPr>
          <p:cNvPr id="4" name="Rectangle 3"/>
          <p:cNvSpPr/>
          <p:nvPr/>
        </p:nvSpPr>
        <p:spPr>
          <a:xfrm>
            <a:off x="357158" y="857233"/>
            <a:ext cx="8358246" cy="6832640"/>
          </a:xfrm>
          <a:prstGeom prst="rect">
            <a:avLst/>
          </a:prstGeom>
        </p:spPr>
        <p:txBody>
          <a:bodyPr wrap="square">
            <a:spAutoFit/>
          </a:bodyPr>
          <a:lstStyle/>
          <a:p>
            <a:pPr algn="just">
              <a:lnSpc>
                <a:spcPct val="150000"/>
              </a:lnSpc>
              <a:spcBef>
                <a:spcPts val="600"/>
              </a:spcBef>
              <a:spcAft>
                <a:spcPts val="600"/>
              </a:spcAft>
            </a:pPr>
            <a:r>
              <a:rPr lang="fr-FR" dirty="0" smtClean="0">
                <a:latin typeface="Times New Roman" pitchFamily="18" charset="0"/>
                <a:cs typeface="Times New Roman" pitchFamily="18" charset="0"/>
              </a:rPr>
              <a:t> La croissance économique détermine la consommation d'énergie. En moyenne l'économie mondiale devrait croître d'environ 3% d'ici 2020 mais les disparités sont importantes.</a:t>
            </a:r>
          </a:p>
          <a:p>
            <a:pPr algn="just">
              <a:lnSpc>
                <a:spcPct val="150000"/>
              </a:lnSpc>
              <a:spcBef>
                <a:spcPts val="600"/>
              </a:spcBef>
              <a:spcAft>
                <a:spcPts val="600"/>
              </a:spcAft>
            </a:pPr>
            <a:r>
              <a:rPr lang="fr-FR" dirty="0" smtClean="0">
                <a:latin typeface="Times New Roman" pitchFamily="18" charset="0"/>
                <a:cs typeface="Times New Roman" pitchFamily="18" charset="0"/>
              </a:rPr>
              <a:t> La Chine et l'Inde se situant aux alentours de 5%.</a:t>
            </a:r>
          </a:p>
          <a:p>
            <a:pPr algn="just">
              <a:lnSpc>
                <a:spcPct val="150000"/>
              </a:lnSpc>
              <a:spcBef>
                <a:spcPts val="600"/>
              </a:spcBef>
              <a:spcAft>
                <a:spcPts val="600"/>
              </a:spcAft>
            </a:pPr>
            <a:r>
              <a:rPr lang="fr-FR" dirty="0" smtClean="0">
                <a:latin typeface="Times New Roman" pitchFamily="18" charset="0"/>
                <a:cs typeface="Times New Roman" pitchFamily="18" charset="0"/>
              </a:rPr>
              <a:t> Les pays en développement de l'ordre de 4 % et les pays de l'OCDE aux environs de 2%.</a:t>
            </a:r>
          </a:p>
          <a:p>
            <a:pPr algn="just">
              <a:lnSpc>
                <a:spcPct val="150000"/>
              </a:lnSpc>
              <a:spcBef>
                <a:spcPts val="600"/>
              </a:spcBef>
              <a:spcAft>
                <a:spcPts val="600"/>
              </a:spcAft>
            </a:pPr>
            <a:r>
              <a:rPr lang="fr-FR" dirty="0" smtClean="0">
                <a:latin typeface="Times New Roman" pitchFamily="18" charset="0"/>
                <a:cs typeface="Times New Roman" pitchFamily="18" charset="0"/>
              </a:rPr>
              <a:t> L'OCDE (Organisation de coopération et de développement économiques) demeurerait la plus riche avec 42% de la richesse mondiale en 2020.</a:t>
            </a:r>
          </a:p>
          <a:p>
            <a:pPr algn="just">
              <a:lnSpc>
                <a:spcPct val="150000"/>
              </a:lnSpc>
              <a:spcBef>
                <a:spcPts val="600"/>
              </a:spcBef>
              <a:spcAft>
                <a:spcPts val="600"/>
              </a:spcAft>
            </a:pPr>
            <a:r>
              <a:rPr lang="fr-FR" dirty="0" smtClean="0">
                <a:latin typeface="Times New Roman" pitchFamily="18" charset="0"/>
                <a:cs typeface="Times New Roman" pitchFamily="18" charset="0"/>
              </a:rPr>
              <a:t> La croissance économique est liée à la démographie. Les hypothèses de croissance de la population sont de l'ordre de 1% par an. </a:t>
            </a:r>
          </a:p>
          <a:p>
            <a:pPr algn="just">
              <a:lnSpc>
                <a:spcPct val="150000"/>
              </a:lnSpc>
              <a:spcBef>
                <a:spcPts val="600"/>
              </a:spcBef>
              <a:spcAft>
                <a:spcPts val="600"/>
              </a:spcAft>
            </a:pPr>
            <a:r>
              <a:rPr lang="fr-FR" dirty="0" smtClean="0">
                <a:latin typeface="Times New Roman" pitchFamily="18" charset="0"/>
                <a:cs typeface="Times New Roman" pitchFamily="18" charset="0"/>
              </a:rPr>
              <a:t>Là encore avec des disparités importantes, la croissance serait beaucoup plus importante dans les pays en développement que dans celle de l'OCDE.</a:t>
            </a:r>
          </a:p>
          <a:p>
            <a:pPr algn="just">
              <a:lnSpc>
                <a:spcPct val="150000"/>
              </a:lnSpc>
              <a:spcBef>
                <a:spcPts val="600"/>
              </a:spcBef>
              <a:spcAft>
                <a:spcPts val="600"/>
              </a:spcAft>
            </a:pP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1361107"/>
            <a:ext cx="8572560" cy="4139595"/>
          </a:xfrm>
          <a:prstGeom prst="rect">
            <a:avLst/>
          </a:prstGeom>
        </p:spPr>
        <p:txBody>
          <a:bodyPr wrap="square">
            <a:spAutoFit/>
          </a:bodyPr>
          <a:lstStyle/>
          <a:p>
            <a:pPr algn="just">
              <a:lnSpc>
                <a:spcPct val="150000"/>
              </a:lnSpc>
              <a:spcBef>
                <a:spcPts val="600"/>
              </a:spcBef>
              <a:spcAft>
                <a:spcPts val="600"/>
              </a:spcAft>
            </a:pPr>
            <a:r>
              <a:rPr lang="fr-FR" dirty="0" smtClean="0">
                <a:latin typeface="Times New Roman" pitchFamily="18" charset="0"/>
                <a:cs typeface="Times New Roman" pitchFamily="18" charset="0"/>
              </a:rPr>
              <a:t> Les questions démographiques évoluent. La maîtrise de la procréation a entraîné une transformation culturelle de première grandeur dont les effets n'ont probablement pas fini de se faire sentir.</a:t>
            </a:r>
          </a:p>
          <a:p>
            <a:pPr algn="just">
              <a:lnSpc>
                <a:spcPct val="150000"/>
              </a:lnSpc>
              <a:spcBef>
                <a:spcPts val="600"/>
              </a:spcBef>
              <a:spcAft>
                <a:spcPts val="600"/>
              </a:spcAft>
            </a:pPr>
            <a:r>
              <a:rPr lang="fr-FR" dirty="0" smtClean="0">
                <a:latin typeface="Times New Roman" pitchFamily="18" charset="0"/>
                <a:cs typeface="Times New Roman" pitchFamily="18" charset="0"/>
              </a:rPr>
              <a:t> En Europe, par exemple en Espagne et en Italie, la croissance démographique était encore forte dans les années 50, elle a beaucoup diminué ces dernières années entraînant des changements dans les modes de vie.</a:t>
            </a:r>
          </a:p>
          <a:p>
            <a:pPr algn="just">
              <a:lnSpc>
                <a:spcPct val="150000"/>
              </a:lnSpc>
              <a:spcBef>
                <a:spcPts val="600"/>
              </a:spcBef>
              <a:spcAft>
                <a:spcPts val="600"/>
              </a:spcAft>
            </a:pPr>
            <a:r>
              <a:rPr lang="fr-FR" dirty="0" smtClean="0">
                <a:latin typeface="Times New Roman" pitchFamily="18" charset="0"/>
                <a:cs typeface="Times New Roman" pitchFamily="18" charset="0"/>
              </a:rPr>
              <a:t> Ce phénomène se développe dans les pays méditerranéens et pourrait s'étendre. Il est prévu une population de 7.4 milliards en 2020...et en 2050 : 8 ou 10 milliards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rot="10800000" flipV="1">
            <a:off x="434484" y="497061"/>
            <a:ext cx="8280920" cy="5736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lvl="0" indent="-342900" algn="just" eaLnBrk="0" fontAlgn="base" hangingPunct="0">
              <a:lnSpc>
                <a:spcPct val="150000"/>
              </a:lnSpc>
              <a:spcBef>
                <a:spcPts val="600"/>
              </a:spcBef>
              <a:spcAft>
                <a:spcPts val="600"/>
              </a:spcAft>
              <a:buFont typeface="Arial" panose="020B0604020202020204" pitchFamily="34" charset="0"/>
              <a:buChar char="•"/>
            </a:pPr>
            <a:r>
              <a:rPr lang="fr-FR" sz="2000" dirty="0" smtClean="0">
                <a:latin typeface="Times New Roman" panose="02020603050405020304" pitchFamily="18" charset="0"/>
                <a:cs typeface="Times New Roman" panose="02020603050405020304" pitchFamily="18" charset="0"/>
              </a:rPr>
              <a:t>Selon une estimation de 2015, les réserves mondiales d'énergies non renouvelables (fossiles et uranium) pouvaient atteindre 946 milliards de tonne d'équivalent pétrole (TEP), ce qui correspond à une production de 80 ans au rythme actuel. L'intervalle de temps varie considérablement en fonction du type d'énergie : 51 ans pour le pétrole, 53 ans pour le gaz naturel, 114 ans pour le charbon. Selon BP, le volume mondial de production d'énergie commercialisée était de 13306 </a:t>
            </a:r>
            <a:r>
              <a:rPr lang="fr-FR" sz="2000" dirty="0" err="1" smtClean="0">
                <a:latin typeface="Times New Roman" panose="02020603050405020304" pitchFamily="18" charset="0"/>
                <a:cs typeface="Times New Roman" panose="02020603050405020304" pitchFamily="18" charset="0"/>
              </a:rPr>
              <a:t>Mtep</a:t>
            </a:r>
            <a:r>
              <a:rPr lang="fr-FR" sz="2000" dirty="0" smtClean="0">
                <a:latin typeface="Times New Roman" panose="02020603050405020304" pitchFamily="18" charset="0"/>
                <a:cs typeface="Times New Roman" panose="02020603050405020304" pitchFamily="18" charset="0"/>
              </a:rPr>
              <a:t> en 2015, en hausse de 48% par rapport à 1998. </a:t>
            </a:r>
          </a:p>
          <a:p>
            <a:pPr marL="342900" lvl="0" indent="-342900" algn="just" eaLnBrk="0" fontAlgn="base" hangingPunct="0">
              <a:lnSpc>
                <a:spcPct val="150000"/>
              </a:lnSpc>
              <a:spcBef>
                <a:spcPts val="600"/>
              </a:spcBef>
              <a:spcAft>
                <a:spcPts val="600"/>
              </a:spcAft>
              <a:buFont typeface="Arial" panose="020B0604020202020204" pitchFamily="34" charset="0"/>
              <a:buChar char="•"/>
            </a:pPr>
            <a:r>
              <a:rPr lang="fr-FR" sz="2000" dirty="0" smtClean="0">
                <a:latin typeface="Times New Roman" panose="02020603050405020304" pitchFamily="18" charset="0"/>
                <a:cs typeface="Times New Roman" panose="02020603050405020304" pitchFamily="18" charset="0"/>
              </a:rPr>
              <a:t>Elle était répartie en 32,8% de pétrole, 28,8% de charbon, 24% de gaz naturel, 4,4 % de nucléaire et 10% d'énergies renouvelables (hydroélectricité 6,7 %, éolien 1,4 %, biomasse et géothermie 0,9 %, biocarburants 0,6 %, solaire 0,4 %).</a:t>
            </a:r>
            <a:endParaRPr kumimoji="0" lang="fr-FR" altLang="fr-F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rot="10800000" flipV="1">
            <a:off x="434484" y="2192813"/>
            <a:ext cx="8280920" cy="2345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lvl="0" indent="-342900" algn="just" eaLnBrk="0" fontAlgn="base" hangingPunct="0">
              <a:lnSpc>
                <a:spcPct val="150000"/>
              </a:lnSpc>
              <a:spcBef>
                <a:spcPts val="600"/>
              </a:spcBef>
              <a:spcAft>
                <a:spcPts val="600"/>
              </a:spcAft>
              <a:buFont typeface="Arial" panose="020B0604020202020204" pitchFamily="34" charset="0"/>
              <a:buChar char="•"/>
            </a:pPr>
            <a:r>
              <a:rPr lang="fr-FR" sz="2000" dirty="0" smtClean="0">
                <a:latin typeface="Times New Roman" panose="02020603050405020304" pitchFamily="18" charset="0"/>
                <a:cs typeface="Times New Roman" panose="02020603050405020304" pitchFamily="18" charset="0"/>
              </a:rPr>
              <a:t>Depuis l'avènement de la révolution industrielle, la consommation d'énergie a stagné. En 40 ans, elle a augmenté de 122 %, de 1973 à 2013. En 2009, après la crise de 2008, elle n'avait connu qu'une augmentation de 1 %. Selon l'Agence internationale de l'énergie, la consommation mondiale d'énergie primaire s'élevait à 13,59 milliards de tep en 2013 (contre 6,1 en 1973).</a:t>
            </a:r>
            <a:endParaRPr kumimoji="0" lang="fr-FR" altLang="fr-F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71538" y="1368026"/>
            <a:ext cx="7215206" cy="584775"/>
          </a:xfrm>
          <a:prstGeom prst="rect">
            <a:avLst/>
          </a:prstGeom>
        </p:spPr>
        <p:txBody>
          <a:bodyPr wrap="square">
            <a:spAutoFit/>
          </a:bodyPr>
          <a:lstStyle/>
          <a:p>
            <a:pPr algn="ctr"/>
            <a:r>
              <a:rPr lang="fr-FR" sz="3200" b="1" dirty="0" smtClean="0">
                <a:latin typeface="Times New Roman" pitchFamily="18" charset="0"/>
                <a:cs typeface="Times New Roman" pitchFamily="18" charset="0"/>
              </a:rPr>
              <a:t>Consommation énergétique mondiale</a:t>
            </a:r>
            <a:endParaRPr lang="fr-FR" sz="3200" dirty="0">
              <a:latin typeface="Times New Roman" pitchFamily="18" charset="0"/>
              <a:cs typeface="Times New Roman" pitchFamily="18" charset="0"/>
            </a:endParaRPr>
          </a:p>
        </p:txBody>
      </p:sp>
      <p:sp>
        <p:nvSpPr>
          <p:cNvPr id="7" name="Rectangle 6"/>
          <p:cNvSpPr/>
          <p:nvPr/>
        </p:nvSpPr>
        <p:spPr>
          <a:xfrm>
            <a:off x="500034" y="2495504"/>
            <a:ext cx="8215370" cy="2862322"/>
          </a:xfrm>
          <a:prstGeom prst="rect">
            <a:avLst/>
          </a:prstGeom>
        </p:spPr>
        <p:txBody>
          <a:bodyPr wrap="square">
            <a:spAutoFit/>
          </a:bodyPr>
          <a:lstStyle/>
          <a:p>
            <a:pPr algn="just">
              <a:lnSpc>
                <a:spcPct val="150000"/>
              </a:lnSpc>
              <a:spcBef>
                <a:spcPts val="600"/>
              </a:spcBef>
              <a:spcAft>
                <a:spcPts val="600"/>
              </a:spcAft>
            </a:pPr>
            <a:r>
              <a:rPr lang="fr-FR" sz="2400" dirty="0" smtClean="0">
                <a:latin typeface="Times New Roman" pitchFamily="18" charset="0"/>
                <a:cs typeface="Times New Roman" pitchFamily="18" charset="0"/>
              </a:rPr>
              <a:t>En 2013, l'industrie consomme 28 % de l'énergie mondiale finale, 27 % les transports et 36 % le résidentiel, le tertiaire et l'agriculture. Les 9% restants sont principalement utilisés pour la fabrication du plastique et pour la production de la fonte à partir du pétrole.</a:t>
            </a:r>
            <a:endParaRPr lang="fr-FR"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2844" y="1000108"/>
            <a:ext cx="8858280" cy="1754326"/>
          </a:xfrm>
          <a:prstGeom prst="rect">
            <a:avLst/>
          </a:prstGeom>
        </p:spPr>
        <p:txBody>
          <a:bodyPr wrap="square">
            <a:spAutoFit/>
          </a:bodyPr>
          <a:lstStyle/>
          <a:p>
            <a:pPr algn="ctr"/>
            <a:r>
              <a:rPr lang="fr-FR" sz="3600" b="1" dirty="0" smtClean="0">
                <a:latin typeface="Times New Roman" pitchFamily="18" charset="0"/>
                <a:cs typeface="Times New Roman" pitchFamily="18" charset="0"/>
              </a:rPr>
              <a:t>Consommation énergétique selon le type d'énergie utilisé</a:t>
            </a:r>
            <a:r>
              <a:rPr lang="fr-FR" sz="3600" dirty="0" smtClean="0">
                <a:latin typeface="Times New Roman" pitchFamily="18" charset="0"/>
                <a:cs typeface="Times New Roman" pitchFamily="18" charset="0"/>
              </a:rPr>
              <a:t/>
            </a:r>
            <a:br>
              <a:rPr lang="fr-FR" sz="3600" dirty="0" smtClean="0">
                <a:latin typeface="Times New Roman" pitchFamily="18" charset="0"/>
                <a:cs typeface="Times New Roman" pitchFamily="18" charset="0"/>
              </a:rPr>
            </a:br>
            <a:endParaRPr lang="fr-FR" sz="3600" dirty="0">
              <a:latin typeface="Times New Roman" pitchFamily="18" charset="0"/>
              <a:cs typeface="Times New Roman" pitchFamily="18" charset="0"/>
            </a:endParaRPr>
          </a:p>
        </p:txBody>
      </p:sp>
      <p:sp>
        <p:nvSpPr>
          <p:cNvPr id="7" name="Rectangle 6"/>
          <p:cNvSpPr/>
          <p:nvPr/>
        </p:nvSpPr>
        <p:spPr>
          <a:xfrm>
            <a:off x="500034" y="2709818"/>
            <a:ext cx="8215370" cy="2249142"/>
          </a:xfrm>
          <a:prstGeom prst="rect">
            <a:avLst/>
          </a:prstGeom>
        </p:spPr>
        <p:txBody>
          <a:bodyPr wrap="square">
            <a:spAutoFit/>
          </a:bodyPr>
          <a:lstStyle/>
          <a:p>
            <a:pPr algn="just">
              <a:lnSpc>
                <a:spcPct val="150000"/>
              </a:lnSpc>
              <a:spcBef>
                <a:spcPts val="600"/>
              </a:spcBef>
              <a:spcAft>
                <a:spcPts val="600"/>
              </a:spcAft>
            </a:pPr>
            <a:r>
              <a:rPr lang="fr-FR" sz="2400" dirty="0" smtClean="0">
                <a:latin typeface="Times New Roman" pitchFamily="18" charset="0"/>
                <a:cs typeface="Times New Roman" pitchFamily="18" charset="0"/>
              </a:rPr>
              <a:t>Les énergies primaires sont principalement transformées en électricité et donc utilisées pour la consommation d'électricité ou de chaleur. Les estimations de l'Agence internationale de l'énergie sont les suivantes :</a:t>
            </a:r>
            <a:endParaRPr lang="fr-FR"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899592" y="1701288"/>
            <a:ext cx="7278388" cy="4320000"/>
          </a:xfrm>
          <a:prstGeom prst="rect">
            <a:avLst/>
          </a:prstGeom>
        </p:spPr>
      </p:pic>
      <p:sp>
        <p:nvSpPr>
          <p:cNvPr id="3" name="Rectangle 2"/>
          <p:cNvSpPr/>
          <p:nvPr/>
        </p:nvSpPr>
        <p:spPr>
          <a:xfrm>
            <a:off x="899592" y="849386"/>
            <a:ext cx="7278388" cy="707886"/>
          </a:xfrm>
          <a:prstGeom prst="rect">
            <a:avLst/>
          </a:prstGeom>
        </p:spPr>
        <p:txBody>
          <a:bodyPr wrap="square">
            <a:spAutoFit/>
          </a:bodyPr>
          <a:lstStyle/>
          <a:p>
            <a:pPr algn="ctr"/>
            <a:r>
              <a:rPr lang="fr-FR" sz="2000" b="1" dirty="0">
                <a:latin typeface="Times New Roman" panose="02020603050405020304" pitchFamily="18" charset="0"/>
                <a:cs typeface="Times New Roman" panose="02020603050405020304" pitchFamily="18" charset="0"/>
              </a:rPr>
              <a:t>Tableau 1.</a:t>
            </a:r>
            <a:r>
              <a:rPr lang="fr-FR" sz="2000" dirty="0">
                <a:latin typeface="Times New Roman" panose="02020603050405020304" pitchFamily="18" charset="0"/>
                <a:cs typeface="Times New Roman" panose="02020603050405020304" pitchFamily="18" charset="0"/>
              </a:rPr>
              <a:t> Production et consommation finale d'énergie selon le type d'énergie utilisé.</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2844" y="142852"/>
            <a:ext cx="8858280" cy="646331"/>
          </a:xfrm>
          <a:prstGeom prst="rect">
            <a:avLst/>
          </a:prstGeom>
        </p:spPr>
        <p:txBody>
          <a:bodyPr wrap="square">
            <a:spAutoFit/>
          </a:bodyPr>
          <a:lstStyle/>
          <a:p>
            <a:pPr algn="ctr"/>
            <a:r>
              <a:rPr lang="fr-FR" sz="3600" b="1" dirty="0" smtClean="0">
                <a:latin typeface="Times New Roman" pitchFamily="18" charset="0"/>
                <a:cs typeface="Times New Roman" pitchFamily="18" charset="0"/>
              </a:rPr>
              <a:t>Consommation énergétique selon le secteur</a:t>
            </a:r>
            <a:endParaRPr lang="fr-FR" sz="3600" dirty="0">
              <a:latin typeface="Times New Roman" pitchFamily="18" charset="0"/>
              <a:cs typeface="Times New Roman" pitchFamily="18" charset="0"/>
            </a:endParaRPr>
          </a:p>
        </p:txBody>
      </p:sp>
      <p:sp>
        <p:nvSpPr>
          <p:cNvPr id="7" name="Rectangle 6"/>
          <p:cNvSpPr/>
          <p:nvPr/>
        </p:nvSpPr>
        <p:spPr>
          <a:xfrm>
            <a:off x="71406" y="1071546"/>
            <a:ext cx="8929718" cy="498663"/>
          </a:xfrm>
          <a:prstGeom prst="rect">
            <a:avLst/>
          </a:prstGeom>
        </p:spPr>
        <p:txBody>
          <a:bodyPr wrap="square">
            <a:spAutoFit/>
          </a:bodyPr>
          <a:lstStyle/>
          <a:p>
            <a:pPr algn="just">
              <a:lnSpc>
                <a:spcPct val="150000"/>
              </a:lnSpc>
              <a:spcBef>
                <a:spcPts val="600"/>
              </a:spcBef>
              <a:spcAft>
                <a:spcPts val="600"/>
              </a:spcAft>
            </a:pPr>
            <a:r>
              <a:rPr lang="fr-FR" sz="2000" dirty="0" smtClean="0">
                <a:latin typeface="Times New Roman" pitchFamily="18" charset="0"/>
                <a:cs typeface="Times New Roman" pitchFamily="18" charset="0"/>
              </a:rPr>
              <a:t>L'Agence internationale de l'énergie fournit les estimations suivantes :</a:t>
            </a:r>
            <a:endParaRPr lang="fr-FR" sz="2000" dirty="0">
              <a:latin typeface="Times New Roman" pitchFamily="18" charset="0"/>
              <a:cs typeface="Times New Roman" pitchFamily="18" charset="0"/>
            </a:endParaRPr>
          </a:p>
        </p:txBody>
      </p:sp>
      <p:pic>
        <p:nvPicPr>
          <p:cNvPr id="2" name="Image 1"/>
          <p:cNvPicPr>
            <a:picLocks noChangeAspect="1"/>
          </p:cNvPicPr>
          <p:nvPr/>
        </p:nvPicPr>
        <p:blipFill>
          <a:blip r:embed="rId2"/>
          <a:stretch>
            <a:fillRect/>
          </a:stretch>
        </p:blipFill>
        <p:spPr>
          <a:xfrm>
            <a:off x="983640" y="2276872"/>
            <a:ext cx="7105250" cy="4122385"/>
          </a:xfrm>
          <a:prstGeom prst="rect">
            <a:avLst/>
          </a:prstGeom>
        </p:spPr>
      </p:pic>
      <p:sp>
        <p:nvSpPr>
          <p:cNvPr id="3" name="Rectangle 2"/>
          <p:cNvSpPr/>
          <p:nvPr/>
        </p:nvSpPr>
        <p:spPr>
          <a:xfrm>
            <a:off x="1652671" y="1804754"/>
            <a:ext cx="5838625" cy="400110"/>
          </a:xfrm>
          <a:prstGeom prst="rect">
            <a:avLst/>
          </a:prstGeom>
        </p:spPr>
        <p:txBody>
          <a:bodyPr wrap="square">
            <a:spAutoFit/>
          </a:bodyPr>
          <a:lstStyle/>
          <a:p>
            <a:pPr algn="ctr"/>
            <a:r>
              <a:rPr lang="fr-FR" sz="2000" b="1" dirty="0">
                <a:latin typeface="Times New Roman" panose="02020603050405020304" pitchFamily="18" charset="0"/>
                <a:cs typeface="Times New Roman" panose="02020603050405020304" pitchFamily="18" charset="0"/>
              </a:rPr>
              <a:t>Tableau 2.</a:t>
            </a:r>
            <a:r>
              <a:rPr lang="fr-FR" sz="2000" dirty="0">
                <a:latin typeface="Times New Roman" panose="02020603050405020304" pitchFamily="18" charset="0"/>
                <a:cs typeface="Times New Roman" panose="02020603050405020304" pitchFamily="18" charset="0"/>
              </a:rPr>
              <a:t> Consommation énergétique selon le secteur.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159611" y="764705"/>
            <a:ext cx="6724757" cy="4464495"/>
          </a:xfrm>
          <a:prstGeom prst="rect">
            <a:avLst/>
          </a:prstGeom>
        </p:spPr>
      </p:pic>
      <p:sp>
        <p:nvSpPr>
          <p:cNvPr id="3" name="Rectangle 2"/>
          <p:cNvSpPr/>
          <p:nvPr/>
        </p:nvSpPr>
        <p:spPr>
          <a:xfrm>
            <a:off x="1115617" y="5373216"/>
            <a:ext cx="6724756" cy="707886"/>
          </a:xfrm>
          <a:prstGeom prst="rect">
            <a:avLst/>
          </a:prstGeom>
        </p:spPr>
        <p:txBody>
          <a:bodyPr wrap="square">
            <a:spAutoFit/>
          </a:bodyPr>
          <a:lstStyle/>
          <a:p>
            <a:pPr algn="ctr"/>
            <a:r>
              <a:rPr lang="fr-FR" sz="2000" b="1" dirty="0">
                <a:latin typeface="Times New Roman" panose="02020603050405020304" pitchFamily="18" charset="0"/>
                <a:cs typeface="Times New Roman" panose="02020603050405020304" pitchFamily="18" charset="0"/>
              </a:rPr>
              <a:t>Figure </a:t>
            </a:r>
            <a:r>
              <a:rPr lang="fr-FR" sz="2000" b="1" dirty="0" smtClean="0">
                <a:latin typeface="Times New Roman" panose="02020603050405020304" pitchFamily="18" charset="0"/>
                <a:cs typeface="Times New Roman" panose="02020603050405020304" pitchFamily="18" charset="0"/>
              </a:rPr>
              <a:t>1.</a:t>
            </a: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Consommation d'énergie mondiale en 2010 </a:t>
            </a:r>
            <a:endParaRPr lang="fr-FR" sz="2000" dirty="0" smtClean="0">
              <a:latin typeface="Times New Roman" panose="02020603050405020304" pitchFamily="18" charset="0"/>
              <a:cs typeface="Times New Roman" panose="02020603050405020304" pitchFamily="18" charset="0"/>
            </a:endParaRPr>
          </a:p>
          <a:p>
            <a:pPr algn="ctr"/>
            <a:r>
              <a:rPr lang="fr-FR" sz="2000" dirty="0" smtClean="0">
                <a:latin typeface="Times New Roman" panose="02020603050405020304" pitchFamily="18" charset="0"/>
                <a:cs typeface="Times New Roman" panose="02020603050405020304" pitchFamily="18" charset="0"/>
              </a:rPr>
              <a:t>(</a:t>
            </a:r>
            <a:r>
              <a:rPr lang="fr-FR" sz="2000" dirty="0">
                <a:latin typeface="Times New Roman" panose="02020603050405020304" pitchFamily="18" charset="0"/>
                <a:cs typeface="Times New Roman" panose="02020603050405020304" pitchFamily="18" charset="0"/>
              </a:rPr>
              <a:t>kg équivalent pétrole par habitant).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2844" y="925281"/>
            <a:ext cx="8858280" cy="646331"/>
          </a:xfrm>
          <a:prstGeom prst="rect">
            <a:avLst/>
          </a:prstGeom>
        </p:spPr>
        <p:txBody>
          <a:bodyPr wrap="square">
            <a:spAutoFit/>
          </a:bodyPr>
          <a:lstStyle/>
          <a:p>
            <a:pPr algn="ctr"/>
            <a:r>
              <a:rPr lang="fr-FR" sz="3600" b="1" dirty="0" smtClean="0">
                <a:latin typeface="Times New Roman" pitchFamily="18" charset="0"/>
                <a:cs typeface="Times New Roman" pitchFamily="18" charset="0"/>
              </a:rPr>
              <a:t>Réserves des ressources d'énergie</a:t>
            </a:r>
            <a:endParaRPr lang="fr-FR" sz="3600" dirty="0">
              <a:latin typeface="Times New Roman" pitchFamily="18" charset="0"/>
              <a:cs typeface="Times New Roman" pitchFamily="18" charset="0"/>
            </a:endParaRPr>
          </a:p>
        </p:txBody>
      </p:sp>
      <p:sp>
        <p:nvSpPr>
          <p:cNvPr id="4" name="Rectangle 3"/>
          <p:cNvSpPr/>
          <p:nvPr/>
        </p:nvSpPr>
        <p:spPr>
          <a:xfrm>
            <a:off x="214282" y="1857926"/>
            <a:ext cx="8715436" cy="3785652"/>
          </a:xfrm>
          <a:prstGeom prst="rect">
            <a:avLst/>
          </a:prstGeom>
        </p:spPr>
        <p:txBody>
          <a:bodyPr wrap="square">
            <a:spAutoFit/>
          </a:bodyPr>
          <a:lstStyle/>
          <a:p>
            <a:pPr algn="just">
              <a:lnSpc>
                <a:spcPct val="150000"/>
              </a:lnSpc>
              <a:spcBef>
                <a:spcPts val="600"/>
              </a:spcBef>
              <a:spcAft>
                <a:spcPts val="600"/>
              </a:spcAft>
            </a:pPr>
            <a:r>
              <a:rPr lang="fr-FR" sz="2000" dirty="0" smtClean="0">
                <a:latin typeface="Times New Roman" pitchFamily="18" charset="0"/>
                <a:cs typeface="Times New Roman" pitchFamily="18" charset="0"/>
              </a:rPr>
              <a:t>Il est crucial de faire une distinction entre les réserves, qui représentent les quantités que l'on peut générer de manière technique et économique, et les ressources, qui représentent les quantités totales existantes mais qui ne sont pas nécessairement exploitables. Il est fréquent de revoir les prévisions concernant les réserves en raison des nouvelles recherches et de l'évolution des techniques. Depuis un certain temps déjà, l'épuisement des réserves pétrolières est prévu, mais toujours en retard. De nos jours, les réserves démontrées correspondraient à une consommation de 40 ans.</a:t>
            </a:r>
            <a:endParaRPr lang="fr-FR" sz="20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856</Words>
  <Application>Microsoft Office PowerPoint</Application>
  <PresentationFormat>Affichage à l'écran (4:3)</PresentationFormat>
  <Paragraphs>35</Paragraphs>
  <Slides>14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14</vt:i4>
      </vt:variant>
    </vt:vector>
  </HeadingPairs>
  <TitlesOfParts>
    <vt:vector size="18" baseType="lpstr">
      <vt:lpstr>Arial</vt:lpstr>
      <vt:lpstr>Calibri</vt:lpstr>
      <vt:lpstr>Times New Roman</vt:lpstr>
      <vt:lpstr>Thème Office</vt:lpstr>
      <vt:lpstr>Chapitre 3 Consommations, réserves et évolutions des ressources d’énergie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lenovo</dc:creator>
  <cp:lastModifiedBy>lenovo</cp:lastModifiedBy>
  <cp:revision>53</cp:revision>
  <dcterms:created xsi:type="dcterms:W3CDTF">2022-12-09T22:11:14Z</dcterms:created>
  <dcterms:modified xsi:type="dcterms:W3CDTF">2024-11-18T19:08:22Z</dcterms:modified>
</cp:coreProperties>
</file>