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1"/>
  </p:notesMasterIdLst>
  <p:sldIdLst>
    <p:sldId id="256" r:id="rId2"/>
    <p:sldId id="258" r:id="rId3"/>
    <p:sldId id="263" r:id="rId4"/>
    <p:sldId id="343" r:id="rId5"/>
    <p:sldId id="257" r:id="rId6"/>
    <p:sldId id="278" r:id="rId7"/>
    <p:sldId id="344" r:id="rId8"/>
    <p:sldId id="261" r:id="rId9"/>
    <p:sldId id="323" r:id="rId10"/>
  </p:sldIdLst>
  <p:sldSz cx="9144000" cy="5143500" type="screen16x9"/>
  <p:notesSz cx="6858000" cy="9144000"/>
  <p:embeddedFontLst>
    <p:embeddedFont>
      <p:font typeface="Kristen ITC" panose="03050502040202030202" pitchFamily="66" charset="0"/>
      <p:regular r:id="rId12"/>
    </p:embeddedFont>
    <p:embeddedFont>
      <p:font typeface="Merriweather Sans" pitchFamily="2" charset="0"/>
      <p:regular r:id="rId13"/>
      <p:bold r:id="rId14"/>
      <p:italic r:id="rId15"/>
      <p:boldItalic r:id="rId16"/>
    </p:embeddedFont>
    <p:embeddedFont>
      <p:font typeface="Paytone On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C5ACCE06-D517-49BA-90A5-C9939A492FA7}">
          <p14:sldIdLst>
            <p14:sldId id="256"/>
            <p14:sldId id="258"/>
            <p14:sldId id="263"/>
            <p14:sldId id="343"/>
            <p14:sldId id="257"/>
            <p14:sldId id="278"/>
            <p14:sldId id="344"/>
            <p14:sldId id="261"/>
            <p14:sldId id="323"/>
          </p14:sldIdLst>
        </p14:section>
      </p14:sectionLst>
    </p:ext>
    <p:ext uri="{EFAFB233-063F-42B5-8137-9DF3F51BA10A}">
      <p15:sldGuideLst xmlns:p15="http://schemas.microsoft.com/office/powerpoint/2012/main">
        <p15:guide id="1" pos="2880">
          <p15:clr>
            <a:srgbClr val="9AA0A6"/>
          </p15:clr>
        </p15:guide>
        <p15:guide id="2" pos="1182">
          <p15:clr>
            <a:srgbClr val="9AA0A6"/>
          </p15:clr>
        </p15:guide>
        <p15:guide id="3" pos="457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1173FE-A057-4DC4-854F-A93D0E5A62DE}">
  <a:tblStyle styleId="{841173FE-A057-4DC4-854F-A93D0E5A62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62"/>
      </p:cViewPr>
      <p:guideLst>
        <p:guide pos="2880"/>
        <p:guide pos="1182"/>
        <p:guide pos="457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9"/>
        <p:cNvGrpSpPr/>
        <p:nvPr/>
      </p:nvGrpSpPr>
      <p:grpSpPr>
        <a:xfrm>
          <a:off x="0" y="0"/>
          <a:ext cx="0" cy="0"/>
          <a:chOff x="0" y="0"/>
          <a:chExt cx="0" cy="0"/>
        </a:xfrm>
      </p:grpSpPr>
      <p:sp>
        <p:nvSpPr>
          <p:cNvPr id="9370" name="Google Shape;93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371" name="Google Shape;93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7"/>
        <p:cNvGrpSpPr/>
        <p:nvPr/>
      </p:nvGrpSpPr>
      <p:grpSpPr>
        <a:xfrm>
          <a:off x="0" y="0"/>
          <a:ext cx="0" cy="0"/>
          <a:chOff x="0" y="0"/>
          <a:chExt cx="0" cy="0"/>
        </a:xfrm>
      </p:grpSpPr>
      <p:sp>
        <p:nvSpPr>
          <p:cNvPr id="9548" name="Google Shape;9548;ge3c22c619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549" name="Google Shape;9549;ge3c22c61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p:cNvGrpSpPr/>
        <p:nvPr/>
      </p:nvGrpSpPr>
      <p:grpSpPr>
        <a:xfrm>
          <a:off x="0" y="0"/>
          <a:ext cx="0" cy="0"/>
          <a:chOff x="0" y="0"/>
          <a:chExt cx="0" cy="0"/>
        </a:xfrm>
      </p:grpSpPr>
      <p:sp>
        <p:nvSpPr>
          <p:cNvPr id="9913" name="Google Shape;9913;ge16f73f216_0_2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914" name="Google Shape;9914;ge16f73f216_0_2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1">
          <a:extLst>
            <a:ext uri="{FF2B5EF4-FFF2-40B4-BE49-F238E27FC236}">
              <a16:creationId xmlns:a16="http://schemas.microsoft.com/office/drawing/2014/main" id="{5341083B-9EF9-8C12-50DA-B69EBB8B85E6}"/>
            </a:ext>
          </a:extLst>
        </p:cNvPr>
        <p:cNvGrpSpPr/>
        <p:nvPr/>
      </p:nvGrpSpPr>
      <p:grpSpPr>
        <a:xfrm>
          <a:off x="0" y="0"/>
          <a:ext cx="0" cy="0"/>
          <a:chOff x="0" y="0"/>
          <a:chExt cx="0" cy="0"/>
        </a:xfrm>
      </p:grpSpPr>
      <p:sp>
        <p:nvSpPr>
          <p:cNvPr id="9542" name="Google Shape;9542;ge16f73f216_0_1401:notes">
            <a:extLst>
              <a:ext uri="{FF2B5EF4-FFF2-40B4-BE49-F238E27FC236}">
                <a16:creationId xmlns:a16="http://schemas.microsoft.com/office/drawing/2014/main" id="{7F5DCFE3-5A9A-3832-C8E5-E69A754523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543" name="Google Shape;9543;ge16f73f216_0_1401:notes">
            <a:extLst>
              <a:ext uri="{FF2B5EF4-FFF2-40B4-BE49-F238E27FC236}">
                <a16:creationId xmlns:a16="http://schemas.microsoft.com/office/drawing/2014/main" id="{BD1934E6-2BE3-D4EC-BC49-0358714B37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44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1"/>
        <p:cNvGrpSpPr/>
        <p:nvPr/>
      </p:nvGrpSpPr>
      <p:grpSpPr>
        <a:xfrm>
          <a:off x="0" y="0"/>
          <a:ext cx="0" cy="0"/>
          <a:chOff x="0" y="0"/>
          <a:chExt cx="0" cy="0"/>
        </a:xfrm>
      </p:grpSpPr>
      <p:sp>
        <p:nvSpPr>
          <p:cNvPr id="9542" name="Google Shape;9542;ge16f73f216_0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543" name="Google Shape;9543;ge16f73f216_0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4"/>
        <p:cNvGrpSpPr/>
        <p:nvPr/>
      </p:nvGrpSpPr>
      <p:grpSpPr>
        <a:xfrm>
          <a:off x="0" y="0"/>
          <a:ext cx="0" cy="0"/>
          <a:chOff x="0" y="0"/>
          <a:chExt cx="0" cy="0"/>
        </a:xfrm>
      </p:grpSpPr>
      <p:sp>
        <p:nvSpPr>
          <p:cNvPr id="10445" name="Google Shape;10445;ge35b0c3294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446" name="Google Shape;10446;ge35b0c329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1">
          <a:extLst>
            <a:ext uri="{FF2B5EF4-FFF2-40B4-BE49-F238E27FC236}">
              <a16:creationId xmlns:a16="http://schemas.microsoft.com/office/drawing/2014/main" id="{E77A107C-1ADE-8FA4-DA47-9690F6B95B1F}"/>
            </a:ext>
          </a:extLst>
        </p:cNvPr>
        <p:cNvGrpSpPr/>
        <p:nvPr/>
      </p:nvGrpSpPr>
      <p:grpSpPr>
        <a:xfrm>
          <a:off x="0" y="0"/>
          <a:ext cx="0" cy="0"/>
          <a:chOff x="0" y="0"/>
          <a:chExt cx="0" cy="0"/>
        </a:xfrm>
      </p:grpSpPr>
      <p:sp>
        <p:nvSpPr>
          <p:cNvPr id="9542" name="Google Shape;9542;ge16f73f216_0_1401:notes">
            <a:extLst>
              <a:ext uri="{FF2B5EF4-FFF2-40B4-BE49-F238E27FC236}">
                <a16:creationId xmlns:a16="http://schemas.microsoft.com/office/drawing/2014/main" id="{A3D004D6-95BF-9A22-BC06-2D18A746F7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543" name="Google Shape;9543;ge16f73f216_0_1401:notes">
            <a:extLst>
              <a:ext uri="{FF2B5EF4-FFF2-40B4-BE49-F238E27FC236}">
                <a16:creationId xmlns:a16="http://schemas.microsoft.com/office/drawing/2014/main" id="{5FBE49F2-919B-76E0-70B1-3336C7B7CB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28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6"/>
        <p:cNvGrpSpPr/>
        <p:nvPr/>
      </p:nvGrpSpPr>
      <p:grpSpPr>
        <a:xfrm>
          <a:off x="0" y="0"/>
          <a:ext cx="0" cy="0"/>
          <a:chOff x="0" y="0"/>
          <a:chExt cx="0" cy="0"/>
        </a:xfrm>
      </p:grpSpPr>
      <p:sp>
        <p:nvSpPr>
          <p:cNvPr id="9827" name="Google Shape;9827;ge16f73f216_0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828" name="Google Shape;9828;ge16f73f216_0_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9"/>
        <p:cNvGrpSpPr/>
        <p:nvPr/>
      </p:nvGrpSpPr>
      <p:grpSpPr>
        <a:xfrm>
          <a:off x="0" y="0"/>
          <a:ext cx="0" cy="0"/>
          <a:chOff x="0" y="0"/>
          <a:chExt cx="0" cy="0"/>
        </a:xfrm>
      </p:grpSpPr>
      <p:sp>
        <p:nvSpPr>
          <p:cNvPr id="16210" name="Google Shape;16210;ge35b0c3294_0_7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211" name="Google Shape;16211;ge35b0c3294_0_7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grpSp>
        <p:nvGrpSpPr>
          <p:cNvPr id="10" name="Google Shape;10;p2"/>
          <p:cNvGrpSpPr/>
          <p:nvPr/>
        </p:nvGrpSpPr>
        <p:grpSpPr>
          <a:xfrm>
            <a:off x="-135456" y="-487"/>
            <a:ext cx="9537125" cy="5143678"/>
            <a:chOff x="-135450" y="773125"/>
            <a:chExt cx="7704900" cy="4155500"/>
          </a:xfrm>
        </p:grpSpPr>
        <p:sp>
          <p:nvSpPr>
            <p:cNvPr id="11" name="Google Shape;11;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txBox="1">
            <a:spLocks noGrp="1"/>
          </p:cNvSpPr>
          <p:nvPr>
            <p:ph type="ctrTitle"/>
          </p:nvPr>
        </p:nvSpPr>
        <p:spPr>
          <a:xfrm>
            <a:off x="4572150" y="540000"/>
            <a:ext cx="3852000" cy="2431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5200"/>
              <a:buNone/>
              <a:defRPr sz="5000">
                <a:latin typeface="Paytone One"/>
                <a:ea typeface="Paytone One"/>
                <a:cs typeface="Paytone One"/>
                <a:sym typeface="Paytone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8" name="Google Shape;268;p2"/>
          <p:cNvSpPr txBox="1">
            <a:spLocks noGrp="1"/>
          </p:cNvSpPr>
          <p:nvPr>
            <p:ph type="subTitle" idx="1"/>
          </p:nvPr>
        </p:nvSpPr>
        <p:spPr>
          <a:xfrm>
            <a:off x="4572150" y="3144838"/>
            <a:ext cx="3852000" cy="792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38">
    <p:spTree>
      <p:nvGrpSpPr>
        <p:cNvPr id="1" name="Shape 8847"/>
        <p:cNvGrpSpPr/>
        <p:nvPr/>
      </p:nvGrpSpPr>
      <p:grpSpPr>
        <a:xfrm>
          <a:off x="0" y="0"/>
          <a:ext cx="0" cy="0"/>
          <a:chOff x="0" y="0"/>
          <a:chExt cx="0" cy="0"/>
        </a:xfrm>
      </p:grpSpPr>
      <p:grpSp>
        <p:nvGrpSpPr>
          <p:cNvPr id="8848" name="Google Shape;8848;p51"/>
          <p:cNvGrpSpPr/>
          <p:nvPr/>
        </p:nvGrpSpPr>
        <p:grpSpPr>
          <a:xfrm>
            <a:off x="-135456" y="-487"/>
            <a:ext cx="9537125" cy="5143678"/>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4" name="Google Shape;9104;p51"/>
          <p:cNvSpPr/>
          <p:nvPr/>
        </p:nvSpPr>
        <p:spPr>
          <a:xfrm>
            <a:off x="720000" y="1200400"/>
            <a:ext cx="7704000" cy="362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39">
    <p:spTree>
      <p:nvGrpSpPr>
        <p:cNvPr id="1" name="Shape 9105"/>
        <p:cNvGrpSpPr/>
        <p:nvPr/>
      </p:nvGrpSpPr>
      <p:grpSpPr>
        <a:xfrm>
          <a:off x="0" y="0"/>
          <a:ext cx="0" cy="0"/>
          <a:chOff x="0" y="0"/>
          <a:chExt cx="0" cy="0"/>
        </a:xfrm>
      </p:grpSpPr>
      <p:grpSp>
        <p:nvGrpSpPr>
          <p:cNvPr id="9106" name="Google Shape;9106;p52"/>
          <p:cNvGrpSpPr/>
          <p:nvPr/>
        </p:nvGrpSpPr>
        <p:grpSpPr>
          <a:xfrm>
            <a:off x="-135456" y="-487"/>
            <a:ext cx="9537125" cy="5143678"/>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2" name="Google Shape;9362;p52"/>
          <p:cNvGrpSpPr/>
          <p:nvPr/>
        </p:nvGrpSpPr>
        <p:grpSpPr>
          <a:xfrm rot="10800000" flipH="1">
            <a:off x="-931830" y="-81821"/>
            <a:ext cx="11007659" cy="5307142"/>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1"/>
        <p:cNvGrpSpPr/>
        <p:nvPr/>
      </p:nvGrpSpPr>
      <p:grpSpPr>
        <a:xfrm>
          <a:off x="0" y="0"/>
          <a:ext cx="0" cy="0"/>
          <a:chOff x="0" y="0"/>
          <a:chExt cx="0" cy="0"/>
        </a:xfrm>
      </p:grpSpPr>
      <p:sp>
        <p:nvSpPr>
          <p:cNvPr id="532" name="Google Shape;53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grpSp>
        <p:nvGrpSpPr>
          <p:cNvPr id="533" name="Google Shape;533;p4"/>
          <p:cNvGrpSpPr/>
          <p:nvPr/>
        </p:nvGrpSpPr>
        <p:grpSpPr>
          <a:xfrm>
            <a:off x="-135456" y="-487"/>
            <a:ext cx="9537125" cy="5143678"/>
            <a:chOff x="-135450" y="773125"/>
            <a:chExt cx="7704900" cy="4155500"/>
          </a:xfrm>
        </p:grpSpPr>
        <p:sp>
          <p:nvSpPr>
            <p:cNvPr id="534" name="Google Shape;534;p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4"/>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txBox="1">
            <a:spLocks noGrp="1"/>
          </p:cNvSpPr>
          <p:nvPr>
            <p:ph type="title"/>
          </p:nvPr>
        </p:nvSpPr>
        <p:spPr>
          <a:xfrm>
            <a:off x="720000" y="540000"/>
            <a:ext cx="7704000" cy="536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1" name="Google Shape;791;p4"/>
          <p:cNvSpPr txBox="1">
            <a:spLocks noGrp="1"/>
          </p:cNvSpPr>
          <p:nvPr>
            <p:ph type="subTitle" idx="1"/>
          </p:nvPr>
        </p:nvSpPr>
        <p:spPr>
          <a:xfrm>
            <a:off x="726675" y="1205275"/>
            <a:ext cx="7704000" cy="3516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Char char="●"/>
              <a:defRPr sz="1200"/>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36">
    <p:spTree>
      <p:nvGrpSpPr>
        <p:cNvPr id="1" name="Shape 1597"/>
        <p:cNvGrpSpPr/>
        <p:nvPr/>
      </p:nvGrpSpPr>
      <p:grpSpPr>
        <a:xfrm>
          <a:off x="0" y="0"/>
          <a:ext cx="0" cy="0"/>
          <a:chOff x="0" y="0"/>
          <a:chExt cx="0" cy="0"/>
        </a:xfrm>
      </p:grpSpPr>
      <p:grpSp>
        <p:nvGrpSpPr>
          <p:cNvPr id="1598" name="Google Shape;1598;p13"/>
          <p:cNvGrpSpPr/>
          <p:nvPr/>
        </p:nvGrpSpPr>
        <p:grpSpPr>
          <a:xfrm>
            <a:off x="-135456" y="-487"/>
            <a:ext cx="9537125" cy="5143678"/>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4" name="Google Shape;1854;p13"/>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6" name="Google Shape;1856;p13"/>
          <p:cNvSpPr txBox="1">
            <a:spLocks noGrp="1"/>
          </p:cNvSpPr>
          <p:nvPr>
            <p:ph type="subTitle" idx="1"/>
          </p:nvPr>
        </p:nvSpPr>
        <p:spPr>
          <a:xfrm>
            <a:off x="79297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7" name="Google Shape;1857;p13"/>
          <p:cNvSpPr txBox="1">
            <a:spLocks noGrp="1"/>
          </p:cNvSpPr>
          <p:nvPr>
            <p:ph type="subTitle" idx="2"/>
          </p:nvPr>
        </p:nvSpPr>
        <p:spPr>
          <a:xfrm>
            <a:off x="3412500" y="3103375"/>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8" name="Google Shape;1858;p13"/>
          <p:cNvSpPr txBox="1">
            <a:spLocks noGrp="1"/>
          </p:cNvSpPr>
          <p:nvPr>
            <p:ph type="subTitle" idx="3"/>
          </p:nvPr>
        </p:nvSpPr>
        <p:spPr>
          <a:xfrm>
            <a:off x="603202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9" name="Google Shape;1859;p13"/>
          <p:cNvSpPr txBox="1">
            <a:spLocks noGrp="1"/>
          </p:cNvSpPr>
          <p:nvPr>
            <p:ph type="title" idx="4"/>
          </p:nvPr>
        </p:nvSpPr>
        <p:spPr>
          <a:xfrm>
            <a:off x="79297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0" name="Google Shape;1860;p13"/>
          <p:cNvSpPr txBox="1">
            <a:spLocks noGrp="1"/>
          </p:cNvSpPr>
          <p:nvPr>
            <p:ph type="title" idx="5"/>
          </p:nvPr>
        </p:nvSpPr>
        <p:spPr>
          <a:xfrm>
            <a:off x="3412500" y="2696963"/>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1" name="Google Shape;1861;p13"/>
          <p:cNvSpPr txBox="1">
            <a:spLocks noGrp="1"/>
          </p:cNvSpPr>
          <p:nvPr>
            <p:ph type="title" idx="6"/>
          </p:nvPr>
        </p:nvSpPr>
        <p:spPr>
          <a:xfrm>
            <a:off x="603202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2" name="Google Shape;1862;p13"/>
          <p:cNvSpPr txBox="1">
            <a:spLocks noGrp="1"/>
          </p:cNvSpPr>
          <p:nvPr>
            <p:ph type="title" idx="7" hasCustomPrompt="1"/>
          </p:nvPr>
        </p:nvSpPr>
        <p:spPr>
          <a:xfrm>
            <a:off x="79297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3" name="Google Shape;1863;p13"/>
          <p:cNvSpPr txBox="1">
            <a:spLocks noGrp="1"/>
          </p:cNvSpPr>
          <p:nvPr>
            <p:ph type="title" idx="8" hasCustomPrompt="1"/>
          </p:nvPr>
        </p:nvSpPr>
        <p:spPr>
          <a:xfrm>
            <a:off x="3412500" y="1569600"/>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4" name="Google Shape;1864;p13"/>
          <p:cNvSpPr txBox="1">
            <a:spLocks noGrp="1"/>
          </p:cNvSpPr>
          <p:nvPr>
            <p:ph type="title" idx="9" hasCustomPrompt="1"/>
          </p:nvPr>
        </p:nvSpPr>
        <p:spPr>
          <a:xfrm>
            <a:off x="603202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125"/>
        <p:cNvGrpSpPr/>
        <p:nvPr/>
      </p:nvGrpSpPr>
      <p:grpSpPr>
        <a:xfrm>
          <a:off x="0" y="0"/>
          <a:ext cx="0" cy="0"/>
          <a:chOff x="0" y="0"/>
          <a:chExt cx="0" cy="0"/>
        </a:xfrm>
      </p:grpSpPr>
      <p:grpSp>
        <p:nvGrpSpPr>
          <p:cNvPr id="2126" name="Google Shape;2126;p15"/>
          <p:cNvGrpSpPr/>
          <p:nvPr/>
        </p:nvGrpSpPr>
        <p:grpSpPr>
          <a:xfrm>
            <a:off x="-135456" y="-487"/>
            <a:ext cx="9537125" cy="5143678"/>
            <a:chOff x="-135450" y="773125"/>
            <a:chExt cx="7704900" cy="4155500"/>
          </a:xfrm>
        </p:grpSpPr>
        <p:sp>
          <p:nvSpPr>
            <p:cNvPr id="2127" name="Google Shape;2127;p1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2" name="Google Shape;2382;p15"/>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txBox="1">
            <a:spLocks noGrp="1"/>
          </p:cNvSpPr>
          <p:nvPr>
            <p:ph type="title"/>
          </p:nvPr>
        </p:nvSpPr>
        <p:spPr>
          <a:xfrm>
            <a:off x="5204100" y="2991850"/>
            <a:ext cx="3219900" cy="4419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2000">
                <a:latin typeface="Paytone One"/>
                <a:ea typeface="Paytone One"/>
                <a:cs typeface="Paytone One"/>
                <a:sym typeface="Paytone One"/>
              </a:defRPr>
            </a:lvl1pPr>
            <a:lvl2pPr lvl="1" algn="r" rtl="0">
              <a:spcBef>
                <a:spcPts val="0"/>
              </a:spcBef>
              <a:spcAft>
                <a:spcPts val="0"/>
              </a:spcAft>
              <a:buNone/>
              <a:defRPr sz="2000">
                <a:latin typeface="Paytone One"/>
                <a:ea typeface="Paytone One"/>
                <a:cs typeface="Paytone One"/>
                <a:sym typeface="Paytone One"/>
              </a:defRPr>
            </a:lvl2pPr>
            <a:lvl3pPr lvl="2" algn="r" rtl="0">
              <a:spcBef>
                <a:spcPts val="0"/>
              </a:spcBef>
              <a:spcAft>
                <a:spcPts val="0"/>
              </a:spcAft>
              <a:buNone/>
              <a:defRPr sz="2000">
                <a:latin typeface="Paytone One"/>
                <a:ea typeface="Paytone One"/>
                <a:cs typeface="Paytone One"/>
                <a:sym typeface="Paytone One"/>
              </a:defRPr>
            </a:lvl3pPr>
            <a:lvl4pPr lvl="3" algn="r" rtl="0">
              <a:spcBef>
                <a:spcPts val="0"/>
              </a:spcBef>
              <a:spcAft>
                <a:spcPts val="0"/>
              </a:spcAft>
              <a:buNone/>
              <a:defRPr sz="2000">
                <a:latin typeface="Paytone One"/>
                <a:ea typeface="Paytone One"/>
                <a:cs typeface="Paytone One"/>
                <a:sym typeface="Paytone One"/>
              </a:defRPr>
            </a:lvl4pPr>
            <a:lvl5pPr lvl="4" algn="r" rtl="0">
              <a:spcBef>
                <a:spcPts val="0"/>
              </a:spcBef>
              <a:spcAft>
                <a:spcPts val="0"/>
              </a:spcAft>
              <a:buNone/>
              <a:defRPr sz="2000">
                <a:latin typeface="Paytone One"/>
                <a:ea typeface="Paytone One"/>
                <a:cs typeface="Paytone One"/>
                <a:sym typeface="Paytone One"/>
              </a:defRPr>
            </a:lvl5pPr>
            <a:lvl6pPr lvl="5" algn="r" rtl="0">
              <a:spcBef>
                <a:spcPts val="0"/>
              </a:spcBef>
              <a:spcAft>
                <a:spcPts val="0"/>
              </a:spcAft>
              <a:buNone/>
              <a:defRPr sz="2000">
                <a:latin typeface="Paytone One"/>
                <a:ea typeface="Paytone One"/>
                <a:cs typeface="Paytone One"/>
                <a:sym typeface="Paytone One"/>
              </a:defRPr>
            </a:lvl6pPr>
            <a:lvl7pPr lvl="6" algn="r" rtl="0">
              <a:spcBef>
                <a:spcPts val="0"/>
              </a:spcBef>
              <a:spcAft>
                <a:spcPts val="0"/>
              </a:spcAft>
              <a:buNone/>
              <a:defRPr sz="2000">
                <a:latin typeface="Paytone One"/>
                <a:ea typeface="Paytone One"/>
                <a:cs typeface="Paytone One"/>
                <a:sym typeface="Paytone One"/>
              </a:defRPr>
            </a:lvl7pPr>
            <a:lvl8pPr lvl="7" algn="r" rtl="0">
              <a:spcBef>
                <a:spcPts val="0"/>
              </a:spcBef>
              <a:spcAft>
                <a:spcPts val="0"/>
              </a:spcAft>
              <a:buNone/>
              <a:defRPr sz="2000">
                <a:latin typeface="Paytone One"/>
                <a:ea typeface="Paytone One"/>
                <a:cs typeface="Paytone One"/>
                <a:sym typeface="Paytone One"/>
              </a:defRPr>
            </a:lvl8pPr>
            <a:lvl9pPr lvl="8" algn="r" rtl="0">
              <a:spcBef>
                <a:spcPts val="0"/>
              </a:spcBef>
              <a:spcAft>
                <a:spcPts val="0"/>
              </a:spcAft>
              <a:buNone/>
              <a:defRPr sz="2000">
                <a:latin typeface="Paytone One"/>
                <a:ea typeface="Paytone One"/>
                <a:cs typeface="Paytone One"/>
                <a:sym typeface="Paytone One"/>
              </a:defRPr>
            </a:lvl9pPr>
          </a:lstStyle>
          <a:p>
            <a:endParaRPr/>
          </a:p>
        </p:txBody>
      </p:sp>
      <p:sp>
        <p:nvSpPr>
          <p:cNvPr id="2384" name="Google Shape;2384;p15"/>
          <p:cNvSpPr txBox="1">
            <a:spLocks noGrp="1"/>
          </p:cNvSpPr>
          <p:nvPr>
            <p:ph type="subTitle" idx="1"/>
          </p:nvPr>
        </p:nvSpPr>
        <p:spPr>
          <a:xfrm>
            <a:off x="4572000" y="1988538"/>
            <a:ext cx="3852000" cy="8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647"/>
        <p:cNvGrpSpPr/>
        <p:nvPr/>
      </p:nvGrpSpPr>
      <p:grpSpPr>
        <a:xfrm>
          <a:off x="0" y="0"/>
          <a:ext cx="0" cy="0"/>
          <a:chOff x="0" y="0"/>
          <a:chExt cx="0" cy="0"/>
        </a:xfrm>
      </p:grpSpPr>
      <p:grpSp>
        <p:nvGrpSpPr>
          <p:cNvPr id="2648" name="Google Shape;2648;p17"/>
          <p:cNvGrpSpPr/>
          <p:nvPr/>
        </p:nvGrpSpPr>
        <p:grpSpPr>
          <a:xfrm>
            <a:off x="-135456" y="-487"/>
            <a:ext cx="9537125" cy="5143678"/>
            <a:chOff x="-135450" y="773125"/>
            <a:chExt cx="7704900" cy="4155500"/>
          </a:xfrm>
        </p:grpSpPr>
        <p:sp>
          <p:nvSpPr>
            <p:cNvPr id="2649" name="Google Shape;2649;p1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17"/>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
          <p:cNvSpPr txBox="1">
            <a:spLocks noGrp="1"/>
          </p:cNvSpPr>
          <p:nvPr>
            <p:ph type="title"/>
          </p:nvPr>
        </p:nvSpPr>
        <p:spPr>
          <a:xfrm>
            <a:off x="720000" y="540000"/>
            <a:ext cx="3018300" cy="936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6" name="Google Shape;2906;p17"/>
          <p:cNvSpPr txBox="1">
            <a:spLocks noGrp="1"/>
          </p:cNvSpPr>
          <p:nvPr>
            <p:ph type="body" idx="1"/>
          </p:nvPr>
        </p:nvSpPr>
        <p:spPr>
          <a:xfrm>
            <a:off x="720000" y="1747200"/>
            <a:ext cx="3852000" cy="2822400"/>
          </a:xfrm>
          <a:prstGeom prst="rect">
            <a:avLst/>
          </a:prstGeom>
        </p:spPr>
        <p:txBody>
          <a:bodyPr spcFirstLastPara="1" wrap="square" lIns="91425" tIns="91425" rIns="91425" bIns="91425" anchor="t" anchorCtr="0">
            <a:normAutofit/>
          </a:bodyPr>
          <a:lstStyle>
            <a:lvl1pPr marL="457200" lvl="0" indent="-330200" rtl="0">
              <a:lnSpc>
                <a:spcPct val="100000"/>
              </a:lnSpc>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983"/>
        <p:cNvGrpSpPr/>
        <p:nvPr/>
      </p:nvGrpSpPr>
      <p:grpSpPr>
        <a:xfrm>
          <a:off x="0" y="0"/>
          <a:ext cx="0" cy="0"/>
          <a:chOff x="0" y="0"/>
          <a:chExt cx="0" cy="0"/>
        </a:xfrm>
      </p:grpSpPr>
      <p:grpSp>
        <p:nvGrpSpPr>
          <p:cNvPr id="3984" name="Google Shape;3984;p26"/>
          <p:cNvGrpSpPr/>
          <p:nvPr/>
        </p:nvGrpSpPr>
        <p:grpSpPr>
          <a:xfrm>
            <a:off x="-135456" y="-487"/>
            <a:ext cx="9537125" cy="5143678"/>
            <a:chOff x="-135450" y="773125"/>
            <a:chExt cx="7704900" cy="4155500"/>
          </a:xfrm>
        </p:grpSpPr>
        <p:sp>
          <p:nvSpPr>
            <p:cNvPr id="3985" name="Google Shape;3985;p2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0" name="Google Shape;4240;p26"/>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41" name="Google Shape;4241;p26"/>
          <p:cNvSpPr txBox="1">
            <a:spLocks noGrp="1"/>
          </p:cNvSpPr>
          <p:nvPr>
            <p:ph type="subTitle" idx="1"/>
          </p:nvPr>
        </p:nvSpPr>
        <p:spPr>
          <a:xfrm>
            <a:off x="829372" y="22797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2" name="Google Shape;4242;p26"/>
          <p:cNvSpPr txBox="1">
            <a:spLocks noGrp="1"/>
          </p:cNvSpPr>
          <p:nvPr>
            <p:ph type="subTitle" idx="2"/>
          </p:nvPr>
        </p:nvSpPr>
        <p:spPr>
          <a:xfrm>
            <a:off x="3382285" y="22797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3" name="Google Shape;4243;p26"/>
          <p:cNvSpPr txBox="1">
            <a:spLocks noGrp="1"/>
          </p:cNvSpPr>
          <p:nvPr>
            <p:ph type="subTitle" idx="3"/>
          </p:nvPr>
        </p:nvSpPr>
        <p:spPr>
          <a:xfrm>
            <a:off x="5947628" y="22797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4" name="Google Shape;4244;p26"/>
          <p:cNvSpPr txBox="1">
            <a:spLocks noGrp="1"/>
          </p:cNvSpPr>
          <p:nvPr>
            <p:ph type="subTitle" idx="4"/>
          </p:nvPr>
        </p:nvSpPr>
        <p:spPr>
          <a:xfrm>
            <a:off x="829372" y="408420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5" name="Google Shape;4245;p26"/>
          <p:cNvSpPr txBox="1">
            <a:spLocks noGrp="1"/>
          </p:cNvSpPr>
          <p:nvPr>
            <p:ph type="subTitle" idx="5"/>
          </p:nvPr>
        </p:nvSpPr>
        <p:spPr>
          <a:xfrm>
            <a:off x="3382285" y="406770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6" name="Google Shape;4246;p26"/>
          <p:cNvSpPr txBox="1">
            <a:spLocks noGrp="1"/>
          </p:cNvSpPr>
          <p:nvPr>
            <p:ph type="subTitle" idx="6"/>
          </p:nvPr>
        </p:nvSpPr>
        <p:spPr>
          <a:xfrm>
            <a:off x="5947628" y="406770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7" name="Google Shape;4247;p26"/>
          <p:cNvSpPr txBox="1">
            <a:spLocks noGrp="1"/>
          </p:cNvSpPr>
          <p:nvPr>
            <p:ph type="title" idx="7"/>
          </p:nvPr>
        </p:nvSpPr>
        <p:spPr>
          <a:xfrm>
            <a:off x="1107022" y="1881750"/>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248" name="Google Shape;4248;p26"/>
          <p:cNvSpPr txBox="1">
            <a:spLocks noGrp="1"/>
          </p:cNvSpPr>
          <p:nvPr>
            <p:ph type="title" idx="8"/>
          </p:nvPr>
        </p:nvSpPr>
        <p:spPr>
          <a:xfrm>
            <a:off x="3659935" y="1881750"/>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249" name="Google Shape;4249;p26"/>
          <p:cNvSpPr txBox="1">
            <a:spLocks noGrp="1"/>
          </p:cNvSpPr>
          <p:nvPr>
            <p:ph type="title" idx="9"/>
          </p:nvPr>
        </p:nvSpPr>
        <p:spPr>
          <a:xfrm>
            <a:off x="6225278" y="1881750"/>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250" name="Google Shape;4250;p26"/>
          <p:cNvSpPr txBox="1">
            <a:spLocks noGrp="1"/>
          </p:cNvSpPr>
          <p:nvPr>
            <p:ph type="title" idx="13"/>
          </p:nvPr>
        </p:nvSpPr>
        <p:spPr>
          <a:xfrm>
            <a:off x="1107022" y="3705175"/>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251" name="Google Shape;4251;p26"/>
          <p:cNvSpPr txBox="1">
            <a:spLocks noGrp="1"/>
          </p:cNvSpPr>
          <p:nvPr>
            <p:ph type="title" idx="14"/>
          </p:nvPr>
        </p:nvSpPr>
        <p:spPr>
          <a:xfrm>
            <a:off x="3659935" y="3705175"/>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252" name="Google Shape;4252;p26"/>
          <p:cNvSpPr txBox="1">
            <a:spLocks noGrp="1"/>
          </p:cNvSpPr>
          <p:nvPr>
            <p:ph type="title" idx="15"/>
          </p:nvPr>
        </p:nvSpPr>
        <p:spPr>
          <a:xfrm>
            <a:off x="6225278" y="3705175"/>
            <a:ext cx="18117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18">
    <p:spTree>
      <p:nvGrpSpPr>
        <p:cNvPr id="1" name="Shape 8328"/>
        <p:cNvGrpSpPr/>
        <p:nvPr/>
      </p:nvGrpSpPr>
      <p:grpSpPr>
        <a:xfrm>
          <a:off x="0" y="0"/>
          <a:ext cx="0" cy="0"/>
          <a:chOff x="0" y="0"/>
          <a:chExt cx="0" cy="0"/>
        </a:xfrm>
      </p:grpSpPr>
      <p:grpSp>
        <p:nvGrpSpPr>
          <p:cNvPr id="8329" name="Google Shape;8329;p49"/>
          <p:cNvGrpSpPr/>
          <p:nvPr/>
        </p:nvGrpSpPr>
        <p:grpSpPr>
          <a:xfrm>
            <a:off x="-135456" y="-487"/>
            <a:ext cx="9537125" cy="5143678"/>
            <a:chOff x="-135450" y="773125"/>
            <a:chExt cx="7704900" cy="4155500"/>
          </a:xfrm>
        </p:grpSpPr>
        <p:sp>
          <p:nvSpPr>
            <p:cNvPr id="8330" name="Google Shape;8330;p4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4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4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4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4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4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4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4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4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4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4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4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4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4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4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4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4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4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4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4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4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4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4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4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4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4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4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4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4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4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4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4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4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4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4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4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4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4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4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4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4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4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4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4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4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4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4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4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4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4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4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4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4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4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4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4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4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4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4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4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4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4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4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4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4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4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4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4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4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4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4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4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4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4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4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4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4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4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4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4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4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4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4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4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4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4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4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4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4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4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4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4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4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4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4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4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4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4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4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4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4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4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4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4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4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4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4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4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4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4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4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4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4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4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4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4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4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4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4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4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4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4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4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4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4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4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4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4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4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4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4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4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4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4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4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4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4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4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4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4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4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4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4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4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4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4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4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4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4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4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4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4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4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4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4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4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4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4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4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4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4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4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4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4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4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4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4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4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4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4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4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4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4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4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4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4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4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4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4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4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4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4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4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4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4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4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4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4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4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4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4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4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4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4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4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4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4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4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4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4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4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4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4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4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4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4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4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4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4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4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4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4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4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4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4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4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4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4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4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4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4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4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4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4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4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4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4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4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4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4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4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4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4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4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4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4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4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4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4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4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4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4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4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4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4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4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4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4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4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4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85" name="Google Shape;8585;p49"/>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9"/>
          <p:cNvSpPr txBox="1">
            <a:spLocks noGrp="1"/>
          </p:cNvSpPr>
          <p:nvPr>
            <p:ph type="title"/>
          </p:nvPr>
        </p:nvSpPr>
        <p:spPr>
          <a:xfrm>
            <a:off x="720000" y="540000"/>
            <a:ext cx="7704000" cy="536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87" name="Google Shape;8587;p49"/>
          <p:cNvSpPr txBox="1">
            <a:spLocks noGrp="1"/>
          </p:cNvSpPr>
          <p:nvPr>
            <p:ph type="subTitle" idx="1"/>
          </p:nvPr>
        </p:nvSpPr>
        <p:spPr>
          <a:xfrm>
            <a:off x="720000" y="1296177"/>
            <a:ext cx="3701700" cy="3302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Char char="●"/>
              <a:defRPr>
                <a:solidFill>
                  <a:schemeClr val="dk2"/>
                </a:solidFill>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
        <p:nvSpPr>
          <p:cNvPr id="8588" name="Google Shape;8588;p49"/>
          <p:cNvSpPr txBox="1">
            <a:spLocks noGrp="1"/>
          </p:cNvSpPr>
          <p:nvPr>
            <p:ph type="subTitle" idx="2"/>
          </p:nvPr>
        </p:nvSpPr>
        <p:spPr>
          <a:xfrm>
            <a:off x="4572000" y="1296150"/>
            <a:ext cx="3852000" cy="3302100"/>
          </a:xfrm>
          <a:prstGeom prst="rect">
            <a:avLst/>
          </a:prstGeom>
        </p:spPr>
        <p:txBody>
          <a:bodyPr spcFirstLastPara="1" wrap="square" lIns="91425" tIns="91425" rIns="91425" bIns="91425" anchor="t" anchorCtr="0">
            <a:normAutofit/>
          </a:bodyPr>
          <a:lstStyle>
            <a:lvl1pPr marR="50800" lvl="0" rtl="0">
              <a:lnSpc>
                <a:spcPct val="100000"/>
              </a:lnSpc>
              <a:spcBef>
                <a:spcPts val="0"/>
              </a:spcBef>
              <a:spcAft>
                <a:spcPts val="0"/>
              </a:spcAft>
              <a:buSzPts val="1400"/>
              <a:buChar char="●"/>
              <a:defRPr>
                <a:solidFill>
                  <a:schemeClr val="dk2"/>
                </a:solidFill>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37">
    <p:spTree>
      <p:nvGrpSpPr>
        <p:cNvPr id="1" name="Shape 8589"/>
        <p:cNvGrpSpPr/>
        <p:nvPr/>
      </p:nvGrpSpPr>
      <p:grpSpPr>
        <a:xfrm>
          <a:off x="0" y="0"/>
          <a:ext cx="0" cy="0"/>
          <a:chOff x="0" y="0"/>
          <a:chExt cx="0" cy="0"/>
        </a:xfrm>
      </p:grpSpPr>
      <p:grpSp>
        <p:nvGrpSpPr>
          <p:cNvPr id="8590" name="Google Shape;8590;p50"/>
          <p:cNvGrpSpPr/>
          <p:nvPr/>
        </p:nvGrpSpPr>
        <p:grpSpPr>
          <a:xfrm>
            <a:off x="-135456" y="-487"/>
            <a:ext cx="9537125" cy="5143678"/>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6" name="Google Shape;8846;p50"/>
          <p:cNvSpPr/>
          <p:nvPr/>
        </p:nvSpPr>
        <p:spPr>
          <a:xfrm rot="10800000" flipH="1">
            <a:off x="2612411" y="-38"/>
            <a:ext cx="6531589"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1" r:id="rId5"/>
    <p:sldLayoutId id="2147483663" r:id="rId6"/>
    <p:sldLayoutId id="2147483672"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ites.psu.edu/ctesandbox/resources/inclusive-teaching/addressing-the-hidden-curriculu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books.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2"/>
        <p:cNvGrpSpPr/>
        <p:nvPr/>
      </p:nvGrpSpPr>
      <p:grpSpPr>
        <a:xfrm>
          <a:off x="0" y="0"/>
          <a:ext cx="0" cy="0"/>
          <a:chOff x="0" y="0"/>
          <a:chExt cx="0" cy="0"/>
        </a:xfrm>
      </p:grpSpPr>
      <p:sp>
        <p:nvSpPr>
          <p:cNvPr id="9373" name="Google Shape;9373;p55"/>
          <p:cNvSpPr txBox="1">
            <a:spLocks noGrp="1"/>
          </p:cNvSpPr>
          <p:nvPr>
            <p:ph type="ctrTitle"/>
          </p:nvPr>
        </p:nvSpPr>
        <p:spPr>
          <a:xfrm>
            <a:off x="4210493" y="348614"/>
            <a:ext cx="4543647" cy="243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THE HIDDEN    CURRICULUM</a:t>
            </a:r>
            <a:endParaRPr dirty="0"/>
          </a:p>
        </p:txBody>
      </p:sp>
      <p:sp>
        <p:nvSpPr>
          <p:cNvPr id="9374" name="Google Shape;9374;p55"/>
          <p:cNvSpPr txBox="1">
            <a:spLocks noGrp="1"/>
          </p:cNvSpPr>
          <p:nvPr>
            <p:ph type="subTitle" idx="1"/>
          </p:nvPr>
        </p:nvSpPr>
        <p:spPr>
          <a:xfrm>
            <a:off x="4572000" y="2175450"/>
            <a:ext cx="3852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accent3">
                    <a:lumMod val="60000"/>
                    <a:lumOff val="40000"/>
                  </a:schemeClr>
                </a:solidFill>
                <a:latin typeface="Kristen ITC" panose="03050502040202030202" pitchFamily="66" charset="0"/>
              </a:rPr>
              <a:t>What students learn without being thought?</a:t>
            </a:r>
            <a:endParaRPr dirty="0">
              <a:solidFill>
                <a:schemeClr val="accent3">
                  <a:lumMod val="60000"/>
                  <a:lumOff val="40000"/>
                </a:schemeClr>
              </a:solidFill>
              <a:latin typeface="Kristen ITC" panose="03050502040202030202" pitchFamily="66" charset="0"/>
            </a:endParaRPr>
          </a:p>
        </p:txBody>
      </p:sp>
      <p:grpSp>
        <p:nvGrpSpPr>
          <p:cNvPr id="9375" name="Google Shape;9375;p55"/>
          <p:cNvGrpSpPr/>
          <p:nvPr/>
        </p:nvGrpSpPr>
        <p:grpSpPr>
          <a:xfrm>
            <a:off x="-849338" y="539999"/>
            <a:ext cx="5060864" cy="4763399"/>
            <a:chOff x="1354150" y="267550"/>
            <a:chExt cx="4967475" cy="4675500"/>
          </a:xfrm>
        </p:grpSpPr>
        <p:sp>
          <p:nvSpPr>
            <p:cNvPr id="9376" name="Google Shape;9376;p55"/>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5"/>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5"/>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5"/>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5"/>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5"/>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5"/>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5"/>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5"/>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5"/>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5"/>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5"/>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5"/>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5"/>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5"/>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5"/>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5"/>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5"/>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5"/>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5"/>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5"/>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5"/>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5"/>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5"/>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5"/>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5"/>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5"/>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5"/>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5"/>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5"/>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5"/>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5"/>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5"/>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5"/>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5"/>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5"/>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5"/>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5"/>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5"/>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5"/>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5"/>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5"/>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5"/>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5"/>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5"/>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5"/>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5"/>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5"/>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5"/>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5"/>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5"/>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5"/>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5"/>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55"/>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5"/>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5"/>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5"/>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5"/>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5"/>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5"/>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5"/>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5"/>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5"/>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5"/>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5"/>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5"/>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5"/>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5"/>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5"/>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5"/>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5"/>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5"/>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55"/>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55"/>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55"/>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5"/>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5"/>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5"/>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5"/>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5"/>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5"/>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55"/>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55"/>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55"/>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5"/>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5"/>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5"/>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5"/>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5"/>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5"/>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5"/>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5"/>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5"/>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5"/>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5"/>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5"/>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5"/>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5"/>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5"/>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5"/>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5"/>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5"/>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5"/>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5"/>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55"/>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5"/>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5"/>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5"/>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5"/>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5"/>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5"/>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5"/>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5"/>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5"/>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5"/>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5"/>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5"/>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5"/>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5"/>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5"/>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5"/>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5"/>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5"/>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5"/>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5"/>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5"/>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5"/>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5"/>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5"/>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5"/>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5"/>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5"/>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5"/>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5"/>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5"/>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5"/>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5"/>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5"/>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5"/>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5"/>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5"/>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5"/>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5"/>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5"/>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5"/>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5"/>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5"/>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5"/>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5"/>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5"/>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5"/>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5"/>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5"/>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5"/>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5"/>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55"/>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55"/>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ZoneTexte 1">
            <a:extLst>
              <a:ext uri="{FF2B5EF4-FFF2-40B4-BE49-F238E27FC236}">
                <a16:creationId xmlns:a16="http://schemas.microsoft.com/office/drawing/2014/main" id="{06916ADD-0A24-2F82-0608-C4161F70E2FF}"/>
              </a:ext>
            </a:extLst>
          </p:cNvPr>
          <p:cNvSpPr txBox="1"/>
          <p:nvPr/>
        </p:nvSpPr>
        <p:spPr>
          <a:xfrm>
            <a:off x="6103088" y="3579628"/>
            <a:ext cx="2232838" cy="954107"/>
          </a:xfrm>
          <a:prstGeom prst="rect">
            <a:avLst/>
          </a:prstGeom>
          <a:noFill/>
        </p:spPr>
        <p:txBody>
          <a:bodyPr wrap="square" rtlCol="0">
            <a:spAutoFit/>
          </a:bodyPr>
          <a:lstStyle/>
          <a:p>
            <a:r>
              <a:rPr lang="fr-FR" dirty="0" err="1">
                <a:solidFill>
                  <a:schemeClr val="tx2"/>
                </a:solidFill>
                <a:highlight>
                  <a:srgbClr val="000080"/>
                </a:highlight>
              </a:rPr>
              <a:t>Presented</a:t>
            </a:r>
            <a:r>
              <a:rPr lang="fr-FR" dirty="0">
                <a:solidFill>
                  <a:schemeClr val="tx2"/>
                </a:solidFill>
                <a:highlight>
                  <a:srgbClr val="000080"/>
                </a:highlight>
              </a:rPr>
              <a:t> by:</a:t>
            </a:r>
          </a:p>
          <a:p>
            <a:pPr algn="r"/>
            <a:r>
              <a:rPr lang="fr-FR" dirty="0" err="1">
                <a:solidFill>
                  <a:schemeClr val="tx2"/>
                </a:solidFill>
                <a:highlight>
                  <a:srgbClr val="000080"/>
                </a:highlight>
              </a:rPr>
              <a:t>Labbas</a:t>
            </a:r>
            <a:r>
              <a:rPr lang="fr-FR" dirty="0">
                <a:solidFill>
                  <a:schemeClr val="tx2"/>
                </a:solidFill>
                <a:highlight>
                  <a:srgbClr val="000080"/>
                </a:highlight>
              </a:rPr>
              <a:t> </a:t>
            </a:r>
            <a:r>
              <a:rPr lang="fr-FR" dirty="0" err="1">
                <a:solidFill>
                  <a:schemeClr val="tx2"/>
                </a:solidFill>
                <a:highlight>
                  <a:srgbClr val="000080"/>
                </a:highlight>
              </a:rPr>
              <a:t>Imene</a:t>
            </a:r>
            <a:r>
              <a:rPr lang="fr-FR" dirty="0">
                <a:solidFill>
                  <a:schemeClr val="tx2"/>
                </a:solidFill>
                <a:highlight>
                  <a:srgbClr val="000080"/>
                </a:highlight>
              </a:rPr>
              <a:t> </a:t>
            </a:r>
          </a:p>
          <a:p>
            <a:pPr algn="r"/>
            <a:r>
              <a:rPr lang="fr-FR" dirty="0" err="1">
                <a:solidFill>
                  <a:schemeClr val="tx2"/>
                </a:solidFill>
                <a:highlight>
                  <a:srgbClr val="000080"/>
                </a:highlight>
              </a:rPr>
              <a:t>Harrane</a:t>
            </a:r>
            <a:r>
              <a:rPr lang="fr-FR" dirty="0">
                <a:solidFill>
                  <a:schemeClr val="tx2"/>
                </a:solidFill>
                <a:highlight>
                  <a:srgbClr val="000080"/>
                </a:highlight>
              </a:rPr>
              <a:t> </a:t>
            </a:r>
            <a:r>
              <a:rPr lang="fr-FR" dirty="0" err="1">
                <a:solidFill>
                  <a:schemeClr val="tx2"/>
                </a:solidFill>
                <a:highlight>
                  <a:srgbClr val="000080"/>
                </a:highlight>
              </a:rPr>
              <a:t>Khadidja</a:t>
            </a:r>
            <a:endParaRPr lang="fr-FR" dirty="0">
              <a:solidFill>
                <a:schemeClr val="tx2"/>
              </a:solidFill>
              <a:highlight>
                <a:srgbClr val="000080"/>
              </a:highlight>
            </a:endParaRPr>
          </a:p>
          <a:p>
            <a:pPr algn="r"/>
            <a:r>
              <a:rPr lang="fr-FR" dirty="0" err="1">
                <a:solidFill>
                  <a:schemeClr val="tx2"/>
                </a:solidFill>
                <a:highlight>
                  <a:srgbClr val="000080"/>
                </a:highlight>
              </a:rPr>
              <a:t>Ouasti</a:t>
            </a:r>
            <a:r>
              <a:rPr lang="fr-FR" dirty="0">
                <a:solidFill>
                  <a:schemeClr val="tx2"/>
                </a:solidFill>
                <a:highlight>
                  <a:srgbClr val="000080"/>
                </a:highlight>
              </a:rPr>
              <a:t> </a:t>
            </a:r>
            <a:r>
              <a:rPr lang="fr-FR" dirty="0" err="1">
                <a:solidFill>
                  <a:schemeClr val="tx2"/>
                </a:solidFill>
                <a:highlight>
                  <a:srgbClr val="000080"/>
                </a:highlight>
              </a:rPr>
              <a:t>Abir</a:t>
            </a:r>
            <a:endParaRPr lang="en-US" dirty="0">
              <a:solidFill>
                <a:schemeClr val="tx2"/>
              </a:solidFill>
              <a:highlight>
                <a:srgbClr val="00008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50"/>
        <p:cNvGrpSpPr/>
        <p:nvPr/>
      </p:nvGrpSpPr>
      <p:grpSpPr>
        <a:xfrm>
          <a:off x="0" y="0"/>
          <a:ext cx="0" cy="0"/>
          <a:chOff x="0" y="0"/>
          <a:chExt cx="0" cy="0"/>
        </a:xfrm>
      </p:grpSpPr>
      <p:sp>
        <p:nvSpPr>
          <p:cNvPr id="9551" name="Google Shape;9551;p57"/>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9555" name="Google Shape;9555;p57"/>
          <p:cNvSpPr txBox="1">
            <a:spLocks noGrp="1"/>
          </p:cNvSpPr>
          <p:nvPr>
            <p:ph type="title" idx="4"/>
          </p:nvPr>
        </p:nvSpPr>
        <p:spPr>
          <a:xfrm>
            <a:off x="452733" y="2340276"/>
            <a:ext cx="1870386" cy="12026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accent3">
                    <a:lumMod val="60000"/>
                    <a:lumOff val="40000"/>
                  </a:schemeClr>
                </a:solidFill>
              </a:rPr>
              <a:t>The </a:t>
            </a:r>
            <a:r>
              <a:rPr lang="fr-FR" dirty="0" err="1">
                <a:solidFill>
                  <a:schemeClr val="accent3">
                    <a:lumMod val="60000"/>
                    <a:lumOff val="40000"/>
                  </a:schemeClr>
                </a:solidFill>
              </a:rPr>
              <a:t>definition</a:t>
            </a:r>
            <a:r>
              <a:rPr lang="fr-FR" dirty="0">
                <a:solidFill>
                  <a:schemeClr val="accent3">
                    <a:lumMod val="60000"/>
                    <a:lumOff val="40000"/>
                  </a:schemeClr>
                </a:solidFill>
              </a:rPr>
              <a:t> of the </a:t>
            </a:r>
            <a:r>
              <a:rPr lang="fr-FR" dirty="0" err="1">
                <a:solidFill>
                  <a:schemeClr val="accent3">
                    <a:lumMod val="60000"/>
                    <a:lumOff val="40000"/>
                  </a:schemeClr>
                </a:solidFill>
              </a:rPr>
              <a:t>hidden</a:t>
            </a:r>
            <a:r>
              <a:rPr lang="fr-FR" dirty="0">
                <a:solidFill>
                  <a:schemeClr val="accent3">
                    <a:lumMod val="60000"/>
                    <a:lumOff val="40000"/>
                  </a:schemeClr>
                </a:solidFill>
              </a:rPr>
              <a:t> curriculum</a:t>
            </a:r>
            <a:endParaRPr dirty="0">
              <a:solidFill>
                <a:schemeClr val="accent3">
                  <a:lumMod val="60000"/>
                  <a:lumOff val="40000"/>
                </a:schemeClr>
              </a:solidFill>
            </a:endParaRPr>
          </a:p>
        </p:txBody>
      </p:sp>
      <p:sp>
        <p:nvSpPr>
          <p:cNvPr id="9558" name="Google Shape;9558;p57"/>
          <p:cNvSpPr txBox="1">
            <a:spLocks noGrp="1"/>
          </p:cNvSpPr>
          <p:nvPr>
            <p:ph type="title" idx="7"/>
          </p:nvPr>
        </p:nvSpPr>
        <p:spPr>
          <a:xfrm>
            <a:off x="792975" y="1584175"/>
            <a:ext cx="1368978" cy="8646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01</a:t>
            </a:r>
            <a:endParaRPr sz="3200" dirty="0"/>
          </a:p>
        </p:txBody>
      </p:sp>
      <p:sp>
        <p:nvSpPr>
          <p:cNvPr id="9559" name="Google Shape;9559;p57"/>
          <p:cNvSpPr txBox="1">
            <a:spLocks noGrp="1"/>
          </p:cNvSpPr>
          <p:nvPr>
            <p:ph type="title" idx="8"/>
          </p:nvPr>
        </p:nvSpPr>
        <p:spPr>
          <a:xfrm>
            <a:off x="3088190" y="1593189"/>
            <a:ext cx="741286" cy="6986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02</a:t>
            </a:r>
            <a:endParaRPr sz="3200" dirty="0"/>
          </a:p>
        </p:txBody>
      </p:sp>
      <p:sp>
        <p:nvSpPr>
          <p:cNvPr id="9560" name="Google Shape;9560;p57"/>
          <p:cNvSpPr txBox="1">
            <a:spLocks noGrp="1"/>
          </p:cNvSpPr>
          <p:nvPr>
            <p:ph type="title" idx="9"/>
          </p:nvPr>
        </p:nvSpPr>
        <p:spPr>
          <a:xfrm>
            <a:off x="4235628" y="1593189"/>
            <a:ext cx="2319000" cy="12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03</a:t>
            </a:r>
            <a:endParaRPr sz="3200" dirty="0"/>
          </a:p>
        </p:txBody>
      </p:sp>
      <p:sp>
        <p:nvSpPr>
          <p:cNvPr id="5" name="Titre 4">
            <a:extLst>
              <a:ext uri="{FF2B5EF4-FFF2-40B4-BE49-F238E27FC236}">
                <a16:creationId xmlns:a16="http://schemas.microsoft.com/office/drawing/2014/main" id="{5D314384-1CDD-A83A-0BE1-FFAF81E259DB}"/>
              </a:ext>
            </a:extLst>
          </p:cNvPr>
          <p:cNvSpPr>
            <a:spLocks noGrp="1"/>
          </p:cNvSpPr>
          <p:nvPr>
            <p:ph type="title" idx="5"/>
          </p:nvPr>
        </p:nvSpPr>
        <p:spPr>
          <a:xfrm>
            <a:off x="2764780" y="2454663"/>
            <a:ext cx="1530143" cy="1202699"/>
          </a:xfrm>
        </p:spPr>
        <p:txBody>
          <a:bodyPr>
            <a:normAutofit fontScale="90000"/>
          </a:bodyPr>
          <a:lstStyle/>
          <a:p>
            <a:r>
              <a:rPr lang="fr-FR" dirty="0">
                <a:solidFill>
                  <a:schemeClr val="accent3">
                    <a:lumMod val="60000"/>
                    <a:lumOff val="40000"/>
                  </a:schemeClr>
                </a:solidFill>
              </a:rPr>
              <a:t>The </a:t>
            </a:r>
            <a:r>
              <a:rPr lang="fr-FR" dirty="0" err="1">
                <a:solidFill>
                  <a:schemeClr val="accent3">
                    <a:lumMod val="60000"/>
                    <a:lumOff val="40000"/>
                  </a:schemeClr>
                </a:solidFill>
              </a:rPr>
              <a:t>resources</a:t>
            </a:r>
            <a:r>
              <a:rPr lang="fr-FR" dirty="0">
                <a:solidFill>
                  <a:schemeClr val="accent3">
                    <a:lumMod val="60000"/>
                    <a:lumOff val="40000"/>
                  </a:schemeClr>
                </a:solidFill>
              </a:rPr>
              <a:t> of the </a:t>
            </a:r>
            <a:r>
              <a:rPr lang="fr-FR" dirty="0" err="1">
                <a:solidFill>
                  <a:schemeClr val="accent3">
                    <a:lumMod val="60000"/>
                    <a:lumOff val="40000"/>
                  </a:schemeClr>
                </a:solidFill>
              </a:rPr>
              <a:t>hidden</a:t>
            </a:r>
            <a:r>
              <a:rPr lang="fr-FR" dirty="0">
                <a:solidFill>
                  <a:schemeClr val="accent3">
                    <a:lumMod val="60000"/>
                    <a:lumOff val="40000"/>
                  </a:schemeClr>
                </a:solidFill>
              </a:rPr>
              <a:t> curriculum </a:t>
            </a:r>
            <a:endParaRPr lang="en-US" dirty="0">
              <a:solidFill>
                <a:schemeClr val="accent3">
                  <a:lumMod val="60000"/>
                  <a:lumOff val="40000"/>
                </a:schemeClr>
              </a:solidFill>
            </a:endParaRPr>
          </a:p>
        </p:txBody>
      </p:sp>
      <p:sp>
        <p:nvSpPr>
          <p:cNvPr id="13" name="ZoneTexte 12">
            <a:extLst>
              <a:ext uri="{FF2B5EF4-FFF2-40B4-BE49-F238E27FC236}">
                <a16:creationId xmlns:a16="http://schemas.microsoft.com/office/drawing/2014/main" id="{B723A096-3610-7DFC-202B-1C204AE80A44}"/>
              </a:ext>
            </a:extLst>
          </p:cNvPr>
          <p:cNvSpPr txBox="1"/>
          <p:nvPr/>
        </p:nvSpPr>
        <p:spPr>
          <a:xfrm>
            <a:off x="6960780" y="1650140"/>
            <a:ext cx="120325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74EA7"/>
              </a:buClr>
              <a:buSzPts val="12000"/>
              <a:buFont typeface="Paytone One"/>
              <a:buNone/>
              <a:tabLst/>
              <a:defRPr/>
            </a:pPr>
            <a:r>
              <a:rPr kumimoji="0" lang="en" sz="3200" b="0" i="0" u="none" strike="noStrike" kern="0" cap="none" spc="0" normalizeH="0" baseline="0" noProof="0" dirty="0">
                <a:ln>
                  <a:noFill/>
                </a:ln>
                <a:solidFill>
                  <a:srgbClr val="674EA7"/>
                </a:solidFill>
                <a:effectLst/>
                <a:uLnTx/>
                <a:uFillTx/>
                <a:latin typeface="Paytone One"/>
                <a:sym typeface="Paytone One"/>
              </a:rPr>
              <a:t>04</a:t>
            </a:r>
          </a:p>
        </p:txBody>
      </p:sp>
      <p:sp>
        <p:nvSpPr>
          <p:cNvPr id="14" name="Titre 4">
            <a:extLst>
              <a:ext uri="{FF2B5EF4-FFF2-40B4-BE49-F238E27FC236}">
                <a16:creationId xmlns:a16="http://schemas.microsoft.com/office/drawing/2014/main" id="{225C0170-6F1D-15DF-C060-E997826E1DA7}"/>
              </a:ext>
            </a:extLst>
          </p:cNvPr>
          <p:cNvSpPr txBox="1">
            <a:spLocks/>
          </p:cNvSpPr>
          <p:nvPr/>
        </p:nvSpPr>
        <p:spPr>
          <a:xfrm>
            <a:off x="4736584" y="2571750"/>
            <a:ext cx="1716173" cy="1202699"/>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9pPr>
          </a:lstStyle>
          <a:p>
            <a:r>
              <a:rPr lang="en-US">
                <a:solidFill>
                  <a:schemeClr val="accent3">
                    <a:lumMod val="60000"/>
                    <a:lumOff val="40000"/>
                  </a:schemeClr>
                </a:solidFill>
              </a:rPr>
              <a:t>The Hidden Curriculum of Virtual Learning</a:t>
            </a:r>
            <a:endParaRPr lang="en-US" dirty="0">
              <a:solidFill>
                <a:schemeClr val="accent3">
                  <a:lumMod val="60000"/>
                  <a:lumOff val="40000"/>
                </a:schemeClr>
              </a:solidFill>
            </a:endParaRPr>
          </a:p>
        </p:txBody>
      </p:sp>
      <p:sp>
        <p:nvSpPr>
          <p:cNvPr id="16" name="Titre 4">
            <a:extLst>
              <a:ext uri="{FF2B5EF4-FFF2-40B4-BE49-F238E27FC236}">
                <a16:creationId xmlns:a16="http://schemas.microsoft.com/office/drawing/2014/main" id="{483EF9B0-616F-C0F4-19CC-89A826B4C807}"/>
              </a:ext>
            </a:extLst>
          </p:cNvPr>
          <p:cNvSpPr txBox="1">
            <a:spLocks/>
          </p:cNvSpPr>
          <p:nvPr/>
        </p:nvSpPr>
        <p:spPr>
          <a:xfrm>
            <a:off x="6740626" y="2584716"/>
            <a:ext cx="1830970" cy="1202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2000"/>
              <a:buFont typeface="Paytone One"/>
              <a:buNone/>
              <a:defRPr sz="2000" b="0" i="0" u="none" strike="noStrike" cap="none">
                <a:solidFill>
                  <a:schemeClr val="dk1"/>
                </a:solidFill>
                <a:latin typeface="Paytone One"/>
                <a:ea typeface="Paytone One"/>
                <a:cs typeface="Paytone One"/>
                <a:sym typeface="Paytone One"/>
              </a:defRPr>
            </a:lvl9pPr>
          </a:lstStyle>
          <a:p>
            <a:r>
              <a:rPr lang="fr-FR" sz="1800" dirty="0">
                <a:solidFill>
                  <a:schemeClr val="accent3">
                    <a:lumMod val="60000"/>
                    <a:lumOff val="40000"/>
                  </a:schemeClr>
                </a:solidFill>
              </a:rPr>
              <a:t>Challenges of the </a:t>
            </a:r>
            <a:r>
              <a:rPr lang="fr-FR" sz="1800" dirty="0" err="1">
                <a:solidFill>
                  <a:schemeClr val="accent3">
                    <a:lumMod val="60000"/>
                    <a:lumOff val="40000"/>
                  </a:schemeClr>
                </a:solidFill>
              </a:rPr>
              <a:t>hidden</a:t>
            </a:r>
            <a:r>
              <a:rPr lang="fr-FR" sz="1800" dirty="0">
                <a:solidFill>
                  <a:schemeClr val="accent3">
                    <a:lumMod val="60000"/>
                    <a:lumOff val="40000"/>
                  </a:schemeClr>
                </a:solidFill>
              </a:rPr>
              <a:t> curriculum</a:t>
            </a:r>
            <a:endParaRPr lang="en-US" sz="1800" dirty="0">
              <a:solidFill>
                <a:schemeClr val="accent3">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15"/>
        <p:cNvGrpSpPr/>
        <p:nvPr/>
      </p:nvGrpSpPr>
      <p:grpSpPr>
        <a:xfrm>
          <a:off x="0" y="0"/>
          <a:ext cx="0" cy="0"/>
          <a:chOff x="0" y="0"/>
          <a:chExt cx="0" cy="0"/>
        </a:xfrm>
      </p:grpSpPr>
      <p:sp>
        <p:nvSpPr>
          <p:cNvPr id="9916" name="Google Shape;9916;p62"/>
          <p:cNvSpPr txBox="1">
            <a:spLocks noGrp="1"/>
          </p:cNvSpPr>
          <p:nvPr>
            <p:ph type="title"/>
          </p:nvPr>
        </p:nvSpPr>
        <p:spPr>
          <a:xfrm>
            <a:off x="450642" y="466318"/>
            <a:ext cx="3018300" cy="9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hidden curriculum:</a:t>
            </a:r>
            <a:endParaRPr dirty="0"/>
          </a:p>
        </p:txBody>
      </p:sp>
      <p:sp>
        <p:nvSpPr>
          <p:cNvPr id="9917" name="Google Shape;9917;p62"/>
          <p:cNvSpPr txBox="1">
            <a:spLocks noGrp="1"/>
          </p:cNvSpPr>
          <p:nvPr>
            <p:ph type="body" idx="1"/>
          </p:nvPr>
        </p:nvSpPr>
        <p:spPr>
          <a:xfrm>
            <a:off x="291012" y="1802394"/>
            <a:ext cx="4312390" cy="2822400"/>
          </a:xfrm>
          <a:prstGeom prst="rect">
            <a:avLst/>
          </a:prstGeom>
        </p:spPr>
        <p:txBody>
          <a:bodyPr spcFirstLastPara="1" wrap="square" lIns="91425" tIns="91425" rIns="91425" bIns="91425" anchor="t" anchorCtr="0">
            <a:noAutofit/>
          </a:bodyPr>
          <a:lstStyle/>
          <a:p>
            <a:pPr marL="0" lvl="0" indent="0">
              <a:buNone/>
            </a:pPr>
            <a:r>
              <a:rPr lang="en-US" dirty="0"/>
              <a:t>      The concept of the hidden curriculum was first introduced by Philip W. Jackson (1968). It refers to “the unspoken rules, values, and expectations that students learn in school through social interactions and the classroom environment, which are not explicitly taught” (Penn State Center for Teaching Excellence, n.d.). In other words, students learn important lessons from the teacher’s behavior and classroom atmosphere, even if these lessons are not part of the formal lesson plan.</a:t>
            </a:r>
            <a:endParaRPr dirty="0"/>
          </a:p>
        </p:txBody>
      </p:sp>
      <p:grpSp>
        <p:nvGrpSpPr>
          <p:cNvPr id="9918" name="Google Shape;9918;p62"/>
          <p:cNvGrpSpPr/>
          <p:nvPr/>
        </p:nvGrpSpPr>
        <p:grpSpPr>
          <a:xfrm>
            <a:off x="5424707" y="870402"/>
            <a:ext cx="3152349" cy="2532781"/>
            <a:chOff x="1582850" y="1588975"/>
            <a:chExt cx="4354675" cy="3498800"/>
          </a:xfrm>
        </p:grpSpPr>
        <p:sp>
          <p:nvSpPr>
            <p:cNvPr id="9919" name="Google Shape;9919;p62"/>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2"/>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2"/>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2"/>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2"/>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2"/>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2"/>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2"/>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62"/>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2"/>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2"/>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2"/>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2"/>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2"/>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2"/>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2"/>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2"/>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2"/>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2"/>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2"/>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2"/>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2"/>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2"/>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2"/>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2"/>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2"/>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62"/>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2"/>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2"/>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2"/>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2"/>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2"/>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2"/>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2"/>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2"/>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2"/>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2"/>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2"/>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2"/>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2"/>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2"/>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2"/>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2"/>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2"/>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2"/>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2"/>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2"/>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2"/>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2"/>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2"/>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2"/>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2"/>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2"/>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2"/>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2"/>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2"/>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2"/>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2"/>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2"/>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2"/>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44">
          <a:extLst>
            <a:ext uri="{FF2B5EF4-FFF2-40B4-BE49-F238E27FC236}">
              <a16:creationId xmlns:a16="http://schemas.microsoft.com/office/drawing/2014/main" id="{F52A66A7-B91A-6F63-D228-5F5746E12E43}"/>
            </a:ext>
          </a:extLst>
        </p:cNvPr>
        <p:cNvGrpSpPr/>
        <p:nvPr/>
      </p:nvGrpSpPr>
      <p:grpSpPr>
        <a:xfrm>
          <a:off x="0" y="0"/>
          <a:ext cx="0" cy="0"/>
          <a:chOff x="0" y="0"/>
          <a:chExt cx="0" cy="0"/>
        </a:xfrm>
      </p:grpSpPr>
      <p:sp>
        <p:nvSpPr>
          <p:cNvPr id="9545" name="Google Shape;9545;p56">
            <a:extLst>
              <a:ext uri="{FF2B5EF4-FFF2-40B4-BE49-F238E27FC236}">
                <a16:creationId xmlns:a16="http://schemas.microsoft.com/office/drawing/2014/main" id="{BDBBC995-55DA-EF51-B275-012F22F42A49}"/>
              </a:ext>
            </a:extLst>
          </p:cNvPr>
          <p:cNvSpPr txBox="1">
            <a:spLocks noGrp="1"/>
          </p:cNvSpPr>
          <p:nvPr>
            <p:ph type="title"/>
          </p:nvPr>
        </p:nvSpPr>
        <p:spPr>
          <a:xfrm>
            <a:off x="805061" y="281850"/>
            <a:ext cx="7704000" cy="53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Sources of Hidden Curriculum</a:t>
            </a:r>
            <a:endParaRPr dirty="0"/>
          </a:p>
        </p:txBody>
      </p:sp>
      <p:sp>
        <p:nvSpPr>
          <p:cNvPr id="9546" name="Google Shape;9546;p56">
            <a:extLst>
              <a:ext uri="{FF2B5EF4-FFF2-40B4-BE49-F238E27FC236}">
                <a16:creationId xmlns:a16="http://schemas.microsoft.com/office/drawing/2014/main" id="{9CC9D4B8-63C5-D099-ACC1-CC0379E14C24}"/>
              </a:ext>
            </a:extLst>
          </p:cNvPr>
          <p:cNvSpPr txBox="1">
            <a:spLocks noGrp="1"/>
          </p:cNvSpPr>
          <p:nvPr>
            <p:ph type="subTitle" idx="1"/>
          </p:nvPr>
        </p:nvSpPr>
        <p:spPr>
          <a:xfrm>
            <a:off x="1075886" y="1098000"/>
            <a:ext cx="7704000" cy="351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3" name="Image 2">
            <a:extLst>
              <a:ext uri="{FF2B5EF4-FFF2-40B4-BE49-F238E27FC236}">
                <a16:creationId xmlns:a16="http://schemas.microsoft.com/office/drawing/2014/main" id="{D63A69EF-7CE6-709A-89B8-488A30A07D50}"/>
              </a:ext>
            </a:extLst>
          </p:cNvPr>
          <p:cNvPicPr>
            <a:picLocks noChangeAspect="1"/>
          </p:cNvPicPr>
          <p:nvPr/>
        </p:nvPicPr>
        <p:blipFill>
          <a:blip r:embed="rId3"/>
          <a:stretch>
            <a:fillRect/>
          </a:stretch>
        </p:blipFill>
        <p:spPr>
          <a:xfrm>
            <a:off x="1440000" y="917093"/>
            <a:ext cx="6326249" cy="3676207"/>
          </a:xfrm>
          <a:prstGeom prst="rect">
            <a:avLst/>
          </a:prstGeom>
        </p:spPr>
      </p:pic>
      <p:pic>
        <p:nvPicPr>
          <p:cNvPr id="2" name="Image 1">
            <a:extLst>
              <a:ext uri="{FF2B5EF4-FFF2-40B4-BE49-F238E27FC236}">
                <a16:creationId xmlns:a16="http://schemas.microsoft.com/office/drawing/2014/main" id="{3BE5EF69-E76B-C316-C4C7-DA1E5586D306}"/>
              </a:ext>
            </a:extLst>
          </p:cNvPr>
          <p:cNvPicPr>
            <a:picLocks noChangeAspect="1"/>
          </p:cNvPicPr>
          <p:nvPr/>
        </p:nvPicPr>
        <p:blipFill>
          <a:blip r:embed="rId4"/>
          <a:stretch>
            <a:fillRect/>
          </a:stretch>
        </p:blipFill>
        <p:spPr>
          <a:xfrm rot="20864739">
            <a:off x="57418" y="12750"/>
            <a:ext cx="1634171" cy="1732549"/>
          </a:xfrm>
          <a:prstGeom prst="rect">
            <a:avLst/>
          </a:prstGeom>
        </p:spPr>
      </p:pic>
    </p:spTree>
    <p:extLst>
      <p:ext uri="{BB962C8B-B14F-4D97-AF65-F5344CB8AC3E}">
        <p14:creationId xmlns:p14="http://schemas.microsoft.com/office/powerpoint/2010/main" val="339007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44"/>
        <p:cNvGrpSpPr/>
        <p:nvPr/>
      </p:nvGrpSpPr>
      <p:grpSpPr>
        <a:xfrm>
          <a:off x="0" y="0"/>
          <a:ext cx="0" cy="0"/>
          <a:chOff x="0" y="0"/>
          <a:chExt cx="0" cy="0"/>
        </a:xfrm>
      </p:grpSpPr>
      <p:sp>
        <p:nvSpPr>
          <p:cNvPr id="9545" name="Google Shape;9545;p56"/>
          <p:cNvSpPr txBox="1">
            <a:spLocks noGrp="1"/>
          </p:cNvSpPr>
          <p:nvPr>
            <p:ph type="title"/>
          </p:nvPr>
        </p:nvSpPr>
        <p:spPr>
          <a:xfrm>
            <a:off x="1372130" y="373999"/>
            <a:ext cx="5758773" cy="53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The Hidden Curriculum of Virtual Learning</a:t>
            </a:r>
            <a:endParaRPr dirty="0"/>
          </a:p>
        </p:txBody>
      </p:sp>
      <p:pic>
        <p:nvPicPr>
          <p:cNvPr id="7" name="Image 6">
            <a:extLst>
              <a:ext uri="{FF2B5EF4-FFF2-40B4-BE49-F238E27FC236}">
                <a16:creationId xmlns:a16="http://schemas.microsoft.com/office/drawing/2014/main" id="{4F536272-1466-B777-CE72-F3A84B490D6E}"/>
              </a:ext>
            </a:extLst>
          </p:cNvPr>
          <p:cNvPicPr>
            <a:picLocks noChangeAspect="1"/>
          </p:cNvPicPr>
          <p:nvPr/>
        </p:nvPicPr>
        <p:blipFill>
          <a:blip r:embed="rId3"/>
          <a:stretch>
            <a:fillRect/>
          </a:stretch>
        </p:blipFill>
        <p:spPr>
          <a:xfrm rot="20201675">
            <a:off x="177974" y="1272704"/>
            <a:ext cx="1048871" cy="281404"/>
          </a:xfrm>
          <a:prstGeom prst="rect">
            <a:avLst/>
          </a:prstGeom>
        </p:spPr>
      </p:pic>
      <p:sp>
        <p:nvSpPr>
          <p:cNvPr id="3" name="ZoneTexte 2">
            <a:extLst>
              <a:ext uri="{FF2B5EF4-FFF2-40B4-BE49-F238E27FC236}">
                <a16:creationId xmlns:a16="http://schemas.microsoft.com/office/drawing/2014/main" id="{FD6B2F83-18DA-9EEE-E280-EC9EB1AA6387}"/>
              </a:ext>
            </a:extLst>
          </p:cNvPr>
          <p:cNvSpPr txBox="1"/>
          <p:nvPr/>
        </p:nvSpPr>
        <p:spPr>
          <a:xfrm>
            <a:off x="1431852" y="2047807"/>
            <a:ext cx="6578009" cy="461665"/>
          </a:xfrm>
          <a:prstGeom prst="rect">
            <a:avLst/>
          </a:prstGeom>
          <a:noFill/>
        </p:spPr>
        <p:txBody>
          <a:bodyPr wrap="square">
            <a:spAutoFit/>
          </a:bodyPr>
          <a:lstStyle/>
          <a:p>
            <a:r>
              <a:rPr lang="en-US" sz="2400" dirty="0"/>
              <a:t>    </a:t>
            </a:r>
          </a:p>
        </p:txBody>
      </p:sp>
      <p:sp>
        <p:nvSpPr>
          <p:cNvPr id="5" name="ZoneTexte 4">
            <a:extLst>
              <a:ext uri="{FF2B5EF4-FFF2-40B4-BE49-F238E27FC236}">
                <a16:creationId xmlns:a16="http://schemas.microsoft.com/office/drawing/2014/main" id="{50F73A2F-7B07-17AE-57FD-5F86C7691FE3}"/>
              </a:ext>
            </a:extLst>
          </p:cNvPr>
          <p:cNvSpPr txBox="1"/>
          <p:nvPr/>
        </p:nvSpPr>
        <p:spPr>
          <a:xfrm>
            <a:off x="1762346" y="1585770"/>
            <a:ext cx="5619307" cy="2862322"/>
          </a:xfrm>
          <a:prstGeom prst="rect">
            <a:avLst/>
          </a:prstGeom>
          <a:noFill/>
        </p:spPr>
        <p:txBody>
          <a:bodyPr wrap="square">
            <a:spAutoFit/>
          </a:bodyPr>
          <a:lstStyle/>
          <a:p>
            <a:r>
              <a:rPr lang="en-US" sz="1800" b="1" dirty="0"/>
              <a:t>     Online classes do more than deliver lectures or assignments they teach students unspoken lessons about skills, behavior, and interaction that aren’t explicitly written in the syllabus. These lessons, known as the digital hidden curriculum, shape how students manage time, communicate, collaborate, and solve problems in virtual environments. Even without direct instructions, students absorb values and practices that influence their learning and personal growth.</a:t>
            </a:r>
          </a:p>
        </p:txBody>
      </p:sp>
      <p:pic>
        <p:nvPicPr>
          <p:cNvPr id="4" name="Image 3">
            <a:extLst>
              <a:ext uri="{FF2B5EF4-FFF2-40B4-BE49-F238E27FC236}">
                <a16:creationId xmlns:a16="http://schemas.microsoft.com/office/drawing/2014/main" id="{FC2D35D3-0065-2859-A51A-73726618491E}"/>
              </a:ext>
            </a:extLst>
          </p:cNvPr>
          <p:cNvPicPr>
            <a:picLocks noChangeAspect="1"/>
          </p:cNvPicPr>
          <p:nvPr/>
        </p:nvPicPr>
        <p:blipFill>
          <a:blip r:embed="rId4"/>
          <a:stretch>
            <a:fillRect/>
          </a:stretch>
        </p:blipFill>
        <p:spPr>
          <a:xfrm>
            <a:off x="7615382" y="3783279"/>
            <a:ext cx="469908" cy="461665"/>
          </a:xfrm>
          <a:prstGeom prst="rect">
            <a:avLst/>
          </a:prstGeom>
        </p:spPr>
      </p:pic>
      <p:pic>
        <p:nvPicPr>
          <p:cNvPr id="6" name="Image 5">
            <a:extLst>
              <a:ext uri="{FF2B5EF4-FFF2-40B4-BE49-F238E27FC236}">
                <a16:creationId xmlns:a16="http://schemas.microsoft.com/office/drawing/2014/main" id="{7D600596-4A3B-4648-185E-99AD55488B8A}"/>
              </a:ext>
            </a:extLst>
          </p:cNvPr>
          <p:cNvPicPr>
            <a:picLocks noChangeAspect="1"/>
          </p:cNvPicPr>
          <p:nvPr/>
        </p:nvPicPr>
        <p:blipFill>
          <a:blip r:embed="rId5"/>
          <a:stretch>
            <a:fillRect/>
          </a:stretch>
        </p:blipFill>
        <p:spPr>
          <a:xfrm>
            <a:off x="6108944" y="1001152"/>
            <a:ext cx="390178" cy="353599"/>
          </a:xfrm>
          <a:prstGeom prst="rect">
            <a:avLst/>
          </a:prstGeom>
          <a:solidFill>
            <a:schemeClr val="accent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47"/>
        <p:cNvGrpSpPr/>
        <p:nvPr/>
      </p:nvGrpSpPr>
      <p:grpSpPr>
        <a:xfrm>
          <a:off x="0" y="0"/>
          <a:ext cx="0" cy="0"/>
          <a:chOff x="0" y="0"/>
          <a:chExt cx="0" cy="0"/>
        </a:xfrm>
      </p:grpSpPr>
      <p:sp>
        <p:nvSpPr>
          <p:cNvPr id="10448" name="Google Shape;10448;p77"/>
          <p:cNvSpPr txBox="1">
            <a:spLocks noGrp="1"/>
          </p:cNvSpPr>
          <p:nvPr>
            <p:ph type="title"/>
          </p:nvPr>
        </p:nvSpPr>
        <p:spPr>
          <a:xfrm>
            <a:off x="627732" y="-61535"/>
            <a:ext cx="7704000" cy="535800"/>
          </a:xfrm>
          <a:prstGeom prst="rect">
            <a:avLst/>
          </a:prstGeom>
        </p:spPr>
        <p:txBody>
          <a:bodyPr spcFirstLastPara="1" wrap="square" lIns="91425" tIns="91425" rIns="91425" bIns="91425" anchor="t" anchorCtr="0">
            <a:noAutofit/>
          </a:bodyPr>
          <a:lstStyle/>
          <a:p>
            <a:pPr lvl="0"/>
            <a:r>
              <a:rPr lang="en-US" dirty="0"/>
              <a:t>Key Lessons from Online Learning</a:t>
            </a:r>
            <a:endParaRPr dirty="0"/>
          </a:p>
        </p:txBody>
      </p:sp>
      <p:sp>
        <p:nvSpPr>
          <p:cNvPr id="10449" name="Google Shape;10449;p77"/>
          <p:cNvSpPr txBox="1">
            <a:spLocks noGrp="1"/>
          </p:cNvSpPr>
          <p:nvPr>
            <p:ph type="subTitle" idx="1"/>
          </p:nvPr>
        </p:nvSpPr>
        <p:spPr>
          <a:xfrm>
            <a:off x="378298" y="1492856"/>
            <a:ext cx="1811700" cy="535800"/>
          </a:xfrm>
          <a:prstGeom prst="rect">
            <a:avLst/>
          </a:prstGeom>
        </p:spPr>
        <p:txBody>
          <a:bodyPr spcFirstLastPara="1" wrap="square" lIns="91425" tIns="91425" rIns="91425" bIns="91425" anchor="t" anchorCtr="0">
            <a:noAutofit/>
          </a:bodyPr>
          <a:lstStyle/>
          <a:p>
            <a:pPr marL="0" lvl="0" indent="0"/>
            <a:r>
              <a:rPr lang="en-US" dirty="0"/>
              <a:t>Students learn to manage their time, log in on schedule, and meet deadlines independently.</a:t>
            </a:r>
            <a:endParaRPr dirty="0"/>
          </a:p>
        </p:txBody>
      </p:sp>
      <p:sp>
        <p:nvSpPr>
          <p:cNvPr id="10450" name="Google Shape;10450;p77"/>
          <p:cNvSpPr txBox="1">
            <a:spLocks noGrp="1"/>
          </p:cNvSpPr>
          <p:nvPr>
            <p:ph type="subTitle" idx="2"/>
          </p:nvPr>
        </p:nvSpPr>
        <p:spPr>
          <a:xfrm>
            <a:off x="3073590" y="1608358"/>
            <a:ext cx="2996819" cy="535800"/>
          </a:xfrm>
          <a:prstGeom prst="rect">
            <a:avLst/>
          </a:prstGeom>
        </p:spPr>
        <p:txBody>
          <a:bodyPr spcFirstLastPara="1" wrap="square" lIns="91425" tIns="91425" rIns="91425" bIns="91425" anchor="t" anchorCtr="0">
            <a:noAutofit/>
          </a:bodyPr>
          <a:lstStyle/>
          <a:p>
            <a:pPr marL="0" lvl="0" indent="0"/>
            <a:r>
              <a:rPr lang="en-US" dirty="0"/>
              <a:t>Working in breakout rooms or collaborative documents teaches cooperation, negotiation, and responsibility.</a:t>
            </a:r>
            <a:endParaRPr dirty="0"/>
          </a:p>
        </p:txBody>
      </p:sp>
      <p:sp>
        <p:nvSpPr>
          <p:cNvPr id="10451" name="Google Shape;10451;p77"/>
          <p:cNvSpPr txBox="1">
            <a:spLocks noGrp="1"/>
          </p:cNvSpPr>
          <p:nvPr>
            <p:ph type="subTitle" idx="3"/>
          </p:nvPr>
        </p:nvSpPr>
        <p:spPr>
          <a:xfrm>
            <a:off x="6345538" y="1643637"/>
            <a:ext cx="2674414" cy="535800"/>
          </a:xfrm>
          <a:prstGeom prst="rect">
            <a:avLst/>
          </a:prstGeom>
        </p:spPr>
        <p:txBody>
          <a:bodyPr spcFirstLastPara="1" wrap="square" lIns="91425" tIns="91425" rIns="91425" bIns="91425" anchor="t" anchorCtr="0">
            <a:noAutofit/>
          </a:bodyPr>
          <a:lstStyle/>
          <a:p>
            <a:pPr marL="0" lvl="0" indent="0"/>
            <a:r>
              <a:rPr lang="en-US" dirty="0"/>
              <a:t>Students navigate technical issues, learn new platforms, and adapt to changing online environments.</a:t>
            </a:r>
            <a:endParaRPr dirty="0"/>
          </a:p>
        </p:txBody>
      </p:sp>
      <p:sp>
        <p:nvSpPr>
          <p:cNvPr id="10452" name="Google Shape;10452;p77"/>
          <p:cNvSpPr txBox="1">
            <a:spLocks noGrp="1"/>
          </p:cNvSpPr>
          <p:nvPr>
            <p:ph type="subTitle" idx="4"/>
          </p:nvPr>
        </p:nvSpPr>
        <p:spPr>
          <a:xfrm>
            <a:off x="432424" y="3945628"/>
            <a:ext cx="3657568" cy="535800"/>
          </a:xfrm>
          <a:prstGeom prst="rect">
            <a:avLst/>
          </a:prstGeom>
        </p:spPr>
        <p:txBody>
          <a:bodyPr spcFirstLastPara="1" wrap="square" lIns="91425" tIns="91425" rIns="91425" bIns="91425" anchor="t" anchorCtr="0">
            <a:noAutofit/>
          </a:bodyPr>
          <a:lstStyle/>
          <a:p>
            <a:pPr marL="0" lvl="0" indent="0"/>
            <a:r>
              <a:rPr lang="en-US" dirty="0"/>
              <a:t>Online discussions, chats, and forums teach how to express ideas clearly and respectfully, even without face-to-face cues.</a:t>
            </a:r>
            <a:endParaRPr dirty="0"/>
          </a:p>
        </p:txBody>
      </p:sp>
      <p:sp>
        <p:nvSpPr>
          <p:cNvPr id="10453" name="Google Shape;10453;p77"/>
          <p:cNvSpPr txBox="1">
            <a:spLocks noGrp="1"/>
          </p:cNvSpPr>
          <p:nvPr>
            <p:ph type="subTitle" idx="5"/>
          </p:nvPr>
        </p:nvSpPr>
        <p:spPr>
          <a:xfrm>
            <a:off x="5346503" y="3978831"/>
            <a:ext cx="3148907" cy="535800"/>
          </a:xfrm>
          <a:prstGeom prst="rect">
            <a:avLst/>
          </a:prstGeom>
        </p:spPr>
        <p:txBody>
          <a:bodyPr spcFirstLastPara="1" wrap="square" lIns="91425" tIns="91425" rIns="91425" bIns="91425" anchor="t" anchorCtr="0">
            <a:noAutofit/>
          </a:bodyPr>
          <a:lstStyle/>
          <a:p>
            <a:pPr marL="0" lvl="0" indent="0"/>
            <a:r>
              <a:rPr lang="en-US" dirty="0"/>
              <a:t>Online platforms encourage students to seek information, research, and study autonomously.</a:t>
            </a:r>
            <a:endParaRPr dirty="0"/>
          </a:p>
        </p:txBody>
      </p:sp>
      <p:sp>
        <p:nvSpPr>
          <p:cNvPr id="10455" name="Google Shape;10455;p77"/>
          <p:cNvSpPr txBox="1">
            <a:spLocks noGrp="1"/>
          </p:cNvSpPr>
          <p:nvPr>
            <p:ph type="title" idx="7"/>
          </p:nvPr>
        </p:nvSpPr>
        <p:spPr>
          <a:xfrm>
            <a:off x="89016" y="791400"/>
            <a:ext cx="2824306" cy="398100"/>
          </a:xfrm>
          <a:prstGeom prst="rect">
            <a:avLst/>
          </a:prstGeom>
        </p:spPr>
        <p:txBody>
          <a:bodyPr spcFirstLastPara="1" wrap="square" lIns="91425" tIns="91425" rIns="91425" bIns="91425" anchor="t" anchorCtr="0">
            <a:noAutofit/>
          </a:bodyPr>
          <a:lstStyle/>
          <a:p>
            <a:pPr lvl="0"/>
            <a:r>
              <a:rPr lang="en-US" dirty="0">
                <a:solidFill>
                  <a:schemeClr val="accent5">
                    <a:lumMod val="40000"/>
                    <a:lumOff val="60000"/>
                  </a:schemeClr>
                </a:solidFill>
              </a:rPr>
              <a:t>1. Self-discipline &amp; time management:</a:t>
            </a:r>
            <a:endParaRPr dirty="0">
              <a:solidFill>
                <a:schemeClr val="accent5">
                  <a:lumMod val="40000"/>
                  <a:lumOff val="60000"/>
                </a:schemeClr>
              </a:solidFill>
            </a:endParaRPr>
          </a:p>
        </p:txBody>
      </p:sp>
      <p:sp>
        <p:nvSpPr>
          <p:cNvPr id="10456" name="Google Shape;10456;p77"/>
          <p:cNvSpPr txBox="1">
            <a:spLocks noGrp="1"/>
          </p:cNvSpPr>
          <p:nvPr>
            <p:ph type="title" idx="8"/>
          </p:nvPr>
        </p:nvSpPr>
        <p:spPr>
          <a:xfrm>
            <a:off x="3014151" y="797338"/>
            <a:ext cx="3405489" cy="398100"/>
          </a:xfrm>
          <a:prstGeom prst="rect">
            <a:avLst/>
          </a:prstGeom>
        </p:spPr>
        <p:txBody>
          <a:bodyPr spcFirstLastPara="1" wrap="square" lIns="91425" tIns="91425" rIns="91425" bIns="91425" anchor="t" anchorCtr="0">
            <a:noAutofit/>
          </a:bodyPr>
          <a:lstStyle/>
          <a:p>
            <a:pPr lvl="0"/>
            <a:r>
              <a:rPr lang="en-US" dirty="0">
                <a:solidFill>
                  <a:schemeClr val="accent5">
                    <a:lumMod val="40000"/>
                    <a:lumOff val="60000"/>
                  </a:schemeClr>
                </a:solidFill>
              </a:rPr>
              <a:t>2. Digital collaboration &amp; teamwork:</a:t>
            </a:r>
            <a:endParaRPr dirty="0">
              <a:solidFill>
                <a:schemeClr val="accent5">
                  <a:lumMod val="40000"/>
                  <a:lumOff val="60000"/>
                </a:schemeClr>
              </a:solidFill>
            </a:endParaRPr>
          </a:p>
        </p:txBody>
      </p:sp>
      <p:sp>
        <p:nvSpPr>
          <p:cNvPr id="10457" name="Google Shape;10457;p77"/>
          <p:cNvSpPr txBox="1">
            <a:spLocks noGrp="1"/>
          </p:cNvSpPr>
          <p:nvPr>
            <p:ph type="title" idx="9"/>
          </p:nvPr>
        </p:nvSpPr>
        <p:spPr>
          <a:xfrm>
            <a:off x="6398702" y="791400"/>
            <a:ext cx="2568087" cy="398100"/>
          </a:xfrm>
          <a:prstGeom prst="rect">
            <a:avLst/>
          </a:prstGeom>
        </p:spPr>
        <p:txBody>
          <a:bodyPr spcFirstLastPara="1" wrap="square" lIns="91425" tIns="91425" rIns="91425" bIns="91425" anchor="t" anchorCtr="0">
            <a:noAutofit/>
          </a:bodyPr>
          <a:lstStyle/>
          <a:p>
            <a:pPr lvl="0"/>
            <a:r>
              <a:rPr lang="en-US" dirty="0">
                <a:solidFill>
                  <a:schemeClr val="accent5">
                    <a:lumMod val="40000"/>
                    <a:lumOff val="60000"/>
                  </a:schemeClr>
                </a:solidFill>
              </a:rPr>
              <a:t>3. Adaptability &amp; problem-solving:</a:t>
            </a:r>
            <a:endParaRPr dirty="0">
              <a:solidFill>
                <a:schemeClr val="accent5">
                  <a:lumMod val="40000"/>
                  <a:lumOff val="60000"/>
                </a:schemeClr>
              </a:solidFill>
            </a:endParaRPr>
          </a:p>
        </p:txBody>
      </p:sp>
      <p:sp>
        <p:nvSpPr>
          <p:cNvPr id="10458" name="Google Shape;10458;p77"/>
          <p:cNvSpPr txBox="1">
            <a:spLocks noGrp="1"/>
          </p:cNvSpPr>
          <p:nvPr>
            <p:ph type="title" idx="13"/>
          </p:nvPr>
        </p:nvSpPr>
        <p:spPr>
          <a:xfrm>
            <a:off x="964178" y="3230393"/>
            <a:ext cx="2771394" cy="398100"/>
          </a:xfrm>
          <a:prstGeom prst="rect">
            <a:avLst/>
          </a:prstGeom>
        </p:spPr>
        <p:txBody>
          <a:bodyPr spcFirstLastPara="1" wrap="square" lIns="91425" tIns="91425" rIns="91425" bIns="91425" anchor="t" anchorCtr="0">
            <a:noAutofit/>
          </a:bodyPr>
          <a:lstStyle/>
          <a:p>
            <a:pPr lvl="0"/>
            <a:r>
              <a:rPr lang="en-US" dirty="0">
                <a:solidFill>
                  <a:schemeClr val="accent5">
                    <a:lumMod val="40000"/>
                    <a:lumOff val="60000"/>
                  </a:schemeClr>
                </a:solidFill>
              </a:rPr>
              <a:t>4. Communication &amp; social skills:</a:t>
            </a:r>
            <a:endParaRPr dirty="0">
              <a:solidFill>
                <a:schemeClr val="accent5">
                  <a:lumMod val="40000"/>
                  <a:lumOff val="60000"/>
                </a:schemeClr>
              </a:solidFill>
            </a:endParaRPr>
          </a:p>
        </p:txBody>
      </p:sp>
      <p:sp>
        <p:nvSpPr>
          <p:cNvPr id="10459" name="Google Shape;10459;p77"/>
          <p:cNvSpPr txBox="1">
            <a:spLocks noGrp="1"/>
          </p:cNvSpPr>
          <p:nvPr>
            <p:ph type="title" idx="14"/>
          </p:nvPr>
        </p:nvSpPr>
        <p:spPr>
          <a:xfrm>
            <a:off x="5346504" y="3235577"/>
            <a:ext cx="3148907" cy="398100"/>
          </a:xfrm>
          <a:prstGeom prst="rect">
            <a:avLst/>
          </a:prstGeom>
        </p:spPr>
        <p:txBody>
          <a:bodyPr spcFirstLastPara="1" wrap="square" lIns="91425" tIns="91425" rIns="91425" bIns="91425" anchor="t" anchorCtr="0">
            <a:noAutofit/>
          </a:bodyPr>
          <a:lstStyle/>
          <a:p>
            <a:pPr lvl="0"/>
            <a:r>
              <a:rPr lang="en-US" dirty="0">
                <a:solidFill>
                  <a:schemeClr val="accent5">
                    <a:lumMod val="40000"/>
                    <a:lumOff val="60000"/>
                  </a:schemeClr>
                </a:solidFill>
              </a:rPr>
              <a:t>5. Independence &amp; self-directed learning:</a:t>
            </a:r>
            <a:endParaRPr dirty="0">
              <a:solidFill>
                <a:schemeClr val="accent5">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448"/>
                                        </p:tgtEl>
                                        <p:attrNameLst>
                                          <p:attrName>style.visibility</p:attrName>
                                        </p:attrNameLst>
                                      </p:cBhvr>
                                      <p:to>
                                        <p:strVal val="visible"/>
                                      </p:to>
                                    </p:set>
                                    <p:anim calcmode="lin" valueType="num">
                                      <p:cBhvr additive="base">
                                        <p:cTn id="7" dur="1000"/>
                                        <p:tgtEl>
                                          <p:spTgt spid="104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449"/>
                                        </p:tgtEl>
                                        <p:attrNameLst>
                                          <p:attrName>style.visibility</p:attrName>
                                        </p:attrNameLst>
                                      </p:cBhvr>
                                      <p:to>
                                        <p:strVal val="visible"/>
                                      </p:to>
                                    </p:set>
                                    <p:anim calcmode="lin" valueType="num">
                                      <p:cBhvr additive="base">
                                        <p:cTn id="12" dur="1000"/>
                                        <p:tgtEl>
                                          <p:spTgt spid="10449"/>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10455"/>
                                        </p:tgtEl>
                                        <p:attrNameLst>
                                          <p:attrName>style.visibility</p:attrName>
                                        </p:attrNameLst>
                                      </p:cBhvr>
                                      <p:to>
                                        <p:strVal val="visible"/>
                                      </p:to>
                                    </p:set>
                                    <p:animEffect transition="in" filter="fade">
                                      <p:cBhvr>
                                        <p:cTn id="15" dur="1000"/>
                                        <p:tgtEl>
                                          <p:spTgt spid="104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450"/>
                                        </p:tgtEl>
                                        <p:attrNameLst>
                                          <p:attrName>style.visibility</p:attrName>
                                        </p:attrNameLst>
                                      </p:cBhvr>
                                      <p:to>
                                        <p:strVal val="visible"/>
                                      </p:to>
                                    </p:set>
                                    <p:anim calcmode="lin" valueType="num">
                                      <p:cBhvr additive="base">
                                        <p:cTn id="20" dur="1000"/>
                                        <p:tgtEl>
                                          <p:spTgt spid="10450"/>
                                        </p:tgtEl>
                                        <p:attrNameLst>
                                          <p:attrName>ppt_x</p:attrName>
                                        </p:attrNameLst>
                                      </p:cBhvr>
                                      <p:tavLst>
                                        <p:tav tm="0">
                                          <p:val>
                                            <p:strVal val="#ppt_x+1"/>
                                          </p:val>
                                        </p:tav>
                                        <p:tav tm="100000">
                                          <p:val>
                                            <p:strVal val="#ppt_x"/>
                                          </p:val>
                                        </p:tav>
                                      </p:tavLst>
                                    </p:anim>
                                  </p:childTnLst>
                                </p:cTn>
                              </p:par>
                              <p:par>
                                <p:cTn id="21" presetID="10" presetClass="entr" presetSubtype="0" fill="hold" nodeType="withEffect">
                                  <p:stCondLst>
                                    <p:cond delay="0"/>
                                  </p:stCondLst>
                                  <p:childTnLst>
                                    <p:set>
                                      <p:cBhvr>
                                        <p:cTn id="22" dur="1" fill="hold">
                                          <p:stCondLst>
                                            <p:cond delay="0"/>
                                          </p:stCondLst>
                                        </p:cTn>
                                        <p:tgtEl>
                                          <p:spTgt spid="10456"/>
                                        </p:tgtEl>
                                        <p:attrNameLst>
                                          <p:attrName>style.visibility</p:attrName>
                                        </p:attrNameLst>
                                      </p:cBhvr>
                                      <p:to>
                                        <p:strVal val="visible"/>
                                      </p:to>
                                    </p:set>
                                    <p:animEffect transition="in" filter="fade">
                                      <p:cBhvr>
                                        <p:cTn id="23" dur="1000"/>
                                        <p:tgtEl>
                                          <p:spTgt spid="1045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0451"/>
                                        </p:tgtEl>
                                        <p:attrNameLst>
                                          <p:attrName>style.visibility</p:attrName>
                                        </p:attrNameLst>
                                      </p:cBhvr>
                                      <p:to>
                                        <p:strVal val="visible"/>
                                      </p:to>
                                    </p:set>
                                    <p:anim calcmode="lin" valueType="num">
                                      <p:cBhvr additive="base">
                                        <p:cTn id="28" dur="1000"/>
                                        <p:tgtEl>
                                          <p:spTgt spid="10451"/>
                                        </p:tgtEl>
                                        <p:attrNameLst>
                                          <p:attrName>ppt_x</p:attrName>
                                        </p:attrNameLst>
                                      </p:cBhvr>
                                      <p:tavLst>
                                        <p:tav tm="0">
                                          <p:val>
                                            <p:strVal val="#ppt_x+1"/>
                                          </p:val>
                                        </p:tav>
                                        <p:tav tm="100000">
                                          <p:val>
                                            <p:strVal val="#ppt_x"/>
                                          </p:val>
                                        </p:tav>
                                      </p:tavLst>
                                    </p:anim>
                                  </p:childTnLst>
                                </p:cTn>
                              </p:par>
                              <p:par>
                                <p:cTn id="29" presetID="10" presetClass="entr" presetSubtype="0" fill="hold" nodeType="withEffect">
                                  <p:stCondLst>
                                    <p:cond delay="0"/>
                                  </p:stCondLst>
                                  <p:childTnLst>
                                    <p:set>
                                      <p:cBhvr>
                                        <p:cTn id="30" dur="1" fill="hold">
                                          <p:stCondLst>
                                            <p:cond delay="0"/>
                                          </p:stCondLst>
                                        </p:cTn>
                                        <p:tgtEl>
                                          <p:spTgt spid="10457"/>
                                        </p:tgtEl>
                                        <p:attrNameLst>
                                          <p:attrName>style.visibility</p:attrName>
                                        </p:attrNameLst>
                                      </p:cBhvr>
                                      <p:to>
                                        <p:strVal val="visible"/>
                                      </p:to>
                                    </p:set>
                                    <p:animEffect transition="in" filter="fade">
                                      <p:cBhvr>
                                        <p:cTn id="31" dur="1000"/>
                                        <p:tgtEl>
                                          <p:spTgt spid="1045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453"/>
                                        </p:tgtEl>
                                        <p:attrNameLst>
                                          <p:attrName>style.visibility</p:attrName>
                                        </p:attrNameLst>
                                      </p:cBhvr>
                                      <p:to>
                                        <p:strVal val="visible"/>
                                      </p:to>
                                    </p:set>
                                    <p:anim calcmode="lin" valueType="num">
                                      <p:cBhvr additive="base">
                                        <p:cTn id="36" dur="1000"/>
                                        <p:tgtEl>
                                          <p:spTgt spid="10453"/>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0"/>
                                  </p:stCondLst>
                                  <p:childTnLst>
                                    <p:set>
                                      <p:cBhvr>
                                        <p:cTn id="38" dur="1" fill="hold">
                                          <p:stCondLst>
                                            <p:cond delay="0"/>
                                          </p:stCondLst>
                                        </p:cTn>
                                        <p:tgtEl>
                                          <p:spTgt spid="10459"/>
                                        </p:tgtEl>
                                        <p:attrNameLst>
                                          <p:attrName>style.visibility</p:attrName>
                                        </p:attrNameLst>
                                      </p:cBhvr>
                                      <p:to>
                                        <p:strVal val="visible"/>
                                      </p:to>
                                    </p:set>
                                    <p:animEffect transition="in" filter="fade">
                                      <p:cBhvr>
                                        <p:cTn id="39" dur="1000"/>
                                        <p:tgtEl>
                                          <p:spTgt spid="1045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452"/>
                                        </p:tgtEl>
                                        <p:attrNameLst>
                                          <p:attrName>style.visibility</p:attrName>
                                        </p:attrNameLst>
                                      </p:cBhvr>
                                      <p:to>
                                        <p:strVal val="visible"/>
                                      </p:to>
                                    </p:set>
                                    <p:anim calcmode="lin" valueType="num">
                                      <p:cBhvr additive="base">
                                        <p:cTn id="44" dur="1000"/>
                                        <p:tgtEl>
                                          <p:spTgt spid="10452"/>
                                        </p:tgtEl>
                                        <p:attrNameLst>
                                          <p:attrName>ppt_x</p:attrName>
                                        </p:attrNameLst>
                                      </p:cBhvr>
                                      <p:tavLst>
                                        <p:tav tm="0">
                                          <p:val>
                                            <p:strVal val="#ppt_x-1"/>
                                          </p:val>
                                        </p:tav>
                                        <p:tav tm="100000">
                                          <p:val>
                                            <p:strVal val="#ppt_x"/>
                                          </p:val>
                                        </p:tav>
                                      </p:tavLst>
                                    </p:anim>
                                  </p:childTnLst>
                                </p:cTn>
                              </p:par>
                              <p:par>
                                <p:cTn id="45" presetID="10" presetClass="entr" presetSubtype="0" fill="hold" nodeType="withEffect">
                                  <p:stCondLst>
                                    <p:cond delay="0"/>
                                  </p:stCondLst>
                                  <p:childTnLst>
                                    <p:set>
                                      <p:cBhvr>
                                        <p:cTn id="46" dur="1" fill="hold">
                                          <p:stCondLst>
                                            <p:cond delay="0"/>
                                          </p:stCondLst>
                                        </p:cTn>
                                        <p:tgtEl>
                                          <p:spTgt spid="10458"/>
                                        </p:tgtEl>
                                        <p:attrNameLst>
                                          <p:attrName>style.visibility</p:attrName>
                                        </p:attrNameLst>
                                      </p:cBhvr>
                                      <p:to>
                                        <p:strVal val="visible"/>
                                      </p:to>
                                    </p:set>
                                    <p:animEffect transition="in" filter="fade">
                                      <p:cBhvr>
                                        <p:cTn id="47" dur="1000"/>
                                        <p:tgtEl>
                                          <p:spTgt spid="10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44">
          <a:extLst>
            <a:ext uri="{FF2B5EF4-FFF2-40B4-BE49-F238E27FC236}">
              <a16:creationId xmlns:a16="http://schemas.microsoft.com/office/drawing/2014/main" id="{8DC19C41-0536-E25B-2A0B-6F75B01BE395}"/>
            </a:ext>
          </a:extLst>
        </p:cNvPr>
        <p:cNvGrpSpPr/>
        <p:nvPr/>
      </p:nvGrpSpPr>
      <p:grpSpPr>
        <a:xfrm>
          <a:off x="0" y="0"/>
          <a:ext cx="0" cy="0"/>
          <a:chOff x="0" y="0"/>
          <a:chExt cx="0" cy="0"/>
        </a:xfrm>
      </p:grpSpPr>
      <p:sp>
        <p:nvSpPr>
          <p:cNvPr id="9545" name="Google Shape;9545;p56">
            <a:extLst>
              <a:ext uri="{FF2B5EF4-FFF2-40B4-BE49-F238E27FC236}">
                <a16:creationId xmlns:a16="http://schemas.microsoft.com/office/drawing/2014/main" id="{45D39BD0-6357-7001-7D57-338E7DAEF417}"/>
              </a:ext>
            </a:extLst>
          </p:cNvPr>
          <p:cNvSpPr txBox="1">
            <a:spLocks noGrp="1"/>
          </p:cNvSpPr>
          <p:nvPr>
            <p:ph type="title"/>
          </p:nvPr>
        </p:nvSpPr>
        <p:spPr>
          <a:xfrm>
            <a:off x="805061" y="281850"/>
            <a:ext cx="7704000" cy="53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Challenges of the </a:t>
            </a:r>
            <a:r>
              <a:rPr lang="fr-FR" dirty="0" err="1"/>
              <a:t>hidden</a:t>
            </a:r>
            <a:r>
              <a:rPr lang="fr-FR" dirty="0"/>
              <a:t> curriculum</a:t>
            </a:r>
            <a:endParaRPr dirty="0"/>
          </a:p>
        </p:txBody>
      </p:sp>
      <p:sp>
        <p:nvSpPr>
          <p:cNvPr id="3" name="ZoneTexte 2">
            <a:extLst>
              <a:ext uri="{FF2B5EF4-FFF2-40B4-BE49-F238E27FC236}">
                <a16:creationId xmlns:a16="http://schemas.microsoft.com/office/drawing/2014/main" id="{E76E172C-C550-F4AE-57DE-4D80F52CD5F1}"/>
              </a:ext>
            </a:extLst>
          </p:cNvPr>
          <p:cNvSpPr txBox="1"/>
          <p:nvPr/>
        </p:nvSpPr>
        <p:spPr>
          <a:xfrm>
            <a:off x="872489" y="1074271"/>
            <a:ext cx="7636571" cy="3323987"/>
          </a:xfrm>
          <a:prstGeom prst="rect">
            <a:avLst/>
          </a:prstGeom>
          <a:noFill/>
        </p:spPr>
        <p:txBody>
          <a:bodyPr wrap="square">
            <a:spAutoFit/>
          </a:bodyPr>
          <a:lstStyle/>
          <a:p>
            <a:r>
              <a:rPr lang="en-US" dirty="0"/>
              <a:t>The hidden curriculum teaches more than formal lessons, but sometimes it can have unintended negative effects on students’ social, emotional, and academic development. </a:t>
            </a:r>
          </a:p>
          <a:p>
            <a:endParaRPr lang="en-US" dirty="0"/>
          </a:p>
          <a:p>
            <a:pPr marL="342900" indent="-342900">
              <a:buAutoNum type="arabicPeriod"/>
            </a:pPr>
            <a:r>
              <a:rPr lang="en-US" dirty="0">
                <a:solidFill>
                  <a:schemeClr val="accent5">
                    <a:lumMod val="40000"/>
                    <a:lumOff val="60000"/>
                  </a:schemeClr>
                </a:solidFill>
              </a:rPr>
              <a:t>Reinforcement of </a:t>
            </a:r>
            <a:r>
              <a:rPr lang="en-US" dirty="0" err="1">
                <a:solidFill>
                  <a:schemeClr val="accent5">
                    <a:lumMod val="40000"/>
                    <a:lumOff val="60000"/>
                  </a:schemeClr>
                </a:solidFill>
              </a:rPr>
              <a:t>Stereotypes</a:t>
            </a:r>
            <a:r>
              <a:rPr lang="en-US" dirty="0" err="1"/>
              <a:t>:Can</a:t>
            </a:r>
            <a:r>
              <a:rPr lang="en-US" dirty="0"/>
              <a:t> unintentionally transmit gender roles or cultural biases (e.g., “pink for girls, blue for boys”).</a:t>
            </a:r>
          </a:p>
          <a:p>
            <a:pPr marL="342900" indent="-342900">
              <a:buAutoNum type="arabicPeriod"/>
            </a:pPr>
            <a:r>
              <a:rPr lang="en-US" dirty="0">
                <a:solidFill>
                  <a:schemeClr val="accent5">
                    <a:lumMod val="40000"/>
                    <a:lumOff val="60000"/>
                  </a:schemeClr>
                </a:solidFill>
              </a:rPr>
              <a:t>Implicit </a:t>
            </a:r>
            <a:r>
              <a:rPr lang="en-US" dirty="0" err="1">
                <a:solidFill>
                  <a:schemeClr val="accent5">
                    <a:lumMod val="40000"/>
                    <a:lumOff val="60000"/>
                  </a:schemeClr>
                </a:solidFill>
              </a:rPr>
              <a:t>Bias:</a:t>
            </a:r>
            <a:r>
              <a:rPr lang="en-US" dirty="0" err="1"/>
              <a:t>Teachers</a:t>
            </a:r>
            <a:r>
              <a:rPr lang="en-US" dirty="0"/>
              <a:t> may unconsciously treat students differently based on race, gender, or ability, affecting confidence and outcomes.</a:t>
            </a:r>
          </a:p>
          <a:p>
            <a:pPr marL="342900" indent="-342900">
              <a:buAutoNum type="arabicPeriod"/>
            </a:pPr>
            <a:r>
              <a:rPr lang="en-US" dirty="0">
                <a:solidFill>
                  <a:schemeClr val="accent5">
                    <a:lumMod val="40000"/>
                    <a:lumOff val="60000"/>
                  </a:schemeClr>
                </a:solidFill>
              </a:rPr>
              <a:t>Unequal </a:t>
            </a:r>
            <a:r>
              <a:rPr lang="en-US" dirty="0" err="1">
                <a:solidFill>
                  <a:schemeClr val="accent5">
                    <a:lumMod val="40000"/>
                    <a:lumOff val="60000"/>
                  </a:schemeClr>
                </a:solidFill>
              </a:rPr>
              <a:t>Expectations</a:t>
            </a:r>
            <a:r>
              <a:rPr lang="en-US" dirty="0" err="1"/>
              <a:t>:Some</a:t>
            </a:r>
            <a:r>
              <a:rPr lang="en-US" dirty="0"/>
              <a:t> students may receive more encouragement than others, leading to feelings of inferiority or exclusion.</a:t>
            </a:r>
          </a:p>
          <a:p>
            <a:pPr marL="342900" indent="-342900">
              <a:buAutoNum type="arabicPeriod"/>
            </a:pPr>
            <a:r>
              <a:rPr lang="en-US" dirty="0">
                <a:solidFill>
                  <a:schemeClr val="accent5">
                    <a:lumMod val="40000"/>
                    <a:lumOff val="60000"/>
                  </a:schemeClr>
                </a:solidFill>
              </a:rPr>
              <a:t>Social Pressure and Identity </a:t>
            </a:r>
            <a:r>
              <a:rPr lang="en-US" dirty="0" err="1">
                <a:solidFill>
                  <a:schemeClr val="accent5">
                    <a:lumMod val="40000"/>
                    <a:lumOff val="60000"/>
                  </a:schemeClr>
                </a:solidFill>
              </a:rPr>
              <a:t>Issues</a:t>
            </a:r>
            <a:r>
              <a:rPr lang="en-US" dirty="0" err="1"/>
              <a:t>:Students</a:t>
            </a:r>
            <a:r>
              <a:rPr lang="en-US" dirty="0"/>
              <a:t> may feel pressured to conform, causing anxiety, low self-esteem, or unhealthy competition.</a:t>
            </a:r>
          </a:p>
          <a:p>
            <a:pPr marL="342900" indent="-342900">
              <a:buAutoNum type="arabicPeriod"/>
            </a:pPr>
            <a:r>
              <a:rPr lang="en-US" dirty="0">
                <a:solidFill>
                  <a:schemeClr val="accent5">
                    <a:lumMod val="40000"/>
                    <a:lumOff val="60000"/>
                  </a:schemeClr>
                </a:solidFill>
              </a:rPr>
              <a:t>Normalization of </a:t>
            </a:r>
            <a:r>
              <a:rPr lang="en-US" dirty="0" err="1">
                <a:solidFill>
                  <a:schemeClr val="accent5">
                    <a:lumMod val="40000"/>
                    <a:lumOff val="60000"/>
                  </a:schemeClr>
                </a:solidFill>
              </a:rPr>
              <a:t>Inequality:</a:t>
            </a:r>
            <a:r>
              <a:rPr lang="en-US" dirty="0" err="1"/>
              <a:t>Unchallenged</a:t>
            </a:r>
            <a:r>
              <a:rPr lang="en-US" dirty="0"/>
              <a:t> biases can reinforce social divisions and internalize injustice.</a:t>
            </a:r>
          </a:p>
          <a:p>
            <a:pPr marL="342900" indent="-342900">
              <a:buAutoNum type="arabicPeriod"/>
            </a:pPr>
            <a:r>
              <a:rPr lang="en-US" dirty="0">
                <a:solidFill>
                  <a:schemeClr val="accent5">
                    <a:lumMod val="40000"/>
                    <a:lumOff val="60000"/>
                  </a:schemeClr>
                </a:solidFill>
              </a:rPr>
              <a:t>Negative Teacher </a:t>
            </a:r>
            <a:r>
              <a:rPr lang="en-US" dirty="0" err="1">
                <a:solidFill>
                  <a:schemeClr val="accent5">
                    <a:lumMod val="40000"/>
                    <a:lumOff val="60000"/>
                  </a:schemeClr>
                </a:solidFill>
              </a:rPr>
              <a:t>Responses:</a:t>
            </a:r>
            <a:r>
              <a:rPr lang="en-US" dirty="0" err="1"/>
              <a:t>Harsh</a:t>
            </a:r>
            <a:r>
              <a:rPr lang="en-US" dirty="0"/>
              <a:t> reactions to mistakes can reduce confidence and discourage learning.</a:t>
            </a:r>
          </a:p>
        </p:txBody>
      </p:sp>
    </p:spTree>
    <p:extLst>
      <p:ext uri="{BB962C8B-B14F-4D97-AF65-F5344CB8AC3E}">
        <p14:creationId xmlns:p14="http://schemas.microsoft.com/office/powerpoint/2010/main" val="4781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29"/>
        <p:cNvGrpSpPr/>
        <p:nvPr/>
      </p:nvGrpSpPr>
      <p:grpSpPr>
        <a:xfrm>
          <a:off x="0" y="0"/>
          <a:ext cx="0" cy="0"/>
          <a:chOff x="0" y="0"/>
          <a:chExt cx="0" cy="0"/>
        </a:xfrm>
      </p:grpSpPr>
      <p:sp>
        <p:nvSpPr>
          <p:cNvPr id="9830" name="Google Shape;9830;p60"/>
          <p:cNvSpPr txBox="1">
            <a:spLocks noGrp="1"/>
          </p:cNvSpPr>
          <p:nvPr>
            <p:ph type="title"/>
          </p:nvPr>
        </p:nvSpPr>
        <p:spPr>
          <a:xfrm>
            <a:off x="3470730" y="84960"/>
            <a:ext cx="3958770" cy="62003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sz="3200" dirty="0"/>
              <a:t>Conclusion</a:t>
            </a:r>
            <a:endParaRPr sz="3200" dirty="0"/>
          </a:p>
        </p:txBody>
      </p:sp>
      <p:sp>
        <p:nvSpPr>
          <p:cNvPr id="9831" name="Google Shape;9831;p60"/>
          <p:cNvSpPr txBox="1">
            <a:spLocks noGrp="1"/>
          </p:cNvSpPr>
          <p:nvPr>
            <p:ph type="subTitle" idx="1"/>
          </p:nvPr>
        </p:nvSpPr>
        <p:spPr>
          <a:xfrm>
            <a:off x="4757006" y="982669"/>
            <a:ext cx="4266491" cy="872700"/>
          </a:xfrm>
          <a:prstGeom prst="rect">
            <a:avLst/>
          </a:prstGeom>
        </p:spPr>
        <p:txBody>
          <a:bodyPr spcFirstLastPara="1" wrap="square" lIns="91425" tIns="91425" rIns="91425" bIns="91425" anchor="t" anchorCtr="0">
            <a:noAutofit/>
          </a:bodyPr>
          <a:lstStyle/>
          <a:p>
            <a:pPr marL="0" lvl="0" indent="0" algn="l"/>
            <a:r>
              <a:rPr lang="en-US" dirty="0"/>
              <a:t>     </a:t>
            </a:r>
            <a:r>
              <a:rPr lang="en-US" sz="2000" dirty="0"/>
              <a:t>The hidden curriculum is a silent but powerful teacher. It builds crucial life skills like adaptability and self-management, especially online. But it can also reinforce biases and inequality. The challenge for educators is to bring these unspoken lessons to light, turning this hidden force into a tool for empowerment, not exclusion.</a:t>
            </a:r>
            <a:endParaRPr sz="2000" dirty="0"/>
          </a:p>
        </p:txBody>
      </p:sp>
      <p:grpSp>
        <p:nvGrpSpPr>
          <p:cNvPr id="9832" name="Google Shape;9832;p60"/>
          <p:cNvGrpSpPr/>
          <p:nvPr/>
        </p:nvGrpSpPr>
        <p:grpSpPr>
          <a:xfrm>
            <a:off x="491522" y="1917518"/>
            <a:ext cx="3275737" cy="2678556"/>
            <a:chOff x="4667125" y="2922463"/>
            <a:chExt cx="2716200" cy="2221025"/>
          </a:xfrm>
        </p:grpSpPr>
        <p:sp>
          <p:nvSpPr>
            <p:cNvPr id="9833" name="Google Shape;9833;p60"/>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0"/>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0"/>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0"/>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0"/>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0"/>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0"/>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0"/>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0"/>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0"/>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0"/>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0"/>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0"/>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0"/>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0"/>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0"/>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0"/>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0"/>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0"/>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0"/>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0"/>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0"/>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0"/>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0"/>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0"/>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0"/>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0"/>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0"/>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0"/>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0"/>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0"/>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0"/>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0"/>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0"/>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0"/>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
                                        </p:tgtEl>
                                        <p:attrNameLst>
                                          <p:attrName>style.visibility</p:attrName>
                                        </p:attrNameLst>
                                      </p:cBhvr>
                                      <p:to>
                                        <p:strVal val="visible"/>
                                      </p:to>
                                    </p:set>
                                    <p:anim calcmode="lin" valueType="num">
                                      <p:cBhvr additive="base">
                                        <p:cTn id="7" dur="1000"/>
                                        <p:tgtEl>
                                          <p:spTgt spid="983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9831"/>
                                        </p:tgtEl>
                                        <p:attrNameLst>
                                          <p:attrName>style.visibility</p:attrName>
                                        </p:attrNameLst>
                                      </p:cBhvr>
                                      <p:to>
                                        <p:strVal val="visible"/>
                                      </p:to>
                                    </p:set>
                                    <p:animEffect transition="in" filter="fade">
                                      <p:cBhvr>
                                        <p:cTn id="10" dur="1000"/>
                                        <p:tgtEl>
                                          <p:spTgt spid="98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832"/>
                                        </p:tgtEl>
                                        <p:attrNameLst>
                                          <p:attrName>style.visibility</p:attrName>
                                        </p:attrNameLst>
                                      </p:cBhvr>
                                      <p:to>
                                        <p:strVal val="visible"/>
                                      </p:to>
                                    </p:set>
                                    <p:animEffect transition="in" filter="fade">
                                      <p:cBhvr>
                                        <p:cTn id="15" dur="1000"/>
                                        <p:tgtEl>
                                          <p:spTgt spid="9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12"/>
        <p:cNvGrpSpPr/>
        <p:nvPr/>
      </p:nvGrpSpPr>
      <p:grpSpPr>
        <a:xfrm>
          <a:off x="0" y="0"/>
          <a:ext cx="0" cy="0"/>
          <a:chOff x="0" y="0"/>
          <a:chExt cx="0" cy="0"/>
        </a:xfrm>
      </p:grpSpPr>
      <p:sp>
        <p:nvSpPr>
          <p:cNvPr id="16213" name="Google Shape;16213;p122"/>
          <p:cNvSpPr txBox="1">
            <a:spLocks noGrp="1"/>
          </p:cNvSpPr>
          <p:nvPr>
            <p:ph type="title"/>
          </p:nvPr>
        </p:nvSpPr>
        <p:spPr>
          <a:xfrm>
            <a:off x="720000" y="540000"/>
            <a:ext cx="7704000" cy="53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a:p>
            <a:pPr marL="0" lvl="0" indent="0" algn="ctr" rtl="0">
              <a:spcBef>
                <a:spcPts val="0"/>
              </a:spcBef>
              <a:spcAft>
                <a:spcPts val="0"/>
              </a:spcAft>
              <a:buNone/>
            </a:pPr>
            <a:endParaRPr/>
          </a:p>
        </p:txBody>
      </p:sp>
      <p:sp>
        <p:nvSpPr>
          <p:cNvPr id="5" name="ZoneTexte 4">
            <a:extLst>
              <a:ext uri="{FF2B5EF4-FFF2-40B4-BE49-F238E27FC236}">
                <a16:creationId xmlns:a16="http://schemas.microsoft.com/office/drawing/2014/main" id="{5C0C40EF-2544-C4FC-2882-9B182A7864B8}"/>
              </a:ext>
            </a:extLst>
          </p:cNvPr>
          <p:cNvSpPr txBox="1"/>
          <p:nvPr/>
        </p:nvSpPr>
        <p:spPr>
          <a:xfrm>
            <a:off x="868680" y="1186875"/>
            <a:ext cx="6416040" cy="4401205"/>
          </a:xfrm>
          <a:prstGeom prst="rect">
            <a:avLst/>
          </a:prstGeom>
          <a:noFill/>
        </p:spPr>
        <p:txBody>
          <a:bodyPr wrap="square">
            <a:spAutoFit/>
          </a:bodyPr>
          <a:lstStyle/>
          <a:p>
            <a:r>
              <a:rPr lang="en-US" dirty="0"/>
              <a:t>Penn State Center for Teaching Excellence. (n.d.). Addressing the hidden curriculum. Retrieved November 16, 2025, from </a:t>
            </a:r>
            <a:r>
              <a:rPr lang="en-US" dirty="0">
                <a:hlinkClick r:id="rId3"/>
              </a:rPr>
              <a:t>https://sites.psu.edu/ctesandbox/resources/inclusive-teaching/addressing-the-hidden-curriculum/</a:t>
            </a:r>
            <a:endParaRPr lang="en-US" dirty="0"/>
          </a:p>
          <a:p>
            <a:endParaRPr lang="en-US" dirty="0"/>
          </a:p>
          <a:p>
            <a:r>
              <a:rPr lang="en-US" dirty="0"/>
              <a:t>Mullis, T. R. (2019). Hidden curriculum [PowerPoint presentation]. AMEP.</a:t>
            </a:r>
          </a:p>
          <a:p>
            <a:endParaRPr lang="en-US" dirty="0"/>
          </a:p>
          <a:p>
            <a:r>
              <a:rPr lang="en-US" dirty="0"/>
              <a:t>Jackson, P. W. (1968). Life in classrooms. Holt, Rinehart &amp; Winston. (Free excerpts available via Google Books preview: </a:t>
            </a:r>
            <a:r>
              <a:rPr lang="en-US" dirty="0">
                <a:hlinkClick r:id="rId4"/>
              </a:rPr>
              <a:t>https://books.google.com</a:t>
            </a:r>
            <a:r>
              <a:rPr lang="en-US" dirty="0"/>
              <a:t>)</a:t>
            </a:r>
          </a:p>
          <a:p>
            <a:endParaRPr lang="en-US" dirty="0"/>
          </a:p>
          <a:p>
            <a:endParaRPr lang="en-US" dirty="0"/>
          </a:p>
          <a:p>
            <a:r>
              <a:rPr lang="en-US" dirty="0"/>
              <a:t>Graduate Programs for Educators. (n.d.). Exploring the impact of the hidden curriculum. GraduateProgram.org. Retrieved [today’s date], from https://www.graduateprogram.org/blog/exploring-the-impact-of-the-hidden-curriculum/</a:t>
            </a:r>
          </a:p>
          <a:p>
            <a:endParaRPr lang="en-US" dirty="0"/>
          </a:p>
          <a:p>
            <a:endParaRPr lang="en-US" dirty="0"/>
          </a:p>
          <a:p>
            <a:endParaRPr lang="en-US" dirty="0"/>
          </a:p>
          <a:p>
            <a:endParaRPr lang="en-US" dirty="0"/>
          </a:p>
          <a:p>
            <a:endParaRPr lang="en-US" dirty="0"/>
          </a:p>
        </p:txBody>
      </p:sp>
    </p:spTree>
  </p:cSld>
  <p:clrMapOvr>
    <a:masterClrMapping/>
  </p:clrMapOvr>
</p:sld>
</file>

<file path=ppt/theme/theme1.xml><?xml version="1.0" encoding="utf-8"?>
<a:theme xmlns:a="http://schemas.openxmlformats.org/drawingml/2006/main" name="Digital Resources For Teachers XL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700</Words>
  <Application>Microsoft Office PowerPoint</Application>
  <PresentationFormat>Affichage à l'écran (16:9)</PresentationFormat>
  <Paragraphs>56</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Merriweather Sans</vt:lpstr>
      <vt:lpstr>Kristen ITC</vt:lpstr>
      <vt:lpstr>Paytone One</vt:lpstr>
      <vt:lpstr>Digital Resources For Teachers XL by Slidesgo</vt:lpstr>
      <vt:lpstr>THE HIDDEN    CURRICULUM</vt:lpstr>
      <vt:lpstr>Table of contents</vt:lpstr>
      <vt:lpstr>The hidden curriculum:</vt:lpstr>
      <vt:lpstr>Sources of Hidden Curriculum</vt:lpstr>
      <vt:lpstr>The Hidden Curriculum of Virtual Learning</vt:lpstr>
      <vt:lpstr>Key Lessons from Online Learning</vt:lpstr>
      <vt:lpstr>Challenges of the hidden curriculum</vt:lpstr>
      <vt:lpstr>Conclusion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2023</cp:lastModifiedBy>
  <cp:revision>9</cp:revision>
  <dcterms:modified xsi:type="dcterms:W3CDTF">2025-11-21T11:53:00Z</dcterms:modified>
</cp:coreProperties>
</file>