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1" r:id="rId16"/>
    <p:sldId id="272" r:id="rId17"/>
    <p:sldId id="270" r:id="rId18"/>
    <p:sldId id="273" r:id="rId19"/>
    <p:sldId id="274" r:id="rId20"/>
    <p:sldId id="275" r:id="rId21"/>
    <p:sldId id="278" r:id="rId22"/>
    <p:sldId id="277" r:id="rId23"/>
    <p:sldId id="276" r:id="rId24"/>
    <p:sldId id="279" r:id="rId25"/>
    <p:sldId id="280"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35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14/10/2024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14/10/2024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14/10/2024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14/10/2024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14/10/2024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14/10/2024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14/10/2024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14/10/2024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14/10/2024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14/10/2024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14/10/2024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14/10/2024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679055"/>
            <a:ext cx="7772400" cy="1470025"/>
          </a:xfrm>
          <a:solidFill>
            <a:schemeClr val="accent1">
              <a:lumMod val="40000"/>
              <a:lumOff val="60000"/>
            </a:schemeClr>
          </a:solidFill>
        </p:spPr>
        <p:txBody>
          <a:bodyPr>
            <a:normAutofit/>
          </a:bodyPr>
          <a:lstStyle/>
          <a:p>
            <a:r>
              <a:rPr lang="fr-FR" b="1" u="dbl" dirty="0" smtClean="0"/>
              <a:t>L’ENERGIE SOLAIRE PHOTOVOLTAIQUE</a:t>
            </a:r>
            <a:endParaRPr lang="fr-FR" dirty="0"/>
          </a:p>
        </p:txBody>
      </p:sp>
      <p:sp>
        <p:nvSpPr>
          <p:cNvPr id="3" name="Rectangle 2"/>
          <p:cNvSpPr/>
          <p:nvPr/>
        </p:nvSpPr>
        <p:spPr>
          <a:xfrm>
            <a:off x="4788024" y="5517232"/>
            <a:ext cx="4176464" cy="7200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b="1" dirty="0" smtClean="0">
                <a:solidFill>
                  <a:schemeClr val="tx1"/>
                </a:solidFill>
                <a:latin typeface="Times New Roman" pitchFamily="18" charset="0"/>
                <a:cs typeface="Times New Roman" pitchFamily="18" charset="0"/>
              </a:rPr>
              <a:t>Présenté par: Mr. </a:t>
            </a:r>
            <a:r>
              <a:rPr lang="fr-FR" b="1" dirty="0" err="1" smtClean="0">
                <a:solidFill>
                  <a:schemeClr val="tx1"/>
                </a:solidFill>
                <a:latin typeface="Times New Roman" pitchFamily="18" charset="0"/>
                <a:cs typeface="Times New Roman" pitchFamily="18" charset="0"/>
              </a:rPr>
              <a:t>Benayad</a:t>
            </a:r>
            <a:r>
              <a:rPr lang="fr-FR" b="1" dirty="0" smtClean="0">
                <a:solidFill>
                  <a:schemeClr val="tx1"/>
                </a:solidFill>
                <a:latin typeface="Times New Roman" pitchFamily="18" charset="0"/>
                <a:cs typeface="Times New Roman" pitchFamily="18" charset="0"/>
              </a:rPr>
              <a:t> </a:t>
            </a:r>
            <a:r>
              <a:rPr lang="fr-FR" b="1" dirty="0" err="1" smtClean="0">
                <a:solidFill>
                  <a:schemeClr val="tx1"/>
                </a:solidFill>
                <a:latin typeface="Times New Roman" pitchFamily="18" charset="0"/>
                <a:cs typeface="Times New Roman" pitchFamily="18" charset="0"/>
              </a:rPr>
              <a:t>Zouaoui</a:t>
            </a:r>
            <a:endParaRPr lang="fr-FR"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92696"/>
            <a:ext cx="8229600" cy="5976664"/>
          </a:xfrm>
        </p:spPr>
        <p:txBody>
          <a:bodyPr>
            <a:normAutofit fontScale="70000" lnSpcReduction="20000"/>
          </a:bodyPr>
          <a:lstStyle/>
          <a:p>
            <a:pPr algn="just">
              <a:buNone/>
            </a:pPr>
            <a:r>
              <a:rPr lang="fr-FR" sz="4000" dirty="0" smtClean="0"/>
              <a:t>• </a:t>
            </a:r>
            <a:r>
              <a:rPr lang="fr-FR" sz="4000" b="1" dirty="0"/>
              <a:t>A</a:t>
            </a:r>
            <a:r>
              <a:rPr lang="fr-FR" sz="4000" b="1" dirty="0" smtClean="0"/>
              <a:t>vantages </a:t>
            </a:r>
            <a:r>
              <a:rPr lang="fr-FR" sz="4000" b="1" dirty="0" smtClean="0"/>
              <a:t>:</a:t>
            </a:r>
            <a:endParaRPr lang="fr-FR" sz="4000" dirty="0" smtClean="0"/>
          </a:p>
          <a:p>
            <a:pPr algn="just">
              <a:buNone/>
            </a:pPr>
            <a:r>
              <a:rPr lang="fr-FR" sz="3700" dirty="0" smtClean="0"/>
              <a:t>cellule carrée (à coins arrondis dans le cas du Si monocristallin) permettant un meilleur foisonnement dans </a:t>
            </a:r>
            <a:r>
              <a:rPr lang="fr-FR" sz="3700" dirty="0" smtClean="0"/>
              <a:t>un </a:t>
            </a:r>
            <a:r>
              <a:rPr lang="fr-FR" sz="3700" dirty="0" smtClean="0"/>
              <a:t>module</a:t>
            </a:r>
          </a:p>
          <a:p>
            <a:pPr algn="just">
              <a:buNone/>
            </a:pPr>
            <a:r>
              <a:rPr lang="fr-FR" sz="3700" dirty="0" smtClean="0"/>
              <a:t>moins cher qu’une cellule monocristalline.</a:t>
            </a:r>
          </a:p>
          <a:p>
            <a:pPr algn="just">
              <a:buNone/>
            </a:pPr>
            <a:r>
              <a:rPr lang="fr-FR" sz="3600" dirty="0" smtClean="0"/>
              <a:t>• </a:t>
            </a:r>
            <a:r>
              <a:rPr lang="fr-FR" sz="4000" b="1" dirty="0"/>
              <a:t>I</a:t>
            </a:r>
            <a:r>
              <a:rPr lang="fr-FR" sz="4000" b="1" dirty="0" smtClean="0"/>
              <a:t>nconvénient</a:t>
            </a:r>
            <a:r>
              <a:rPr lang="fr-FR" sz="4000" dirty="0" smtClean="0"/>
              <a:t> </a:t>
            </a:r>
            <a:r>
              <a:rPr lang="fr-FR" sz="4000" dirty="0" smtClean="0"/>
              <a:t>:</a:t>
            </a:r>
          </a:p>
          <a:p>
            <a:pPr algn="just">
              <a:buNone/>
            </a:pPr>
            <a:r>
              <a:rPr lang="fr-FR" sz="3700" dirty="0" smtClean="0"/>
              <a:t>moins bon rendement qu’un cellule monocristalline : 11 à 15%</a:t>
            </a:r>
          </a:p>
          <a:p>
            <a:pPr algn="just">
              <a:buNone/>
            </a:pPr>
            <a:r>
              <a:rPr lang="fr-FR" sz="3700" dirty="0" smtClean="0"/>
              <a:t>ratio</a:t>
            </a:r>
            <a:r>
              <a:rPr lang="fr-FR" dirty="0" smtClean="0"/>
              <a:t> </a:t>
            </a:r>
            <a:r>
              <a:rPr lang="fr-FR" sz="3700" dirty="0" smtClean="0"/>
              <a:t>moins </a:t>
            </a:r>
            <a:r>
              <a:rPr lang="fr-FR" sz="3700" dirty="0" smtClean="0"/>
              <a:t>bon que pour le monocristallin (environ 100 </a:t>
            </a:r>
            <a:r>
              <a:rPr lang="fr-FR" sz="3700" dirty="0" err="1" smtClean="0"/>
              <a:t>Wc</a:t>
            </a:r>
            <a:r>
              <a:rPr lang="fr-FR" sz="3700" dirty="0" smtClean="0"/>
              <a:t>/m</a:t>
            </a:r>
            <a:r>
              <a:rPr lang="fr-FR" sz="3700" baseline="30000" dirty="0" smtClean="0"/>
              <a:t>2</a:t>
            </a:r>
            <a:r>
              <a:rPr lang="fr-FR" sz="3700" dirty="0" smtClean="0"/>
              <a:t>)</a:t>
            </a:r>
          </a:p>
          <a:p>
            <a:pPr algn="just">
              <a:buNone/>
            </a:pPr>
            <a:r>
              <a:rPr lang="fr-FR" sz="3700" dirty="0" smtClean="0"/>
              <a:t>rendement faible sous un faible éclairement.</a:t>
            </a:r>
            <a:br>
              <a:rPr lang="fr-FR" sz="3700" dirty="0" smtClean="0"/>
            </a:br>
            <a:r>
              <a:rPr lang="fr-FR" sz="3700" dirty="0" smtClean="0"/>
              <a:t> </a:t>
            </a:r>
          </a:p>
          <a:p>
            <a:pPr algn="just">
              <a:buNone/>
            </a:pPr>
            <a:r>
              <a:rPr lang="fr-FR" sz="3700" dirty="0" smtClean="0"/>
              <a:t>Ce sont les cellules les plus utilisées pour la production électrique (meilleur rapport qualité-prix). </a:t>
            </a:r>
          </a:p>
          <a:p>
            <a:pPr algn="just">
              <a:buNone/>
            </a:pPr>
            <a:r>
              <a:rPr lang="fr-FR" sz="3700" dirty="0" smtClean="0"/>
              <a:t>Durée de vie : 20 à 30 ans.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832648"/>
          </a:xfrm>
        </p:spPr>
        <p:txBody>
          <a:bodyPr>
            <a:normAutofit fontScale="77500" lnSpcReduction="20000"/>
          </a:bodyPr>
          <a:lstStyle/>
          <a:p>
            <a:pPr lvl="0" algn="just">
              <a:buNone/>
            </a:pPr>
            <a:r>
              <a:rPr lang="fr-FR" b="1" u="sng" dirty="0" smtClean="0"/>
              <a:t>3- Silicium amorphe</a:t>
            </a:r>
            <a:endParaRPr lang="fr-FR" dirty="0" smtClean="0"/>
          </a:p>
          <a:p>
            <a:pPr algn="just">
              <a:buNone/>
            </a:pPr>
            <a:r>
              <a:rPr lang="fr-FR" dirty="0" smtClean="0"/>
              <a:t>Le silicium lors de sa transformation, produit un gaz, qui est projeté sur une feuille de verre. La cellule est gris très foncé. C'est la cellule des calculatrices et des montres dites "solaires".</a:t>
            </a:r>
          </a:p>
          <a:p>
            <a:pPr algn="just">
              <a:buNone/>
            </a:pPr>
            <a:r>
              <a:rPr lang="fr-FR" dirty="0" smtClean="0"/>
              <a:t>• </a:t>
            </a:r>
            <a:r>
              <a:rPr lang="fr-FR" b="1" dirty="0"/>
              <a:t>A</a:t>
            </a:r>
            <a:r>
              <a:rPr lang="fr-FR" b="1" dirty="0" smtClean="0"/>
              <a:t>vantages </a:t>
            </a:r>
            <a:r>
              <a:rPr lang="fr-FR" b="1" dirty="0" smtClean="0"/>
              <a:t>:</a:t>
            </a:r>
          </a:p>
          <a:p>
            <a:pPr algn="just">
              <a:buNone/>
            </a:pPr>
            <a:r>
              <a:rPr lang="fr-FR" dirty="0" smtClean="0"/>
              <a:t>Fonctionne avec un éclairement faible ou diffus (même par temps couvert)</a:t>
            </a:r>
          </a:p>
          <a:p>
            <a:pPr algn="just">
              <a:buNone/>
            </a:pPr>
            <a:r>
              <a:rPr lang="fr-FR" dirty="0" smtClean="0"/>
              <a:t>Un peu moins chère que les autres technologies</a:t>
            </a:r>
          </a:p>
          <a:p>
            <a:pPr algn="just">
              <a:buNone/>
            </a:pPr>
            <a:r>
              <a:rPr lang="fr-FR" dirty="0" smtClean="0"/>
              <a:t>Intégration sur supports souples ou rigides.</a:t>
            </a:r>
          </a:p>
          <a:p>
            <a:pPr algn="just">
              <a:buNone/>
            </a:pPr>
            <a:r>
              <a:rPr lang="fr-FR" dirty="0" smtClean="0"/>
              <a:t>• </a:t>
            </a:r>
            <a:r>
              <a:rPr lang="fr-FR" b="1" dirty="0"/>
              <a:t>I</a:t>
            </a:r>
            <a:r>
              <a:rPr lang="fr-FR" b="1" dirty="0" smtClean="0"/>
              <a:t>nconvénients </a:t>
            </a:r>
            <a:r>
              <a:rPr lang="fr-FR" b="1" dirty="0" smtClean="0"/>
              <a:t>:</a:t>
            </a:r>
          </a:p>
          <a:p>
            <a:pPr lvl="0" algn="just">
              <a:buNone/>
            </a:pPr>
            <a:r>
              <a:rPr lang="fr-FR" dirty="0" smtClean="0"/>
              <a:t>Rendement faible en plein soleil, de 6% à 8%</a:t>
            </a:r>
          </a:p>
          <a:p>
            <a:pPr lvl="0" algn="just">
              <a:buNone/>
            </a:pPr>
            <a:r>
              <a:rPr lang="fr-FR" dirty="0" smtClean="0"/>
              <a:t>Nécessité de couvrir des surfaces plus importantes que lors de l’utilisation de silicium cristallin (</a:t>
            </a:r>
            <a:r>
              <a:rPr lang="fr-FR" dirty="0" smtClean="0"/>
              <a:t>ratio</a:t>
            </a:r>
            <a:r>
              <a:rPr lang="fr-FR" dirty="0" smtClean="0"/>
              <a:t> </a:t>
            </a:r>
            <a:r>
              <a:rPr lang="fr-FR" dirty="0" smtClean="0"/>
              <a:t>plus </a:t>
            </a:r>
            <a:r>
              <a:rPr lang="fr-FR" dirty="0" smtClean="0"/>
              <a:t>faible, environ 60 </a:t>
            </a:r>
            <a:r>
              <a:rPr lang="fr-FR" dirty="0" err="1" smtClean="0"/>
              <a:t>Wc</a:t>
            </a:r>
            <a:r>
              <a:rPr lang="fr-FR" dirty="0" smtClean="0"/>
              <a:t>/m</a:t>
            </a:r>
            <a:r>
              <a:rPr lang="fr-FR" baseline="30000" dirty="0" smtClean="0"/>
              <a:t>2</a:t>
            </a:r>
            <a:r>
              <a:rPr lang="fr-FR" dirty="0" smtClean="0"/>
              <a:t>).</a:t>
            </a:r>
          </a:p>
          <a:p>
            <a:pPr lvl="0" algn="just">
              <a:buNone/>
            </a:pPr>
            <a:r>
              <a:rPr lang="fr-FR" dirty="0" smtClean="0"/>
              <a:t>Performances qui diminuent avec le temps (environ 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3"/>
            <a:ext cx="8229600" cy="3096343"/>
          </a:xfrm>
        </p:spPr>
        <p:txBody>
          <a:bodyPr/>
          <a:lstStyle/>
          <a:p>
            <a:pPr algn="just">
              <a:buNone/>
            </a:pPr>
            <a:r>
              <a:rPr lang="fr-FR" b="1" u="dbl" dirty="0" smtClean="0"/>
              <a:t>V- Caractéristiques électriques d’une cellule</a:t>
            </a:r>
            <a:endParaRPr lang="fr-FR" dirty="0" smtClean="0"/>
          </a:p>
          <a:p>
            <a:pPr lvl="0" algn="just"/>
            <a:r>
              <a:rPr lang="fr-FR" b="1" u="sng" dirty="0" smtClean="0"/>
              <a:t>Caractéristiques courant / tension</a:t>
            </a:r>
            <a:endParaRPr lang="fr-FR" dirty="0" smtClean="0"/>
          </a:p>
          <a:p>
            <a:pPr algn="just">
              <a:buNone/>
            </a:pPr>
            <a:r>
              <a:rPr lang="fr-FR" sz="2800" dirty="0" smtClean="0"/>
              <a:t>A température et éclairement fixés, la caractéristique courant / tension d’une cellule a l’allure suivante </a:t>
            </a:r>
            <a:endParaRPr lang="fr-FR" sz="2800" dirty="0"/>
          </a:p>
        </p:txBody>
      </p:sp>
      <p:pic>
        <p:nvPicPr>
          <p:cNvPr id="6" name="Image 5"/>
          <p:cNvPicPr/>
          <p:nvPr/>
        </p:nvPicPr>
        <p:blipFill>
          <a:blip r:embed="rId2" cstate="print"/>
          <a:srcRect/>
          <a:stretch>
            <a:fillRect/>
          </a:stretch>
        </p:blipFill>
        <p:spPr bwMode="auto">
          <a:xfrm>
            <a:off x="1115616" y="2795433"/>
            <a:ext cx="6912769" cy="3585895"/>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6120680"/>
          </a:xfrm>
        </p:spPr>
        <p:txBody>
          <a:bodyPr>
            <a:normAutofit fontScale="92500"/>
          </a:bodyPr>
          <a:lstStyle/>
          <a:p>
            <a:pPr algn="just">
              <a:buNone/>
            </a:pPr>
            <a:r>
              <a:rPr lang="fr-FR" sz="3000" dirty="0" smtClean="0"/>
              <a:t>Sur cette courbe, on repère :</a:t>
            </a:r>
          </a:p>
          <a:p>
            <a:pPr algn="just"/>
            <a:r>
              <a:rPr lang="fr-FR" sz="3000" dirty="0" smtClean="0"/>
              <a:t> le point de fonctionnement à vide : </a:t>
            </a:r>
            <a:r>
              <a:rPr lang="fr-FR" sz="3000" dirty="0" err="1" smtClean="0"/>
              <a:t>Uv</a:t>
            </a:r>
            <a:r>
              <a:rPr lang="fr-FR" sz="3000" dirty="0" smtClean="0"/>
              <a:t> pour I = 0A</a:t>
            </a:r>
          </a:p>
          <a:p>
            <a:pPr algn="just">
              <a:buNone/>
            </a:pPr>
            <a:r>
              <a:rPr lang="fr-FR" sz="3000" dirty="0" smtClean="0"/>
              <a:t>le point de fonctionnement en court-circuit : </a:t>
            </a:r>
            <a:r>
              <a:rPr lang="fr-FR" sz="3000" dirty="0" err="1" smtClean="0"/>
              <a:t>Icc</a:t>
            </a:r>
            <a:r>
              <a:rPr lang="fr-FR" sz="3000" dirty="0" smtClean="0"/>
              <a:t> pour U = 0V</a:t>
            </a:r>
          </a:p>
          <a:p>
            <a:pPr algn="just"/>
            <a:r>
              <a:rPr lang="fr-FR" sz="3000" dirty="0" smtClean="0"/>
              <a:t>Pour une cellule monocristalline de 10x10cm, les valeurs caractéristiques sont :</a:t>
            </a:r>
            <a:br>
              <a:rPr lang="fr-FR" sz="3000" dirty="0" smtClean="0"/>
            </a:br>
            <a:r>
              <a:rPr lang="fr-FR" sz="3000" dirty="0" err="1" smtClean="0"/>
              <a:t>Icc</a:t>
            </a:r>
            <a:r>
              <a:rPr lang="fr-FR" sz="3000" dirty="0" smtClean="0"/>
              <a:t> = 3A et </a:t>
            </a:r>
            <a:r>
              <a:rPr lang="fr-FR" sz="3000" dirty="0" err="1" smtClean="0"/>
              <a:t>Uv</a:t>
            </a:r>
            <a:r>
              <a:rPr lang="fr-FR" sz="3000" dirty="0" smtClean="0"/>
              <a:t> = 0,57V (G = 1000W/m² et θ = 25°C).</a:t>
            </a:r>
          </a:p>
          <a:p>
            <a:pPr lvl="0" algn="just">
              <a:buNone/>
            </a:pPr>
            <a:r>
              <a:rPr lang="fr-FR" b="1" u="sng" dirty="0" smtClean="0"/>
              <a:t>2- Caractéristiques puissance / tension</a:t>
            </a:r>
            <a:endParaRPr lang="fr-FR" dirty="0" smtClean="0"/>
          </a:p>
          <a:p>
            <a:pPr algn="just">
              <a:buNone/>
            </a:pPr>
            <a:r>
              <a:rPr lang="fr-FR" sz="3000" dirty="0" smtClean="0"/>
              <a:t>La puissance délivrée par la cellule a pour expression </a:t>
            </a:r>
          </a:p>
          <a:p>
            <a:pPr algn="just">
              <a:buNone/>
            </a:pPr>
            <a:r>
              <a:rPr lang="fr-FR" sz="3000" dirty="0" smtClean="0"/>
              <a:t>P = U.I. Pour chaque point de la courbe précédente, on</a:t>
            </a:r>
          </a:p>
          <a:p>
            <a:pPr algn="just">
              <a:buNone/>
            </a:pPr>
            <a:r>
              <a:rPr lang="fr-FR" sz="3000" dirty="0" smtClean="0"/>
              <a:t>peut calculer la puissance P et tracer la courbe P = f(U).</a:t>
            </a:r>
            <a:br>
              <a:rPr lang="fr-FR" sz="3000" dirty="0" smtClean="0"/>
            </a:br>
            <a:r>
              <a:rPr lang="fr-FR" sz="3000" dirty="0" smtClean="0"/>
              <a:t>Cette courbe a l’allure suivante :</a:t>
            </a:r>
          </a:p>
          <a:p>
            <a:pPr algn="just"/>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971600" y="476673"/>
            <a:ext cx="7225342" cy="3024335"/>
          </a:xfrm>
          <a:prstGeom prst="rect">
            <a:avLst/>
          </a:prstGeom>
          <a:noFill/>
          <a:ln w="9525">
            <a:noFill/>
            <a:miter lim="800000"/>
            <a:headEnd/>
            <a:tailEnd/>
          </a:ln>
        </p:spPr>
      </p:pic>
      <p:sp>
        <p:nvSpPr>
          <p:cNvPr id="26627" name="Rectangle 3"/>
          <p:cNvSpPr>
            <a:spLocks noChangeArrowheads="1"/>
          </p:cNvSpPr>
          <p:nvPr/>
        </p:nvSpPr>
        <p:spPr bwMode="auto">
          <a:xfrm>
            <a:off x="144016" y="3735030"/>
            <a:ext cx="8820472"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Cette courbe passe par un maximum de puissance (P</a:t>
            </a:r>
            <a:r>
              <a:rPr kumimoji="0" lang="fr-FR" sz="12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M</a:t>
            </a: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a:t>
            </a:r>
            <a:b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b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A cette puissance correspond, une tension </a:t>
            </a:r>
            <a:r>
              <a:rPr kumimoji="0" lang="fr-FR" sz="2400" b="0" i="0" u="none" strike="noStrike" cap="none" normalizeH="0" baseline="0" dirty="0" err="1" smtClean="0">
                <a:ln>
                  <a:noFill/>
                </a:ln>
                <a:solidFill>
                  <a:srgbClr val="000000"/>
                </a:solidFill>
                <a:effectLst/>
                <a:latin typeface="Comic Sans MS" pitchFamily="66" charset="0"/>
                <a:ea typeface="Times New Roman" pitchFamily="18" charset="0"/>
                <a:cs typeface="Times New Roman" pitchFamily="18" charset="0"/>
              </a:rPr>
              <a:t>Up</a:t>
            </a:r>
            <a:r>
              <a:rPr kumimoji="0" lang="fr-FR" sz="1600" b="0" i="0" u="none" strike="noStrike" cap="none" normalizeH="0" baseline="0" dirty="0" err="1" smtClean="0">
                <a:ln>
                  <a:noFill/>
                </a:ln>
                <a:solidFill>
                  <a:srgbClr val="000000"/>
                </a:solidFill>
                <a:effectLst/>
                <a:latin typeface="Comic Sans MS" pitchFamily="66" charset="0"/>
                <a:ea typeface="Times New Roman" pitchFamily="18" charset="0"/>
                <a:cs typeface="Times New Roman" pitchFamily="18" charset="0"/>
              </a:rPr>
              <a:t>m</a:t>
            </a: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 et un</a:t>
            </a:r>
            <a:r>
              <a:rPr kumimoji="0" lang="fr-FR" sz="2400" b="0" i="0" u="none" strike="noStrike" cap="none" normalizeH="0" dirty="0" smtClean="0">
                <a:ln>
                  <a:noFill/>
                </a:ln>
                <a:solidFill>
                  <a:srgbClr val="000000"/>
                </a:solidFill>
                <a:effectLst/>
                <a:latin typeface="Comic Sans MS" pitchFamily="66" charset="0"/>
                <a:ea typeface="Times New Roman" pitchFamily="18" charset="0"/>
                <a:cs typeface="Times New Roman" pitchFamily="18" charset="0"/>
              </a:rPr>
              <a:t> </a:t>
            </a: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courant </a:t>
            </a:r>
            <a:r>
              <a:rPr kumimoji="0" lang="fr-FR" sz="2400" b="0" i="0" u="none" strike="noStrike" cap="none" normalizeH="0" baseline="0" dirty="0" err="1" smtClean="0">
                <a:ln>
                  <a:noFill/>
                </a:ln>
                <a:solidFill>
                  <a:srgbClr val="000000"/>
                </a:solidFill>
                <a:effectLst/>
                <a:latin typeface="Comic Sans MS" pitchFamily="66" charset="0"/>
                <a:ea typeface="Times New Roman" pitchFamily="18" charset="0"/>
                <a:cs typeface="Times New Roman" pitchFamily="18" charset="0"/>
              </a:rPr>
              <a:t>Ipm</a:t>
            </a: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 que l</a:t>
            </a:r>
            <a:r>
              <a:rPr kumimoji="0" lang="fr-FR" sz="2400" b="0" i="0" u="none" strike="noStrike" cap="none" normalizeH="0" baseline="0" dirty="0" smtClean="0">
                <a:ln>
                  <a:noFill/>
                </a:ln>
                <a:solidFill>
                  <a:srgbClr val="000000"/>
                </a:solidFill>
                <a:effectLst/>
                <a:latin typeface="Calibri"/>
                <a:ea typeface="Times New Roman" pitchFamily="18" charset="0"/>
                <a:cs typeface="Times New Roman" pitchFamily="18" charset="0"/>
              </a:rPr>
              <a:t>’</a:t>
            </a: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on peut aussi</a:t>
            </a:r>
            <a:r>
              <a:rPr kumimoji="0" lang="fr-FR" sz="2400" b="0" i="0" u="none" strike="noStrike" cap="none" normalizeH="0" dirty="0" smtClean="0">
                <a:ln>
                  <a:noFill/>
                </a:ln>
                <a:solidFill>
                  <a:srgbClr val="000000"/>
                </a:solidFill>
                <a:effectLst/>
                <a:latin typeface="Comic Sans MS" pitchFamily="66" charset="0"/>
                <a:ea typeface="Times New Roman" pitchFamily="18" charset="0"/>
                <a:cs typeface="Times New Roman" pitchFamily="18" charset="0"/>
              </a:rPr>
              <a:t> </a:t>
            </a: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rep</a:t>
            </a:r>
            <a:r>
              <a:rPr kumimoji="0" lang="fr-FR" sz="2400" b="0" i="0" u="none" strike="noStrike" cap="none" normalizeH="0" baseline="0" dirty="0" smtClean="0">
                <a:ln>
                  <a:noFill/>
                </a:ln>
                <a:solidFill>
                  <a:srgbClr val="000000"/>
                </a:solidFill>
                <a:effectLst/>
                <a:latin typeface="Calibri"/>
                <a:ea typeface="Times New Roman" pitchFamily="18" charset="0"/>
                <a:cs typeface="Times New Roman" pitchFamily="18" charset="0"/>
              </a:rPr>
              <a:t>é</a:t>
            </a: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rer sur la courbe</a:t>
            </a:r>
            <a:r>
              <a:rPr lang="fr-FR" sz="2400" dirty="0" smtClean="0">
                <a:solidFill>
                  <a:srgbClr val="000000"/>
                </a:solidFill>
                <a:latin typeface="Comic Sans MS" pitchFamily="66" charset="0"/>
                <a:ea typeface="Times New Roman" pitchFamily="18" charset="0"/>
                <a:cs typeface="Times New Roman" pitchFamily="18" charset="0"/>
              </a:rPr>
              <a:t> </a:t>
            </a: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I=f(U).</a:t>
            </a:r>
            <a:b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b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Pour une cellule monocristalline de 10x10cm, les valeurs caract</a:t>
            </a:r>
            <a:r>
              <a:rPr kumimoji="0" lang="fr-FR" sz="2400" b="0" i="0" u="none" strike="noStrike" cap="none" normalizeH="0" baseline="0" dirty="0" smtClean="0">
                <a:ln>
                  <a:noFill/>
                </a:ln>
                <a:solidFill>
                  <a:srgbClr val="000000"/>
                </a:solidFill>
                <a:effectLst/>
                <a:latin typeface="Calibri"/>
                <a:ea typeface="Times New Roman" pitchFamily="18" charset="0"/>
                <a:cs typeface="Times New Roman" pitchFamily="18" charset="0"/>
              </a:rPr>
              <a:t>é</a:t>
            </a: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ristiques sont :</a:t>
            </a:r>
            <a:b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b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P</a:t>
            </a:r>
            <a:r>
              <a:rPr kumimoji="0" lang="fr-FR" sz="1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M</a:t>
            </a: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 = 1,24W , </a:t>
            </a:r>
            <a:r>
              <a:rPr kumimoji="0" lang="fr-FR" sz="2400" b="0" i="0" u="none" strike="noStrike" cap="none" normalizeH="0" baseline="0" dirty="0" err="1" smtClean="0">
                <a:ln>
                  <a:noFill/>
                </a:ln>
                <a:solidFill>
                  <a:srgbClr val="000000"/>
                </a:solidFill>
                <a:effectLst/>
                <a:latin typeface="Comic Sans MS" pitchFamily="66" charset="0"/>
                <a:ea typeface="Times New Roman" pitchFamily="18" charset="0"/>
                <a:cs typeface="Times New Roman" pitchFamily="18" charset="0"/>
              </a:rPr>
              <a:t>Upm</a:t>
            </a: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 = 0,45V , </a:t>
            </a:r>
            <a:r>
              <a:rPr kumimoji="0" lang="fr-FR" sz="2400" b="0" i="0" u="none" strike="noStrike" cap="none" normalizeH="0" baseline="0" dirty="0" err="1" smtClean="0">
                <a:ln>
                  <a:noFill/>
                </a:ln>
                <a:solidFill>
                  <a:srgbClr val="000000"/>
                </a:solidFill>
                <a:effectLst/>
                <a:latin typeface="Comic Sans MS" pitchFamily="66" charset="0"/>
                <a:ea typeface="Times New Roman" pitchFamily="18" charset="0"/>
                <a:cs typeface="Times New Roman" pitchFamily="18" charset="0"/>
              </a:rPr>
              <a:t>Ipm</a:t>
            </a: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 = 2,75A (G = 1000W/m</a:t>
            </a:r>
            <a:r>
              <a:rPr kumimoji="0" lang="fr-FR" sz="2400" b="0" i="0" u="none" strike="noStrike" cap="none" normalizeH="0" baseline="0" dirty="0" smtClean="0">
                <a:ln>
                  <a:noFill/>
                </a:ln>
                <a:solidFill>
                  <a:srgbClr val="000000"/>
                </a:solidFill>
                <a:effectLst/>
                <a:latin typeface="Calibri"/>
                <a:ea typeface="Times New Roman" pitchFamily="18" charset="0"/>
                <a:cs typeface="Times New Roman" pitchFamily="18" charset="0"/>
              </a:rPr>
              <a:t>²</a:t>
            </a:r>
            <a:r>
              <a:rPr kumimoji="0" lang="fr-FR" sz="24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 et θ = 25°C).</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6048672"/>
          </a:xfrm>
        </p:spPr>
        <p:txBody>
          <a:bodyPr>
            <a:normAutofit/>
          </a:bodyPr>
          <a:lstStyle/>
          <a:p>
            <a:pPr lvl="0">
              <a:buNone/>
            </a:pPr>
            <a:r>
              <a:rPr lang="fr-FR" b="1" u="sng" dirty="0" smtClean="0"/>
              <a:t>3- Influence de l’éclairement</a:t>
            </a:r>
            <a:endParaRPr lang="fr-FR" dirty="0" smtClean="0"/>
          </a:p>
          <a:p>
            <a:r>
              <a:rPr lang="fr-FR" dirty="0" smtClean="0"/>
              <a:t>A température constante, la caractéristique I = f(U) dépend fortement de l’éclairement :</a:t>
            </a:r>
          </a:p>
          <a:p>
            <a:pPr>
              <a:buNone/>
            </a:pPr>
            <a:endParaRPr lang="fr-FR" dirty="0" smtClean="0"/>
          </a:p>
          <a:p>
            <a:pPr>
              <a:buNone/>
            </a:pPr>
            <a:endParaRPr lang="fr-FR" dirty="0" smtClean="0"/>
          </a:p>
          <a:p>
            <a:pPr>
              <a:buNone/>
            </a:pPr>
            <a:endParaRPr lang="fr-FR" dirty="0" smtClean="0"/>
          </a:p>
          <a:p>
            <a:pPr>
              <a:buNone/>
            </a:pPr>
            <a:r>
              <a:rPr lang="fr-FR" dirty="0" smtClean="0"/>
              <a:t/>
            </a:r>
            <a:br>
              <a:rPr lang="fr-FR" dirty="0" smtClean="0"/>
            </a:br>
            <a:endParaRPr lang="fr-FR" dirty="0" smtClean="0"/>
          </a:p>
          <a:p>
            <a:r>
              <a:rPr lang="fr-FR" dirty="0" smtClean="0"/>
              <a:t>Sur cette courbe, on remarque que le courant de court-circuit augmente avec l’éclairement alors que la tension à vide varie peu.</a:t>
            </a:r>
            <a:endParaRPr lang="fr-FR" dirty="0"/>
          </a:p>
        </p:txBody>
      </p:sp>
      <p:pic>
        <p:nvPicPr>
          <p:cNvPr id="5" name="Image 4"/>
          <p:cNvPicPr/>
          <p:nvPr/>
        </p:nvPicPr>
        <p:blipFill>
          <a:blip r:embed="rId2" cstate="print"/>
          <a:srcRect/>
          <a:stretch>
            <a:fillRect/>
          </a:stretch>
        </p:blipFill>
        <p:spPr bwMode="auto">
          <a:xfrm>
            <a:off x="1475656" y="2132856"/>
            <a:ext cx="6264696" cy="2808312"/>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6120680"/>
          </a:xfrm>
        </p:spPr>
        <p:txBody>
          <a:bodyPr>
            <a:normAutofit/>
          </a:bodyPr>
          <a:lstStyle/>
          <a:p>
            <a:r>
              <a:rPr lang="fr-FR" dirty="0" smtClean="0"/>
              <a:t>A partir de ces courbes, on peut tracer les courbes de puissance P = f(U) :</a:t>
            </a:r>
            <a:br>
              <a:rPr lang="fr-FR" dirty="0" smtClean="0"/>
            </a:br>
            <a:endParaRPr lang="fr-FR" dirty="0" smtClean="0"/>
          </a:p>
          <a:p>
            <a:endParaRPr lang="fr-FR" dirty="0" smtClean="0"/>
          </a:p>
          <a:p>
            <a:endParaRPr lang="fr-FR" dirty="0" smtClean="0"/>
          </a:p>
          <a:p>
            <a:endParaRPr lang="fr-FR" dirty="0" smtClean="0"/>
          </a:p>
          <a:p>
            <a:endParaRPr lang="fr-FR" dirty="0" smtClean="0"/>
          </a:p>
          <a:p>
            <a:endParaRPr lang="fr-FR" dirty="0" smtClean="0"/>
          </a:p>
          <a:p>
            <a:r>
              <a:rPr lang="fr-FR" dirty="0" smtClean="0"/>
              <a:t>Sur ces courbes, on remarque que la puissance maximum délivrée par la cellule augmente avec l’éclairement.</a:t>
            </a:r>
          </a:p>
          <a:p>
            <a:endParaRPr lang="fr-FR" dirty="0"/>
          </a:p>
        </p:txBody>
      </p:sp>
      <p:pic>
        <p:nvPicPr>
          <p:cNvPr id="5" name="Image 4"/>
          <p:cNvPicPr/>
          <p:nvPr/>
        </p:nvPicPr>
        <p:blipFill>
          <a:blip r:embed="rId2" cstate="print"/>
          <a:srcRect/>
          <a:stretch>
            <a:fillRect/>
          </a:stretch>
        </p:blipFill>
        <p:spPr bwMode="auto">
          <a:xfrm>
            <a:off x="1403648" y="1700808"/>
            <a:ext cx="6336704" cy="3168352"/>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lstStyle/>
          <a:p>
            <a:pPr lvl="0">
              <a:buNone/>
            </a:pPr>
            <a:r>
              <a:rPr lang="fr-FR" b="1" u="sng" dirty="0" smtClean="0"/>
              <a:t>4- Influence e la température</a:t>
            </a:r>
            <a:endParaRPr lang="fr-FR" dirty="0" smtClean="0"/>
          </a:p>
          <a:p>
            <a:pPr marL="0" indent="0">
              <a:buNone/>
            </a:pPr>
            <a:r>
              <a:rPr lang="fr-FR" dirty="0" smtClean="0"/>
              <a:t>Pour un éclairement fixé, les caractéristiques I = f(U) et P = f(U) varient avec la température de la cellule photovoltaïque :</a:t>
            </a:r>
            <a:endParaRPr lang="fr-FR" dirty="0"/>
          </a:p>
        </p:txBody>
      </p:sp>
      <p:pic>
        <p:nvPicPr>
          <p:cNvPr id="5" name="Image 4"/>
          <p:cNvPicPr/>
          <p:nvPr/>
        </p:nvPicPr>
        <p:blipFill>
          <a:blip r:embed="rId2" cstate="print"/>
          <a:srcRect/>
          <a:stretch>
            <a:fillRect/>
          </a:stretch>
        </p:blipFill>
        <p:spPr bwMode="auto">
          <a:xfrm>
            <a:off x="1187624" y="2924944"/>
            <a:ext cx="6768752" cy="324036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p:cNvPicPr>
          <p:nvPr>
            <p:ph idx="1"/>
          </p:nvPr>
        </p:nvPicPr>
        <p:blipFill>
          <a:blip r:embed="rId2" cstate="print"/>
          <a:srcRect/>
          <a:stretch>
            <a:fillRect/>
          </a:stretch>
        </p:blipFill>
        <p:spPr bwMode="auto">
          <a:xfrm>
            <a:off x="1619672" y="836712"/>
            <a:ext cx="5976664" cy="3096344"/>
          </a:xfrm>
          <a:prstGeom prst="rect">
            <a:avLst/>
          </a:prstGeom>
          <a:noFill/>
          <a:ln w="9525">
            <a:noFill/>
            <a:miter lim="800000"/>
            <a:headEnd/>
            <a:tailEnd/>
          </a:ln>
        </p:spPr>
      </p:pic>
      <p:sp>
        <p:nvSpPr>
          <p:cNvPr id="30723" name="Rectangle 3"/>
          <p:cNvSpPr>
            <a:spLocks noChangeArrowheads="1"/>
          </p:cNvSpPr>
          <p:nvPr/>
        </p:nvSpPr>
        <p:spPr bwMode="auto">
          <a:xfrm>
            <a:off x="144016" y="4365104"/>
            <a:ext cx="889248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32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Sur ces courbes, on remarque que la tension </a:t>
            </a:r>
            <a:r>
              <a:rPr kumimoji="0" lang="fr-FR" sz="3200" b="0" i="0" u="none" strike="noStrike" cap="none" normalizeH="0" baseline="0" dirty="0" smtClean="0">
                <a:ln>
                  <a:noFill/>
                </a:ln>
                <a:solidFill>
                  <a:srgbClr val="000000"/>
                </a:solidFill>
                <a:effectLst/>
                <a:latin typeface="Calibri"/>
                <a:ea typeface="Times New Roman" pitchFamily="18" charset="0"/>
                <a:cs typeface="Times New Roman" pitchFamily="18" charset="0"/>
              </a:rPr>
              <a:t>à</a:t>
            </a:r>
            <a:r>
              <a:rPr kumimoji="0" lang="fr-FR" sz="32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 vide et la puissance maximum diminuent lorsque la temp</a:t>
            </a:r>
            <a:r>
              <a:rPr kumimoji="0" lang="fr-FR" sz="3200" b="0" i="0" u="none" strike="noStrike" cap="none" normalizeH="0" baseline="0" dirty="0" smtClean="0">
                <a:ln>
                  <a:noFill/>
                </a:ln>
                <a:solidFill>
                  <a:srgbClr val="000000"/>
                </a:solidFill>
                <a:effectLst/>
                <a:latin typeface="Calibri"/>
                <a:ea typeface="Times New Roman" pitchFamily="18" charset="0"/>
                <a:cs typeface="Times New Roman" pitchFamily="18" charset="0"/>
              </a:rPr>
              <a:t>é</a:t>
            </a:r>
            <a:r>
              <a:rPr kumimoji="0" lang="fr-FR" sz="3200" b="0" i="0" u="none" strike="noStrike" cap="none" normalizeH="0" baseline="0" dirty="0" smtClean="0">
                <a:ln>
                  <a:noFill/>
                </a:ln>
                <a:solidFill>
                  <a:srgbClr val="000000"/>
                </a:solidFill>
                <a:effectLst/>
                <a:latin typeface="Comic Sans MS" pitchFamily="66" charset="0"/>
                <a:ea typeface="Times New Roman" pitchFamily="18" charset="0"/>
                <a:cs typeface="Times New Roman" pitchFamily="18" charset="0"/>
              </a:rPr>
              <a:t>rature augmente.</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692696"/>
            <a:ext cx="8939336" cy="5904656"/>
          </a:xfrm>
        </p:spPr>
        <p:txBody>
          <a:bodyPr>
            <a:normAutofit lnSpcReduction="10000"/>
          </a:bodyPr>
          <a:lstStyle/>
          <a:p>
            <a:pPr>
              <a:buNone/>
            </a:pPr>
            <a:r>
              <a:rPr lang="fr-FR" b="1" u="sng" dirty="0" smtClean="0"/>
              <a:t>VI- Groupements de </a:t>
            </a:r>
            <a:r>
              <a:rPr lang="fr-FR" b="1" u="sng" dirty="0" smtClean="0"/>
              <a:t>cellules </a:t>
            </a:r>
            <a:r>
              <a:rPr lang="fr-FR" dirty="0" smtClean="0"/>
              <a:t>:</a:t>
            </a:r>
            <a:endParaRPr lang="fr-FR" dirty="0" smtClean="0"/>
          </a:p>
          <a:p>
            <a:pPr>
              <a:buNone/>
            </a:pPr>
            <a:r>
              <a:rPr lang="fr-FR" b="1" u="sng" dirty="0" smtClean="0"/>
              <a:t>Principe :</a:t>
            </a:r>
            <a:endParaRPr lang="fr-FR" b="1" u="sng" dirty="0" smtClean="0"/>
          </a:p>
          <a:p>
            <a:pPr lvl="0">
              <a:buNone/>
            </a:pPr>
            <a:r>
              <a:rPr lang="fr-FR" u="sng" dirty="0" smtClean="0"/>
              <a:t>On peut grouper les cellules en série ou en parallèle.</a:t>
            </a:r>
          </a:p>
          <a:p>
            <a:pPr marL="0" indent="0">
              <a:buNone/>
            </a:pPr>
            <a:r>
              <a:rPr lang="fr-FR" dirty="0" smtClean="0"/>
              <a:t>• Le </a:t>
            </a:r>
            <a:r>
              <a:rPr lang="fr-FR" b="1" dirty="0" smtClean="0"/>
              <a:t>groupement série </a:t>
            </a:r>
            <a:r>
              <a:rPr lang="fr-FR" dirty="0" smtClean="0"/>
              <a:t>permet d‘augmenter la tension de sortie. Pour un groupement de n cellules montées en série la tension de sortie Us a pour expression générale :</a:t>
            </a:r>
          </a:p>
          <a:p>
            <a:r>
              <a:rPr lang="fr-FR" b="1" dirty="0" smtClean="0"/>
              <a:t>Us = n . </a:t>
            </a:r>
            <a:r>
              <a:rPr lang="fr-FR" b="1" dirty="0" err="1" smtClean="0"/>
              <a:t>Uc</a:t>
            </a:r>
            <a:r>
              <a:rPr lang="fr-FR" b="1" dirty="0" smtClean="0"/>
              <a:t> </a:t>
            </a:r>
            <a:r>
              <a:rPr lang="fr-FR" dirty="0" smtClean="0"/>
              <a:t>avec </a:t>
            </a:r>
            <a:r>
              <a:rPr lang="fr-FR" dirty="0" err="1" smtClean="0"/>
              <a:t>Uc</a:t>
            </a:r>
            <a:r>
              <a:rPr lang="fr-FR" dirty="0" smtClean="0"/>
              <a:t> : tension fournie par une cellule</a:t>
            </a:r>
          </a:p>
          <a:p>
            <a:r>
              <a:rPr lang="fr-FR" dirty="0" smtClean="0"/>
              <a:t>Pour ce groupement, le courant est commun à toutes les cellules.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dbl" dirty="0" smtClean="0"/>
              <a:t>NOTIONS DE BASE SUR L’ENERGIE SOLAIRE PHOTOVOLTAÏQUE</a:t>
            </a:r>
            <a:endParaRPr lang="fr-FR" dirty="0"/>
          </a:p>
        </p:txBody>
      </p:sp>
      <p:sp>
        <p:nvSpPr>
          <p:cNvPr id="3" name="Espace réservé du contenu 2"/>
          <p:cNvSpPr>
            <a:spLocks noGrp="1"/>
          </p:cNvSpPr>
          <p:nvPr>
            <p:ph idx="1"/>
          </p:nvPr>
        </p:nvSpPr>
        <p:spPr/>
        <p:txBody>
          <a:bodyPr/>
          <a:lstStyle/>
          <a:p>
            <a:pPr algn="just">
              <a:buNone/>
            </a:pPr>
            <a:r>
              <a:rPr lang="fr-FR" b="1" u="sng" dirty="0" smtClean="0"/>
              <a:t>I- Présentation</a:t>
            </a:r>
            <a:endParaRPr lang="fr-FR" dirty="0" smtClean="0"/>
          </a:p>
          <a:p>
            <a:pPr algn="just"/>
            <a:r>
              <a:rPr lang="fr-FR" dirty="0" smtClean="0"/>
              <a:t>L’énergie solaire photovoltaïque est une forme d’énergie renouvelable. Elle permet de</a:t>
            </a:r>
            <a:br>
              <a:rPr lang="fr-FR" dirty="0" smtClean="0"/>
            </a:br>
            <a:r>
              <a:rPr lang="fr-FR" dirty="0" smtClean="0"/>
              <a:t>produire de l’électricité par transformation d’une partie du rayonnement solaire grâce à une </a:t>
            </a:r>
            <a:r>
              <a:rPr lang="fr-FR" b="1" dirty="0" smtClean="0"/>
              <a:t>cellule photovoltaïque</a:t>
            </a:r>
            <a:r>
              <a:rPr lang="fr-FR" dirty="0" smtClean="0"/>
              <a:t>.</a:t>
            </a:r>
          </a:p>
          <a:p>
            <a:pPr algn="just"/>
            <a:endParaRPr lang="fr-FR" dirty="0"/>
          </a:p>
        </p:txBody>
      </p:sp>
      <p:pic>
        <p:nvPicPr>
          <p:cNvPr id="6" name="Image 5"/>
          <p:cNvPicPr/>
          <p:nvPr/>
        </p:nvPicPr>
        <p:blipFill>
          <a:blip r:embed="rId2" cstate="print"/>
          <a:srcRect/>
          <a:stretch>
            <a:fillRect/>
          </a:stretch>
        </p:blipFill>
        <p:spPr bwMode="auto">
          <a:xfrm>
            <a:off x="1043608" y="4725144"/>
            <a:ext cx="7128792" cy="18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764704"/>
            <a:ext cx="8229600" cy="4525963"/>
          </a:xfrm>
        </p:spPr>
        <p:txBody>
          <a:bodyPr/>
          <a:lstStyle/>
          <a:p>
            <a:r>
              <a:rPr lang="fr-FR" dirty="0" smtClean="0"/>
              <a:t>Exemple : groupement de 3 cellules en série</a:t>
            </a:r>
          </a:p>
          <a:p>
            <a:endParaRPr lang="fr-FR" dirty="0"/>
          </a:p>
        </p:txBody>
      </p:sp>
      <p:pic>
        <p:nvPicPr>
          <p:cNvPr id="4" name="Image 3"/>
          <p:cNvPicPr/>
          <p:nvPr/>
        </p:nvPicPr>
        <p:blipFill>
          <a:blip r:embed="rId2" cstate="print"/>
          <a:srcRect/>
          <a:stretch>
            <a:fillRect/>
          </a:stretch>
        </p:blipFill>
        <p:spPr bwMode="auto">
          <a:xfrm>
            <a:off x="2843808" y="1844824"/>
            <a:ext cx="3456384" cy="4104456"/>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268760"/>
            <a:ext cx="8697144" cy="4248472"/>
          </a:xfrm>
        </p:spPr>
        <p:txBody>
          <a:bodyPr>
            <a:normAutofit/>
          </a:bodyPr>
          <a:lstStyle/>
          <a:p>
            <a:pPr marL="0" indent="0" algn="just">
              <a:buNone/>
            </a:pPr>
            <a:r>
              <a:rPr lang="fr-FR" dirty="0" smtClean="0"/>
              <a:t>• Le </a:t>
            </a:r>
            <a:r>
              <a:rPr lang="fr-FR" b="1" dirty="0" smtClean="0"/>
              <a:t>groupement en parallèle </a:t>
            </a:r>
            <a:r>
              <a:rPr lang="fr-FR" dirty="0" smtClean="0"/>
              <a:t>permet d’augmenter le courant de sortie. Pour un groupement de n cellules montées en parallèle, le courant de sortie Is a pour expression générale :</a:t>
            </a:r>
          </a:p>
          <a:p>
            <a:pPr marL="0" indent="0" algn="just">
              <a:buNone/>
            </a:pPr>
            <a:r>
              <a:rPr lang="fr-FR" b="1" dirty="0" smtClean="0"/>
              <a:t>Is = n . I </a:t>
            </a:r>
            <a:r>
              <a:rPr lang="fr-FR" dirty="0" smtClean="0"/>
              <a:t>avec I : courant fourni par une cellule</a:t>
            </a:r>
          </a:p>
          <a:p>
            <a:pPr marL="0" indent="0" algn="just"/>
            <a:r>
              <a:rPr lang="fr-FR" dirty="0" smtClean="0"/>
              <a:t>Pour ce groupement, la tension est commune à toutes les cellules.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692696"/>
            <a:ext cx="8435280" cy="5904656"/>
          </a:xfrm>
        </p:spPr>
        <p:txBody>
          <a:bodyPr>
            <a:normAutofit/>
          </a:bodyPr>
          <a:lstStyle/>
          <a:p>
            <a:pPr algn="just"/>
            <a:r>
              <a:rPr lang="fr-FR" dirty="0" smtClean="0"/>
              <a:t>Exemple : groupement de 3 cellules en parallèle</a:t>
            </a:r>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endParaRPr lang="fr-FR" dirty="0" smtClean="0"/>
          </a:p>
          <a:p>
            <a:pPr algn="just"/>
            <a:r>
              <a:rPr lang="fr-FR" dirty="0" smtClean="0"/>
              <a:t>Pour éviter que les cellules ne débitent les unes sur les autres, on ajoute des diodes</a:t>
            </a:r>
            <a:br>
              <a:rPr lang="fr-FR" dirty="0" smtClean="0"/>
            </a:br>
            <a:r>
              <a:rPr lang="fr-FR" dirty="0" smtClean="0"/>
              <a:t>anti-retour</a:t>
            </a:r>
            <a:endParaRPr lang="fr-FR" dirty="0"/>
          </a:p>
        </p:txBody>
      </p:sp>
      <p:pic>
        <p:nvPicPr>
          <p:cNvPr id="4" name="Image 3"/>
          <p:cNvPicPr/>
          <p:nvPr/>
        </p:nvPicPr>
        <p:blipFill>
          <a:blip r:embed="rId2" cstate="print"/>
          <a:srcRect/>
          <a:stretch>
            <a:fillRect/>
          </a:stretch>
        </p:blipFill>
        <p:spPr bwMode="auto">
          <a:xfrm>
            <a:off x="1840062" y="1700808"/>
            <a:ext cx="5468242" cy="3024336"/>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435280" cy="5760640"/>
          </a:xfrm>
        </p:spPr>
        <p:txBody>
          <a:bodyPr>
            <a:normAutofit fontScale="77500" lnSpcReduction="20000"/>
          </a:bodyPr>
          <a:lstStyle/>
          <a:p>
            <a:pPr>
              <a:buNone/>
            </a:pPr>
            <a:r>
              <a:rPr lang="fr-FR" sz="3600" b="1" u="sng" dirty="0" smtClean="0"/>
              <a:t>VII- Structures d’une installation photovoltaïque</a:t>
            </a:r>
            <a:endParaRPr lang="fr-FR" sz="3600" dirty="0" smtClean="0"/>
          </a:p>
          <a:p>
            <a:pPr lvl="0"/>
            <a:r>
              <a:rPr lang="fr-FR" sz="3600" b="1" u="sng" dirty="0" smtClean="0"/>
              <a:t>Site isolé</a:t>
            </a:r>
            <a:endParaRPr lang="fr-FR" sz="3600" dirty="0" smtClean="0"/>
          </a:p>
          <a:p>
            <a:pPr>
              <a:buNone/>
            </a:pPr>
            <a:r>
              <a:rPr lang="fr-FR" dirty="0" smtClean="0"/>
              <a:t>En site isolé le champ photovoltaïque peut fournir l’énergie électrique nécessaire pour faire fonctionner les récepteurs (éclairage et équipement domestique). Un système de régulation et une batterie d’accumulateurs permettent de stocker l’énergie électrique en l’absence de soleil.</a:t>
            </a:r>
            <a:br>
              <a:rPr lang="fr-FR" dirty="0" smtClean="0"/>
            </a:br>
            <a:endParaRPr lang="fr-FR" dirty="0" smtClean="0"/>
          </a:p>
          <a:p>
            <a:pPr marL="0" indent="0">
              <a:buNone/>
            </a:pPr>
            <a:r>
              <a:rPr lang="fr-FR" dirty="0" smtClean="0"/>
              <a:t>Les batteries sont utilisées pour stocker l’énergie électrique sous une forme chimique.</a:t>
            </a:r>
            <a:br>
              <a:rPr lang="fr-FR" dirty="0" smtClean="0"/>
            </a:br>
            <a:r>
              <a:rPr lang="fr-FR" dirty="0" smtClean="0"/>
              <a:t>Elles restituent l’énergie électrique selon les besoins de l’utilisateur.</a:t>
            </a:r>
            <a:br>
              <a:rPr lang="fr-FR" dirty="0" smtClean="0"/>
            </a:br>
            <a:r>
              <a:rPr lang="fr-FR" dirty="0" smtClean="0"/>
              <a:t>Le régulateur de charge a pour fonction principale de protéger la batterie contre les surcharges et les décharges profondes. Il est un élément essentiel pour la durée de vie de la batterie.</a:t>
            </a:r>
            <a:br>
              <a:rPr lang="fr-FR" dirty="0" smtClean="0"/>
            </a:br>
            <a:r>
              <a:rPr lang="fr-FR" dirty="0" smtClean="0"/>
              <a:t>L’onduleur permet d’alimenter les récepteurs fonctionnant en alternatif.</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p:cNvPicPr>
          <p:nvPr>
            <p:ph idx="1"/>
          </p:nvPr>
        </p:nvPicPr>
        <p:blipFill>
          <a:blip r:embed="rId2" cstate="print"/>
          <a:srcRect/>
          <a:stretch>
            <a:fillRect/>
          </a:stretch>
        </p:blipFill>
        <p:spPr bwMode="auto">
          <a:xfrm>
            <a:off x="539552" y="908720"/>
            <a:ext cx="8064896" cy="5040560"/>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332656"/>
            <a:ext cx="8435280" cy="5976664"/>
          </a:xfrm>
        </p:spPr>
        <p:txBody>
          <a:bodyPr>
            <a:normAutofit fontScale="85000" lnSpcReduction="20000"/>
          </a:bodyPr>
          <a:lstStyle/>
          <a:p>
            <a:pPr lvl="0"/>
            <a:r>
              <a:rPr lang="fr-FR" b="1" u="sng" dirty="0" smtClean="0"/>
              <a:t>Site connecté au réseau </a:t>
            </a:r>
            <a:endParaRPr lang="fr-FR" dirty="0" smtClean="0"/>
          </a:p>
          <a:p>
            <a:pPr marL="0" indent="0">
              <a:buNone/>
            </a:pPr>
            <a:r>
              <a:rPr lang="fr-FR" dirty="0" smtClean="0"/>
              <a:t>Pour ce type de site, le champ photovoltaïque est connecté au réseau par l’intermédiaire d’un onduleur.</a:t>
            </a:r>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marL="0" indent="0">
              <a:buNone/>
            </a:pPr>
            <a:r>
              <a:rPr lang="fr-FR" dirty="0" smtClean="0"/>
              <a:t>Le particulier peut revendre tout ou partie de l’électricité qu’il produit. Dans ce cas, il n’est pas nécessaire d’installer de batteries de stockage de l’énergie produite.</a:t>
            </a:r>
          </a:p>
          <a:p>
            <a:endParaRPr lang="fr-FR" dirty="0"/>
          </a:p>
        </p:txBody>
      </p:sp>
      <p:pic>
        <p:nvPicPr>
          <p:cNvPr id="6" name="Image 5"/>
          <p:cNvPicPr/>
          <p:nvPr/>
        </p:nvPicPr>
        <p:blipFill>
          <a:blip r:embed="rId2" cstate="print"/>
          <a:srcRect/>
          <a:stretch>
            <a:fillRect/>
          </a:stretch>
        </p:blipFill>
        <p:spPr bwMode="auto">
          <a:xfrm>
            <a:off x="1259632" y="1484784"/>
            <a:ext cx="6552728" cy="36004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363272" cy="5760639"/>
          </a:xfrm>
        </p:spPr>
        <p:txBody>
          <a:bodyPr>
            <a:normAutofit fontScale="92500" lnSpcReduction="10000"/>
          </a:bodyPr>
          <a:lstStyle/>
          <a:p>
            <a:pPr algn="just"/>
            <a:r>
              <a:rPr lang="fr-FR" dirty="0" smtClean="0"/>
              <a:t>Le rendement d’une cellule photovoltaïque est faible : inférieure à 20%</a:t>
            </a:r>
          </a:p>
          <a:p>
            <a:pPr algn="just">
              <a:buNone/>
            </a:pPr>
            <a:r>
              <a:rPr lang="fr-FR" b="1" u="sng" dirty="0" smtClean="0"/>
              <a:t>II- Définitions</a:t>
            </a:r>
            <a:endParaRPr lang="fr-FR" dirty="0" smtClean="0"/>
          </a:p>
          <a:p>
            <a:pPr algn="just">
              <a:buNone/>
            </a:pPr>
            <a:r>
              <a:rPr lang="fr-FR" dirty="0" smtClean="0"/>
              <a:t>1- Cellules, panneaux et champs photovoltaïques</a:t>
            </a:r>
            <a:br>
              <a:rPr lang="fr-FR" dirty="0" smtClean="0"/>
            </a:br>
            <a:r>
              <a:rPr lang="fr-FR" dirty="0" smtClean="0"/>
              <a:t>La </a:t>
            </a:r>
            <a:r>
              <a:rPr lang="fr-FR" b="1" dirty="0" smtClean="0"/>
              <a:t>cellule photovoltaïque </a:t>
            </a:r>
            <a:r>
              <a:rPr lang="fr-FR" dirty="0" smtClean="0"/>
              <a:t>est l’unité de base qui permet de convertir l’énergie lumineuse en énergie électrique.</a:t>
            </a:r>
            <a:br>
              <a:rPr lang="fr-FR" dirty="0" smtClean="0"/>
            </a:br>
            <a:r>
              <a:rPr lang="fr-FR" dirty="0" smtClean="0"/>
              <a:t>Un </a:t>
            </a:r>
            <a:r>
              <a:rPr lang="fr-FR" b="1" dirty="0" smtClean="0"/>
              <a:t>panneau photovoltaïque </a:t>
            </a:r>
            <a:r>
              <a:rPr lang="fr-FR" dirty="0" smtClean="0"/>
              <a:t>est formé d’un assemblage de cellules photovoltaïques.</a:t>
            </a:r>
            <a:br>
              <a:rPr lang="fr-FR" dirty="0" smtClean="0"/>
            </a:br>
            <a:r>
              <a:rPr lang="fr-FR" dirty="0" smtClean="0"/>
              <a:t>Parfois, les panneaux sont aussi appelés </a:t>
            </a:r>
            <a:r>
              <a:rPr lang="fr-FR" b="1" dirty="0" smtClean="0"/>
              <a:t>modules photovoltaïques</a:t>
            </a:r>
            <a:r>
              <a:rPr lang="fr-FR" dirty="0" smtClean="0"/>
              <a:t>.</a:t>
            </a:r>
            <a:br>
              <a:rPr lang="fr-FR" dirty="0" smtClean="0"/>
            </a:br>
            <a:r>
              <a:rPr lang="fr-FR" dirty="0" smtClean="0"/>
              <a:t>Lorsqu’on regroupe plusieurs panneaux sur un même site, on obtient un </a:t>
            </a:r>
            <a:r>
              <a:rPr lang="fr-FR" b="1" dirty="0" smtClean="0"/>
              <a:t>champ photovoltaïque</a:t>
            </a:r>
            <a:r>
              <a:rPr lang="fr-FR" dirty="0" smtClean="0"/>
              <a:t>.</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395536" y="620688"/>
            <a:ext cx="8424936" cy="3343287"/>
          </a:xfrm>
          <a:prstGeom prst="rect">
            <a:avLst/>
          </a:prstGeom>
          <a:noFill/>
          <a:ln w="9525">
            <a:noFill/>
            <a:miter lim="800000"/>
            <a:headEnd/>
            <a:tailEnd/>
          </a:ln>
        </p:spPr>
      </p:pic>
      <p:sp>
        <p:nvSpPr>
          <p:cNvPr id="4099" name="Rectangle 3"/>
          <p:cNvSpPr>
            <a:spLocks noChangeArrowheads="1"/>
          </p:cNvSpPr>
          <p:nvPr/>
        </p:nvSpPr>
        <p:spPr bwMode="auto">
          <a:xfrm>
            <a:off x="323528" y="4077072"/>
            <a:ext cx="8496944"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000000"/>
                </a:solidFill>
                <a:effectLst/>
                <a:ea typeface="Times New Roman" pitchFamily="18" charset="0"/>
                <a:cs typeface="Times New Roman" pitchFamily="18" charset="0"/>
              </a:rPr>
              <a:t>2</a:t>
            </a:r>
            <a:r>
              <a:rPr kumimoji="0" lang="fr-FR" sz="2800" b="1" i="0" u="sng" strike="noStrike" cap="none" normalizeH="0" baseline="0" dirty="0" smtClean="0">
                <a:ln>
                  <a:noFill/>
                </a:ln>
                <a:solidFill>
                  <a:srgbClr val="000000"/>
                </a:solidFill>
                <a:effectLst/>
                <a:ea typeface="Times New Roman" pitchFamily="18" charset="0"/>
                <a:cs typeface="Times New Roman" pitchFamily="18" charset="0"/>
              </a:rPr>
              <a:t>- Puissance lumineuse et éclairement</a:t>
            </a:r>
            <a:endParaRPr kumimoji="0" lang="fr-FR" sz="28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000000"/>
                </a:solidFill>
                <a:effectLst/>
                <a:ea typeface="Times New Roman" pitchFamily="18" charset="0"/>
                <a:cs typeface="Times New Roman" pitchFamily="18" charset="0"/>
              </a:rPr>
              <a:t>L’éclairement </a:t>
            </a:r>
            <a:r>
              <a:rPr kumimoji="0" lang="fr-FR" sz="2800" b="0" i="0" u="none" strike="noStrike" cap="none" normalizeH="0" baseline="0" dirty="0" smtClean="0">
                <a:ln>
                  <a:noFill/>
                </a:ln>
                <a:solidFill>
                  <a:srgbClr val="000000"/>
                </a:solidFill>
                <a:effectLst/>
                <a:ea typeface="Times New Roman" pitchFamily="18" charset="0"/>
                <a:cs typeface="Times New Roman" pitchFamily="18" charset="0"/>
              </a:rPr>
              <a:t>caractérise la puissance lumineuse reçue par unité de surface. Il s’exprime en W/m². La grandeur associée à l’éclairement est notée </a:t>
            </a:r>
            <a:r>
              <a:rPr kumimoji="0" lang="fr-FR" sz="2800" b="1" i="0" u="none" strike="noStrike" cap="none" normalizeH="0" baseline="0" dirty="0" smtClean="0">
                <a:ln>
                  <a:noFill/>
                </a:ln>
                <a:solidFill>
                  <a:srgbClr val="000000"/>
                </a:solidFill>
                <a:effectLst/>
                <a:ea typeface="Times New Roman" pitchFamily="18" charset="0"/>
                <a:cs typeface="Times New Roman" pitchFamily="18" charset="0"/>
              </a:rPr>
              <a:t>G.</a:t>
            </a:r>
            <a:br>
              <a:rPr kumimoji="0" lang="fr-FR" sz="2800" b="1" i="0" u="none" strike="noStrike" cap="none" normalizeH="0" baseline="0" dirty="0" smtClean="0">
                <a:ln>
                  <a:noFill/>
                </a:ln>
                <a:solidFill>
                  <a:srgbClr val="000000"/>
                </a:solidFill>
                <a:effectLst/>
                <a:ea typeface="Times New Roman" pitchFamily="18" charset="0"/>
                <a:cs typeface="Times New Roman" pitchFamily="18" charset="0"/>
              </a:rPr>
            </a:br>
            <a:r>
              <a:rPr kumimoji="0" lang="fr-FR" sz="2800" b="0" i="0" u="none" strike="noStrike" cap="none" normalizeH="0" baseline="0" dirty="0" smtClean="0">
                <a:ln>
                  <a:noFill/>
                </a:ln>
                <a:solidFill>
                  <a:srgbClr val="000000"/>
                </a:solidFill>
                <a:effectLst/>
                <a:ea typeface="Times New Roman" pitchFamily="18" charset="0"/>
                <a:cs typeface="Times New Roman" pitchFamily="18" charset="0"/>
              </a:rPr>
              <a:t>Parfois, cette grandeur est aussi appelée </a:t>
            </a:r>
            <a:r>
              <a:rPr kumimoji="0" lang="fr-FR" sz="2800" b="1" i="0" u="none" strike="noStrike" cap="none" normalizeH="0" baseline="0" dirty="0" err="1" smtClean="0">
                <a:ln>
                  <a:noFill/>
                </a:ln>
                <a:solidFill>
                  <a:srgbClr val="000000"/>
                </a:solidFill>
                <a:effectLst/>
                <a:ea typeface="Times New Roman" pitchFamily="18" charset="0"/>
                <a:cs typeface="Times New Roman" pitchFamily="18" charset="0"/>
              </a:rPr>
              <a:t>irradiance</a:t>
            </a:r>
            <a:r>
              <a:rPr kumimoji="0" lang="fr-FR" sz="2800" b="1" i="0" u="none" strike="noStrike" cap="none" normalizeH="0" baseline="0" dirty="0" smtClean="0">
                <a:ln>
                  <a:noFill/>
                </a:ln>
                <a:solidFill>
                  <a:srgbClr val="000000"/>
                </a:solidFill>
                <a:effectLst/>
                <a:ea typeface="Times New Roman" pitchFamily="18" charset="0"/>
                <a:cs typeface="Times New Roman" pitchFamily="18" charset="0"/>
              </a:rPr>
              <a:t>.</a:t>
            </a:r>
            <a:endParaRPr kumimoji="0" lang="fr-FR" sz="28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587821"/>
            <a:ext cx="8686800" cy="5721499"/>
          </a:xfrm>
        </p:spPr>
        <p:txBody>
          <a:bodyPr>
            <a:normAutofit fontScale="85000" lnSpcReduction="20000"/>
          </a:bodyPr>
          <a:lstStyle/>
          <a:p>
            <a:pPr>
              <a:buNone/>
            </a:pPr>
            <a:r>
              <a:rPr lang="fr-FR" b="1" u="sng" dirty="0" smtClean="0"/>
              <a:t>III- Principe d’une cellule photovoltaïque</a:t>
            </a:r>
          </a:p>
          <a:p>
            <a:pPr>
              <a:buNone/>
            </a:pPr>
            <a:endParaRPr lang="fr-FR" dirty="0" smtClean="0"/>
          </a:p>
          <a:p>
            <a:r>
              <a:rPr lang="fr-FR" dirty="0" smtClean="0"/>
              <a:t>    Les cellules photovoltaïques sont fabriquées à partir d’une jonction PN au silicium diode).</a:t>
            </a:r>
            <a:br>
              <a:rPr lang="fr-FR" dirty="0" smtClean="0"/>
            </a:br>
            <a:r>
              <a:rPr lang="fr-FR" dirty="0" smtClean="0"/>
              <a:t>Pour obtenir du silicium dopé N, on ajoute du phosphore. Ce type de dopage permet au matériau de libérer facilement des électrons (charge -).</a:t>
            </a:r>
            <a:br>
              <a:rPr lang="fr-FR" dirty="0" smtClean="0"/>
            </a:br>
            <a:r>
              <a:rPr lang="fr-FR" dirty="0" smtClean="0"/>
              <a:t>   Pour obtenir du silicium dopé P, on ajoute du bore. Dans ce cas, le matériau crée facilement des lacunes électroniques appelées trous (charge +).</a:t>
            </a:r>
          </a:p>
          <a:p>
            <a:r>
              <a:rPr lang="fr-FR" dirty="0" smtClean="0"/>
              <a:t>    La jonction PN est obtenue en dopant les deux faces d’une tranche de silicium. Sous l’action d’un rayonnement solaire, les atomes de la jonction libèrent des charges électriques de signes opposés qui s’accumulent de part et d‘autre de la jonction pour former un générateur électrique.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p:cNvPicPr>
          <p:nvPr>
            <p:ph idx="1"/>
          </p:nvPr>
        </p:nvPicPr>
        <p:blipFill>
          <a:blip r:embed="rId2" cstate="print"/>
          <a:srcRect/>
          <a:stretch>
            <a:fillRect/>
          </a:stretch>
        </p:blipFill>
        <p:spPr bwMode="auto">
          <a:xfrm>
            <a:off x="1331640" y="1627120"/>
            <a:ext cx="6552728" cy="360208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64704"/>
            <a:ext cx="8229600" cy="5616624"/>
          </a:xfrm>
        </p:spPr>
        <p:txBody>
          <a:bodyPr>
            <a:normAutofit fontScale="77500" lnSpcReduction="20000"/>
          </a:bodyPr>
          <a:lstStyle/>
          <a:p>
            <a:pPr algn="just">
              <a:buNone/>
            </a:pPr>
            <a:r>
              <a:rPr lang="fr-FR" b="1" dirty="0" smtClean="0"/>
              <a:t> </a:t>
            </a:r>
            <a:r>
              <a:rPr lang="fr-FR" sz="3800" b="1" u="dbl" dirty="0" smtClean="0"/>
              <a:t>IV- Les différents types de générateurs photovoltaïques</a:t>
            </a:r>
          </a:p>
          <a:p>
            <a:pPr algn="just">
              <a:buNone/>
            </a:pPr>
            <a:endParaRPr lang="fr-FR" sz="3100" dirty="0" smtClean="0"/>
          </a:p>
          <a:p>
            <a:pPr lvl="0" algn="just"/>
            <a:r>
              <a:rPr lang="fr-FR" sz="3800" b="1" u="sng" dirty="0" smtClean="0"/>
              <a:t>Silicium monocristallin</a:t>
            </a:r>
            <a:endParaRPr lang="fr-FR" sz="3800" dirty="0" smtClean="0"/>
          </a:p>
          <a:p>
            <a:pPr lvl="0" algn="just">
              <a:buNone/>
            </a:pPr>
            <a:r>
              <a:rPr lang="fr-FR" dirty="0" smtClean="0"/>
              <a:t> </a:t>
            </a:r>
            <a:r>
              <a:rPr lang="fr-FR" sz="3600" dirty="0" smtClean="0"/>
              <a:t>Les cellules en silicium monocristallin représentent la première génération des générateurs photovoltaïques.</a:t>
            </a:r>
          </a:p>
          <a:p>
            <a:pPr lvl="0" algn="just">
              <a:buNone/>
            </a:pPr>
            <a:r>
              <a:rPr lang="fr-FR" sz="3600" dirty="0" smtClean="0"/>
              <a:t>Pour les fabriquer, on fond du silicium en forme de barreau. Lors d’un refroidissement lent et maîtrisé, le silicium se solidifie </a:t>
            </a:r>
            <a:r>
              <a:rPr lang="fr-FR" sz="3600" dirty="0" smtClean="0"/>
              <a:t>en </a:t>
            </a:r>
            <a:r>
              <a:rPr lang="fr-FR" sz="3600" dirty="0" smtClean="0"/>
              <a:t>formant qu'un seul cristal de grande dimension. On découpe ensuite le cristal en fines tranches qui donneront les cellules. Ces cellules sont en général d'un bleu uniforme.</a:t>
            </a:r>
            <a:br>
              <a:rPr lang="fr-FR" sz="3600" dirty="0" smtClean="0"/>
            </a:br>
            <a:r>
              <a:rPr lang="fr-FR" sz="3600" dirty="0" smtClean="0"/>
              <a:t>Durée de vie : 20 à 30 ans.</a:t>
            </a:r>
            <a:endParaRPr lang="fr-FR"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363272" cy="4133056"/>
          </a:xfrm>
        </p:spPr>
        <p:txBody>
          <a:bodyPr>
            <a:normAutofit/>
          </a:bodyPr>
          <a:lstStyle/>
          <a:p>
            <a:pPr lvl="0"/>
            <a:r>
              <a:rPr lang="fr-FR" sz="2800" dirty="0" smtClean="0"/>
              <a:t> </a:t>
            </a:r>
            <a:r>
              <a:rPr lang="fr-FR" sz="3000" dirty="0" smtClean="0"/>
              <a:t>Avantage :</a:t>
            </a:r>
          </a:p>
          <a:p>
            <a:pPr lvl="0">
              <a:buNone/>
            </a:pPr>
            <a:r>
              <a:rPr lang="fr-FR" sz="2800" dirty="0" smtClean="0"/>
              <a:t>bon rendement, de 12% à 18% </a:t>
            </a:r>
          </a:p>
          <a:p>
            <a:pPr lvl="0">
              <a:buNone/>
            </a:pPr>
            <a:r>
              <a:rPr lang="fr-FR" sz="2800" dirty="0" smtClean="0"/>
              <a:t>bon </a:t>
            </a:r>
            <a:r>
              <a:rPr lang="fr-FR" sz="2800" dirty="0" smtClean="0"/>
              <a:t>ratio en </a:t>
            </a:r>
            <a:r>
              <a:rPr lang="fr-FR" sz="2600" dirty="0"/>
              <a:t>watt-crêtes par m² (</a:t>
            </a:r>
            <a:r>
              <a:rPr lang="fr-FR" sz="2600" dirty="0" err="1"/>
              <a:t>Wc</a:t>
            </a:r>
            <a:r>
              <a:rPr lang="fr-FR" sz="2600" dirty="0"/>
              <a:t>/m²) </a:t>
            </a:r>
            <a:r>
              <a:rPr lang="fr-FR" sz="2800" dirty="0" smtClean="0"/>
              <a:t>(</a:t>
            </a:r>
            <a:r>
              <a:rPr lang="fr-FR" sz="2800" dirty="0" smtClean="0"/>
              <a:t>environ </a:t>
            </a:r>
            <a:r>
              <a:rPr lang="fr-FR" sz="2800" dirty="0" smtClean="0"/>
              <a:t>150 </a:t>
            </a:r>
            <a:r>
              <a:rPr lang="fr-FR" sz="2800" dirty="0" err="1" smtClean="0"/>
              <a:t>Wc</a:t>
            </a:r>
            <a:r>
              <a:rPr lang="fr-FR" sz="2800" dirty="0" smtClean="0"/>
              <a:t>/m</a:t>
            </a:r>
            <a:r>
              <a:rPr lang="fr-FR" sz="2800" baseline="30000" dirty="0" smtClean="0"/>
              <a:t>2</a:t>
            </a:r>
            <a:r>
              <a:rPr lang="fr-FR" sz="2800" dirty="0" smtClean="0"/>
              <a:t>) ce qui </a:t>
            </a:r>
            <a:r>
              <a:rPr lang="fr-FR" sz="2800" dirty="0" smtClean="0"/>
              <a:t>permet </a:t>
            </a:r>
            <a:r>
              <a:rPr lang="fr-FR" sz="2800" dirty="0" smtClean="0"/>
              <a:t>un gain de place si nécessaire  </a:t>
            </a:r>
          </a:p>
          <a:p>
            <a:pPr lvl="0">
              <a:buNone/>
            </a:pPr>
            <a:r>
              <a:rPr lang="fr-FR" sz="2800" dirty="0" smtClean="0"/>
              <a:t>nombre de fabricants élevé. </a:t>
            </a:r>
          </a:p>
          <a:p>
            <a:pPr lvl="0"/>
            <a:r>
              <a:rPr lang="fr-FR" sz="3000" dirty="0" smtClean="0"/>
              <a:t>Inconvénients :</a:t>
            </a:r>
          </a:p>
          <a:p>
            <a:pPr lvl="0">
              <a:buNone/>
            </a:pPr>
            <a:r>
              <a:rPr lang="fr-FR" sz="2800" dirty="0" smtClean="0"/>
              <a:t>coût élevé</a:t>
            </a:r>
          </a:p>
          <a:p>
            <a:pPr lvl="0">
              <a:buNone/>
            </a:pPr>
            <a:r>
              <a:rPr lang="fr-FR" sz="2800" dirty="0" smtClean="0"/>
              <a:t>rendement faible sous un faible éclairement.</a:t>
            </a:r>
            <a:endParaRPr lang="fr-FR" sz="2800" dirty="0"/>
          </a:p>
        </p:txBody>
      </p:sp>
      <p:pic>
        <p:nvPicPr>
          <p:cNvPr id="5" name="Image 4"/>
          <p:cNvPicPr/>
          <p:nvPr/>
        </p:nvPicPr>
        <p:blipFill>
          <a:blip r:embed="rId2" cstate="print"/>
          <a:srcRect/>
          <a:stretch>
            <a:fillRect/>
          </a:stretch>
        </p:blipFill>
        <p:spPr bwMode="auto">
          <a:xfrm>
            <a:off x="3059832" y="4437112"/>
            <a:ext cx="3096344" cy="2088232"/>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2836911"/>
          </a:xfrm>
        </p:spPr>
        <p:txBody>
          <a:bodyPr>
            <a:normAutofit fontScale="92500" lnSpcReduction="20000"/>
          </a:bodyPr>
          <a:lstStyle/>
          <a:p>
            <a:pPr algn="just">
              <a:buNone/>
            </a:pPr>
            <a:r>
              <a:rPr lang="fr-FR" b="1" u="sng" dirty="0" smtClean="0"/>
              <a:t>2- Silicium </a:t>
            </a:r>
            <a:r>
              <a:rPr lang="fr-FR" b="1" u="sng" dirty="0" err="1" smtClean="0"/>
              <a:t>polycristallin</a:t>
            </a:r>
            <a:r>
              <a:rPr lang="fr-FR" b="1" u="sng" dirty="0" smtClean="0"/>
              <a:t> (</a:t>
            </a:r>
            <a:r>
              <a:rPr lang="fr-FR" b="1" u="sng" dirty="0" err="1" smtClean="0"/>
              <a:t>multicristallin</a:t>
            </a:r>
            <a:r>
              <a:rPr lang="fr-FR" b="1" u="sng" dirty="0" smtClean="0"/>
              <a:t>)</a:t>
            </a:r>
            <a:endParaRPr lang="fr-FR" dirty="0" smtClean="0"/>
          </a:p>
          <a:p>
            <a:pPr algn="just"/>
            <a:r>
              <a:rPr lang="fr-FR" dirty="0" smtClean="0"/>
              <a:t>Pendant le refroidissement du silicium dans une lingotière, il se forme plusieurs cristaux.</a:t>
            </a:r>
            <a:br>
              <a:rPr lang="fr-FR" dirty="0" smtClean="0"/>
            </a:br>
            <a:r>
              <a:rPr lang="fr-FR" dirty="0" smtClean="0"/>
              <a:t>La cellule photovoltaïque est d'aspect bleuté, mais pas uniforme, on distingue des motifs</a:t>
            </a:r>
            <a:br>
              <a:rPr lang="fr-FR" dirty="0" smtClean="0"/>
            </a:br>
            <a:r>
              <a:rPr lang="fr-FR" dirty="0" smtClean="0"/>
              <a:t>créés par les différents cristaux.</a:t>
            </a:r>
            <a:br>
              <a:rPr lang="fr-FR" dirty="0" smtClean="0"/>
            </a:br>
            <a:endParaRPr lang="fr-FR" dirty="0"/>
          </a:p>
        </p:txBody>
      </p:sp>
      <p:pic>
        <p:nvPicPr>
          <p:cNvPr id="5" name="Image 4"/>
          <p:cNvPicPr/>
          <p:nvPr/>
        </p:nvPicPr>
        <p:blipFill>
          <a:blip r:embed="rId2" cstate="print"/>
          <a:srcRect/>
          <a:stretch>
            <a:fillRect/>
          </a:stretch>
        </p:blipFill>
        <p:spPr bwMode="auto">
          <a:xfrm>
            <a:off x="2699792" y="3284984"/>
            <a:ext cx="3744416" cy="2952328"/>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867</Words>
  <Application>Microsoft Office PowerPoint</Application>
  <PresentationFormat>Affichage à l'écran (4:3)</PresentationFormat>
  <Paragraphs>110</Paragraphs>
  <Slides>25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25</vt:i4>
      </vt:variant>
    </vt:vector>
  </HeadingPairs>
  <TitlesOfParts>
    <vt:vector size="30" baseType="lpstr">
      <vt:lpstr>Arial</vt:lpstr>
      <vt:lpstr>Calibri</vt:lpstr>
      <vt:lpstr>Comic Sans MS</vt:lpstr>
      <vt:lpstr>Times New Roman</vt:lpstr>
      <vt:lpstr>Thème Office</vt:lpstr>
      <vt:lpstr>L’ENERGIE SOLAIRE PHOTOVOLTAIQUE</vt:lpstr>
      <vt:lpstr>NOTIONS DE BASE SUR L’ENERGIE SOLAIRE PHOTOVOLTAÏQUE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L’ENERGIE SOLAIRE PHOTOVOLTAIQUE</dc:title>
  <dc:creator>lenovo</dc:creator>
  <cp:lastModifiedBy>lenovo</cp:lastModifiedBy>
  <cp:revision>30</cp:revision>
  <dcterms:created xsi:type="dcterms:W3CDTF">2022-11-22T20:43:24Z</dcterms:created>
  <dcterms:modified xsi:type="dcterms:W3CDTF">2024-10-14T13:59:27Z</dcterms:modified>
</cp:coreProperties>
</file>