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15/11/2023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2334121"/>
          </a:xfrm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ar-SA" b="1" dirty="0"/>
              <a:t>       </a:t>
            </a:r>
            <a:r>
              <a:rPr lang="fr-FR" u="sng" dirty="0"/>
              <a:t> Cours numéro </a:t>
            </a:r>
            <a:r>
              <a:rPr lang="fr-FR" u="sng" dirty="0" smtClean="0"/>
              <a:t>01 </a:t>
            </a:r>
            <a:r>
              <a:rPr lang="fr-FR" dirty="0" smtClean="0"/>
              <a:t>                L2</a:t>
            </a:r>
            <a:r>
              <a:rPr lang="fr-FR" u="sng" dirty="0" smtClean="0"/>
              <a:t/>
            </a:r>
            <a:br>
              <a:rPr lang="fr-FR" u="sng" dirty="0" smtClean="0"/>
            </a:br>
            <a:r>
              <a:rPr lang="ar-SA" b="1" dirty="0"/>
              <a:t>  </a:t>
            </a:r>
            <a:r>
              <a:rPr lang="ar-SA" b="1" dirty="0" smtClean="0"/>
              <a:t> </a:t>
            </a:r>
            <a:r>
              <a:rPr lang="ar-SA" b="1" dirty="0"/>
              <a:t>   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dirty="0" smtClean="0"/>
              <a:t>Français juridique : Proposé par </a:t>
            </a:r>
            <a:br>
              <a:rPr lang="fr-FR" dirty="0" smtClean="0"/>
            </a:br>
            <a:r>
              <a:rPr lang="fr-FR" u="sng" dirty="0" smtClean="0">
                <a:solidFill>
                  <a:srgbClr val="FF0000"/>
                </a:solidFill>
              </a:rPr>
              <a:t>Dr </a:t>
            </a:r>
            <a:r>
              <a:rPr lang="fr-FR" u="sng" dirty="0" err="1" smtClean="0">
                <a:solidFill>
                  <a:srgbClr val="FF0000"/>
                </a:solidFill>
              </a:rPr>
              <a:t>BElMOKHTAR</a:t>
            </a:r>
            <a:r>
              <a:rPr lang="fr-FR" u="sng" dirty="0" smtClean="0">
                <a:solidFill>
                  <a:srgbClr val="FF0000"/>
                </a:solidFill>
              </a:rPr>
              <a:t> </a:t>
            </a:r>
            <a:r>
              <a:rPr lang="fr-FR" u="sng" dirty="0" smtClean="0">
                <a:solidFill>
                  <a:srgbClr val="FF0000"/>
                </a:solidFill>
              </a:rPr>
              <a:t>Azzeddine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présenté par </a:t>
            </a:r>
            <a:r>
              <a:rPr lang="fr-FR" u="sng" dirty="0" smtClean="0">
                <a:solidFill>
                  <a:srgbClr val="00B050"/>
                </a:solidFill>
              </a:rPr>
              <a:t>DR BOURDIME Lakhdar</a:t>
            </a:r>
            <a:endParaRPr lang="fr-FR" u="sng" dirty="0">
              <a:solidFill>
                <a:srgbClr val="00B05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11760" y="3356992"/>
            <a:ext cx="6172200" cy="1371600"/>
          </a:xfrm>
        </p:spPr>
        <p:txBody>
          <a:bodyPr>
            <a:normAutofit fontScale="92500" lnSpcReduction="10000"/>
          </a:bodyPr>
          <a:lstStyle/>
          <a:p>
            <a:r>
              <a:rPr lang="fr-FR" sz="4000" b="1" dirty="0">
                <a:solidFill>
                  <a:schemeClr val="tx1"/>
                </a:solidFill>
                <a:cs typeface="+mj-cs"/>
              </a:rPr>
              <a:t>La fonction publique </a:t>
            </a:r>
            <a:r>
              <a:rPr lang="ar-SA" sz="4000" b="1" dirty="0">
                <a:solidFill>
                  <a:schemeClr val="tx1"/>
                </a:solidFill>
                <a:cs typeface="+mj-cs"/>
              </a:rPr>
              <a:t>الوظيفة العمومية</a:t>
            </a:r>
            <a:r>
              <a:rPr lang="fr-FR" b="1" dirty="0">
                <a:solidFill>
                  <a:srgbClr val="FF0000"/>
                </a:solidFill>
                <a:cs typeface="+mj-cs"/>
              </a:rPr>
              <a:t/>
            </a:r>
            <a:br>
              <a:rPr lang="fr-FR" b="1" dirty="0">
                <a:solidFill>
                  <a:srgbClr val="FF0000"/>
                </a:solidFill>
                <a:cs typeface="+mj-cs"/>
              </a:rPr>
            </a:br>
            <a:r>
              <a:rPr lang="fr-FR" b="1" dirty="0" smtClean="0">
                <a:solidFill>
                  <a:srgbClr val="FF0000"/>
                </a:solidFill>
                <a:cs typeface="+mj-cs"/>
              </a:rPr>
              <a:t>-</a:t>
            </a:r>
            <a:endParaRPr lang="fr-FR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587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rgbClr val="00B050"/>
                </a:solidFill>
              </a:rPr>
              <a:t>1-les </a:t>
            </a:r>
            <a:r>
              <a:rPr lang="fr-FR" sz="3100" b="1" dirty="0">
                <a:solidFill>
                  <a:srgbClr val="00B050"/>
                </a:solidFill>
              </a:rPr>
              <a:t>principes fondamentaux </a:t>
            </a:r>
            <a:r>
              <a:rPr lang="fr-FR" sz="3100" b="1" dirty="0">
                <a:solidFill>
                  <a:srgbClr val="FF0000"/>
                </a:solidFill>
              </a:rPr>
              <a:t>de la fonction publique</a:t>
            </a:r>
            <a:br>
              <a:rPr lang="fr-FR" sz="3100" b="1" dirty="0">
                <a:solidFill>
                  <a:srgbClr val="FF0000"/>
                </a:solidFill>
              </a:rPr>
            </a:br>
            <a:r>
              <a:rPr lang="ar-SA" sz="3600" b="1" dirty="0">
                <a:solidFill>
                  <a:srgbClr val="00B050"/>
                </a:solidFill>
              </a:rPr>
              <a:t>المبادئ الأساسية </a:t>
            </a:r>
            <a:r>
              <a:rPr lang="ar-SA" sz="3600" b="1" dirty="0">
                <a:solidFill>
                  <a:srgbClr val="FF0000"/>
                </a:solidFill>
              </a:rPr>
              <a:t>للوظيفة العمومية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sz="2800" dirty="0" smtClean="0"/>
              <a:t>Le </a:t>
            </a:r>
            <a:r>
              <a:rPr lang="fr-FR" sz="2800" dirty="0"/>
              <a:t>service public est soumis au respect de </a:t>
            </a:r>
            <a:r>
              <a:rPr lang="fr-FR" sz="2800" b="1" u="sng" dirty="0">
                <a:solidFill>
                  <a:srgbClr val="00B050"/>
                </a:solidFill>
              </a:rPr>
              <a:t>trois principes fondamentaux </a:t>
            </a:r>
            <a:r>
              <a:rPr lang="fr-FR" sz="2800" dirty="0"/>
              <a:t>qui sont : </a:t>
            </a:r>
            <a:endParaRPr lang="fr-FR" sz="2800" dirty="0"/>
          </a:p>
          <a:p>
            <a:r>
              <a:rPr lang="fr-FR" sz="2800" dirty="0"/>
              <a:t> </a:t>
            </a:r>
            <a:r>
              <a:rPr lang="fr-FR" sz="2800" b="1" dirty="0" smtClean="0">
                <a:solidFill>
                  <a:srgbClr val="FF0000"/>
                </a:solidFill>
              </a:rPr>
              <a:t>A-</a:t>
            </a:r>
            <a:r>
              <a:rPr lang="fr-FR" sz="2800" dirty="0" smtClean="0"/>
              <a:t> La </a:t>
            </a:r>
            <a:r>
              <a:rPr lang="fr-FR" sz="2800" dirty="0"/>
              <a:t>continuité du service public, son adaptabilité en fonction des besoins du public et de l’évolution technologique</a:t>
            </a:r>
            <a:r>
              <a:rPr lang="fr-FR" sz="2800" dirty="0" smtClean="0"/>
              <a:t>.</a:t>
            </a:r>
          </a:p>
          <a:p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B- </a:t>
            </a:r>
            <a:r>
              <a:rPr lang="fr-FR" sz="2800" dirty="0" smtClean="0"/>
              <a:t>L’égalité </a:t>
            </a:r>
            <a:r>
              <a:rPr lang="fr-FR" sz="2800" dirty="0"/>
              <a:t>des usagers placés dans une situation identique et son corollaire. </a:t>
            </a:r>
            <a:endParaRPr lang="fr-FR" sz="2800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C-</a:t>
            </a:r>
            <a:r>
              <a:rPr lang="fr-FR" sz="2800" dirty="0" smtClean="0"/>
              <a:t> </a:t>
            </a:r>
            <a:r>
              <a:rPr lang="fr-FR" sz="2800" dirty="0" smtClean="0"/>
              <a:t>La </a:t>
            </a:r>
            <a:r>
              <a:rPr lang="fr-FR" sz="2800" dirty="0"/>
              <a:t>neutralité des agents publics.</a:t>
            </a:r>
            <a:br>
              <a:rPr lang="fr-FR" sz="2800" dirty="0"/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886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2- le statut de la fonction publique </a:t>
            </a:r>
            <a:r>
              <a:rPr lang="ar-SA" b="1" dirty="0">
                <a:solidFill>
                  <a:srgbClr val="FF0000"/>
                </a:solidFill>
              </a:rPr>
              <a:t>نظام الوظيفة العمومية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sz="2800" dirty="0"/>
              <a:t>La fonction publique est un secteur </a:t>
            </a:r>
            <a:r>
              <a:rPr lang="fr-FR" sz="2800" dirty="0" smtClean="0"/>
              <a:t>de </a:t>
            </a:r>
            <a:r>
              <a:rPr lang="fr-FR" sz="2800" dirty="0"/>
              <a:t>l'administration publique </a:t>
            </a:r>
            <a:endParaRPr lang="fr-FR" sz="2800" dirty="0" smtClean="0"/>
          </a:p>
          <a:p>
            <a:r>
              <a:rPr lang="fr-FR" sz="2800" dirty="0"/>
              <a:t>composée d'agents publics, de fonctionnaires et de personnel contractuel</a:t>
            </a:r>
            <a:endParaRPr lang="fr-FR" sz="2800" dirty="0" smtClean="0"/>
          </a:p>
          <a:p>
            <a:r>
              <a:rPr lang="fr-FR" sz="2800" dirty="0" smtClean="0"/>
              <a:t>des </a:t>
            </a:r>
            <a:r>
              <a:rPr lang="fr-FR" sz="2800" dirty="0"/>
              <a:t>règles applicables à tous les </a:t>
            </a:r>
            <a:r>
              <a:rPr lang="fr-FR" sz="2800" dirty="0" smtClean="0"/>
              <a:t>agents</a:t>
            </a:r>
          </a:p>
          <a:p>
            <a:r>
              <a:rPr lang="fr-FR" sz="2800" dirty="0"/>
              <a:t>la situation des fonctionnaires n’est pas régie par un </a:t>
            </a:r>
            <a:r>
              <a:rPr lang="fr-FR" sz="2800" dirty="0" smtClean="0"/>
              <a:t>contrat</a:t>
            </a:r>
          </a:p>
          <a:p>
            <a:r>
              <a:rPr lang="fr-FR" sz="2800" dirty="0"/>
              <a:t>Les fonctionnaires sont placés sous un régime de droit public</a:t>
            </a:r>
          </a:p>
        </p:txBody>
      </p:sp>
    </p:spTree>
    <p:extLst>
      <p:ext uri="{BB962C8B-B14F-4D97-AF65-F5344CB8AC3E}">
        <p14:creationId xmlns:p14="http://schemas.microsoft.com/office/powerpoint/2010/main" val="297634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575048"/>
          </a:xfrm>
        </p:spPr>
        <p:txBody>
          <a:bodyPr>
            <a:normAutofit fontScale="90000"/>
          </a:bodyPr>
          <a:lstStyle/>
          <a:p>
            <a:r>
              <a:rPr lang="fr-FR" sz="1600" b="1" dirty="0" smtClean="0">
                <a:solidFill>
                  <a:srgbClr val="FF0000"/>
                </a:solidFill>
                <a:cs typeface="+mn-cs"/>
              </a:rPr>
              <a:t/>
            </a:r>
            <a:br>
              <a:rPr lang="fr-FR" sz="1600" b="1" dirty="0" smtClean="0">
                <a:solidFill>
                  <a:srgbClr val="FF0000"/>
                </a:solidFill>
                <a:cs typeface="+mn-cs"/>
              </a:rPr>
            </a:br>
            <a:r>
              <a:rPr lang="fr-FR" sz="1600" b="1" dirty="0">
                <a:solidFill>
                  <a:srgbClr val="FF0000"/>
                </a:solidFill>
                <a:cs typeface="+mn-cs"/>
              </a:rPr>
              <a:t/>
            </a:r>
            <a:br>
              <a:rPr lang="fr-FR" sz="1600" b="1" dirty="0">
                <a:solidFill>
                  <a:srgbClr val="FF0000"/>
                </a:solidFill>
                <a:cs typeface="+mn-cs"/>
              </a:rPr>
            </a:br>
            <a:r>
              <a:rPr lang="fr-FR" sz="3100" b="1" dirty="0" smtClean="0">
                <a:solidFill>
                  <a:srgbClr val="FF0000"/>
                </a:solidFill>
                <a:cs typeface="+mn-cs"/>
              </a:rPr>
              <a:t>3- </a:t>
            </a:r>
            <a:r>
              <a:rPr lang="fr-FR" sz="3100" b="1" dirty="0">
                <a:solidFill>
                  <a:srgbClr val="00B050"/>
                </a:solidFill>
                <a:cs typeface="+mn-cs"/>
              </a:rPr>
              <a:t>les caractéristiques </a:t>
            </a:r>
            <a:r>
              <a:rPr lang="fr-FR" sz="3100" b="1" dirty="0">
                <a:solidFill>
                  <a:srgbClr val="FF0000"/>
                </a:solidFill>
                <a:cs typeface="+mn-cs"/>
              </a:rPr>
              <a:t>de la fonction publique </a:t>
            </a:r>
            <a:r>
              <a:rPr lang="ar-SA" sz="3100" b="1" dirty="0">
                <a:solidFill>
                  <a:srgbClr val="00B050"/>
                </a:solidFill>
                <a:cs typeface="+mn-cs"/>
              </a:rPr>
              <a:t>خصائص</a:t>
            </a:r>
            <a:r>
              <a:rPr lang="ar-SA" sz="3100" b="1" dirty="0">
                <a:solidFill>
                  <a:srgbClr val="FF0000"/>
                </a:solidFill>
                <a:cs typeface="+mn-cs"/>
              </a:rPr>
              <a:t> الوظيفة العمومية</a:t>
            </a:r>
            <a:r>
              <a:rPr lang="ar-SA" sz="3100" b="1" dirty="0">
                <a:solidFill>
                  <a:srgbClr val="FF0000"/>
                </a:solidFill>
              </a:rPr>
              <a:t>        </a:t>
            </a:r>
            <a:r>
              <a:rPr lang="ar-SA" b="1" dirty="0">
                <a:solidFill>
                  <a:srgbClr val="FF0000"/>
                </a:solidFill>
              </a:rPr>
              <a:t>         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17497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La fonction publique se caractérise principalement par :</a:t>
            </a:r>
          </a:p>
          <a:p>
            <a:r>
              <a:rPr lang="fr-FR" b="1" u="sng" dirty="0"/>
              <a:t>La garantie de l’emploi : </a:t>
            </a:r>
            <a:r>
              <a:rPr lang="ar-DZ" b="1" u="sng" dirty="0"/>
              <a:t>ضمان </a:t>
            </a:r>
            <a:r>
              <a:rPr lang="ar-DZ" b="1" u="sng" dirty="0" smtClean="0"/>
              <a:t>الوظيفة</a:t>
            </a:r>
            <a:r>
              <a:rPr lang="fr-FR" b="1" u="sng" dirty="0" smtClean="0"/>
              <a:t> :</a:t>
            </a:r>
            <a:r>
              <a:rPr lang="fr-FR" dirty="0"/>
              <a:t>  Elle protège le fonctionnaire contre un changement d’ordre politique et garantit sa neutralité </a:t>
            </a:r>
            <a:endParaRPr lang="fr-FR" dirty="0" smtClean="0"/>
          </a:p>
          <a:p>
            <a:r>
              <a:rPr lang="fr-FR" b="1" dirty="0"/>
              <a:t>la titularisation :</a:t>
            </a:r>
            <a:r>
              <a:rPr lang="fr-FR" dirty="0"/>
              <a:t> chaque fonctionnaire est titularisé dans un grade de la hiérarchie </a:t>
            </a:r>
            <a:r>
              <a:rPr lang="fr-FR" dirty="0" smtClean="0"/>
              <a:t>administrative</a:t>
            </a:r>
          </a:p>
          <a:p>
            <a:r>
              <a:rPr lang="fr-FR" dirty="0"/>
              <a:t>Les agents de la fonction publique sont également soumis à des règles de responsabilité, notamment en matière de gestion des fonds publics</a:t>
            </a:r>
            <a:endParaRPr lang="fr-FR" u="sng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11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4, </a:t>
            </a:r>
            <a:r>
              <a:rPr lang="fr-FR" b="1" dirty="0" smtClean="0">
                <a:solidFill>
                  <a:srgbClr val="00B050"/>
                </a:solidFill>
              </a:rPr>
              <a:t>fonction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publique et </a:t>
            </a:r>
            <a:r>
              <a:rPr lang="fr-FR" b="1" dirty="0" smtClean="0">
                <a:solidFill>
                  <a:srgbClr val="FF0000"/>
                </a:solidFill>
              </a:rPr>
              <a:t>le </a:t>
            </a:r>
            <a:r>
              <a:rPr lang="fr-FR" b="1" dirty="0" smtClean="0">
                <a:solidFill>
                  <a:srgbClr val="00B050"/>
                </a:solidFill>
              </a:rPr>
              <a:t>service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public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>الوظيفة العمومية والمرفق العام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/>
              <a:t>la </a:t>
            </a:r>
            <a:r>
              <a:rPr lang="fr-FR" b="1" dirty="0"/>
              <a:t>différence entre la fonction publique et le service </a:t>
            </a:r>
            <a:r>
              <a:rPr lang="fr-FR" b="1" dirty="0" smtClean="0"/>
              <a:t>public: </a:t>
            </a:r>
            <a:r>
              <a:rPr lang="ar-SA" b="1" dirty="0"/>
              <a:t>الفرق بين الوظيفة العمومية والمرفق </a:t>
            </a:r>
            <a:r>
              <a:rPr lang="ar-SA" b="1" dirty="0" smtClean="0"/>
              <a:t>العام</a:t>
            </a:r>
            <a:r>
              <a:rPr lang="fr-FR" b="1" dirty="0" smtClean="0"/>
              <a:t> :</a:t>
            </a:r>
          </a:p>
          <a:p>
            <a:r>
              <a:rPr lang="fr-FR" sz="3600" dirty="0">
                <a:latin typeface="+mj-lt"/>
              </a:rPr>
              <a:t>L’administration a pour objectif essentiel de satisfaire l’intérêt général. La fonction publique est un des moyens dont elle dispose pour y parvenir</a:t>
            </a:r>
            <a:r>
              <a:rPr lang="fr-FR" dirty="0"/>
              <a:t>.</a:t>
            </a:r>
            <a:endParaRPr lang="fr-FR" b="1" dirty="0" smtClean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96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301006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sz="3100" b="1" dirty="0" smtClean="0">
                <a:solidFill>
                  <a:srgbClr val="FF0000"/>
                </a:solidFill>
                <a:cs typeface="+mn-cs"/>
              </a:rPr>
              <a:t>5- service </a:t>
            </a:r>
            <a:r>
              <a:rPr lang="fr-FR" sz="3100" b="1" dirty="0">
                <a:solidFill>
                  <a:srgbClr val="FF0000"/>
                </a:solidFill>
                <a:cs typeface="+mn-cs"/>
              </a:rPr>
              <a:t>public et le service privé</a:t>
            </a:r>
            <a:r>
              <a:rPr lang="fr-FR" sz="3100" dirty="0">
                <a:solidFill>
                  <a:srgbClr val="FF0000"/>
                </a:solidFill>
                <a:cs typeface="+mn-cs"/>
              </a:rPr>
              <a:t/>
            </a:r>
            <a:br>
              <a:rPr lang="fr-FR" sz="3100" dirty="0">
                <a:solidFill>
                  <a:srgbClr val="FF0000"/>
                </a:solidFill>
                <a:cs typeface="+mn-cs"/>
              </a:rPr>
            </a:br>
            <a:r>
              <a:rPr lang="ar-DZ" sz="3100" b="1" dirty="0" smtClean="0">
                <a:solidFill>
                  <a:srgbClr val="FF0000"/>
                </a:solidFill>
                <a:cs typeface="+mn-cs"/>
              </a:rPr>
              <a:t>المرفق </a:t>
            </a:r>
            <a:r>
              <a:rPr lang="ar-DZ" sz="3100" b="1" dirty="0">
                <a:solidFill>
                  <a:srgbClr val="FF0000"/>
                </a:solidFill>
                <a:cs typeface="+mn-cs"/>
              </a:rPr>
              <a:t>العام والمرفق الخاص</a:t>
            </a:r>
            <a:r>
              <a:rPr lang="fr-FR" sz="3100" dirty="0">
                <a:solidFill>
                  <a:srgbClr val="FF0000"/>
                </a:solidFill>
                <a:cs typeface="+mn-cs"/>
              </a:rPr>
              <a:t/>
            </a:r>
            <a:br>
              <a:rPr lang="fr-FR" sz="3100" dirty="0">
                <a:solidFill>
                  <a:srgbClr val="FF0000"/>
                </a:solidFill>
                <a:cs typeface="+mn-cs"/>
              </a:rPr>
            </a:br>
            <a:endParaRPr lang="fr-FR" sz="31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5- la différence entre le service public et le service </a:t>
            </a:r>
            <a:r>
              <a:rPr lang="fr-FR" b="1" dirty="0" smtClean="0"/>
              <a:t>privé :</a:t>
            </a:r>
            <a:r>
              <a:rPr lang="ar-DZ" b="1" dirty="0"/>
              <a:t>الفرق بين المرفق العام والمرفق الخاص</a:t>
            </a:r>
            <a:endParaRPr lang="fr-FR" dirty="0"/>
          </a:p>
          <a:p>
            <a:r>
              <a:rPr lang="fr-FR" sz="3600" dirty="0">
                <a:latin typeface="+mj-lt"/>
              </a:rPr>
              <a:t>Le secteur privé englobe toutes les entreprises et organisations qui ne sont pas gérées ou dirigée par les pouvoirs publics.</a:t>
            </a:r>
          </a:p>
        </p:txBody>
      </p:sp>
    </p:spTree>
    <p:extLst>
      <p:ext uri="{BB962C8B-B14F-4D97-AF65-F5344CB8AC3E}">
        <p14:creationId xmlns:p14="http://schemas.microsoft.com/office/powerpoint/2010/main" val="5687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1301006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6- </a:t>
            </a:r>
            <a:r>
              <a:rPr lang="fr-FR" sz="2400" b="1" dirty="0">
                <a:solidFill>
                  <a:srgbClr val="00B050"/>
                </a:solidFill>
              </a:rPr>
              <a:t>le rôle </a:t>
            </a:r>
            <a:r>
              <a:rPr lang="fr-FR" sz="2400" b="1" dirty="0">
                <a:solidFill>
                  <a:srgbClr val="FF0000"/>
                </a:solidFill>
              </a:rPr>
              <a:t>de la fonction publique </a:t>
            </a:r>
            <a:r>
              <a:rPr lang="ar-SA" sz="2400" b="1" dirty="0">
                <a:solidFill>
                  <a:srgbClr val="00B050"/>
                </a:solidFill>
              </a:rPr>
              <a:t>دور</a:t>
            </a:r>
            <a:r>
              <a:rPr lang="ar-SA" sz="2400" b="1" dirty="0">
                <a:solidFill>
                  <a:srgbClr val="FF0000"/>
                </a:solidFill>
              </a:rPr>
              <a:t> الوظيفة العمومية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le </a:t>
            </a:r>
            <a:r>
              <a:rPr lang="fr-FR" b="1" dirty="0"/>
              <a:t>rôle de la </a:t>
            </a:r>
            <a:r>
              <a:rPr lang="fr-FR" b="1" dirty="0" smtClean="0"/>
              <a:t>fonction </a:t>
            </a:r>
            <a:r>
              <a:rPr lang="fr-FR" b="1" dirty="0"/>
              <a:t>publique </a:t>
            </a:r>
            <a:r>
              <a:rPr lang="ar-SA" b="1" dirty="0"/>
              <a:t>دور الوظيفة </a:t>
            </a:r>
            <a:r>
              <a:rPr lang="ar-SA" b="1" dirty="0" smtClean="0"/>
              <a:t>العمومية</a:t>
            </a:r>
            <a:endParaRPr lang="fr-FR" b="1" dirty="0" smtClean="0"/>
          </a:p>
          <a:p>
            <a:r>
              <a:rPr lang="fr-FR" sz="3200" dirty="0"/>
              <a:t>Assurant le service de </a:t>
            </a:r>
            <a:r>
              <a:rPr lang="fr-FR" sz="3200" dirty="0" smtClean="0"/>
              <a:t>l’Etat et son fonctionnement </a:t>
            </a:r>
          </a:p>
          <a:p>
            <a:r>
              <a:rPr lang="fr-FR" sz="3200" dirty="0" smtClean="0"/>
              <a:t>gère </a:t>
            </a:r>
            <a:r>
              <a:rPr lang="fr-FR" sz="3200" dirty="0"/>
              <a:t>le patrimoine de la nation, </a:t>
            </a:r>
            <a:endParaRPr lang="fr-FR" sz="3200" dirty="0" smtClean="0"/>
          </a:p>
          <a:p>
            <a:r>
              <a:rPr lang="fr-FR" sz="3200" dirty="0" smtClean="0"/>
              <a:t>exécute </a:t>
            </a:r>
            <a:r>
              <a:rPr lang="fr-FR" sz="3200" dirty="0"/>
              <a:t>la politique définie par le gouvernement </a:t>
            </a:r>
            <a:endParaRPr lang="fr-FR" sz="3200" dirty="0" smtClean="0"/>
          </a:p>
          <a:p>
            <a:r>
              <a:rPr lang="fr-FR" sz="3200" dirty="0" smtClean="0"/>
              <a:t>et </a:t>
            </a:r>
            <a:r>
              <a:rPr lang="fr-FR" sz="3200" dirty="0"/>
              <a:t>garantit le maintien de l’ordre. </a:t>
            </a:r>
            <a:endParaRPr lang="fr-FR" sz="3200" dirty="0" smtClean="0"/>
          </a:p>
          <a:p>
            <a:r>
              <a:rPr lang="fr-FR" sz="3200" dirty="0" smtClean="0"/>
              <a:t>Il </a:t>
            </a:r>
            <a:r>
              <a:rPr lang="fr-FR" sz="3200" dirty="0"/>
              <a:t>est le commis de l’Etat, </a:t>
            </a:r>
            <a:r>
              <a:rPr lang="fr-FR" sz="3200" dirty="0" smtClean="0"/>
              <a:t>qui </a:t>
            </a:r>
            <a:r>
              <a:rPr lang="fr-FR" sz="3200" dirty="0"/>
              <a:t>est détenteur d’une parcelle de puissance et qui doit assurer un service public.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8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3688" y="620688"/>
            <a:ext cx="6676256" cy="1584176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COURS proposé par : 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Dr BENMOKHTAR   Azzeddine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11760" y="3212976"/>
            <a:ext cx="6172200" cy="13716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Présenté par </a:t>
            </a:r>
          </a:p>
          <a:p>
            <a:r>
              <a:rPr lang="fr-FR" sz="3200" dirty="0" smtClean="0"/>
              <a:t>Dr : BOURDIME Lakhdar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8497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257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Century Schoolbook</vt:lpstr>
      <vt:lpstr>Times New Roman</vt:lpstr>
      <vt:lpstr>Wingdings</vt:lpstr>
      <vt:lpstr>Wingdings 2</vt:lpstr>
      <vt:lpstr>Oriel</vt:lpstr>
      <vt:lpstr>                 Cours numéro 01                 L2          Français juridique : Proposé par  Dr BElMOKHTAR Azzeddine présenté par DR BOURDIME Lakhdar</vt:lpstr>
      <vt:lpstr>1-les principes fondamentaux de la fonction publique المبادئ الأساسية للوظيفة العمومية </vt:lpstr>
      <vt:lpstr>2- le statut de la fonction publique نظام الوظيفة العمومية</vt:lpstr>
      <vt:lpstr>  3- les caractéristiques de la fonction publique خصائص الوظيفة العمومية                  </vt:lpstr>
      <vt:lpstr>4, fonction publique et le service public الوظيفة العمومية والمرفق العام</vt:lpstr>
      <vt:lpstr>    5- service public et le service privé المرفق العام والمرفق الخاص </vt:lpstr>
      <vt:lpstr>6- le rôle de la fonction publique دور الوظيفة العمومية </vt:lpstr>
      <vt:lpstr>COURS proposé par :  Dr BENMOKHTAR   Azzeddine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 Cours numéro 01                       </dc:title>
  <dc:creator>Lakhdar</dc:creator>
  <cp:lastModifiedBy>Utilisateur Windows</cp:lastModifiedBy>
  <cp:revision>12</cp:revision>
  <dcterms:created xsi:type="dcterms:W3CDTF">2023-11-13T21:04:44Z</dcterms:created>
  <dcterms:modified xsi:type="dcterms:W3CDTF">2023-11-15T11:48:43Z</dcterms:modified>
</cp:coreProperties>
</file>