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37" r:id="rId2"/>
    <p:sldId id="305" r:id="rId3"/>
    <p:sldId id="306" r:id="rId4"/>
    <p:sldId id="307" r:id="rId5"/>
    <p:sldId id="308" r:id="rId6"/>
    <p:sldId id="309" r:id="rId7"/>
    <p:sldId id="310" r:id="rId8"/>
    <p:sldId id="311" r:id="rId9"/>
    <p:sldId id="312" r:id="rId10"/>
    <p:sldId id="313" r:id="rId11"/>
    <p:sldId id="314" r:id="rId12"/>
    <p:sldId id="322" r:id="rId13"/>
    <p:sldId id="323" r:id="rId14"/>
    <p:sldId id="325" r:id="rId15"/>
    <p:sldId id="324" r:id="rId16"/>
    <p:sldId id="326" r:id="rId17"/>
    <p:sldId id="327" r:id="rId18"/>
    <p:sldId id="328" r:id="rId19"/>
    <p:sldId id="329" r:id="rId20"/>
    <p:sldId id="330" r:id="rId21"/>
    <p:sldId id="332" r:id="rId22"/>
    <p:sldId id="331" r:id="rId23"/>
    <p:sldId id="333" r:id="rId24"/>
    <p:sldId id="334" r:id="rId25"/>
    <p:sldId id="335" r:id="rId26"/>
    <p:sldId id="336" r:id="rId27"/>
    <p:sldId id="315" r:id="rId28"/>
    <p:sldId id="316" r:id="rId29"/>
    <p:sldId id="317" r:id="rId30"/>
    <p:sldId id="318" r:id="rId31"/>
    <p:sldId id="319" r:id="rId32"/>
    <p:sldId id="320" r:id="rId33"/>
    <p:sldId id="321"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299"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9484-003A-418C-BCA0-5D5AA6E9AB5F}" type="datetimeFigureOut">
              <a:rPr lang="fr-FR" smtClean="0"/>
              <a:pPr/>
              <a:t>07/10/2024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8F909-BAF3-4957-AE8B-98312679154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latin typeface="Times New Roman" pitchFamily="18" charset="0"/>
              <a:cs typeface="Times New Roman" pitchFamily="18" charset="0"/>
            </a:endParaRPr>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BF9DFB-5FE5-4465-AD51-6FC4ABD5B69D}" type="slidenum">
              <a:rPr lang="fr-FR" smtClean="0"/>
              <a:pPr/>
              <a:t>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7FFD801-1583-4B22-B045-D12A888196AD}" type="datetimeFigureOut">
              <a:rPr lang="fr-FR" smtClean="0"/>
              <a:pPr/>
              <a:t>07/10/2024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CCFE1-DCDA-411A-9F50-D264A67058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FD801-1583-4B22-B045-D12A888196AD}" type="datetimeFigureOut">
              <a:rPr lang="fr-FR" smtClean="0"/>
              <a:pPr/>
              <a:t>07/10/2024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CCFE1-DCDA-411A-9F50-D264A67058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A%C3%A9rog%C3%A9n%C3%A9rateur" TargetMode="External"/><Relationship Id="rId3" Type="http://schemas.openxmlformats.org/officeDocument/2006/relationships/hyperlink" Target="https://fr.wikipedia.org/wiki/Vent" TargetMode="External"/><Relationship Id="rId7" Type="http://schemas.openxmlformats.org/officeDocument/2006/relationships/hyperlink" Target="https://fr.wikipedia.org/wiki/%C3%89lectricit%C3%A9" TargetMode="External"/><Relationship Id="rId2" Type="http://schemas.openxmlformats.org/officeDocument/2006/relationships/hyperlink" Target="https://fr.wikipedia.org/wiki/%C3%89nergie_cin%C3%A9tique" TargetMode="External"/><Relationship Id="rId1" Type="http://schemas.openxmlformats.org/officeDocument/2006/relationships/slideLayout" Target="../slideLayouts/slideLayout2.xml"/><Relationship Id="rId6" Type="http://schemas.openxmlformats.org/officeDocument/2006/relationships/hyperlink" Target="https://fr.wikipedia.org/wiki/%C3%89nergie_%C3%A9lectrique" TargetMode="External"/><Relationship Id="rId5" Type="http://schemas.openxmlformats.org/officeDocument/2006/relationships/hyperlink" Target="https://fr.wikipedia.org/wiki/%C3%89nergie_%C3%A9olienne" TargetMode="External"/><Relationship Id="rId4" Type="http://schemas.openxmlformats.org/officeDocument/2006/relationships/hyperlink" Target="https://fr.wikipedia.org/wiki/%C3%89nergie_m%C3%A9caniqu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nergieplus-lesite.be/glossaire/selectivite/"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onnaissancedesenergies.org/node/6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Pale" TargetMode="External"/><Relationship Id="rId2" Type="http://schemas.openxmlformats.org/officeDocument/2006/relationships/hyperlink" Target="https://fr.wikipedia.org/wiki/H%C3%A9l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gner un rectangle avec un coin diagonal 6"/>
          <p:cNvSpPr/>
          <p:nvPr/>
        </p:nvSpPr>
        <p:spPr>
          <a:xfrm>
            <a:off x="1187450" y="2492896"/>
            <a:ext cx="6840538" cy="1800225"/>
          </a:xfrm>
          <a:prstGeom prst="snip2Diag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fr-F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Energies Renouvelables</a:t>
            </a:r>
            <a:endPar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292" name="Rectangle 3"/>
          <p:cNvSpPr>
            <a:spLocks noChangeArrowheads="1"/>
          </p:cNvSpPr>
          <p:nvPr/>
        </p:nvSpPr>
        <p:spPr bwMode="auto">
          <a:xfrm>
            <a:off x="64930" y="44624"/>
            <a:ext cx="8899558" cy="1061829"/>
          </a:xfrm>
          <a:prstGeom prst="rect">
            <a:avLst/>
          </a:prstGeom>
          <a:noFill/>
          <a:ln w="9525">
            <a:noFill/>
            <a:miter lim="800000"/>
            <a:headEnd/>
            <a:tailEnd/>
          </a:ln>
        </p:spPr>
        <p:txBody>
          <a:bodyPr wrap="square" anchor="ctr">
            <a:spAutoFit/>
          </a:bodyPr>
          <a:lstStyle/>
          <a:p>
            <a:pPr algn="ctr"/>
            <a:r>
              <a:rPr lang="fr-FR" sz="2100" b="1" dirty="0" smtClean="0"/>
              <a:t>REPUBLIQUE ALGERIENNE DEMOCRATIQUE ET POPULAIRE </a:t>
            </a:r>
          </a:p>
          <a:p>
            <a:pPr algn="ctr"/>
            <a:r>
              <a:rPr lang="fr-FR" sz="2100" b="1" dirty="0" smtClean="0"/>
              <a:t>MINISTERE DE L’ENSEGNEMENT SUPERIEUR ET DE LA RECHERCHE SCIENTIFIQUE </a:t>
            </a:r>
          </a:p>
        </p:txBody>
      </p:sp>
      <p:sp>
        <p:nvSpPr>
          <p:cNvPr id="12293" name="Rectangle 4"/>
          <p:cNvSpPr>
            <a:spLocks noChangeArrowheads="1"/>
          </p:cNvSpPr>
          <p:nvPr/>
        </p:nvSpPr>
        <p:spPr bwMode="auto">
          <a:xfrm>
            <a:off x="2370443" y="1175792"/>
            <a:ext cx="4481740" cy="769441"/>
          </a:xfrm>
          <a:prstGeom prst="rect">
            <a:avLst/>
          </a:prstGeom>
          <a:noFill/>
          <a:ln w="9525">
            <a:noFill/>
            <a:miter lim="800000"/>
            <a:headEnd/>
            <a:tailEnd/>
          </a:ln>
        </p:spPr>
        <p:txBody>
          <a:bodyPr wrap="none" anchor="ctr">
            <a:spAutoFit/>
          </a:bodyPr>
          <a:lstStyle/>
          <a:p>
            <a:pPr algn="ctr"/>
            <a:r>
              <a:rPr lang="fr-FR" sz="2200" b="1" dirty="0" smtClean="0"/>
              <a:t>Centre Universitaire de </a:t>
            </a:r>
            <a:r>
              <a:rPr lang="fr-FR" sz="2200" b="1" dirty="0" err="1" smtClean="0"/>
              <a:t>Maghnia</a:t>
            </a:r>
            <a:endParaRPr lang="fr-FR" sz="2200" b="1" dirty="0" smtClean="0"/>
          </a:p>
          <a:p>
            <a:pPr algn="ctr"/>
            <a:r>
              <a:rPr lang="fr-FR" sz="2200" b="1" dirty="0" smtClean="0"/>
              <a:t>Faculté </a:t>
            </a:r>
            <a:r>
              <a:rPr lang="fr-FR" sz="2200" b="1" dirty="0" smtClean="0"/>
              <a:t>des Sciences et Technologies </a:t>
            </a:r>
            <a:endParaRPr lang="fr-FR" sz="2200" b="1" dirty="0" smtClean="0"/>
          </a:p>
        </p:txBody>
      </p:sp>
      <p:sp>
        <p:nvSpPr>
          <p:cNvPr id="12294" name="Rectangle 6"/>
          <p:cNvSpPr>
            <a:spLocks noChangeArrowheads="1"/>
          </p:cNvSpPr>
          <p:nvPr/>
        </p:nvSpPr>
        <p:spPr bwMode="auto">
          <a:xfrm>
            <a:off x="216024" y="4990237"/>
            <a:ext cx="3995936" cy="1031051"/>
          </a:xfrm>
          <a:prstGeom prst="rect">
            <a:avLst/>
          </a:prstGeom>
          <a:noFill/>
          <a:ln w="9525">
            <a:noFill/>
            <a:miter lim="800000"/>
            <a:headEnd/>
            <a:tailEnd/>
          </a:ln>
        </p:spPr>
        <p:txBody>
          <a:bodyPr wrap="square" anchor="ctr">
            <a:spAutoFit/>
          </a:bodyPr>
          <a:lstStyle/>
          <a:p>
            <a:pPr algn="ctr" eaLnBrk="0" hangingPunct="0">
              <a:spcAft>
                <a:spcPts val="600"/>
              </a:spcAft>
              <a:tabLst>
                <a:tab pos="2362200" algn="l"/>
              </a:tabLst>
            </a:pPr>
            <a:r>
              <a:rPr lang="fr-FR" sz="2800" b="1" u="sng" dirty="0" smtClean="0">
                <a:ea typeface="Calibri" pitchFamily="34" charset="0"/>
                <a:cs typeface="Arial" charset="0"/>
              </a:rPr>
              <a:t>Présenté par </a:t>
            </a:r>
            <a:r>
              <a:rPr lang="fr-FR" sz="2800" b="1" u="sng" dirty="0">
                <a:ea typeface="Calibri" pitchFamily="34" charset="0"/>
                <a:cs typeface="Arial" charset="0"/>
              </a:rPr>
              <a:t>:</a:t>
            </a:r>
            <a:endParaRPr lang="fr-FR" sz="2800" b="1" dirty="0">
              <a:ea typeface="Calibri" pitchFamily="34" charset="0"/>
              <a:cs typeface="Arial" charset="0"/>
            </a:endParaRPr>
          </a:p>
          <a:p>
            <a:pPr algn="ctr" eaLnBrk="0" hangingPunct="0">
              <a:spcAft>
                <a:spcPts val="600"/>
              </a:spcAft>
              <a:tabLst>
                <a:tab pos="2362200" algn="l"/>
              </a:tabLst>
            </a:pPr>
            <a:r>
              <a:rPr lang="fr-FR" sz="2800" b="1" dirty="0">
                <a:ea typeface="Calibri" pitchFamily="34" charset="0"/>
                <a:cs typeface="Arial" charset="0"/>
              </a:rPr>
              <a:t>D</a:t>
            </a:r>
            <a:r>
              <a:rPr lang="fr-FR" sz="2800" b="1" dirty="0" smtClean="0">
                <a:ea typeface="Calibri" pitchFamily="34" charset="0"/>
                <a:cs typeface="Arial" charset="0"/>
              </a:rPr>
              <a:t>r</a:t>
            </a:r>
            <a:r>
              <a:rPr lang="fr-FR" sz="2800" b="1" dirty="0" smtClean="0">
                <a:ea typeface="Calibri" pitchFamily="34" charset="0"/>
                <a:cs typeface="Arial" charset="0"/>
              </a:rPr>
              <a:t>. BENAYAD </a:t>
            </a:r>
            <a:r>
              <a:rPr lang="fr-FR" sz="2800" b="1" dirty="0">
                <a:ea typeface="Calibri" pitchFamily="34" charset="0"/>
                <a:cs typeface="Arial" charset="0"/>
              </a:rPr>
              <a:t>ZOUAOUI</a:t>
            </a:r>
          </a:p>
        </p:txBody>
      </p:sp>
      <p:sp>
        <p:nvSpPr>
          <p:cNvPr id="13" name="Espace réservé du numéro de diapositive 12"/>
          <p:cNvSpPr>
            <a:spLocks noGrp="1"/>
          </p:cNvSpPr>
          <p:nvPr>
            <p:ph type="sldNum" sz="quarter" idx="12"/>
          </p:nvPr>
        </p:nvSpPr>
        <p:spPr/>
        <p:txBody>
          <a:bodyPr/>
          <a:lstStyle/>
          <a:p>
            <a:pPr>
              <a:defRPr/>
            </a:pPr>
            <a:fld id="{6B59A3D4-8327-4374-8D0E-3A06ADEB1CC1}" type="slidenum">
              <a:rPr lang="fr-FR" smtClean="0"/>
              <a:pPr>
                <a:defRPr/>
              </a:pPr>
              <a:t>1</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28834"/>
            <a:ext cx="1665657" cy="1252354"/>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836712"/>
            <a:ext cx="1665657" cy="125235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857403"/>
          </a:xfrm>
        </p:spPr>
        <p:txBody>
          <a:bodyPr>
            <a:normAutofit fontScale="92500" lnSpcReduction="10000"/>
          </a:bodyPr>
          <a:lstStyle/>
          <a:p>
            <a:pPr lvl="1" algn="just">
              <a:buFont typeface="Wingdings" pitchFamily="2" charset="2"/>
              <a:buChar char="Ø"/>
            </a:pPr>
            <a:r>
              <a:rPr lang="fr-FR" sz="3500" b="1" u="dbl" dirty="0"/>
              <a:t>Eolienne à axe vertical</a:t>
            </a:r>
            <a:r>
              <a:rPr lang="fr-FR" sz="3500" dirty="0"/>
              <a:t> </a:t>
            </a:r>
            <a:endParaRPr lang="fr-FR" sz="3500" dirty="0" smtClean="0"/>
          </a:p>
          <a:p>
            <a:pPr algn="just">
              <a:buNone/>
            </a:pPr>
            <a:r>
              <a:rPr lang="fr-FR" dirty="0" smtClean="0"/>
              <a:t>Il existe deux principaux types d’éoliennes à axe horizontal: type </a:t>
            </a:r>
            <a:r>
              <a:rPr lang="fr-FR" dirty="0" err="1" smtClean="0"/>
              <a:t>Savonius</a:t>
            </a:r>
            <a:r>
              <a:rPr lang="fr-FR" dirty="0" smtClean="0"/>
              <a:t> et type </a:t>
            </a:r>
            <a:r>
              <a:rPr lang="fr-FR" dirty="0" err="1" smtClean="0"/>
              <a:t>Darrieus</a:t>
            </a:r>
            <a:r>
              <a:rPr lang="fr-FR" dirty="0" smtClean="0"/>
              <a:t>. Leur rendement est moins bon que celui les éoliennes à axe horizontal mais elles sont d’autres avantages non négligeables : elles sont moins sensibles aux vents forts, démarrent avec un vent plus faible et n’ont pas besoin d’être orientées. Il existe également un 3ème type moins répandu d’éolienne à axe vertical : les éoliennes à voilures tournantes.</a:t>
            </a:r>
            <a:endParaRPr lang="fr-FR" sz="2800" dirty="0" smtClean="0"/>
          </a:p>
          <a:p>
            <a:pPr algn="just"/>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1115616" y="1268760"/>
            <a:ext cx="698477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67544" y="2862064"/>
            <a:ext cx="8229600" cy="114300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spcBef>
                <a:spcPct val="0"/>
              </a:spcBef>
            </a:pPr>
            <a:r>
              <a:rPr lang="fr-FR" sz="5400" b="1" dirty="0" smtClean="0"/>
              <a:t>La Géothermie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5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332656"/>
            <a:ext cx="4374916" cy="584775"/>
          </a:xfrm>
          <a:prstGeom prst="rect">
            <a:avLst/>
          </a:prstGeom>
        </p:spPr>
        <p:txBody>
          <a:bodyPr wrap="none">
            <a:spAutoFit/>
          </a:bodyPr>
          <a:lstStyle/>
          <a:p>
            <a:r>
              <a:rPr lang="fr-FR" sz="3200" b="1" dirty="0" smtClean="0">
                <a:latin typeface="Abadi MT Condensed Extra Bold" pitchFamily="34" charset="0"/>
              </a:rPr>
              <a:t>Centrales thermiques</a:t>
            </a:r>
            <a:endParaRPr lang="fr-FR" sz="3200" b="1" dirty="0"/>
          </a:p>
        </p:txBody>
      </p:sp>
      <p:sp>
        <p:nvSpPr>
          <p:cNvPr id="3" name="Rectangle 2"/>
          <p:cNvSpPr/>
          <p:nvPr/>
        </p:nvSpPr>
        <p:spPr>
          <a:xfrm>
            <a:off x="251520" y="980728"/>
            <a:ext cx="8712968" cy="2308324"/>
          </a:xfrm>
          <a:prstGeom prst="rect">
            <a:avLst/>
          </a:prstGeom>
        </p:spPr>
        <p:txBody>
          <a:bodyPr wrap="square">
            <a:spAutoFit/>
          </a:bodyPr>
          <a:lstStyle/>
          <a:p>
            <a:r>
              <a:rPr lang="fr-FR" sz="3200" b="1" u="sng" dirty="0" smtClean="0"/>
              <a:t>Définition </a:t>
            </a:r>
          </a:p>
          <a:p>
            <a:r>
              <a:rPr lang="fr-FR" sz="2800" dirty="0" smtClean="0"/>
              <a:t>Les </a:t>
            </a:r>
            <a:r>
              <a:rPr lang="fr-FR" sz="2800" b="1" dirty="0" smtClean="0"/>
              <a:t>centrales géothermiques</a:t>
            </a:r>
            <a:r>
              <a:rPr lang="fr-FR" sz="2800" dirty="0" smtClean="0"/>
              <a:t> produisent de l'électricité  à partir d'énergie géothermique. Les technologies utilisées comprennent les turbines à vapeur sèche, centrales à condensation et centrales à cycle combiné. </a:t>
            </a:r>
          </a:p>
        </p:txBody>
      </p:sp>
      <p:pic>
        <p:nvPicPr>
          <p:cNvPr id="4" name="Picture 2" descr="C:\Users\you\Desktop\centrale_geothermique_electricite_zoom.jpg"/>
          <p:cNvPicPr>
            <a:picLocks noChangeAspect="1" noChangeArrowheads="1"/>
          </p:cNvPicPr>
          <p:nvPr/>
        </p:nvPicPr>
        <p:blipFill>
          <a:blip r:embed="rId2" cstate="print"/>
          <a:srcRect/>
          <a:stretch>
            <a:fillRect/>
          </a:stretch>
        </p:blipFill>
        <p:spPr bwMode="auto">
          <a:xfrm>
            <a:off x="1285875" y="3356992"/>
            <a:ext cx="65722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23528" y="1268760"/>
            <a:ext cx="85347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Géothermie basse et moyenne énergie</a:t>
            </a:r>
            <a:endParaRPr kumimoji="0" lang="fr-FR" sz="2800" b="1"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Cogénération et usage direct de la chaleur issue de la géothermie profonde</a:t>
            </a:r>
            <a:endParaRPr kumimoji="0" lang="fr-FR" sz="2800" b="1" u="none" strike="noStrike" cap="none" normalizeH="0" baseline="0" dirty="0" smtClean="0">
              <a:ln>
                <a:noFill/>
              </a:ln>
              <a:solidFill>
                <a:srgbClr val="C00000"/>
              </a:solidFill>
              <a:effectLst/>
              <a:latin typeface="Arial" pitchFamily="34" charset="0"/>
              <a:cs typeface="Arial" pitchFamily="34" charset="0"/>
            </a:endParaRPr>
          </a:p>
        </p:txBody>
      </p:sp>
      <p:sp>
        <p:nvSpPr>
          <p:cNvPr id="20482" name="Text Box 2"/>
          <p:cNvSpPr txBox="1">
            <a:spLocks noChangeArrowheads="1"/>
          </p:cNvSpPr>
          <p:nvPr/>
        </p:nvSpPr>
        <p:spPr bwMode="auto">
          <a:xfrm>
            <a:off x="323528" y="3057560"/>
            <a:ext cx="8501090" cy="2531680"/>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12000"/>
              </a:lnSpc>
              <a:spcBef>
                <a:spcPct val="0"/>
              </a:spcBef>
              <a:spcAft>
                <a:spcPct val="0"/>
              </a:spcAft>
              <a:buClrTx/>
              <a:buSzTx/>
              <a:buFontTx/>
              <a:buNone/>
              <a:tabLst/>
            </a:pPr>
            <a:r>
              <a:rPr kumimoji="0" lang="fr-FR" sz="3200" b="1" u="none" strike="noStrike" cap="none" normalizeH="0" baseline="0" dirty="0" smtClean="0">
                <a:ln>
                  <a:noFill/>
                </a:ln>
                <a:solidFill>
                  <a:schemeClr val="tx1"/>
                </a:solidFill>
                <a:effectLst/>
                <a:latin typeface="Calibri" pitchFamily="34" charset="0"/>
                <a:ea typeface="Arial" pitchFamily="34" charset="0"/>
                <a:cs typeface="Arial" pitchFamily="34" charset="0"/>
              </a:rPr>
              <a:t>La géothermie basse et moyenne énergie repose sur l’utilisation directe de la chaleur de l’eau </a:t>
            </a:r>
            <a:r>
              <a:rPr kumimoji="0" lang="fr-FR" sz="2800" b="1" u="none" strike="noStrike" cap="none" normalizeH="0" baseline="0" dirty="0" smtClean="0">
                <a:ln>
                  <a:noFill/>
                </a:ln>
                <a:solidFill>
                  <a:schemeClr val="tx1"/>
                </a:solidFill>
                <a:effectLst/>
                <a:latin typeface="Calibri" pitchFamily="34" charset="0"/>
                <a:ea typeface="Arial" pitchFamily="34" charset="0"/>
                <a:cs typeface="Arial" pitchFamily="34" charset="0"/>
              </a:rPr>
              <a:t>chaude</a:t>
            </a:r>
            <a:r>
              <a:rPr kumimoji="0" lang="fr-FR" sz="3200" b="1" u="none" strike="noStrike" cap="none" normalizeH="0" baseline="0" dirty="0" smtClean="0">
                <a:ln>
                  <a:noFill/>
                </a:ln>
                <a:solidFill>
                  <a:schemeClr val="tx1"/>
                </a:solidFill>
                <a:effectLst/>
                <a:latin typeface="Calibri" pitchFamily="34" charset="0"/>
                <a:ea typeface="Arial" pitchFamily="34" charset="0"/>
                <a:cs typeface="Arial" pitchFamily="34" charset="0"/>
              </a:rPr>
              <a:t> contenue dans les aquifères profonds, dont la température est comprise entre 30 et 150 °C.</a:t>
            </a:r>
            <a:endParaRPr kumimoji="0" lang="fr-FR" sz="32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88032" y="548680"/>
            <a:ext cx="8532440" cy="1296144"/>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fr-FR" sz="3200" b="1" u="none" strike="noStrike" cap="none" normalizeH="0" baseline="0" dirty="0" smtClean="0">
                <a:ln>
                  <a:noFill/>
                </a:ln>
                <a:effectLst/>
                <a:latin typeface="Calibri" pitchFamily="34" charset="0"/>
                <a:ea typeface="Arial" pitchFamily="34" charset="0"/>
                <a:cs typeface="Arial" pitchFamily="34" charset="0"/>
              </a:rPr>
              <a:t>Les pompes à chaleur géothermiques destinées aux maisons individuelles, bâtiments collectifs et tertiaires</a:t>
            </a:r>
          </a:p>
        </p:txBody>
      </p:sp>
      <p:pic>
        <p:nvPicPr>
          <p:cNvPr id="21511" name="Picture 7" descr="_Pic13"/>
          <p:cNvPicPr>
            <a:picLocks noChangeAspect="1" noChangeArrowheads="1"/>
          </p:cNvPicPr>
          <p:nvPr/>
        </p:nvPicPr>
        <p:blipFill>
          <a:blip r:embed="rId2" cstate="print"/>
          <a:srcRect b="66176"/>
          <a:stretch>
            <a:fillRect/>
          </a:stretch>
        </p:blipFill>
        <p:spPr bwMode="auto">
          <a:xfrm>
            <a:off x="251521" y="2420890"/>
            <a:ext cx="2736303" cy="2556000"/>
          </a:xfrm>
          <a:prstGeom prst="rect">
            <a:avLst/>
          </a:prstGeom>
          <a:noFill/>
        </p:spPr>
      </p:pic>
      <p:sp>
        <p:nvSpPr>
          <p:cNvPr id="21509" name="Text Box 5"/>
          <p:cNvSpPr txBox="1">
            <a:spLocks noChangeArrowheads="1"/>
          </p:cNvSpPr>
          <p:nvPr/>
        </p:nvSpPr>
        <p:spPr bwMode="auto">
          <a:xfrm>
            <a:off x="6508750" y="6153150"/>
            <a:ext cx="130175" cy="179388"/>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8" name="Text Box 4"/>
          <p:cNvSpPr txBox="1">
            <a:spLocks noChangeArrowheads="1"/>
          </p:cNvSpPr>
          <p:nvPr/>
        </p:nvSpPr>
        <p:spPr bwMode="auto">
          <a:xfrm>
            <a:off x="6508750" y="7881938"/>
            <a:ext cx="130175" cy="179387"/>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6508750" y="9610725"/>
            <a:ext cx="130175" cy="18097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1520" name="Text Box 16"/>
          <p:cNvSpPr txBox="1">
            <a:spLocks noChangeArrowheads="1"/>
          </p:cNvSpPr>
          <p:nvPr/>
        </p:nvSpPr>
        <p:spPr bwMode="auto">
          <a:xfrm>
            <a:off x="2938463" y="7261225"/>
            <a:ext cx="958850" cy="288925"/>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endParaRPr lang="fr-FR"/>
          </a:p>
        </p:txBody>
      </p:sp>
      <p:sp>
        <p:nvSpPr>
          <p:cNvPr id="2152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1523" name="Rectangle 19"/>
          <p:cNvSpPr>
            <a:spLocks noChangeArrowheads="1"/>
          </p:cNvSpPr>
          <p:nvPr/>
        </p:nvSpPr>
        <p:spPr bwMode="auto">
          <a:xfrm>
            <a:off x="0" y="5905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1524" name="Rectangle 20"/>
          <p:cNvSpPr>
            <a:spLocks noChangeArrowheads="1"/>
          </p:cNvSpPr>
          <p:nvPr/>
        </p:nvSpPr>
        <p:spPr bwMode="auto">
          <a:xfrm>
            <a:off x="3203848" y="5013176"/>
            <a:ext cx="27363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smtClean="0">
                <a:ln>
                  <a:noFill/>
                </a:ln>
                <a:effectLst/>
                <a:latin typeface="Calibri" pitchFamily="34" charset="0"/>
                <a:ea typeface="Times New Roman" pitchFamily="18" charset="0"/>
                <a:cs typeface="Calibri" pitchFamily="34" charset="0"/>
              </a:rPr>
              <a:t>Sondes géothermiques verticales</a:t>
            </a:r>
            <a:endParaRPr kumimoji="0" lang="fr-FR" sz="2400" b="0" u="none" strike="noStrike" cap="none" normalizeH="0" baseline="0" dirty="0" smtClean="0">
              <a:ln>
                <a:noFill/>
              </a:ln>
              <a:effectLst/>
              <a:latin typeface="Arial" pitchFamily="34" charset="0"/>
              <a:cs typeface="Arial" pitchFamily="34" charset="0"/>
            </a:endParaRPr>
          </a:p>
        </p:txBody>
      </p:sp>
      <p:pic>
        <p:nvPicPr>
          <p:cNvPr id="21525" name="Picture 21" descr="_Pic13"/>
          <p:cNvPicPr>
            <a:picLocks noChangeAspect="1" noChangeArrowheads="1"/>
          </p:cNvPicPr>
          <p:nvPr/>
        </p:nvPicPr>
        <p:blipFill>
          <a:blip r:embed="rId2" cstate="print"/>
          <a:srcRect t="33970" b="31029"/>
          <a:stretch>
            <a:fillRect/>
          </a:stretch>
        </p:blipFill>
        <p:spPr bwMode="auto">
          <a:xfrm>
            <a:off x="3203847" y="2060848"/>
            <a:ext cx="2736305" cy="2916042"/>
          </a:xfrm>
          <a:prstGeom prst="rect">
            <a:avLst/>
          </a:prstGeom>
          <a:noFill/>
          <a:ln w="9525">
            <a:noFill/>
            <a:miter lim="800000"/>
            <a:headEnd/>
            <a:tailEnd/>
          </a:ln>
        </p:spPr>
      </p:pic>
      <p:sp>
        <p:nvSpPr>
          <p:cNvPr id="21526" name="Text Box 22"/>
          <p:cNvSpPr txBox="1">
            <a:spLocks noChangeArrowheads="1"/>
          </p:cNvSpPr>
          <p:nvPr/>
        </p:nvSpPr>
        <p:spPr bwMode="auto">
          <a:xfrm>
            <a:off x="2597150" y="8821738"/>
            <a:ext cx="1300163" cy="457200"/>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endParaRPr lang="fr-FR"/>
          </a:p>
        </p:txBody>
      </p:sp>
      <p:sp>
        <p:nvSpPr>
          <p:cNvPr id="2152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1529" name="Rectangle 25"/>
          <p:cNvSpPr>
            <a:spLocks noChangeArrowheads="1"/>
          </p:cNvSpPr>
          <p:nvPr/>
        </p:nvSpPr>
        <p:spPr bwMode="auto">
          <a:xfrm>
            <a:off x="0" y="604838"/>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1530" name="Rectangle 26"/>
          <p:cNvSpPr>
            <a:spLocks noChangeArrowheads="1"/>
          </p:cNvSpPr>
          <p:nvPr/>
        </p:nvSpPr>
        <p:spPr bwMode="auto">
          <a:xfrm>
            <a:off x="6146486" y="5024209"/>
            <a:ext cx="275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smtClean="0">
                <a:ln>
                  <a:noFill/>
                </a:ln>
                <a:effectLst/>
                <a:latin typeface="Calibri" pitchFamily="34" charset="0"/>
                <a:ea typeface="Times New Roman" pitchFamily="18" charset="0"/>
                <a:cs typeface="Calibri" pitchFamily="34" charset="0"/>
              </a:rPr>
              <a:t>Les pompes à chaleur sur nappes ou sur aquifères</a:t>
            </a:r>
            <a:endParaRPr kumimoji="0" lang="fr-FR" sz="2400" b="0" u="none" strike="noStrike" cap="none" normalizeH="0" baseline="0" dirty="0" smtClean="0">
              <a:ln>
                <a:noFill/>
              </a:ln>
              <a:effectLst/>
              <a:latin typeface="Arial" pitchFamily="34" charset="0"/>
              <a:cs typeface="Arial" pitchFamily="34" charset="0"/>
            </a:endParaRPr>
          </a:p>
        </p:txBody>
      </p:sp>
      <p:pic>
        <p:nvPicPr>
          <p:cNvPr id="21531" name="Picture 27" descr="_Pic13"/>
          <p:cNvPicPr>
            <a:picLocks noChangeAspect="1" noChangeArrowheads="1"/>
          </p:cNvPicPr>
          <p:nvPr/>
        </p:nvPicPr>
        <p:blipFill>
          <a:blip r:embed="rId2" cstate="print"/>
          <a:srcRect t="65465"/>
          <a:stretch>
            <a:fillRect/>
          </a:stretch>
        </p:blipFill>
        <p:spPr bwMode="auto">
          <a:xfrm>
            <a:off x="6156176" y="1988840"/>
            <a:ext cx="2752521" cy="2988048"/>
          </a:xfrm>
          <a:prstGeom prst="rect">
            <a:avLst/>
          </a:prstGeom>
          <a:noFill/>
          <a:ln w="9525">
            <a:noFill/>
            <a:miter lim="800000"/>
            <a:headEnd/>
            <a:tailEnd/>
          </a:ln>
        </p:spPr>
      </p:pic>
      <p:sp>
        <p:nvSpPr>
          <p:cNvPr id="29" name="Rectangle 20"/>
          <p:cNvSpPr>
            <a:spLocks noChangeArrowheads="1"/>
          </p:cNvSpPr>
          <p:nvPr/>
        </p:nvSpPr>
        <p:spPr bwMode="auto">
          <a:xfrm>
            <a:off x="251520" y="5013176"/>
            <a:ext cx="27363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smtClean="0">
                <a:ln>
                  <a:noFill/>
                </a:ln>
                <a:effectLst/>
                <a:latin typeface="Calibri" pitchFamily="34" charset="0"/>
                <a:ea typeface="Times New Roman" pitchFamily="18" charset="0"/>
                <a:cs typeface="Calibri" pitchFamily="34" charset="0"/>
              </a:rPr>
              <a:t>Sondes géothermiques horizontal</a:t>
            </a:r>
            <a:endParaRPr kumimoji="0" lang="fr-FR" sz="2400" b="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23528" y="1628800"/>
            <a:ext cx="84969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Géothermie haute énergie</a:t>
            </a:r>
            <a:endParaRPr kumimoji="0" lang="fr-FR" sz="3200" b="1"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Production d’électricité géothermique</a:t>
            </a:r>
            <a:endParaRPr kumimoji="0" lang="fr-FR" sz="3200" b="1" u="none" strike="noStrike" cap="none" normalizeH="0" baseline="0" dirty="0" smtClean="0">
              <a:ln>
                <a:noFill/>
              </a:ln>
              <a:solidFill>
                <a:srgbClr val="C00000"/>
              </a:solidFill>
              <a:effectLst/>
              <a:latin typeface="Arial" pitchFamily="34" charset="0"/>
              <a:cs typeface="Arial" pitchFamily="34" charset="0"/>
            </a:endParaRPr>
          </a:p>
        </p:txBody>
      </p:sp>
      <p:sp>
        <p:nvSpPr>
          <p:cNvPr id="19458" name="Text Box 2"/>
          <p:cNvSpPr txBox="1">
            <a:spLocks noChangeArrowheads="1"/>
          </p:cNvSpPr>
          <p:nvPr/>
        </p:nvSpPr>
        <p:spPr bwMode="auto">
          <a:xfrm>
            <a:off x="323528" y="3089970"/>
            <a:ext cx="8496944" cy="1995214"/>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12000"/>
              </a:lnSpc>
              <a:spcBef>
                <a:spcPct val="0"/>
              </a:spcBef>
              <a:spcAft>
                <a:spcPct val="0"/>
              </a:spcAft>
              <a:buClrTx/>
              <a:buSzTx/>
              <a:buFontTx/>
              <a:buNone/>
              <a:tabLst/>
            </a:pPr>
            <a:r>
              <a:rPr kumimoji="0" lang="fr-FR" sz="2800" b="1" u="none" strike="noStrike" cap="none" normalizeH="0" baseline="0" dirty="0" smtClean="0">
                <a:ln>
                  <a:noFill/>
                </a:ln>
                <a:solidFill>
                  <a:schemeClr val="tx1"/>
                </a:solidFill>
                <a:effectLst/>
                <a:latin typeface="Calibri" pitchFamily="34" charset="0"/>
                <a:ea typeface="Arial" pitchFamily="34" charset="0"/>
                <a:cs typeface="Arial" pitchFamily="34" charset="0"/>
              </a:rPr>
              <a:t>La production d’électricité d’origine géothermique est possible sur les réservoirs dont la température est comprise entre 150 et 350 °C et permettant des débits de production de fluides suffisants.</a:t>
            </a:r>
            <a:endParaRPr kumimoji="0" lang="fr-FR" sz="28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34" y="1928802"/>
            <a:ext cx="7929618" cy="8720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tabLst/>
            </a:pPr>
            <a:endParaRPr lang="fr-FR" dirty="0" smtClean="0">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pic>
        <p:nvPicPr>
          <p:cNvPr id="18433" name="Picture 1" descr="_Pic83"/>
          <p:cNvPicPr>
            <a:picLocks noChangeAspect="1" noChangeArrowheads="1"/>
          </p:cNvPicPr>
          <p:nvPr/>
        </p:nvPicPr>
        <p:blipFill>
          <a:blip r:embed="rId2" cstate="print"/>
          <a:srcRect/>
          <a:stretch>
            <a:fillRect/>
          </a:stretch>
        </p:blipFill>
        <p:spPr bwMode="auto">
          <a:xfrm>
            <a:off x="179512" y="620688"/>
            <a:ext cx="5005790" cy="5688632"/>
          </a:xfrm>
          <a:prstGeom prst="rect">
            <a:avLst/>
          </a:prstGeom>
          <a:noFill/>
          <a:ln w="9525">
            <a:noFill/>
            <a:miter lim="800000"/>
            <a:headEnd/>
            <a:tailEnd/>
          </a:ln>
        </p:spPr>
      </p:pic>
      <p:pic>
        <p:nvPicPr>
          <p:cNvPr id="13" name="Image 12"/>
          <p:cNvPicPr/>
          <p:nvPr/>
        </p:nvPicPr>
        <p:blipFill>
          <a:blip r:embed="rId3" cstate="print"/>
          <a:srcRect l="58693" b="15153"/>
          <a:stretch>
            <a:fillRect/>
          </a:stretch>
        </p:blipFill>
        <p:spPr bwMode="auto">
          <a:xfrm>
            <a:off x="5108734" y="635507"/>
            <a:ext cx="3857652" cy="56718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47664" y="2627784"/>
            <a:ext cx="5999559" cy="2952328"/>
          </a:xfrm>
          <a:prstGeom prst="rect">
            <a:avLst/>
          </a:prstGeom>
          <a:noFill/>
          <a:ln w="9525">
            <a:noFill/>
            <a:miter lim="800000"/>
            <a:headEnd/>
            <a:tailEnd/>
          </a:ln>
        </p:spPr>
      </p:pic>
      <p:sp>
        <p:nvSpPr>
          <p:cNvPr id="5" name="Titre 1"/>
          <p:cNvSpPr txBox="1">
            <a:spLocks/>
          </p:cNvSpPr>
          <p:nvPr/>
        </p:nvSpPr>
        <p:spPr>
          <a:xfrm>
            <a:off x="467544" y="1484784"/>
            <a:ext cx="8229600" cy="114300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spcBef>
                <a:spcPct val="0"/>
              </a:spcBef>
            </a:pPr>
            <a:r>
              <a:rPr lang="fr-FR" sz="5400" b="1" dirty="0" smtClean="0"/>
              <a:t>L’Energie Hydraulique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5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5536" y="620688"/>
            <a:ext cx="8424936" cy="55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90056"/>
            <a:ext cx="8229600" cy="1143000"/>
          </a:xfr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fr-FR" sz="5400" b="1" dirty="0" smtClean="0"/>
              <a:t>L’éolienne</a:t>
            </a:r>
            <a:endParaRPr lang="fr-FR" sz="5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51520" y="692696"/>
            <a:ext cx="3717032" cy="4533106"/>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816153" y="692696"/>
            <a:ext cx="2268015" cy="453650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012160" y="692697"/>
            <a:ext cx="2880320" cy="4536504"/>
          </a:xfrm>
          <a:prstGeom prst="rect">
            <a:avLst/>
          </a:prstGeom>
          <a:noFill/>
          <a:ln w="9525">
            <a:noFill/>
            <a:miter lim="800000"/>
            <a:headEnd/>
            <a:tailEnd/>
          </a:ln>
        </p:spPr>
      </p:pic>
      <p:sp>
        <p:nvSpPr>
          <p:cNvPr id="8" name="Rectangle 7"/>
          <p:cNvSpPr/>
          <p:nvPr/>
        </p:nvSpPr>
        <p:spPr>
          <a:xfrm>
            <a:off x="2555776" y="5733256"/>
            <a:ext cx="4018023" cy="584775"/>
          </a:xfrm>
          <a:prstGeom prst="rect">
            <a:avLst/>
          </a:prstGeom>
        </p:spPr>
        <p:txBody>
          <a:bodyPr wrap="none">
            <a:spAutoFit/>
          </a:bodyPr>
          <a:lstStyle/>
          <a:p>
            <a:pPr algn="ctr"/>
            <a:r>
              <a:rPr lang="fr-FR" sz="3200" b="1" dirty="0" err="1" smtClean="0"/>
              <a:t>Turgo</a:t>
            </a:r>
            <a:r>
              <a:rPr lang="fr-FR" sz="3200" b="1" dirty="0" smtClean="0"/>
              <a:t> impulse turbine </a:t>
            </a:r>
            <a:endParaRPr lang="fr-F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764704"/>
            <a:ext cx="4366145" cy="482453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833689" y="764704"/>
            <a:ext cx="3914775" cy="4824536"/>
          </a:xfrm>
          <a:prstGeom prst="rect">
            <a:avLst/>
          </a:prstGeom>
          <a:noFill/>
          <a:ln w="9525">
            <a:noFill/>
            <a:miter lim="800000"/>
            <a:headEnd/>
            <a:tailEnd/>
          </a:ln>
        </p:spPr>
      </p:pic>
      <p:sp>
        <p:nvSpPr>
          <p:cNvPr id="6" name="Rectangle 5"/>
          <p:cNvSpPr/>
          <p:nvPr/>
        </p:nvSpPr>
        <p:spPr>
          <a:xfrm>
            <a:off x="3202800" y="5733256"/>
            <a:ext cx="2809360" cy="584775"/>
          </a:xfrm>
          <a:prstGeom prst="rect">
            <a:avLst/>
          </a:prstGeom>
        </p:spPr>
        <p:txBody>
          <a:bodyPr wrap="none">
            <a:spAutoFit/>
          </a:bodyPr>
          <a:lstStyle/>
          <a:p>
            <a:pPr algn="ctr"/>
            <a:r>
              <a:rPr lang="fr-FR" sz="3200" b="1" dirty="0" smtClean="0"/>
              <a:t>Francis turbine </a:t>
            </a:r>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956" y="428626"/>
            <a:ext cx="4288532" cy="537486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83468" y="452439"/>
            <a:ext cx="4297660" cy="5352825"/>
          </a:xfrm>
          <a:prstGeom prst="rect">
            <a:avLst/>
          </a:prstGeom>
          <a:noFill/>
          <a:ln w="9525">
            <a:noFill/>
            <a:miter lim="800000"/>
            <a:headEnd/>
            <a:tailEnd/>
          </a:ln>
        </p:spPr>
      </p:pic>
      <p:sp>
        <p:nvSpPr>
          <p:cNvPr id="6" name="Rectangle 5"/>
          <p:cNvSpPr/>
          <p:nvPr/>
        </p:nvSpPr>
        <p:spPr>
          <a:xfrm>
            <a:off x="3203848" y="5949280"/>
            <a:ext cx="2789161" cy="584775"/>
          </a:xfrm>
          <a:prstGeom prst="rect">
            <a:avLst/>
          </a:prstGeom>
        </p:spPr>
        <p:txBody>
          <a:bodyPr wrap="none">
            <a:spAutoFit/>
          </a:bodyPr>
          <a:lstStyle/>
          <a:p>
            <a:r>
              <a:rPr lang="fr-FR" sz="3200" b="1" dirty="0" smtClean="0"/>
              <a:t>Kaplan turbine </a:t>
            </a:r>
            <a:endParaRPr lang="fr-FR"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862064"/>
            <a:ext cx="8229600" cy="114300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spcBef>
                <a:spcPct val="0"/>
              </a:spcBef>
            </a:pPr>
            <a:r>
              <a:rPr lang="fr-FR" sz="5400" b="1" dirty="0" smtClean="0"/>
              <a:t>La Valorisation Energétique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5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56" y="476672"/>
            <a:ext cx="8229600" cy="5904656"/>
          </a:xfrm>
        </p:spPr>
        <p:txBody>
          <a:bodyPr>
            <a:normAutofit fontScale="85000" lnSpcReduction="20000"/>
          </a:bodyPr>
          <a:lstStyle/>
          <a:p>
            <a:pPr algn="just">
              <a:lnSpc>
                <a:spcPct val="150000"/>
              </a:lnSpc>
              <a:spcBef>
                <a:spcPts val="600"/>
              </a:spcBef>
            </a:pPr>
            <a:r>
              <a:rPr lang="fr-FR" b="1" u="sng" dirty="0" smtClean="0"/>
              <a:t>DÉFINITION </a:t>
            </a:r>
          </a:p>
          <a:p>
            <a:pPr algn="just">
              <a:lnSpc>
                <a:spcPct val="150000"/>
              </a:lnSpc>
              <a:spcBef>
                <a:spcPts val="600"/>
              </a:spcBef>
              <a:buNone/>
            </a:pPr>
            <a:r>
              <a:rPr lang="fr-FR" b="1" dirty="0" smtClean="0"/>
              <a:t>Valoriser c’est donner de la valeur à un objet, à une matière, à quelque chose. Le terme de valorisation apparaît pour la première fois en 1984. </a:t>
            </a:r>
          </a:p>
          <a:p>
            <a:pPr>
              <a:spcBef>
                <a:spcPts val="600"/>
              </a:spcBef>
            </a:pPr>
            <a:r>
              <a:rPr lang="fr-FR" b="1" dirty="0" smtClean="0"/>
              <a:t>On comptabilise trois types de valorisation : </a:t>
            </a:r>
          </a:p>
          <a:p>
            <a:pPr marL="514350" indent="-514350" algn="just">
              <a:lnSpc>
                <a:spcPct val="150000"/>
              </a:lnSpc>
              <a:spcBef>
                <a:spcPts val="600"/>
              </a:spcBef>
              <a:buFont typeface="+mj-lt"/>
              <a:buAutoNum type="arabicPeriod"/>
            </a:pPr>
            <a:r>
              <a:rPr lang="fr-FR" b="1" u="sng" dirty="0" smtClean="0"/>
              <a:t>La valorisation matière </a:t>
            </a:r>
          </a:p>
          <a:p>
            <a:pPr algn="just">
              <a:lnSpc>
                <a:spcPct val="150000"/>
              </a:lnSpc>
              <a:spcBef>
                <a:spcPts val="600"/>
              </a:spcBef>
              <a:buNone/>
            </a:pPr>
            <a:r>
              <a:rPr lang="fr-FR" b="1" dirty="0" smtClean="0"/>
              <a:t>C’est, utiliser une partie ou la totalité de la matière du déchet dans un nouveau processus de production. La valorisation de matière peut être assimilée au recyclage et au réemploi. </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184576"/>
          </a:xfrm>
        </p:spPr>
        <p:txBody>
          <a:bodyPr>
            <a:normAutofit fontScale="85000" lnSpcReduction="10000"/>
          </a:bodyPr>
          <a:lstStyle/>
          <a:p>
            <a:pPr marL="514350" indent="-514350" algn="just">
              <a:lnSpc>
                <a:spcPct val="150000"/>
              </a:lnSpc>
              <a:buFont typeface="+mj-lt"/>
              <a:buAutoNum type="arabicPeriod" startAt="2"/>
            </a:pPr>
            <a:r>
              <a:rPr lang="fr-FR" b="1" u="sng" dirty="0" smtClean="0"/>
              <a:t>La valorisation organique </a:t>
            </a:r>
          </a:p>
          <a:p>
            <a:pPr algn="just">
              <a:lnSpc>
                <a:spcPct val="150000"/>
              </a:lnSpc>
              <a:buNone/>
            </a:pPr>
            <a:r>
              <a:rPr lang="fr-FR" b="1" dirty="0" smtClean="0"/>
              <a:t>La valorisation organique repose sur le compostage et la méthanisation. Le compost créé à l’issue du compostage sert à la régénération des sols. </a:t>
            </a:r>
          </a:p>
          <a:p>
            <a:pPr algn="just">
              <a:lnSpc>
                <a:spcPct val="150000"/>
              </a:lnSpc>
              <a:buNone/>
            </a:pPr>
            <a:r>
              <a:rPr lang="fr-FR" b="1" dirty="0" smtClean="0"/>
              <a:t>La méthanisation est comme le compostage, c’est un procédé de fermentation qui créé du méthane. L’utilisation du méthane est la même que le gaz naturel, il s’utilise dans les mêmes applications.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264696"/>
          </a:xfrm>
        </p:spPr>
        <p:txBody>
          <a:bodyPr>
            <a:normAutofit fontScale="85000" lnSpcReduction="10000"/>
          </a:bodyPr>
          <a:lstStyle/>
          <a:p>
            <a:pPr marL="514350" indent="-514350" algn="just">
              <a:lnSpc>
                <a:spcPct val="150000"/>
              </a:lnSpc>
              <a:buFont typeface="+mj-lt"/>
              <a:buAutoNum type="arabicPeriod" startAt="3"/>
            </a:pPr>
            <a:r>
              <a:rPr lang="fr-FR" b="1" u="sng" dirty="0" smtClean="0"/>
              <a:t>La valorisation énergétique </a:t>
            </a:r>
          </a:p>
          <a:p>
            <a:pPr algn="just">
              <a:lnSpc>
                <a:spcPct val="150000"/>
              </a:lnSpc>
              <a:buNone/>
            </a:pPr>
            <a:r>
              <a:rPr lang="fr-FR" b="1" dirty="0" smtClean="0"/>
              <a:t>La valorisation énergétique se fait via l’incinération des déchets, à l’aide de fours spécifiques. L’incinération des déchets permet de créer de la chaleur qui permet d’alimenter les systèmes d’électricité et de chauffage. </a:t>
            </a:r>
          </a:p>
          <a:p>
            <a:pPr algn="just">
              <a:lnSpc>
                <a:spcPct val="150000"/>
              </a:lnSpc>
              <a:buNone/>
            </a:pPr>
            <a:r>
              <a:rPr lang="fr-FR" b="1" dirty="0" smtClean="0"/>
              <a:t>Il existe un nouveau système appelé : pyrolyse. Les déchets sont chauffés entre 400 à 600°C, les déchets sont alors soumis à une réaction thermique et se décomposent. Les déchets sont alors utilisés en tant que combustible liquide, solide ou gazeux. </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67544" y="2862064"/>
            <a:ext cx="8229600" cy="114300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ctr">
              <a:spcBef>
                <a:spcPct val="0"/>
              </a:spcBef>
            </a:pPr>
            <a:r>
              <a:rPr lang="fr-FR" sz="5400" b="1" dirty="0" smtClean="0"/>
              <a:t>Les piles a combustible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5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23528" y="1187628"/>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fr-FR" sz="2400" b="1" dirty="0" smtClean="0">
                <a:solidFill>
                  <a:srgbClr val="C00000"/>
                </a:solidFill>
              </a:rPr>
              <a:t>Piles et piles a combustible</a:t>
            </a:r>
          </a:p>
          <a:p>
            <a:pPr algn="ctr">
              <a:lnSpc>
                <a:spcPct val="150000"/>
              </a:lnSpc>
            </a:pPr>
            <a:r>
              <a:rPr lang="fr-FR" sz="2400" b="1" dirty="0" smtClean="0"/>
              <a:t>Energie chimique → Energie électrique</a:t>
            </a:r>
          </a:p>
          <a:p>
            <a:pPr algn="ctr">
              <a:lnSpc>
                <a:spcPct val="150000"/>
              </a:lnSpc>
            </a:pPr>
            <a:r>
              <a:rPr lang="fr-FR" sz="2400" b="1" dirty="0" smtClean="0">
                <a:solidFill>
                  <a:srgbClr val="C00000"/>
                </a:solidFill>
              </a:rPr>
              <a:t>Electrolyseurs</a:t>
            </a:r>
          </a:p>
          <a:p>
            <a:pPr algn="ctr">
              <a:lnSpc>
                <a:spcPct val="150000"/>
              </a:lnSpc>
            </a:pPr>
            <a:r>
              <a:rPr lang="fr-FR" sz="2400" b="1" dirty="0" smtClean="0"/>
              <a:t>Energie électrique → Energie chimique</a:t>
            </a:r>
          </a:p>
          <a:p>
            <a:pPr algn="ctr">
              <a:lnSpc>
                <a:spcPct val="150000"/>
              </a:lnSpc>
            </a:pPr>
            <a:r>
              <a:rPr lang="fr-FR" sz="2400" b="1" dirty="0" smtClean="0">
                <a:solidFill>
                  <a:srgbClr val="C00000"/>
                </a:solidFill>
              </a:rPr>
              <a:t>Batteries d'accumulateurs, piles rechargeables</a:t>
            </a:r>
          </a:p>
          <a:p>
            <a:pPr algn="ctr">
              <a:lnSpc>
                <a:spcPct val="150000"/>
              </a:lnSpc>
            </a:pPr>
            <a:r>
              <a:rPr lang="fr-FR" sz="2400" b="1" dirty="0" smtClean="0"/>
              <a:t>Energie électriques ↔ Energie chimique</a:t>
            </a:r>
          </a:p>
          <a:p>
            <a:pPr algn="just">
              <a:lnSpc>
                <a:spcPct val="150000"/>
              </a:lnSpc>
            </a:pPr>
            <a:r>
              <a:rPr lang="fr-FR" sz="2400" b="1" dirty="0" smtClean="0"/>
              <a:t>Autre différence : le stockage de l‘énergie</a:t>
            </a:r>
          </a:p>
          <a:p>
            <a:pPr algn="just">
              <a:lnSpc>
                <a:spcPct val="150000"/>
              </a:lnSpc>
            </a:pPr>
            <a:r>
              <a:rPr lang="fr-FR" sz="2400" b="1" dirty="0" smtClean="0"/>
              <a:t>Interne : piles, batteries</a:t>
            </a:r>
          </a:p>
          <a:p>
            <a:pPr algn="just">
              <a:lnSpc>
                <a:spcPct val="150000"/>
              </a:lnSpc>
            </a:pPr>
            <a:r>
              <a:rPr lang="fr-FR" sz="2400" b="1" dirty="0" smtClean="0"/>
              <a:t>Externe : piles a combustible, électrolyseurs</a:t>
            </a:r>
          </a:p>
        </p:txBody>
      </p:sp>
      <p:sp>
        <p:nvSpPr>
          <p:cNvPr id="3" name="Rectangle 2"/>
          <p:cNvSpPr/>
          <p:nvPr/>
        </p:nvSpPr>
        <p:spPr>
          <a:xfrm>
            <a:off x="251520" y="404664"/>
            <a:ext cx="8640250" cy="646331"/>
          </a:xfrm>
          <a:prstGeom prst="rect">
            <a:avLst/>
          </a:prstGeom>
        </p:spPr>
        <p:txBody>
          <a:bodyPr wrap="none">
            <a:spAutoFit/>
          </a:bodyPr>
          <a:lstStyle/>
          <a:p>
            <a:r>
              <a:rPr lang="fr-FR" sz="3600" b="1" dirty="0" smtClean="0"/>
              <a:t>Les systèmes de conversion électrochimique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476672"/>
            <a:ext cx="4638578" cy="646331"/>
          </a:xfrm>
          <a:prstGeom prst="rect">
            <a:avLst/>
          </a:prstGeom>
        </p:spPr>
        <p:txBody>
          <a:bodyPr wrap="none">
            <a:spAutoFit/>
          </a:bodyPr>
          <a:lstStyle/>
          <a:p>
            <a:r>
              <a:rPr lang="fr-FR" sz="3600" b="1" dirty="0" smtClean="0"/>
              <a:t>La pile électrochimique</a:t>
            </a:r>
            <a:endParaRPr lang="fr-FR" sz="3600" dirty="0"/>
          </a:p>
        </p:txBody>
      </p:sp>
      <p:sp>
        <p:nvSpPr>
          <p:cNvPr id="4" name="Rectangle 3"/>
          <p:cNvSpPr/>
          <p:nvPr/>
        </p:nvSpPr>
        <p:spPr>
          <a:xfrm>
            <a:off x="611560" y="1412776"/>
            <a:ext cx="7416824" cy="4524315"/>
          </a:xfrm>
          <a:prstGeom prst="rect">
            <a:avLst/>
          </a:prstGeom>
        </p:spPr>
        <p:txBody>
          <a:bodyPr wrap="square">
            <a:spAutoFit/>
          </a:bodyPr>
          <a:lstStyle/>
          <a:p>
            <a:pPr>
              <a:lnSpc>
                <a:spcPct val="150000"/>
              </a:lnSpc>
            </a:pPr>
            <a:r>
              <a:rPr lang="fr-FR" sz="2400" b="1" dirty="0" smtClean="0"/>
              <a:t>• Un circuit électrique</a:t>
            </a:r>
          </a:p>
          <a:p>
            <a:pPr>
              <a:lnSpc>
                <a:spcPct val="150000"/>
              </a:lnSpc>
            </a:pPr>
            <a:r>
              <a:rPr lang="fr-FR" sz="2400" b="1" dirty="0" smtClean="0"/>
              <a:t>• Un circuit ionique : l’électrolyte</a:t>
            </a:r>
          </a:p>
          <a:p>
            <a:pPr>
              <a:lnSpc>
                <a:spcPct val="150000"/>
              </a:lnSpc>
            </a:pPr>
            <a:r>
              <a:rPr lang="fr-FR" sz="2400" b="1" dirty="0" smtClean="0"/>
              <a:t>• Deux électrodes :</a:t>
            </a:r>
          </a:p>
          <a:p>
            <a:pPr>
              <a:lnSpc>
                <a:spcPct val="150000"/>
              </a:lnSpc>
            </a:pPr>
            <a:r>
              <a:rPr lang="fr-FR" sz="2400" b="1" dirty="0" smtClean="0"/>
              <a:t>- Anode (borne -)</a:t>
            </a:r>
          </a:p>
          <a:p>
            <a:pPr>
              <a:lnSpc>
                <a:spcPct val="150000"/>
              </a:lnSpc>
              <a:buFontTx/>
              <a:buChar char="-"/>
            </a:pPr>
            <a:r>
              <a:rPr lang="fr-FR" sz="2400" b="1" dirty="0" smtClean="0"/>
              <a:t>Cathode (borne +)</a:t>
            </a:r>
          </a:p>
          <a:p>
            <a:pPr>
              <a:lnSpc>
                <a:spcPct val="150000"/>
              </a:lnSpc>
            </a:pPr>
            <a:endParaRPr lang="fr-FR" sz="2400" b="1" dirty="0" smtClean="0"/>
          </a:p>
          <a:p>
            <a:pPr>
              <a:lnSpc>
                <a:spcPct val="150000"/>
              </a:lnSpc>
            </a:pPr>
            <a:r>
              <a:rPr lang="fr-FR" sz="2400" b="1" dirty="0" smtClean="0"/>
              <a:t>D'ou provient l‘énergie ?</a:t>
            </a:r>
          </a:p>
          <a:p>
            <a:pPr>
              <a:lnSpc>
                <a:spcPct val="150000"/>
              </a:lnSpc>
            </a:pPr>
            <a:r>
              <a:rPr lang="fr-FR" sz="2400" b="1" dirty="0" smtClean="0"/>
              <a:t>Des matériaux mis en présence au niveau des électrodes</a:t>
            </a:r>
            <a:endParaRPr lang="fr-FR" sz="2400" b="1" dirty="0"/>
          </a:p>
        </p:txBody>
      </p:sp>
      <p:pic>
        <p:nvPicPr>
          <p:cNvPr id="1026" name="Picture 2"/>
          <p:cNvPicPr>
            <a:picLocks noChangeAspect="1" noChangeArrowheads="1"/>
          </p:cNvPicPr>
          <p:nvPr/>
        </p:nvPicPr>
        <p:blipFill>
          <a:blip r:embed="rId2" cstate="print"/>
          <a:srcRect/>
          <a:stretch>
            <a:fillRect/>
          </a:stretch>
        </p:blipFill>
        <p:spPr bwMode="auto">
          <a:xfrm>
            <a:off x="5220072" y="1484784"/>
            <a:ext cx="338437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34678"/>
            <a:ext cx="8229600" cy="922114"/>
          </a:xfrm>
        </p:spPr>
        <p:txBody>
          <a:bodyPr>
            <a:normAutofit/>
          </a:bodyPr>
          <a:lstStyle/>
          <a:p>
            <a:r>
              <a:rPr lang="fr-FR" sz="3600" b="1" u="dbl" dirty="0"/>
              <a:t>TECHNOLOGIE DES SYSTEMES EOLIENS </a:t>
            </a:r>
            <a:endParaRPr lang="fr-FR" sz="3600" dirty="0"/>
          </a:p>
        </p:txBody>
      </p:sp>
      <p:sp>
        <p:nvSpPr>
          <p:cNvPr id="3" name="Espace réservé du contenu 2"/>
          <p:cNvSpPr>
            <a:spLocks noGrp="1"/>
          </p:cNvSpPr>
          <p:nvPr>
            <p:ph idx="1"/>
          </p:nvPr>
        </p:nvSpPr>
        <p:spPr>
          <a:xfrm>
            <a:off x="457200" y="1960240"/>
            <a:ext cx="8229600" cy="3989040"/>
          </a:xfrm>
        </p:spPr>
        <p:txBody>
          <a:bodyPr/>
          <a:lstStyle/>
          <a:p>
            <a:pPr algn="just"/>
            <a:r>
              <a:rPr lang="fr-FR" dirty="0"/>
              <a:t> Une </a:t>
            </a:r>
            <a:r>
              <a:rPr lang="fr-FR" b="1" dirty="0"/>
              <a:t>éolienne</a:t>
            </a:r>
            <a:r>
              <a:rPr lang="fr-FR" dirty="0"/>
              <a:t> est un dispositif qui transforme l'</a:t>
            </a:r>
            <a:r>
              <a:rPr lang="fr-FR" u="sng" dirty="0">
                <a:hlinkClick r:id="rId2" tooltip="Énergie cinétique"/>
              </a:rPr>
              <a:t>énergie cinétique</a:t>
            </a:r>
            <a:r>
              <a:rPr lang="fr-FR" dirty="0"/>
              <a:t> du </a:t>
            </a:r>
            <a:r>
              <a:rPr lang="fr-FR" u="sng" dirty="0">
                <a:hlinkClick r:id="rId3" tooltip="Vent"/>
              </a:rPr>
              <a:t>vent</a:t>
            </a:r>
            <a:r>
              <a:rPr lang="fr-FR" dirty="0"/>
              <a:t> en </a:t>
            </a:r>
            <a:r>
              <a:rPr lang="fr-FR" u="sng" dirty="0">
                <a:hlinkClick r:id="rId4" tooltip="Énergie mécanique"/>
              </a:rPr>
              <a:t>énergie mécanique</a:t>
            </a:r>
            <a:r>
              <a:rPr lang="fr-FR" dirty="0"/>
              <a:t>, dite </a:t>
            </a:r>
            <a:r>
              <a:rPr lang="fr-FR" u="sng" dirty="0">
                <a:hlinkClick r:id="rId5" tooltip="Énergie éolienne"/>
              </a:rPr>
              <a:t>énergie éolienne</a:t>
            </a:r>
            <a:r>
              <a:rPr lang="fr-FR" dirty="0"/>
              <a:t>, laquelle est ensuite le plus souvent transformée en </a:t>
            </a:r>
            <a:r>
              <a:rPr lang="fr-FR" u="sng" dirty="0">
                <a:hlinkClick r:id="rId6" tooltip="Énergie électrique"/>
              </a:rPr>
              <a:t>énergie électrique</a:t>
            </a:r>
            <a:r>
              <a:rPr lang="fr-FR" dirty="0"/>
              <a:t>. Les éoliennes produisant de l'</a:t>
            </a:r>
            <a:r>
              <a:rPr lang="fr-FR" u="sng" dirty="0">
                <a:hlinkClick r:id="rId7" tooltip="Électricité"/>
              </a:rPr>
              <a:t>électricité</a:t>
            </a:r>
            <a:r>
              <a:rPr lang="fr-FR" dirty="0"/>
              <a:t> sont appelées </a:t>
            </a:r>
            <a:r>
              <a:rPr lang="fr-FR" u="sng" dirty="0">
                <a:hlinkClick r:id="rId8" tooltip="Aérogénérateur"/>
              </a:rPr>
              <a:t>aérogénérateurs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816" y="404664"/>
            <a:ext cx="3271408" cy="646331"/>
          </a:xfrm>
          <a:prstGeom prst="rect">
            <a:avLst/>
          </a:prstGeom>
        </p:spPr>
        <p:txBody>
          <a:bodyPr wrap="none">
            <a:spAutoFit/>
          </a:bodyPr>
          <a:lstStyle/>
          <a:p>
            <a:pPr algn="ctr"/>
            <a:r>
              <a:rPr lang="fr-FR" sz="3600" b="1" dirty="0" smtClean="0"/>
              <a:t>Principe général</a:t>
            </a:r>
            <a:endParaRPr lang="fr-FR" sz="3600" dirty="0"/>
          </a:p>
        </p:txBody>
      </p:sp>
      <p:sp>
        <p:nvSpPr>
          <p:cNvPr id="4" name="Rectangle 3"/>
          <p:cNvSpPr/>
          <p:nvPr/>
        </p:nvSpPr>
        <p:spPr>
          <a:xfrm>
            <a:off x="251520" y="1196752"/>
            <a:ext cx="8568952" cy="1200329"/>
          </a:xfrm>
          <a:prstGeom prst="rect">
            <a:avLst/>
          </a:prstGeom>
        </p:spPr>
        <p:txBody>
          <a:bodyPr wrap="square">
            <a:spAutoFit/>
          </a:bodyPr>
          <a:lstStyle/>
          <a:p>
            <a:pPr algn="just">
              <a:lnSpc>
                <a:spcPct val="150000"/>
              </a:lnSpc>
            </a:pPr>
            <a:r>
              <a:rPr lang="fr-FR" sz="2400" b="1" dirty="0" smtClean="0"/>
              <a:t>La pile a combustible utilise des électrodes gazeuses.</a:t>
            </a:r>
          </a:p>
          <a:p>
            <a:pPr algn="just">
              <a:lnSpc>
                <a:spcPct val="150000"/>
              </a:lnSpc>
            </a:pPr>
            <a:r>
              <a:rPr lang="fr-FR" sz="2400" b="1" dirty="0" smtClean="0"/>
              <a:t>Généralement, </a:t>
            </a:r>
            <a:r>
              <a:rPr lang="fr-FR" sz="2400" b="1" i="1" dirty="0" smtClean="0"/>
              <a:t>dihydrogène et dioxygène</a:t>
            </a:r>
            <a:endParaRPr lang="fr-FR" sz="2400" b="1" dirty="0"/>
          </a:p>
        </p:txBody>
      </p:sp>
      <p:pic>
        <p:nvPicPr>
          <p:cNvPr id="9218" name="Picture 2"/>
          <p:cNvPicPr>
            <a:picLocks noChangeAspect="1" noChangeArrowheads="1"/>
          </p:cNvPicPr>
          <p:nvPr/>
        </p:nvPicPr>
        <p:blipFill>
          <a:blip r:embed="rId2" cstate="print"/>
          <a:srcRect/>
          <a:stretch>
            <a:fillRect/>
          </a:stretch>
        </p:blipFill>
        <p:spPr bwMode="auto">
          <a:xfrm>
            <a:off x="971600" y="2564904"/>
            <a:ext cx="734481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6" y="404664"/>
            <a:ext cx="7470250" cy="646331"/>
          </a:xfrm>
          <a:prstGeom prst="rect">
            <a:avLst/>
          </a:prstGeom>
        </p:spPr>
        <p:txBody>
          <a:bodyPr wrap="none">
            <a:spAutoFit/>
          </a:bodyPr>
          <a:lstStyle/>
          <a:p>
            <a:pPr algn="ctr"/>
            <a:r>
              <a:rPr lang="fr-FR" sz="3600" b="1" dirty="0" smtClean="0"/>
              <a:t>Cas particulier de la pile a hydrogène :</a:t>
            </a:r>
            <a:endParaRPr lang="fr-FR" sz="3600" b="1" dirty="0"/>
          </a:p>
        </p:txBody>
      </p:sp>
      <p:pic>
        <p:nvPicPr>
          <p:cNvPr id="10242" name="Picture 2"/>
          <p:cNvPicPr>
            <a:picLocks noChangeAspect="1" noChangeArrowheads="1"/>
          </p:cNvPicPr>
          <p:nvPr/>
        </p:nvPicPr>
        <p:blipFill>
          <a:blip r:embed="rId2" cstate="print"/>
          <a:srcRect/>
          <a:stretch>
            <a:fillRect/>
          </a:stretch>
        </p:blipFill>
        <p:spPr bwMode="auto">
          <a:xfrm>
            <a:off x="323528" y="1196752"/>
            <a:ext cx="8532440"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57912"/>
            <a:ext cx="8424936" cy="3647152"/>
          </a:xfrm>
          <a:prstGeom prst="rect">
            <a:avLst/>
          </a:prstGeom>
        </p:spPr>
        <p:txBody>
          <a:bodyPr wrap="square">
            <a:spAutoFit/>
          </a:bodyPr>
          <a:lstStyle/>
          <a:p>
            <a:pPr indent="162000" algn="just">
              <a:lnSpc>
                <a:spcPct val="150000"/>
              </a:lnSpc>
            </a:pPr>
            <a:r>
              <a:rPr lang="fr-FR" sz="2200" b="1" dirty="0" smtClean="0"/>
              <a:t>En pratique, les cellules élémentaires sont assemblées en série ou en parallèle les unes avec les autres pour former une pile ou </a:t>
            </a:r>
            <a:r>
              <a:rPr lang="fr-FR" sz="2200" b="1" dirty="0" err="1" smtClean="0"/>
              <a:t>stack</a:t>
            </a:r>
            <a:r>
              <a:rPr lang="fr-FR" sz="2200" b="1" dirty="0" smtClean="0"/>
              <a:t>.</a:t>
            </a:r>
          </a:p>
          <a:p>
            <a:pPr indent="162000" algn="just">
              <a:lnSpc>
                <a:spcPct val="150000"/>
              </a:lnSpc>
            </a:pPr>
            <a:r>
              <a:rPr lang="fr-FR" sz="2200" b="1" dirty="0" smtClean="0"/>
              <a:t>La puissance du </a:t>
            </a:r>
            <a:r>
              <a:rPr lang="fr-FR" sz="2200" b="1" dirty="0" err="1" smtClean="0"/>
              <a:t>stack</a:t>
            </a:r>
            <a:r>
              <a:rPr lang="fr-FR" sz="2200" b="1" dirty="0" smtClean="0"/>
              <a:t> dépend du nombre de cellules et de leur surface.</a:t>
            </a:r>
          </a:p>
          <a:p>
            <a:pPr indent="162000" algn="just">
              <a:lnSpc>
                <a:spcPct val="150000"/>
              </a:lnSpc>
            </a:pPr>
            <a:r>
              <a:rPr lang="fr-FR" sz="2200" b="1" dirty="0" smtClean="0"/>
              <a:t>On peut ainsi couvrir une large gamme de puissance du kW à plusieurs MW.</a:t>
            </a:r>
          </a:p>
          <a:p>
            <a:pPr indent="162000" algn="just">
              <a:lnSpc>
                <a:spcPct val="150000"/>
              </a:lnSpc>
            </a:pPr>
            <a:r>
              <a:rPr lang="fr-FR" sz="2200" b="1" dirty="0" smtClean="0"/>
              <a:t>Il existe même des versions miniaturisées de quelques W.</a:t>
            </a:r>
            <a:endParaRPr lang="fr-FR" sz="2200" b="1" dirty="0"/>
          </a:p>
        </p:txBody>
      </p:sp>
      <p:pic>
        <p:nvPicPr>
          <p:cNvPr id="16386" name="Picture 2"/>
          <p:cNvPicPr>
            <a:picLocks noChangeAspect="1" noChangeArrowheads="1"/>
          </p:cNvPicPr>
          <p:nvPr/>
        </p:nvPicPr>
        <p:blipFill>
          <a:blip r:embed="rId2" cstate="print"/>
          <a:srcRect/>
          <a:stretch>
            <a:fillRect/>
          </a:stretch>
        </p:blipFill>
        <p:spPr bwMode="auto">
          <a:xfrm>
            <a:off x="395536" y="4077072"/>
            <a:ext cx="2736304" cy="216024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203848" y="4077072"/>
            <a:ext cx="2736304" cy="216024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012160" y="4077072"/>
            <a:ext cx="273630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67544" y="1196752"/>
            <a:ext cx="820891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79055"/>
            <a:ext cx="7772400" cy="1470025"/>
          </a:xfrm>
          <a:solidFill>
            <a:schemeClr val="accent1">
              <a:lumMod val="40000"/>
              <a:lumOff val="60000"/>
            </a:schemeClr>
          </a:solidFill>
        </p:spPr>
        <p:txBody>
          <a:bodyPr>
            <a:normAutofit/>
          </a:bodyPr>
          <a:lstStyle/>
          <a:p>
            <a:r>
              <a:rPr lang="fr-FR" b="1" u="dbl" dirty="0" smtClean="0"/>
              <a:t>L’ENERGIE SOLAIRE PHOTOVOLTAIQUE</a:t>
            </a:r>
            <a:endParaRPr lang="fr-FR" dirty="0"/>
          </a:p>
        </p:txBody>
      </p:sp>
    </p:spTree>
    <p:extLst>
      <p:ext uri="{BB962C8B-B14F-4D97-AF65-F5344CB8AC3E}">
        <p14:creationId xmlns:p14="http://schemas.microsoft.com/office/powerpoint/2010/main" val="3624022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4525963"/>
          </a:xfrm>
        </p:spPr>
        <p:txBody>
          <a:bodyPr/>
          <a:lstStyle/>
          <a:p>
            <a:pPr algn="just">
              <a:buNone/>
            </a:pPr>
            <a:r>
              <a:rPr lang="fr-FR" b="1" u="sng" dirty="0" smtClean="0"/>
              <a:t>I- Présentation</a:t>
            </a:r>
            <a:endParaRPr lang="fr-FR" dirty="0" smtClean="0"/>
          </a:p>
          <a:p>
            <a:pPr algn="just"/>
            <a:r>
              <a:rPr lang="fr-FR" dirty="0" smtClean="0"/>
              <a:t>L’énergie solaire photovoltaïque est une forme d’énergie renouvelable. Elle permet de</a:t>
            </a:r>
            <a:br>
              <a:rPr lang="fr-FR" dirty="0" smtClean="0"/>
            </a:br>
            <a:r>
              <a:rPr lang="fr-FR" dirty="0" smtClean="0"/>
              <a:t>produire de l’électricité par transformation d’une partie du rayonnement solaire grâce à une </a:t>
            </a:r>
            <a:r>
              <a:rPr lang="fr-FR" b="1" dirty="0" smtClean="0"/>
              <a:t>cellule photovoltaïque</a:t>
            </a:r>
            <a:r>
              <a:rPr lang="fr-FR" dirty="0" smtClean="0"/>
              <a:t>.</a:t>
            </a:r>
          </a:p>
          <a:p>
            <a:pPr algn="just"/>
            <a:endParaRPr lang="fr-FR" dirty="0"/>
          </a:p>
        </p:txBody>
      </p:sp>
      <p:pic>
        <p:nvPicPr>
          <p:cNvPr id="6" name="Image 5"/>
          <p:cNvPicPr/>
          <p:nvPr/>
        </p:nvPicPr>
        <p:blipFill>
          <a:blip r:embed="rId2" cstate="print"/>
          <a:srcRect/>
          <a:stretch>
            <a:fillRect/>
          </a:stretch>
        </p:blipFill>
        <p:spPr bwMode="auto">
          <a:xfrm>
            <a:off x="1043608" y="4005064"/>
            <a:ext cx="7128792" cy="1800200"/>
          </a:xfrm>
          <a:prstGeom prst="rect">
            <a:avLst/>
          </a:prstGeom>
          <a:noFill/>
          <a:ln w="9525">
            <a:noFill/>
            <a:miter lim="800000"/>
            <a:headEnd/>
            <a:tailEnd/>
          </a:ln>
        </p:spPr>
      </p:pic>
    </p:spTree>
    <p:extLst>
      <p:ext uri="{BB962C8B-B14F-4D97-AF65-F5344CB8AC3E}">
        <p14:creationId xmlns:p14="http://schemas.microsoft.com/office/powerpoint/2010/main" val="1671014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052737"/>
            <a:ext cx="8363272" cy="1152127"/>
          </a:xfrm>
        </p:spPr>
        <p:txBody>
          <a:bodyPr>
            <a:normAutofit/>
          </a:bodyPr>
          <a:lstStyle/>
          <a:p>
            <a:pPr algn="just"/>
            <a:r>
              <a:rPr lang="fr-FR" dirty="0" smtClean="0"/>
              <a:t>Le rendement d’une cellule photovoltaïque est faible : inférieure à 20%</a:t>
            </a:r>
          </a:p>
        </p:txBody>
      </p:sp>
      <p:pic>
        <p:nvPicPr>
          <p:cNvPr id="4" name="Image 3"/>
          <p:cNvPicPr/>
          <p:nvPr/>
        </p:nvPicPr>
        <p:blipFill>
          <a:blip r:embed="rId2" cstate="print"/>
          <a:srcRect/>
          <a:stretch>
            <a:fillRect/>
          </a:stretch>
        </p:blipFill>
        <p:spPr bwMode="auto">
          <a:xfrm>
            <a:off x="395536" y="2317961"/>
            <a:ext cx="8424936" cy="3343287"/>
          </a:xfrm>
          <a:prstGeom prst="rect">
            <a:avLst/>
          </a:prstGeom>
          <a:noFill/>
          <a:ln w="9525">
            <a:noFill/>
            <a:miter lim="800000"/>
            <a:headEnd/>
            <a:tailEnd/>
          </a:ln>
        </p:spPr>
      </p:pic>
    </p:spTree>
    <p:extLst>
      <p:ext uri="{BB962C8B-B14F-4D97-AF65-F5344CB8AC3E}">
        <p14:creationId xmlns:p14="http://schemas.microsoft.com/office/powerpoint/2010/main" val="2175647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87821"/>
            <a:ext cx="8686800" cy="5721499"/>
          </a:xfrm>
        </p:spPr>
        <p:txBody>
          <a:bodyPr>
            <a:normAutofit fontScale="85000" lnSpcReduction="20000"/>
          </a:bodyPr>
          <a:lstStyle/>
          <a:p>
            <a:pPr>
              <a:buNone/>
            </a:pPr>
            <a:r>
              <a:rPr lang="fr-FR" b="1" u="sng" dirty="0" smtClean="0"/>
              <a:t>III- Principe d’une cellule photovoltaïque</a:t>
            </a:r>
          </a:p>
          <a:p>
            <a:pPr>
              <a:buNone/>
            </a:pPr>
            <a:endParaRPr lang="fr-FR" dirty="0" smtClean="0"/>
          </a:p>
          <a:p>
            <a:r>
              <a:rPr lang="fr-FR" dirty="0" smtClean="0"/>
              <a:t>    Les cellules photovoltaïques sont fabriquées à partir d’une jonction PN au silicium diode).</a:t>
            </a:r>
            <a:br>
              <a:rPr lang="fr-FR" dirty="0" smtClean="0"/>
            </a:br>
            <a:r>
              <a:rPr lang="fr-FR" dirty="0" smtClean="0"/>
              <a:t>Pour obtenir du silicium dopé N, on ajoute du phosphore. Ce type de dopage permet au matériau de libérer facilement des électrons (charge -).</a:t>
            </a:r>
            <a:br>
              <a:rPr lang="fr-FR" dirty="0" smtClean="0"/>
            </a:br>
            <a:r>
              <a:rPr lang="fr-FR" dirty="0" smtClean="0"/>
              <a:t>   Pour obtenir du silicium dopé P, on ajoute du bore. Dans ce cas, le matériau crée facilement des lacunes électroniques appelées trous (charge +).</a:t>
            </a:r>
          </a:p>
          <a:p>
            <a:r>
              <a:rPr lang="fr-FR" dirty="0" smtClean="0"/>
              <a:t>    La jonction PN est obtenue en dopant les deux faces d’une tranche de silicium. Sous l’action d’un rayonnement solaire, les atomes de la jonction libèrent des charges électriques de signes opposés qui s’accumulent de part et d‘autre de la jonction pour former un générateur électrique.</a:t>
            </a:r>
          </a:p>
        </p:txBody>
      </p:sp>
    </p:spTree>
    <p:extLst>
      <p:ext uri="{BB962C8B-B14F-4D97-AF65-F5344CB8AC3E}">
        <p14:creationId xmlns:p14="http://schemas.microsoft.com/office/powerpoint/2010/main" val="142838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616624"/>
          </a:xfrm>
        </p:spPr>
        <p:txBody>
          <a:bodyPr>
            <a:normAutofit/>
          </a:bodyPr>
          <a:lstStyle/>
          <a:p>
            <a:pPr algn="just">
              <a:buNone/>
            </a:pPr>
            <a:r>
              <a:rPr lang="fr-FR" sz="3800" b="1" u="dbl" dirty="0" smtClean="0"/>
              <a:t>Les différents types de générateurs photovoltaïques</a:t>
            </a:r>
            <a:endParaRPr lang="fr-FR" sz="3100" dirty="0" smtClean="0"/>
          </a:p>
          <a:p>
            <a:pPr lvl="0" algn="just"/>
            <a:r>
              <a:rPr lang="fr-FR" sz="3800" b="1" u="sng" dirty="0" smtClean="0"/>
              <a:t>Silicium monocristallin</a:t>
            </a:r>
            <a:endParaRPr lang="fr-FR" sz="3800" dirty="0" smtClean="0"/>
          </a:p>
          <a:p>
            <a:pPr lvl="0" algn="just">
              <a:buNone/>
            </a:pPr>
            <a:r>
              <a:rPr lang="fr-FR" dirty="0" smtClean="0"/>
              <a:t> </a:t>
            </a:r>
            <a:r>
              <a:rPr lang="fr-FR" sz="3600" dirty="0" smtClean="0"/>
              <a:t>Les cellules en silicium monocristallin représentent la première génération des générateurs photovoltaïques.</a:t>
            </a:r>
          </a:p>
        </p:txBody>
      </p:sp>
      <p:pic>
        <p:nvPicPr>
          <p:cNvPr id="4" name="Image 3"/>
          <p:cNvPicPr/>
          <p:nvPr/>
        </p:nvPicPr>
        <p:blipFill>
          <a:blip r:embed="rId2" cstate="print"/>
          <a:srcRect/>
          <a:stretch>
            <a:fillRect/>
          </a:stretch>
        </p:blipFill>
        <p:spPr bwMode="auto">
          <a:xfrm>
            <a:off x="3059832" y="4293096"/>
            <a:ext cx="3096344" cy="2088232"/>
          </a:xfrm>
          <a:prstGeom prst="rect">
            <a:avLst/>
          </a:prstGeom>
          <a:noFill/>
          <a:ln w="9525">
            <a:noFill/>
            <a:miter lim="800000"/>
            <a:headEnd/>
            <a:tailEnd/>
          </a:ln>
        </p:spPr>
      </p:pic>
    </p:spTree>
    <p:extLst>
      <p:ext uri="{BB962C8B-B14F-4D97-AF65-F5344CB8AC3E}">
        <p14:creationId xmlns:p14="http://schemas.microsoft.com/office/powerpoint/2010/main" val="3997582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2836911"/>
          </a:xfrm>
        </p:spPr>
        <p:txBody>
          <a:bodyPr>
            <a:normAutofit fontScale="92500" lnSpcReduction="20000"/>
          </a:bodyPr>
          <a:lstStyle/>
          <a:p>
            <a:pPr algn="just">
              <a:buNone/>
            </a:pPr>
            <a:r>
              <a:rPr lang="fr-FR" b="1" u="sng" dirty="0" smtClean="0"/>
              <a:t>2- Silicium </a:t>
            </a:r>
            <a:r>
              <a:rPr lang="fr-FR" b="1" u="sng" dirty="0" err="1" smtClean="0"/>
              <a:t>polycristallin</a:t>
            </a:r>
            <a:r>
              <a:rPr lang="fr-FR" b="1" u="sng" dirty="0" smtClean="0"/>
              <a:t> (</a:t>
            </a:r>
            <a:r>
              <a:rPr lang="fr-FR" b="1" u="sng" dirty="0" err="1" smtClean="0"/>
              <a:t>multicristallin</a:t>
            </a:r>
            <a:r>
              <a:rPr lang="fr-FR" b="1" u="sng" dirty="0" smtClean="0"/>
              <a:t>)</a:t>
            </a:r>
            <a:endParaRPr lang="fr-FR" dirty="0" smtClean="0"/>
          </a:p>
          <a:p>
            <a:pPr algn="just"/>
            <a:r>
              <a:rPr lang="fr-FR" dirty="0" smtClean="0"/>
              <a:t>Pendant le refroidissement du silicium dans une lingotière, il se forme plusieurs cristaux.</a:t>
            </a:r>
            <a:br>
              <a:rPr lang="fr-FR" dirty="0" smtClean="0"/>
            </a:br>
            <a:r>
              <a:rPr lang="fr-FR" dirty="0" smtClean="0"/>
              <a:t>La cellule photovoltaïque est d'aspect bleuté, mais pas uniforme, on distingue des motifs</a:t>
            </a:r>
            <a:br>
              <a:rPr lang="fr-FR" dirty="0" smtClean="0"/>
            </a:br>
            <a:r>
              <a:rPr lang="fr-FR" dirty="0" smtClean="0"/>
              <a:t>créés par les différents cristaux.</a:t>
            </a:r>
            <a:br>
              <a:rPr lang="fr-FR" dirty="0" smtClean="0"/>
            </a:br>
            <a:endParaRPr lang="fr-FR" dirty="0"/>
          </a:p>
        </p:txBody>
      </p:sp>
      <p:pic>
        <p:nvPicPr>
          <p:cNvPr id="5" name="Image 4"/>
          <p:cNvPicPr/>
          <p:nvPr/>
        </p:nvPicPr>
        <p:blipFill>
          <a:blip r:embed="rId2" cstate="print"/>
          <a:srcRect/>
          <a:stretch>
            <a:fillRect/>
          </a:stretch>
        </p:blipFill>
        <p:spPr bwMode="auto">
          <a:xfrm>
            <a:off x="2699792" y="3284984"/>
            <a:ext cx="3744416" cy="2952328"/>
          </a:xfrm>
          <a:prstGeom prst="rect">
            <a:avLst/>
          </a:prstGeom>
          <a:noFill/>
          <a:ln w="9525">
            <a:noFill/>
            <a:miter lim="800000"/>
            <a:headEnd/>
            <a:tailEnd/>
          </a:ln>
        </p:spPr>
      </p:pic>
    </p:spTree>
    <p:extLst>
      <p:ext uri="{BB962C8B-B14F-4D97-AF65-F5344CB8AC3E}">
        <p14:creationId xmlns:p14="http://schemas.microsoft.com/office/powerpoint/2010/main" val="11594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56584"/>
          </a:xfrm>
        </p:spPr>
        <p:txBody>
          <a:bodyPr>
            <a:normAutofit lnSpcReduction="10000"/>
          </a:bodyPr>
          <a:lstStyle/>
          <a:p>
            <a:pPr algn="just"/>
            <a:r>
              <a:rPr lang="fr-FR" dirty="0"/>
              <a:t>Une éolienne retient principalement quatre sous-ensembles.</a:t>
            </a:r>
          </a:p>
          <a:p>
            <a:pPr lvl="0" algn="just">
              <a:buFont typeface="Wingdings" pitchFamily="2" charset="2"/>
              <a:buChar char="Ø"/>
            </a:pPr>
            <a:r>
              <a:rPr lang="fr-FR" b="1" dirty="0"/>
              <a:t>le rotor</a:t>
            </a:r>
            <a:r>
              <a:rPr lang="fr-FR" dirty="0"/>
              <a:t>, partie rotative de l’éolienne placée en hauteur afin de capter des vents forts et réguliers. Il est composé </a:t>
            </a:r>
            <a:r>
              <a:rPr lang="fr-FR" dirty="0" smtClean="0"/>
              <a:t>des </a:t>
            </a:r>
            <a:r>
              <a:rPr lang="fr-FR" dirty="0"/>
              <a:t>pales (en général 3) en matériau composite qui sont mises en mouvement par l’énergie cinétique du vent. Reliées par un moyeu, ces dernières peuvent en moyenne mesurer chacune 25 à 60 m de long et tourner à une vitesse de 5 à 25 tours par minute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700808"/>
            <a:ext cx="8352928" cy="2880320"/>
          </a:xfrm>
        </p:spPr>
        <p:txBody>
          <a:bodyPr>
            <a:normAutofit/>
          </a:bodyPr>
          <a:lstStyle/>
          <a:p>
            <a:pPr lvl="0" algn="just">
              <a:buNone/>
            </a:pPr>
            <a:r>
              <a:rPr lang="fr-FR" b="1" u="sng" dirty="0" smtClean="0"/>
              <a:t>3- Silicium amorphe</a:t>
            </a:r>
            <a:endParaRPr lang="fr-FR" dirty="0" smtClean="0"/>
          </a:p>
          <a:p>
            <a:pPr algn="just">
              <a:buNone/>
            </a:pPr>
            <a:r>
              <a:rPr lang="fr-FR" dirty="0" smtClean="0"/>
              <a:t>Le silicium lors de sa transformation, produit un gaz, qui est projeté sur une feuille de verre. La cellule est gris très foncé. C'est la cellule des calculatrices et des montres dites "solaires".</a:t>
            </a:r>
          </a:p>
          <a:p>
            <a:pPr algn="just">
              <a:buNone/>
            </a:pPr>
            <a:endParaRPr lang="fr-FR" dirty="0" smtClean="0"/>
          </a:p>
        </p:txBody>
      </p:sp>
    </p:spTree>
    <p:extLst>
      <p:ext uri="{BB962C8B-B14F-4D97-AF65-F5344CB8AC3E}">
        <p14:creationId xmlns:p14="http://schemas.microsoft.com/office/powerpoint/2010/main" val="1137200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708920"/>
            <a:ext cx="7772400" cy="1470025"/>
          </a:xfrm>
          <a:solidFill>
            <a:schemeClr val="bg2">
              <a:lumMod val="75000"/>
            </a:schemeClr>
          </a:solidFill>
        </p:spPr>
        <p:txBody>
          <a:bodyPr/>
          <a:lstStyle/>
          <a:p>
            <a:r>
              <a:rPr lang="fr-FR" b="1" dirty="0" smtClean="0"/>
              <a:t>Capteurs Thermiques Basse Température</a:t>
            </a:r>
            <a:endParaRPr lang="fr-FR" b="1" dirty="0"/>
          </a:p>
        </p:txBody>
      </p:sp>
    </p:spTree>
    <p:extLst>
      <p:ext uri="{BB962C8B-B14F-4D97-AF65-F5344CB8AC3E}">
        <p14:creationId xmlns:p14="http://schemas.microsoft.com/office/powerpoint/2010/main" val="3801655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899592" y="332656"/>
            <a:ext cx="7416824" cy="4608512"/>
          </a:xfrm>
          <a:prstGeom prst="rect">
            <a:avLst/>
          </a:prstGeom>
          <a:noFill/>
          <a:ln w="9525">
            <a:noFill/>
            <a:miter lim="800000"/>
            <a:headEnd/>
            <a:tailEnd/>
          </a:ln>
        </p:spPr>
      </p:pic>
      <p:sp>
        <p:nvSpPr>
          <p:cNvPr id="3" name="Rectangle 2"/>
          <p:cNvSpPr/>
          <p:nvPr/>
        </p:nvSpPr>
        <p:spPr>
          <a:xfrm>
            <a:off x="251520" y="4941168"/>
            <a:ext cx="8640960" cy="1477328"/>
          </a:xfrm>
          <a:prstGeom prst="rect">
            <a:avLst/>
          </a:prstGeom>
        </p:spPr>
        <p:txBody>
          <a:bodyPr wrap="square">
            <a:spAutoFit/>
          </a:bodyPr>
          <a:lstStyle/>
          <a:p>
            <a:pPr lvl="0" algn="just" fontAlgn="base">
              <a:spcBef>
                <a:spcPct val="0"/>
              </a:spcBef>
              <a:spcAft>
                <a:spcPct val="0"/>
              </a:spcAft>
            </a:pPr>
            <a:r>
              <a:rPr lang="fr-FR" b="1" dirty="0" smtClean="0">
                <a:ea typeface="Calibri" pitchFamily="34" charset="0"/>
                <a:cs typeface="Arial" pitchFamily="34" charset="0"/>
              </a:rPr>
              <a:t> Le capteur solaire (1) absorbe l'énergie des rayons du soleil et la restitue sous forme de chaleur, ce capteur est en général placé sur le toit. </a:t>
            </a:r>
            <a:endParaRPr lang="fr-FR" b="1" dirty="0" smtClean="0">
              <a:cs typeface="Arial" pitchFamily="34" charset="0"/>
            </a:endParaRPr>
          </a:p>
          <a:p>
            <a:pPr lvl="0" algn="just" eaLnBrk="0" fontAlgn="base" hangingPunct="0">
              <a:spcBef>
                <a:spcPct val="0"/>
              </a:spcBef>
              <a:spcAft>
                <a:spcPct val="0"/>
              </a:spcAft>
            </a:pPr>
            <a:r>
              <a:rPr lang="fr-FR" b="1" dirty="0" smtClean="0">
                <a:ea typeface="Calibri" pitchFamily="34" charset="0"/>
                <a:cs typeface="Arial" pitchFamily="34" charset="0"/>
              </a:rPr>
              <a:t>     Le circuit primaire (2) transporte la chaleur, il est étanche, calorifugé et contient de l'eau additionnée d'antigel. Ce liquide s'échauffe en passant dans les tubes du capteur, et se dirige vers un ballon de stockage.</a:t>
            </a:r>
            <a:endParaRPr lang="fr-FR" dirty="0"/>
          </a:p>
        </p:txBody>
      </p:sp>
    </p:spTree>
    <p:extLst>
      <p:ext uri="{BB962C8B-B14F-4D97-AF65-F5344CB8AC3E}">
        <p14:creationId xmlns:p14="http://schemas.microsoft.com/office/powerpoint/2010/main" val="2044465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23528" y="791408"/>
            <a:ext cx="85679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00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Arial" pitchFamily="34" charset="0"/>
              </a:rPr>
              <a:t>L'échangeur thermique (3) (serpentin) cède ses calories solaires à l'eau sanitaire. Le liquide refroidi, repart vers le capteur (4) ou il est à nouveau chauffé tant que l'ensoleillement reste efficace.</a:t>
            </a:r>
            <a:endParaRPr lang="fr-FR" sz="2000" b="1" dirty="0" smtClean="0">
              <a:cs typeface="Arial" pitchFamily="34" charset="0"/>
            </a:endParaRPr>
          </a:p>
          <a:p>
            <a:pPr marL="0" marR="0" lvl="0" indent="45000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Arial" pitchFamily="34" charset="0"/>
              </a:rPr>
              <a:t>Le ballon de stockage (5) ou le ballon solaire est une cuve métallique qui constitue la réserve d'eau sanitaire. L'eau froide du réseau (6) remplace l'eau chaude soutirée, elle sera de nouveau réchauffée à son tour par le liquide du circuit primaire.</a:t>
            </a:r>
            <a:endParaRPr lang="fr-FR" sz="2000" b="1" dirty="0" smtClean="0">
              <a:cs typeface="Arial" pitchFamily="34" charset="0"/>
            </a:endParaRPr>
          </a:p>
          <a:p>
            <a:pPr marL="0" marR="0" lvl="0" indent="45000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Arial" pitchFamily="34" charset="0"/>
              </a:rPr>
              <a:t>Le </a:t>
            </a:r>
            <a:r>
              <a:rPr kumimoji="0" lang="fr-FR" sz="2000" b="1" i="0" u="none" strike="noStrike" cap="none" normalizeH="0" baseline="0" dirty="0" err="1" smtClean="0">
                <a:ln>
                  <a:noFill/>
                </a:ln>
                <a:solidFill>
                  <a:schemeClr val="tx1"/>
                </a:solidFill>
                <a:effectLst/>
                <a:ea typeface="Calibri" pitchFamily="34" charset="0"/>
                <a:cs typeface="Arial" pitchFamily="34" charset="0"/>
              </a:rPr>
              <a:t>circulateur</a:t>
            </a:r>
            <a:r>
              <a:rPr kumimoji="0" lang="fr-FR" sz="2000" b="1" i="0" u="none" strike="noStrike" cap="none" normalizeH="0" baseline="0" dirty="0" smtClean="0">
                <a:ln>
                  <a:noFill/>
                </a:ln>
                <a:solidFill>
                  <a:schemeClr val="tx1"/>
                </a:solidFill>
                <a:effectLst/>
                <a:ea typeface="Calibri" pitchFamily="34" charset="0"/>
                <a:cs typeface="Arial" pitchFamily="34" charset="0"/>
              </a:rPr>
              <a:t> (7) met en mouvement le liquide caloporteur quand il est plus chaud que l'eau sanitaire du ballon. Son fonctionnement est commandé par un dispositif de régulation (8) jouant sur les différences de températures : si la sonde du ballon (10) est plus chaude que celle du capteur (9), la régulation coupe le </a:t>
            </a:r>
            <a:r>
              <a:rPr kumimoji="0" lang="fr-FR" sz="2000" b="1" i="0" u="none" strike="noStrike" cap="none" normalizeH="0" baseline="0" dirty="0" err="1" smtClean="0">
                <a:ln>
                  <a:noFill/>
                </a:ln>
                <a:solidFill>
                  <a:schemeClr val="tx1"/>
                </a:solidFill>
                <a:effectLst/>
                <a:ea typeface="Calibri" pitchFamily="34" charset="0"/>
                <a:cs typeface="Arial" pitchFamily="34" charset="0"/>
              </a:rPr>
              <a:t>circulateur</a:t>
            </a:r>
            <a:r>
              <a:rPr kumimoji="0" lang="fr-FR" sz="2000" b="1" i="0" u="none" strike="noStrike" cap="none" normalizeH="0" baseline="0" dirty="0" smtClean="0">
                <a:ln>
                  <a:noFill/>
                </a:ln>
                <a:solidFill>
                  <a:schemeClr val="tx1"/>
                </a:solidFill>
                <a:effectLst/>
                <a:ea typeface="Calibri" pitchFamily="34" charset="0"/>
                <a:cs typeface="Arial" pitchFamily="34" charset="0"/>
              </a:rPr>
              <a:t>. Sinon, le </a:t>
            </a:r>
            <a:r>
              <a:rPr kumimoji="0" lang="fr-FR" sz="2000" b="1" i="0" u="none" strike="noStrike" cap="none" normalizeH="0" baseline="0" dirty="0" err="1" smtClean="0">
                <a:ln>
                  <a:noFill/>
                </a:ln>
                <a:solidFill>
                  <a:schemeClr val="tx1"/>
                </a:solidFill>
                <a:effectLst/>
                <a:ea typeface="Calibri" pitchFamily="34" charset="0"/>
                <a:cs typeface="Arial" pitchFamily="34" charset="0"/>
              </a:rPr>
              <a:t>circulateur</a:t>
            </a:r>
            <a:r>
              <a:rPr kumimoji="0" lang="fr-FR" sz="2000" b="1" i="0" u="none" strike="noStrike" cap="none" normalizeH="0" baseline="0" dirty="0" smtClean="0">
                <a:ln>
                  <a:noFill/>
                </a:ln>
                <a:solidFill>
                  <a:schemeClr val="tx1"/>
                </a:solidFill>
                <a:effectLst/>
                <a:ea typeface="Calibri" pitchFamily="34" charset="0"/>
                <a:cs typeface="Arial" pitchFamily="34" charset="0"/>
              </a:rPr>
              <a:t> est remis en route et le liquide primaire réchauffe l'eau sanitaire du ballon.</a:t>
            </a:r>
            <a:endParaRPr lang="fr-FR" sz="2000" b="1" dirty="0" smtClean="0">
              <a:cs typeface="Arial" pitchFamily="34" charset="0"/>
            </a:endParaRPr>
          </a:p>
          <a:p>
            <a:pPr marL="0" marR="0" lvl="0" indent="45000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Arial" pitchFamily="34" charset="0"/>
              </a:rPr>
              <a:t>En hiver ou lors de longue période de mauvais temps, la totalité de la production d'eau chaude ne peut être assurée par cette énergie solaire, un dispositif d'appoint (résistance ou serpentin raccordé à une chaudière d'appoint (12) prend donc le relais et reconstitue un stock d'eau chaude.</a:t>
            </a:r>
            <a:endParaRPr kumimoji="0" lang="fr-FR" sz="20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73929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60040" y="470858"/>
            <a:ext cx="8388424" cy="59400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00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Un chauffe-eau solaire est toujours composé de quatre parties : </a:t>
            </a:r>
            <a:endParaRPr kumimoji="0" lang="fr-FR" sz="20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Le système de charge</a:t>
            </a:r>
            <a:endParaRPr kumimoji="0" lang="fr-FR" sz="2000" b="1" i="0" u="none" strike="noStrike" cap="none" normalizeH="0" baseline="0" dirty="0" smtClean="0">
              <a:ln>
                <a:noFill/>
              </a:ln>
              <a:effectLst/>
              <a:cs typeface="Arial" pitchFamily="34"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Le système de charge comprend les capteurs solaires, la boucle primaire ou solaire et un échangeur de chaleur.</a:t>
            </a:r>
            <a:endParaRPr kumimoji="0" lang="fr-FR" sz="20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Le système de stockage</a:t>
            </a:r>
            <a:endParaRPr kumimoji="0" lang="fr-FR" sz="2000" b="1" i="0" u="none" strike="noStrike" cap="none" normalizeH="0" baseline="0" dirty="0" smtClean="0">
              <a:ln>
                <a:noFill/>
              </a:ln>
              <a:effectLst/>
              <a:cs typeface="Arial" pitchFamily="34"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Il s’agit généralement d’un ou plusieurs ballon(s) d’eau bien isolé(s) thermiquement. Le stockage permet de différer la demande de puisage par rapport au moment de la production solaire.</a:t>
            </a:r>
            <a:endParaRPr kumimoji="0" lang="fr-FR" sz="20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Le système d’appoint</a:t>
            </a:r>
            <a:endParaRPr kumimoji="0" lang="fr-FR" sz="2000" b="1" i="0" u="none" strike="noStrike" cap="none" normalizeH="0" baseline="0" dirty="0" smtClean="0">
              <a:ln>
                <a:noFill/>
              </a:ln>
              <a:effectLst/>
              <a:cs typeface="Arial" pitchFamily="34"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Pendant une bonne partie de l’année, un appoint de chaleur est nécessaire pour atteindre la température minimale de la boucle sanitaire (en général 60 °C). Cet appoint de chaleur peut être fourni par un moyen traditionnel de production de chaleur (chaudière, résistance électrique, pompe à chaleur,…).</a:t>
            </a:r>
            <a:endParaRPr kumimoji="0" lang="fr-FR" sz="20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Le système de décharge</a:t>
            </a:r>
            <a:endParaRPr kumimoji="0" lang="fr-FR" sz="2000" b="1" i="0" u="none" strike="noStrike" cap="none" normalizeH="0" baseline="0" dirty="0" smtClean="0">
              <a:ln>
                <a:noFill/>
              </a:ln>
              <a:effectLst/>
              <a:cs typeface="Arial" pitchFamily="34"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C’est la partie de l’installation qui distribue l’eau chaude sanitaire aux différents points de puisage.</a:t>
            </a:r>
            <a:endParaRPr kumimoji="0" lang="fr-FR" sz="2000" b="1"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3538120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76490"/>
            <a:ext cx="8568952" cy="6724918"/>
          </a:xfrm>
          <a:prstGeom prst="rect">
            <a:avLst/>
          </a:prstGeom>
        </p:spPr>
        <p:txBody>
          <a:bodyPr wrap="square">
            <a:spAutoFit/>
          </a:bodyPr>
          <a:lstStyle/>
          <a:p>
            <a:pPr lvl="0" indent="450000" algn="just" eaLnBrk="0" fontAlgn="base" hangingPunct="0">
              <a:spcBef>
                <a:spcPct val="0"/>
              </a:spcBef>
              <a:spcAft>
                <a:spcPct val="0"/>
              </a:spcAft>
            </a:pPr>
            <a:r>
              <a:rPr lang="fr-FR" b="1" dirty="0" smtClean="0">
                <a:ea typeface="Times New Roman" pitchFamily="18" charset="0"/>
                <a:cs typeface="Times New Roman" pitchFamily="18" charset="0"/>
              </a:rPr>
              <a:t>Caractéristiques essentielles d’un fluide solaire</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Stable jusqu’à la température de stagnation maximale ;</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Protégé contre le gel.</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Non corrosif ;</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Capacité thermique élevée ;</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Viscosité réduite ;</a:t>
            </a:r>
            <a:endParaRPr lang="fr-FR" b="1" dirty="0" smtClean="0">
              <a:cs typeface="Arial" pitchFamily="34" charset="0"/>
            </a:endParaRPr>
          </a:p>
          <a:p>
            <a:pPr lvl="0" indent="450000" algn="just" eaLnBrk="0" fontAlgn="base" hangingPunct="0">
              <a:spcBef>
                <a:spcPct val="0"/>
              </a:spcBef>
              <a:spcAft>
                <a:spcPct val="0"/>
              </a:spcAft>
              <a:buFontTx/>
              <a:buChar char="•"/>
            </a:pPr>
            <a:r>
              <a:rPr lang="fr-FR" b="1" dirty="0" smtClean="0">
                <a:ea typeface="Times New Roman" pitchFamily="18" charset="0"/>
                <a:cs typeface="Times New Roman" pitchFamily="18" charset="0"/>
              </a:rPr>
              <a:t>Prix réduit et disponibilité.</a:t>
            </a:r>
          </a:p>
          <a:p>
            <a:pPr lvl="0" indent="450000" eaLnBrk="0" fontAlgn="base" hangingPunct="0">
              <a:spcBef>
                <a:spcPct val="0"/>
              </a:spcBef>
              <a:spcAft>
                <a:spcPts val="1200"/>
              </a:spcAft>
            </a:pPr>
            <a:r>
              <a:rPr lang="fr-FR" b="1" dirty="0" smtClean="0">
                <a:ea typeface="Times New Roman" pitchFamily="18" charset="0"/>
                <a:cs typeface="Times New Roman" pitchFamily="18" charset="0"/>
              </a:rPr>
              <a:t>En pratique, on utilise généralement un mélange d’eau et de glycol comme par exemple :</a:t>
            </a:r>
            <a:endParaRPr lang="fr-FR" b="1" dirty="0" smtClean="0">
              <a:cs typeface="Arial" pitchFamily="34" charset="0"/>
            </a:endParaRPr>
          </a:p>
          <a:p>
            <a:pPr lvl="0" algn="ctr" eaLnBrk="0" fontAlgn="base" hangingPunct="0">
              <a:lnSpc>
                <a:spcPct val="150000"/>
              </a:lnSpc>
              <a:spcBef>
                <a:spcPts val="600"/>
              </a:spcBef>
              <a:spcAft>
                <a:spcPts val="600"/>
              </a:spcAft>
            </a:pPr>
            <a:r>
              <a:rPr lang="fr-FR" b="1" i="1" dirty="0" smtClean="0">
                <a:ea typeface="Times New Roman" pitchFamily="18" charset="0"/>
                <a:cs typeface="Times New Roman" pitchFamily="18" charset="0"/>
              </a:rPr>
              <a:t>Éthylène glycol </a:t>
            </a:r>
            <a:r>
              <a:rPr lang="fr-FR" b="1" dirty="0" smtClean="0">
                <a:ea typeface="Times New Roman" pitchFamily="18" charset="0"/>
                <a:cs typeface="Times New Roman" pitchFamily="18" charset="0"/>
              </a:rPr>
              <a:t>(C</a:t>
            </a:r>
            <a:r>
              <a:rPr lang="fr-FR" b="1" baseline="-30000" dirty="0" smtClean="0">
                <a:ea typeface="Times New Roman" pitchFamily="18" charset="0"/>
                <a:cs typeface="Times New Roman" pitchFamily="18" charset="0"/>
              </a:rPr>
              <a:t>2</a:t>
            </a:r>
            <a:r>
              <a:rPr lang="fr-FR" b="1" dirty="0" smtClean="0">
                <a:ea typeface="Times New Roman" pitchFamily="18" charset="0"/>
                <a:cs typeface="Times New Roman" pitchFamily="18" charset="0"/>
              </a:rPr>
              <a:t>H6O</a:t>
            </a:r>
            <a:r>
              <a:rPr lang="fr-FR" b="1" baseline="-30000" dirty="0" smtClean="0">
                <a:ea typeface="Times New Roman" pitchFamily="18" charset="0"/>
                <a:cs typeface="Times New Roman" pitchFamily="18" charset="0"/>
              </a:rPr>
              <a:t>2</a:t>
            </a:r>
            <a:r>
              <a:rPr lang="fr-FR" b="1" dirty="0" smtClean="0">
                <a:ea typeface="Times New Roman" pitchFamily="18" charset="0"/>
                <a:cs typeface="Times New Roman" pitchFamily="18" charset="0"/>
              </a:rPr>
              <a:t>)</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Capacité thermique : 2 410 J.kg-1.K-1</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Température de fusion : – 13 °C</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Température d’ébullition : 198 °C</a:t>
            </a:r>
          </a:p>
          <a:p>
            <a:pPr lvl="0" algn="ctr" eaLnBrk="0" fontAlgn="base" hangingPunct="0">
              <a:lnSpc>
                <a:spcPct val="150000"/>
              </a:lnSpc>
              <a:spcBef>
                <a:spcPts val="1200"/>
              </a:spcBef>
              <a:spcAft>
                <a:spcPts val="600"/>
              </a:spcAft>
            </a:pPr>
            <a:r>
              <a:rPr lang="fr-FR" b="1" i="1" dirty="0" smtClean="0">
                <a:ea typeface="Times New Roman" pitchFamily="18" charset="0"/>
                <a:cs typeface="Times New Roman" pitchFamily="18" charset="0"/>
              </a:rPr>
              <a:t>Polypropylène glycol</a:t>
            </a:r>
            <a:r>
              <a:rPr lang="fr-FR" b="1" dirty="0" smtClean="0">
                <a:ea typeface="Times New Roman" pitchFamily="18" charset="0"/>
                <a:cs typeface="Times New Roman" pitchFamily="18" charset="0"/>
              </a:rPr>
              <a:t> (C</a:t>
            </a:r>
            <a:r>
              <a:rPr lang="fr-FR" b="1" baseline="-30000" dirty="0" smtClean="0">
                <a:ea typeface="Times New Roman" pitchFamily="18" charset="0"/>
                <a:cs typeface="Times New Roman" pitchFamily="18" charset="0"/>
              </a:rPr>
              <a:t>3</a:t>
            </a:r>
            <a:r>
              <a:rPr lang="fr-FR" b="1" dirty="0" smtClean="0">
                <a:ea typeface="Times New Roman" pitchFamily="18" charset="0"/>
                <a:cs typeface="Times New Roman" pitchFamily="18" charset="0"/>
              </a:rPr>
              <a:t>H8O</a:t>
            </a:r>
            <a:r>
              <a:rPr lang="fr-FR" b="1" baseline="-30000" dirty="0" smtClean="0">
                <a:ea typeface="Times New Roman" pitchFamily="18" charset="0"/>
                <a:cs typeface="Times New Roman" pitchFamily="18" charset="0"/>
              </a:rPr>
              <a:t>2</a:t>
            </a:r>
            <a:r>
              <a:rPr lang="fr-FR" b="1" dirty="0" smtClean="0">
                <a:ea typeface="Times New Roman" pitchFamily="18" charset="0"/>
                <a:cs typeface="Times New Roman" pitchFamily="18" charset="0"/>
              </a:rPr>
              <a:t>)</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Capacité thermique: 2 500 J.kg-1.K-1</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Température de fusion : – 59 °C</a:t>
            </a:r>
            <a:br>
              <a:rPr lang="fr-FR" b="1" dirty="0" smtClean="0">
                <a:ea typeface="Times New Roman" pitchFamily="18" charset="0"/>
                <a:cs typeface="Times New Roman" pitchFamily="18" charset="0"/>
              </a:rPr>
            </a:br>
            <a:r>
              <a:rPr lang="fr-FR" b="1" dirty="0" smtClean="0">
                <a:ea typeface="Times New Roman" pitchFamily="18" charset="0"/>
                <a:cs typeface="Times New Roman" pitchFamily="18" charset="0"/>
              </a:rPr>
              <a:t>Température d’ébullition : 188 °C</a:t>
            </a:r>
            <a:endParaRPr lang="fr-FR" b="1" dirty="0" smtClean="0">
              <a:cs typeface="Arial" pitchFamily="34" charset="0"/>
            </a:endParaRPr>
          </a:p>
          <a:p>
            <a:pPr lvl="0" indent="450000" algn="just" eaLnBrk="0" fontAlgn="base" hangingPunct="0">
              <a:spcBef>
                <a:spcPct val="0"/>
              </a:spcBef>
              <a:spcAft>
                <a:spcPct val="0"/>
              </a:spcAft>
              <a:buFontTx/>
              <a:buChar char="•"/>
            </a:pPr>
            <a:endParaRPr lang="fr-FR" dirty="0"/>
          </a:p>
        </p:txBody>
      </p:sp>
    </p:spTree>
    <p:extLst>
      <p:ext uri="{BB962C8B-B14F-4D97-AF65-F5344CB8AC3E}">
        <p14:creationId xmlns:p14="http://schemas.microsoft.com/office/powerpoint/2010/main" val="813785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1520" y="620688"/>
            <a:ext cx="8665232" cy="10926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1" i="0" u="sng" strike="noStrike" cap="none" normalizeH="0" baseline="0" dirty="0" smtClean="0">
                <a:ln>
                  <a:noFill/>
                </a:ln>
                <a:effectLst/>
                <a:ea typeface="Times New Roman" pitchFamily="18" charset="0"/>
                <a:cs typeface="Times New Roman" pitchFamily="18" charset="0"/>
              </a:rPr>
              <a:t>Les capteurs plans vitrés</a:t>
            </a:r>
            <a:endParaRPr kumimoji="0" lang="fr-FR" sz="20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Il s’agit des capteurs que l’on rencontre le plus souvent ; Selon les modèles, différents types de réseaux hydrauliques internes aux capteurs existent :</a:t>
            </a:r>
          </a:p>
        </p:txBody>
      </p:sp>
      <p:pic>
        <p:nvPicPr>
          <p:cNvPr id="27649" name="Image 16" descr="Schéma différents types de réseaux hydrauliques internes."/>
          <p:cNvPicPr>
            <a:picLocks noChangeAspect="1" noChangeArrowheads="1"/>
          </p:cNvPicPr>
          <p:nvPr/>
        </p:nvPicPr>
        <p:blipFill>
          <a:blip r:embed="rId2" cstate="print"/>
          <a:srcRect/>
          <a:stretch>
            <a:fillRect/>
          </a:stretch>
        </p:blipFill>
        <p:spPr bwMode="auto">
          <a:xfrm>
            <a:off x="395536" y="2060848"/>
            <a:ext cx="8280920" cy="4104456"/>
          </a:xfrm>
          <a:prstGeom prst="rect">
            <a:avLst/>
          </a:prstGeom>
          <a:noFill/>
        </p:spPr>
      </p:pic>
      <p:sp>
        <p:nvSpPr>
          <p:cNvPr id="27651" name="Rectangle 3"/>
          <p:cNvSpPr>
            <a:spLocks noChangeArrowheads="1"/>
          </p:cNvSpPr>
          <p:nvPr/>
        </p:nvSpPr>
        <p:spPr bwMode="auto">
          <a:xfrm>
            <a:off x="0" y="29051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609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8032" y="332656"/>
            <a:ext cx="8604448" cy="232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fr-FR" sz="2000" b="1" i="0" u="sng" strike="noStrike" cap="none" normalizeH="0" baseline="0" dirty="0" smtClean="0">
                <a:ln>
                  <a:noFill/>
                </a:ln>
                <a:effectLst/>
                <a:ea typeface="Times New Roman" pitchFamily="18" charset="0"/>
                <a:cs typeface="Times New Roman" pitchFamily="18" charset="0"/>
              </a:rPr>
              <a:t>Les tubes sous vide avec absorbeurs sur ailette en cuivre</a:t>
            </a:r>
            <a:endParaRPr kumimoji="0" lang="fr-FR" sz="2000" b="1" i="0" u="sng" strike="noStrike" cap="none" normalizeH="0" baseline="0" dirty="0" smtClean="0">
              <a:ln>
                <a:noFill/>
              </a:ln>
              <a:effectLst/>
              <a:cs typeface="Arial" pitchFamily="34" charset="0"/>
            </a:endParaRPr>
          </a:p>
          <a:p>
            <a:pPr marL="0" marR="0" lvl="0" indent="45000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effectLst/>
                <a:ea typeface="Times New Roman" pitchFamily="18" charset="0"/>
                <a:cs typeface="Times New Roman" pitchFamily="18" charset="0"/>
              </a:rPr>
              <a:t>L’absorbeur de ce type de capteur est déposé sur une structure en cuivre placée dans le tube. Ce type d’absorbeur sur cuivre possède une meilleure </a:t>
            </a:r>
            <a:r>
              <a:rPr kumimoji="0" lang="fr-FR" sz="2000" b="1" i="0" strike="noStrike" cap="none" normalizeH="0" baseline="0" dirty="0" smtClean="0">
                <a:ln>
                  <a:noFill/>
                </a:ln>
                <a:effectLst/>
                <a:ea typeface="Times New Roman" pitchFamily="18" charset="0"/>
                <a:cs typeface="Times New Roman" pitchFamily="18" charset="0"/>
                <a:hlinkClick r:id="rId2"/>
              </a:rPr>
              <a:t>sélectivité</a:t>
            </a:r>
            <a:r>
              <a:rPr kumimoji="0" lang="fr-FR" sz="2000" b="1" i="0" u="none" strike="noStrike" cap="none" normalizeH="0" baseline="0" dirty="0" smtClean="0">
                <a:ln>
                  <a:noFill/>
                </a:ln>
                <a:effectLst/>
                <a:ea typeface="Times New Roman" pitchFamily="18" charset="0"/>
                <a:cs typeface="Times New Roman" pitchFamily="18" charset="0"/>
              </a:rPr>
              <a:t> que celui déposé sur le verre (et donc procure un rendement optique plus élevé au capteur). L’avantage principal est que l’absorbeur peut être orienté différemment par rapport à son support. Cela peut être avantageux pour des applications en façade par exemple.</a:t>
            </a:r>
            <a:endParaRPr kumimoji="0" lang="fr-FR" sz="2000" b="1" i="0" u="none" strike="noStrike" cap="none" normalizeH="0" baseline="0" dirty="0" smtClean="0">
              <a:ln>
                <a:noFill/>
              </a:ln>
              <a:effectLst/>
              <a:cs typeface="Arial" pitchFamily="34" charset="0"/>
            </a:endParaRPr>
          </a:p>
        </p:txBody>
      </p:sp>
      <p:pic>
        <p:nvPicPr>
          <p:cNvPr id="5" name="Image 4" descr="https://energieplus-lesite.be/wp-content/uploads/2019/03/RTEmagicC_Capteurs_tubulaires_a_06.png.png"/>
          <p:cNvPicPr/>
          <p:nvPr/>
        </p:nvPicPr>
        <p:blipFill>
          <a:blip r:embed="rId3" cstate="print"/>
          <a:srcRect/>
          <a:stretch>
            <a:fillRect/>
          </a:stretch>
        </p:blipFill>
        <p:spPr bwMode="auto">
          <a:xfrm>
            <a:off x="288032" y="2852936"/>
            <a:ext cx="3995936" cy="2664296"/>
          </a:xfrm>
          <a:prstGeom prst="rect">
            <a:avLst/>
          </a:prstGeom>
          <a:noFill/>
          <a:ln w="9525">
            <a:noFill/>
            <a:miter lim="800000"/>
            <a:headEnd/>
            <a:tailEnd/>
          </a:ln>
        </p:spPr>
      </p:pic>
      <p:pic>
        <p:nvPicPr>
          <p:cNvPr id="6" name="Image 5" descr="Schéma principe du caloduc."/>
          <p:cNvPicPr/>
          <p:nvPr/>
        </p:nvPicPr>
        <p:blipFill>
          <a:blip r:embed="rId4" cstate="print"/>
          <a:srcRect/>
          <a:stretch>
            <a:fillRect/>
          </a:stretch>
        </p:blipFill>
        <p:spPr bwMode="auto">
          <a:xfrm>
            <a:off x="4644008" y="2852936"/>
            <a:ext cx="4032448" cy="2664296"/>
          </a:xfrm>
          <a:prstGeom prst="rect">
            <a:avLst/>
          </a:prstGeom>
          <a:noFill/>
          <a:ln w="9525">
            <a:noFill/>
            <a:miter lim="800000"/>
            <a:headEnd/>
            <a:tailEnd/>
          </a:ln>
        </p:spPr>
      </p:pic>
      <p:sp>
        <p:nvSpPr>
          <p:cNvPr id="7" name="Rectangle 6"/>
          <p:cNvSpPr/>
          <p:nvPr/>
        </p:nvSpPr>
        <p:spPr>
          <a:xfrm>
            <a:off x="467544" y="5805264"/>
            <a:ext cx="3644459" cy="400110"/>
          </a:xfrm>
          <a:prstGeom prst="rect">
            <a:avLst/>
          </a:prstGeom>
        </p:spPr>
        <p:txBody>
          <a:bodyPr wrap="none">
            <a:spAutoFit/>
          </a:bodyPr>
          <a:lstStyle/>
          <a:p>
            <a:r>
              <a:rPr lang="fr-FR" sz="2000" b="1" dirty="0" smtClean="0"/>
              <a:t>Les capteurs à circulation directe</a:t>
            </a:r>
            <a:endParaRPr lang="fr-FR" sz="2000" dirty="0"/>
          </a:p>
        </p:txBody>
      </p:sp>
      <p:sp>
        <p:nvSpPr>
          <p:cNvPr id="8" name="Rectangle 7"/>
          <p:cNvSpPr/>
          <p:nvPr/>
        </p:nvSpPr>
        <p:spPr>
          <a:xfrm>
            <a:off x="5329501" y="5589240"/>
            <a:ext cx="2554867" cy="707886"/>
          </a:xfrm>
          <a:prstGeom prst="rect">
            <a:avLst/>
          </a:prstGeom>
        </p:spPr>
        <p:txBody>
          <a:bodyPr wrap="none">
            <a:spAutoFit/>
          </a:bodyPr>
          <a:lstStyle/>
          <a:p>
            <a:r>
              <a:rPr lang="fr-FR" sz="2000" b="1" dirty="0" smtClean="0"/>
              <a:t>Les capteurs à caloduc</a:t>
            </a:r>
          </a:p>
          <a:p>
            <a:pPr algn="ctr"/>
            <a:r>
              <a:rPr lang="fr-FR" sz="2000" b="1" dirty="0" smtClean="0"/>
              <a:t> (ou </a:t>
            </a:r>
            <a:r>
              <a:rPr lang="fr-FR" sz="2000" b="1" dirty="0" err="1" smtClean="0"/>
              <a:t>heat</a:t>
            </a:r>
            <a:r>
              <a:rPr lang="fr-FR" sz="2000" b="1" dirty="0" smtClean="0"/>
              <a:t> pipe)</a:t>
            </a:r>
            <a:endParaRPr lang="fr-FR" sz="2000" dirty="0"/>
          </a:p>
        </p:txBody>
      </p:sp>
    </p:spTree>
    <p:extLst>
      <p:ext uri="{BB962C8B-B14F-4D97-AF65-F5344CB8AC3E}">
        <p14:creationId xmlns:p14="http://schemas.microsoft.com/office/powerpoint/2010/main" val="1294443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708920"/>
            <a:ext cx="7772400" cy="1470025"/>
          </a:xfrm>
          <a:solidFill>
            <a:schemeClr val="bg2">
              <a:lumMod val="75000"/>
            </a:schemeClr>
          </a:solidFill>
        </p:spPr>
        <p:txBody>
          <a:bodyPr/>
          <a:lstStyle/>
          <a:p>
            <a:r>
              <a:rPr lang="fr-FR" b="1" u="dbl" dirty="0" smtClean="0"/>
              <a:t>La Technologie Du Capteur Solaire Parabolique </a:t>
            </a:r>
            <a:endParaRPr lang="fr-FR" dirty="0"/>
          </a:p>
        </p:txBody>
      </p:sp>
    </p:spTree>
    <p:extLst>
      <p:ext uri="{BB962C8B-B14F-4D97-AF65-F5344CB8AC3E}">
        <p14:creationId xmlns:p14="http://schemas.microsoft.com/office/powerpoint/2010/main" val="2236749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7293"/>
            <a:ext cx="8229600" cy="4525963"/>
          </a:xfrm>
        </p:spPr>
        <p:txBody>
          <a:bodyPr/>
          <a:lstStyle/>
          <a:p>
            <a:pPr algn="just"/>
            <a:r>
              <a:rPr lang="fr-FR" dirty="0"/>
              <a:t> Le principe du CSP est d´utiliser l´énergie gratuite et abondante du soleil comme substitut aux combustibles fossiles. En concentrant les rayons du soleil au moyen de miroir focalisant sur un récepteur dans lequel circule un fluide, il est soit possible de générer de la vapeur qui sera utilisée dans les procédés industriels, soit de générer de l´électricité au moyen d´un turbo-alternateur.</a:t>
            </a:r>
          </a:p>
        </p:txBody>
      </p:sp>
    </p:spTree>
    <p:extLst>
      <p:ext uri="{BB962C8B-B14F-4D97-AF65-F5344CB8AC3E}">
        <p14:creationId xmlns:p14="http://schemas.microsoft.com/office/powerpoint/2010/main" val="374163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1877"/>
            <a:ext cx="8229600" cy="4713387"/>
          </a:xfrm>
        </p:spPr>
        <p:txBody>
          <a:bodyPr/>
          <a:lstStyle/>
          <a:p>
            <a:pPr lvl="0" algn="just">
              <a:buFont typeface="Wingdings" pitchFamily="2" charset="2"/>
              <a:buChar char="Ø"/>
            </a:pPr>
            <a:r>
              <a:rPr lang="fr-FR" b="1" dirty="0"/>
              <a:t>la nacelle</a:t>
            </a:r>
            <a:r>
              <a:rPr lang="fr-FR" dirty="0"/>
              <a:t>, structure soutenue par le mât abritant les différents éléments mécaniques. On distingue les éoliennes à entraînement direct de celles équipées ﻿de train </a:t>
            </a:r>
            <a:r>
              <a:rPr lang="fr-FR" dirty="0" smtClean="0"/>
              <a:t>d’engrenages</a:t>
            </a:r>
            <a:r>
              <a:rPr lang="fr-FR" baseline="30000" dirty="0"/>
              <a:t> </a:t>
            </a:r>
            <a:r>
              <a:rPr lang="fr-FR" dirty="0"/>
              <a:t>(multiplicateur/réducteur) selon le type d’alternateur utilisé. Les alternateurs classiques requièrent une adaptation de la vitesse de rotation par rapport au mouvement initial du rotor.﻿</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31837"/>
            <a:ext cx="8229600" cy="5577483"/>
          </a:xfrm>
        </p:spPr>
        <p:txBody>
          <a:bodyPr>
            <a:normAutofit fontScale="92500" lnSpcReduction="10000"/>
          </a:bodyPr>
          <a:lstStyle/>
          <a:p>
            <a:r>
              <a:rPr lang="fr-FR" dirty="0"/>
              <a:t>On distingue</a:t>
            </a:r>
            <a:r>
              <a:rPr lang="fr-FR" b="1" dirty="0"/>
              <a:t> quatre technologies CSP</a:t>
            </a:r>
            <a:r>
              <a:rPr lang="fr-FR" dirty="0"/>
              <a:t> à l´heure actuelle :</a:t>
            </a:r>
          </a:p>
          <a:p>
            <a:pPr marL="514350" lvl="0" indent="-514350">
              <a:buFont typeface="+mj-lt"/>
              <a:buAutoNum type="arabicPeriod"/>
            </a:pPr>
            <a:r>
              <a:rPr lang="fr-FR" sz="3500" b="1" u="dbl" dirty="0" err="1"/>
              <a:t>Parabolic</a:t>
            </a:r>
            <a:r>
              <a:rPr lang="fr-FR" sz="3500" b="1" u="dbl" dirty="0"/>
              <a:t> </a:t>
            </a:r>
            <a:r>
              <a:rPr lang="fr-FR" sz="3500" b="1" u="dbl" dirty="0" err="1"/>
              <a:t>Trough</a:t>
            </a:r>
            <a:r>
              <a:rPr lang="fr-FR" sz="3500" u="dbl" dirty="0"/>
              <a:t> (Rigoles solaires) </a:t>
            </a:r>
          </a:p>
          <a:p>
            <a:pPr marL="0" indent="0">
              <a:buNone/>
            </a:pPr>
            <a:r>
              <a:rPr lang="fr-FR" dirty="0" smtClean="0"/>
              <a:t>De </a:t>
            </a:r>
            <a:r>
              <a:rPr lang="fr-FR" dirty="0"/>
              <a:t>longues bandes de miroir incurvées de </a:t>
            </a:r>
            <a:r>
              <a:rPr lang="fr-FR" dirty="0" smtClean="0"/>
              <a:t>façon parabolique </a:t>
            </a:r>
            <a:r>
              <a:rPr lang="fr-FR" dirty="0"/>
              <a:t>qui renvoient les rayons solaires sur </a:t>
            </a:r>
            <a:r>
              <a:rPr lang="fr-FR" dirty="0" smtClean="0"/>
              <a:t>un tube </a:t>
            </a:r>
            <a:r>
              <a:rPr lang="fr-FR" dirty="0"/>
              <a:t>central mobile (récepteur) dans </a:t>
            </a:r>
            <a:r>
              <a:rPr lang="fr-FR" dirty="0" smtClean="0"/>
              <a:t>lequel circule </a:t>
            </a:r>
            <a:r>
              <a:rPr lang="fr-FR" dirty="0"/>
              <a:t>un fluide caloporteur (huile, sel </a:t>
            </a:r>
            <a:r>
              <a:rPr lang="fr-FR" dirty="0" smtClean="0"/>
              <a:t>fondu, eau/vapeur</a:t>
            </a:r>
            <a:r>
              <a:rPr lang="fr-FR" dirty="0"/>
              <a:t>). Les miroirs, mobiles selon un </a:t>
            </a:r>
            <a:r>
              <a:rPr lang="fr-FR" dirty="0" smtClean="0"/>
              <a:t>axe, suivent </a:t>
            </a:r>
            <a:r>
              <a:rPr lang="fr-FR" dirty="0"/>
              <a:t>le soleil, assurant une exposition </a:t>
            </a:r>
            <a:r>
              <a:rPr lang="fr-FR" dirty="0" smtClean="0"/>
              <a:t>directe durant </a:t>
            </a:r>
            <a:r>
              <a:rPr lang="fr-FR" dirty="0"/>
              <a:t>toute la journée. La température du </a:t>
            </a:r>
            <a:r>
              <a:rPr lang="fr-FR" dirty="0" smtClean="0"/>
              <a:t>fluide est </a:t>
            </a:r>
            <a:r>
              <a:rPr lang="fr-FR" dirty="0"/>
              <a:t>limitée à 400°C et la capacité </a:t>
            </a:r>
            <a:r>
              <a:rPr lang="fr-FR" dirty="0" smtClean="0"/>
              <a:t>commerciale installée </a:t>
            </a:r>
            <a:r>
              <a:rPr lang="fr-FR" dirty="0"/>
              <a:t>peut atteindre 400 </a:t>
            </a:r>
            <a:r>
              <a:rPr lang="fr-FR" dirty="0" smtClean="0"/>
              <a:t>MW.</a:t>
            </a:r>
            <a:endParaRPr lang="fr-FR" dirty="0"/>
          </a:p>
          <a:p>
            <a:endParaRPr lang="fr-FR" dirty="0"/>
          </a:p>
        </p:txBody>
      </p:sp>
    </p:spTree>
    <p:extLst>
      <p:ext uri="{BB962C8B-B14F-4D97-AF65-F5344CB8AC3E}">
        <p14:creationId xmlns:p14="http://schemas.microsoft.com/office/powerpoint/2010/main" val="745167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611560" y="548680"/>
            <a:ext cx="4692724" cy="2471316"/>
          </a:xfrm>
          <a:prstGeom prst="rect">
            <a:avLst/>
          </a:prstGeom>
          <a:noFill/>
          <a:ln w="9525">
            <a:noFill/>
            <a:miter lim="800000"/>
            <a:headEnd/>
            <a:tailEnd/>
          </a:ln>
        </p:spPr>
      </p:pic>
      <p:pic>
        <p:nvPicPr>
          <p:cNvPr id="5" name="Image 4" descr="https://ars.els-cdn.com/content/image/3-s2.0-B9780128030226000071-f07-02-9780128030226.jpg?_"/>
          <p:cNvPicPr/>
          <p:nvPr/>
        </p:nvPicPr>
        <p:blipFill>
          <a:blip r:embed="rId3" cstate="print"/>
          <a:srcRect/>
          <a:stretch>
            <a:fillRect/>
          </a:stretch>
        </p:blipFill>
        <p:spPr bwMode="auto">
          <a:xfrm>
            <a:off x="755576" y="3356992"/>
            <a:ext cx="7272808" cy="3024336"/>
          </a:xfrm>
          <a:prstGeom prst="rect">
            <a:avLst/>
          </a:prstGeom>
          <a:noFill/>
          <a:ln w="9525">
            <a:noFill/>
            <a:miter lim="800000"/>
            <a:headEnd/>
            <a:tailEnd/>
          </a:ln>
        </p:spPr>
      </p:pic>
      <p:pic>
        <p:nvPicPr>
          <p:cNvPr id="6" name="Image 5"/>
          <p:cNvPicPr/>
          <p:nvPr/>
        </p:nvPicPr>
        <p:blipFill>
          <a:blip r:embed="rId4" cstate="print"/>
          <a:srcRect/>
          <a:stretch>
            <a:fillRect/>
          </a:stretch>
        </p:blipFill>
        <p:spPr bwMode="auto">
          <a:xfrm>
            <a:off x="5366412" y="836712"/>
            <a:ext cx="3094020" cy="1872208"/>
          </a:xfrm>
          <a:prstGeom prst="rect">
            <a:avLst/>
          </a:prstGeom>
          <a:noFill/>
          <a:ln w="9525">
            <a:noFill/>
            <a:miter lim="800000"/>
            <a:headEnd/>
            <a:tailEnd/>
          </a:ln>
        </p:spPr>
      </p:pic>
    </p:spTree>
    <p:extLst>
      <p:ext uri="{BB962C8B-B14F-4D97-AF65-F5344CB8AC3E}">
        <p14:creationId xmlns:p14="http://schemas.microsoft.com/office/powerpoint/2010/main" val="1244529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5"/>
            <a:ext cx="8229600" cy="2952327"/>
          </a:xfrm>
        </p:spPr>
        <p:txBody>
          <a:bodyPr/>
          <a:lstStyle/>
          <a:p>
            <a:pPr marL="514350" indent="-514350">
              <a:buFont typeface="+mj-lt"/>
              <a:buAutoNum type="arabicPeriod" startAt="2"/>
            </a:pPr>
            <a:r>
              <a:rPr lang="fr-FR" b="1" u="dbl" dirty="0"/>
              <a:t>Fresnel</a:t>
            </a:r>
            <a:r>
              <a:rPr lang="fr-FR" u="dbl" dirty="0"/>
              <a:t> </a:t>
            </a:r>
            <a:endParaRPr lang="fr-FR" u="dbl" dirty="0" smtClean="0"/>
          </a:p>
          <a:p>
            <a:pPr marL="0" indent="0" algn="just">
              <a:buNone/>
            </a:pPr>
            <a:r>
              <a:rPr lang="fr-FR" sz="2800" dirty="0" smtClean="0"/>
              <a:t>Similaire </a:t>
            </a:r>
            <a:r>
              <a:rPr lang="fr-FR" sz="2800" dirty="0"/>
              <a:t>au </a:t>
            </a:r>
            <a:r>
              <a:rPr lang="fr-FR" sz="2800" dirty="0" err="1"/>
              <a:t>Parabolic</a:t>
            </a:r>
            <a:r>
              <a:rPr lang="fr-FR" sz="2800" dirty="0"/>
              <a:t> </a:t>
            </a:r>
            <a:r>
              <a:rPr lang="fr-FR" sz="2800" dirty="0" err="1"/>
              <a:t>trough</a:t>
            </a:r>
            <a:r>
              <a:rPr lang="fr-FR" sz="2800" dirty="0"/>
              <a:t>, mais comportant des bandes de miroirs plats qui tournent individuellement pour concentrer les rayons sur un récepteur fixe qui contient le fluide caloriporteur. L´efficacité est moindre que les miroirs </a:t>
            </a:r>
            <a:r>
              <a:rPr lang="fr-FR" sz="2800" dirty="0" smtClean="0"/>
              <a:t>courbes.</a:t>
            </a:r>
            <a:endParaRPr lang="fr-FR" sz="2800" dirty="0"/>
          </a:p>
        </p:txBody>
      </p:sp>
      <p:pic>
        <p:nvPicPr>
          <p:cNvPr id="7" name="Image 6"/>
          <p:cNvPicPr/>
          <p:nvPr/>
        </p:nvPicPr>
        <p:blipFill>
          <a:blip r:embed="rId2" cstate="print"/>
          <a:srcRect/>
          <a:stretch>
            <a:fillRect/>
          </a:stretch>
        </p:blipFill>
        <p:spPr bwMode="auto">
          <a:xfrm>
            <a:off x="2411760" y="3284984"/>
            <a:ext cx="4320480" cy="3310111"/>
          </a:xfrm>
          <a:prstGeom prst="rect">
            <a:avLst/>
          </a:prstGeom>
          <a:noFill/>
          <a:ln w="9525">
            <a:noFill/>
            <a:miter lim="800000"/>
            <a:headEnd/>
            <a:tailEnd/>
          </a:ln>
        </p:spPr>
      </p:pic>
    </p:spTree>
    <p:extLst>
      <p:ext uri="{BB962C8B-B14F-4D97-AF65-F5344CB8AC3E}">
        <p14:creationId xmlns:p14="http://schemas.microsoft.com/office/powerpoint/2010/main" val="33469000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04056"/>
            <a:ext cx="8229600" cy="3340968"/>
          </a:xfrm>
        </p:spPr>
        <p:txBody>
          <a:bodyPr/>
          <a:lstStyle/>
          <a:p>
            <a:pPr marL="514350" indent="-514350">
              <a:buFont typeface="+mj-lt"/>
              <a:buAutoNum type="arabicPeriod" startAt="3"/>
            </a:pPr>
            <a:r>
              <a:rPr lang="fr-FR" b="1" u="dbl" dirty="0" err="1"/>
              <a:t>Tower</a:t>
            </a:r>
            <a:r>
              <a:rPr lang="fr-FR" u="dbl" dirty="0"/>
              <a:t> (Tour solaire)</a:t>
            </a:r>
            <a:r>
              <a:rPr lang="fr-FR" dirty="0"/>
              <a:t> </a:t>
            </a:r>
            <a:endParaRPr lang="fr-FR" dirty="0" smtClean="0"/>
          </a:p>
          <a:p>
            <a:pPr marL="0" indent="0" algn="just">
              <a:buNone/>
            </a:pPr>
            <a:r>
              <a:rPr lang="fr-FR" sz="2800" dirty="0" smtClean="0"/>
              <a:t>Une </a:t>
            </a:r>
            <a:r>
              <a:rPr lang="fr-FR" sz="2800" dirty="0"/>
              <a:t>tour (± 150 m) fait face à un champ d´ « héliostats », grands miroirs mobiles selon 2 axes, qui reflètent les rayons du soleil sur un récepteur unique situé en haut de la tour. Comme tous les rayons se concentrent en « un seul » point, des températures importantes sont atteintes (± 1000°C).</a:t>
            </a:r>
          </a:p>
        </p:txBody>
      </p:sp>
      <p:pic>
        <p:nvPicPr>
          <p:cNvPr id="6" name="Image 5"/>
          <p:cNvPicPr/>
          <p:nvPr/>
        </p:nvPicPr>
        <p:blipFill>
          <a:blip r:embed="rId2" cstate="print"/>
          <a:srcRect/>
          <a:stretch>
            <a:fillRect/>
          </a:stretch>
        </p:blipFill>
        <p:spPr bwMode="auto">
          <a:xfrm>
            <a:off x="2494409" y="3501008"/>
            <a:ext cx="4165823" cy="3024336"/>
          </a:xfrm>
          <a:prstGeom prst="rect">
            <a:avLst/>
          </a:prstGeom>
          <a:noFill/>
          <a:ln w="9525">
            <a:noFill/>
            <a:miter lim="800000"/>
            <a:headEnd/>
            <a:tailEnd/>
          </a:ln>
        </p:spPr>
      </p:pic>
    </p:spTree>
    <p:extLst>
      <p:ext uri="{BB962C8B-B14F-4D97-AF65-F5344CB8AC3E}">
        <p14:creationId xmlns:p14="http://schemas.microsoft.com/office/powerpoint/2010/main" val="2072490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hoto"/>
          <p:cNvPicPr>
            <a:picLocks noGrp="1"/>
          </p:cNvPicPr>
          <p:nvPr>
            <p:ph idx="1"/>
          </p:nvPr>
        </p:nvPicPr>
        <p:blipFill>
          <a:blip r:embed="rId2" cstate="print"/>
          <a:srcRect/>
          <a:stretch>
            <a:fillRect/>
          </a:stretch>
        </p:blipFill>
        <p:spPr bwMode="auto">
          <a:xfrm>
            <a:off x="899593" y="908720"/>
            <a:ext cx="7344815" cy="5040560"/>
          </a:xfrm>
          <a:prstGeom prst="rect">
            <a:avLst/>
          </a:prstGeom>
          <a:noFill/>
          <a:ln w="9525">
            <a:noFill/>
            <a:miter lim="800000"/>
            <a:headEnd/>
            <a:tailEnd/>
          </a:ln>
        </p:spPr>
      </p:pic>
    </p:spTree>
    <p:extLst>
      <p:ext uri="{BB962C8B-B14F-4D97-AF65-F5344CB8AC3E}">
        <p14:creationId xmlns:p14="http://schemas.microsoft.com/office/powerpoint/2010/main" val="2496155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3"/>
            <a:ext cx="8229600" cy="2664295"/>
          </a:xfrm>
        </p:spPr>
        <p:txBody>
          <a:bodyPr/>
          <a:lstStyle/>
          <a:p>
            <a:pPr marL="514350" indent="-514350">
              <a:buFont typeface="+mj-lt"/>
              <a:buAutoNum type="arabicPeriod" startAt="4"/>
            </a:pPr>
            <a:r>
              <a:rPr lang="fr-FR" b="1" u="dbl" dirty="0" err="1"/>
              <a:t>Dish</a:t>
            </a:r>
            <a:r>
              <a:rPr lang="fr-FR" b="1" u="dbl" dirty="0"/>
              <a:t> Stirling</a:t>
            </a:r>
            <a:r>
              <a:rPr lang="fr-FR" u="dbl" dirty="0"/>
              <a:t> </a:t>
            </a:r>
            <a:endParaRPr lang="fr-FR" u="dbl" dirty="0" smtClean="0"/>
          </a:p>
          <a:p>
            <a:pPr marL="0" indent="0" algn="just">
              <a:buNone/>
            </a:pPr>
            <a:r>
              <a:rPr lang="fr-FR" sz="3000" dirty="0" smtClean="0"/>
              <a:t>Un </a:t>
            </a:r>
            <a:r>
              <a:rPr lang="fr-FR" sz="3000" dirty="0"/>
              <a:t>réflecteur parabolique en forme d´assiette concentre les rayons sur un récepteur focal, lequel contient un fluide ou gaz chauffant permettant de générer de l´électricité dans un moteur Stirling.</a:t>
            </a:r>
          </a:p>
        </p:txBody>
      </p:sp>
      <p:pic>
        <p:nvPicPr>
          <p:cNvPr id="6" name="Image 5"/>
          <p:cNvPicPr/>
          <p:nvPr/>
        </p:nvPicPr>
        <p:blipFill>
          <a:blip r:embed="rId2" cstate="print"/>
          <a:srcRect/>
          <a:stretch>
            <a:fillRect/>
          </a:stretch>
        </p:blipFill>
        <p:spPr bwMode="auto">
          <a:xfrm>
            <a:off x="2123728" y="2956173"/>
            <a:ext cx="4824536" cy="3641179"/>
          </a:xfrm>
          <a:prstGeom prst="rect">
            <a:avLst/>
          </a:prstGeom>
          <a:noFill/>
          <a:ln w="9525">
            <a:noFill/>
            <a:miter lim="800000"/>
            <a:headEnd/>
            <a:tailEnd/>
          </a:ln>
        </p:spPr>
      </p:pic>
    </p:spTree>
    <p:extLst>
      <p:ext uri="{BB962C8B-B14F-4D97-AF65-F5344CB8AC3E}">
        <p14:creationId xmlns:p14="http://schemas.microsoft.com/office/powerpoint/2010/main" val="2548549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04656"/>
          </a:xfrm>
        </p:spPr>
        <p:txBody>
          <a:bodyPr>
            <a:normAutofit fontScale="92500" lnSpcReduction="20000"/>
          </a:bodyPr>
          <a:lstStyle/>
          <a:p>
            <a:r>
              <a:rPr lang="fr-FR" sz="3500" b="1" u="dbl" dirty="0"/>
              <a:t>Modèle de capteur solaire à concentration</a:t>
            </a:r>
            <a:endParaRPr lang="fr-FR" sz="3500" dirty="0"/>
          </a:p>
          <a:p>
            <a:pPr marL="0" indent="0" algn="just">
              <a:spcBef>
                <a:spcPts val="2400"/>
              </a:spcBef>
              <a:buNone/>
            </a:pPr>
            <a:r>
              <a:rPr lang="fr-FR" dirty="0" smtClean="0"/>
              <a:t>Pour </a:t>
            </a:r>
            <a:r>
              <a:rPr lang="fr-FR" dirty="0"/>
              <a:t>atteindre des températures élevées (supérieures à 120°C), il est nécessaire de concentrer les rayons solaires par des jeux appropriés d'éléments réfléchissants (miroirs) ou de lentilles. La contrainte principale, outre le coût des dispositifs plus élevé que celui des capteurs plans, est le système de poursuite destiné à suivre le soleil dans sa course.  </a:t>
            </a:r>
          </a:p>
          <a:p>
            <a:pPr marL="0" indent="0" algn="just">
              <a:spcBef>
                <a:spcPts val="2400"/>
              </a:spcBef>
              <a:buNone/>
            </a:pPr>
            <a:r>
              <a:rPr lang="fr-FR" dirty="0"/>
              <a:t>Toute une série de concentrateurs a été proposée et développée, le choix des capteurs </a:t>
            </a:r>
            <a:r>
              <a:rPr lang="fr-FR" dirty="0" err="1"/>
              <a:t>cylindro</a:t>
            </a:r>
            <a:r>
              <a:rPr lang="fr-FR" dirty="0"/>
              <a:t>-paraboliques correspondant au meilleur compromis technico-économique pour les centrales du désert de </a:t>
            </a:r>
            <a:r>
              <a:rPr lang="fr-FR" dirty="0" err="1" smtClean="0"/>
              <a:t>Mojaves</a:t>
            </a:r>
            <a:r>
              <a:rPr lang="fr-FR" dirty="0" smtClean="0"/>
              <a:t> ( en Californie).</a:t>
            </a:r>
            <a:endParaRPr lang="fr-FR" dirty="0"/>
          </a:p>
        </p:txBody>
      </p:sp>
    </p:spTree>
    <p:extLst>
      <p:ext uri="{BB962C8B-B14F-4D97-AF65-F5344CB8AC3E}">
        <p14:creationId xmlns:p14="http://schemas.microsoft.com/office/powerpoint/2010/main" val="8306461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336704"/>
          </a:xfrm>
        </p:spPr>
        <p:txBody>
          <a:bodyPr>
            <a:noAutofit/>
          </a:bodyPr>
          <a:lstStyle/>
          <a:p>
            <a:pPr marL="0" indent="0" algn="just">
              <a:spcBef>
                <a:spcPts val="1200"/>
              </a:spcBef>
              <a:buNone/>
            </a:pPr>
            <a:r>
              <a:rPr lang="fr-FR" sz="2600" dirty="0"/>
              <a:t>Le flux solaire reçu par le capteur est d'abord réfléchi sur les miroirs du concentrateur, puis il traverse généralement un vitrage destiné à isoler thermiquement le foyer où il est absorbé par une surface appropriée. La réflexion, la transmission à travers le vitrage, et l'absorption se traduisent par des pertes optiques, caractérisées globalement par une efficacité </a:t>
            </a:r>
            <a:r>
              <a:rPr lang="fr-FR" sz="2600" b="1" dirty="0"/>
              <a:t>τ</a:t>
            </a:r>
            <a:r>
              <a:rPr lang="fr-FR" sz="2600" dirty="0"/>
              <a:t>.   </a:t>
            </a:r>
          </a:p>
          <a:p>
            <a:pPr marL="0" indent="0" algn="just">
              <a:spcBef>
                <a:spcPts val="1200"/>
              </a:spcBef>
              <a:buNone/>
            </a:pPr>
            <a:r>
              <a:rPr lang="fr-FR" sz="2600" dirty="0"/>
              <a:t>Dans les capteurs à concentration élevée, seule la composante directe du rayonnement solaire peut être dirigée vers le foyer, la composante diffuse ne pouvant être concentrée.</a:t>
            </a:r>
          </a:p>
          <a:p>
            <a:pPr marL="0" indent="0" algn="just">
              <a:spcBef>
                <a:spcPts val="1200"/>
              </a:spcBef>
              <a:buNone/>
            </a:pPr>
            <a:r>
              <a:rPr lang="fr-FR" sz="2600" dirty="0" smtClean="0"/>
              <a:t>L'absorbeur </a:t>
            </a:r>
            <a:r>
              <a:rPr lang="fr-FR" sz="2600" dirty="0"/>
              <a:t>s'échauffe et perd de la chaleur vers l'extérieur sous forme essentiellement de rayonnement et de convection. Cette perte peut être caractérisée par un coefficient de pertes thermiques U. </a:t>
            </a:r>
          </a:p>
        </p:txBody>
      </p:sp>
    </p:spTree>
    <p:extLst>
      <p:ext uri="{BB962C8B-B14F-4D97-AF65-F5344CB8AC3E}">
        <p14:creationId xmlns:p14="http://schemas.microsoft.com/office/powerpoint/2010/main" val="1073961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16624"/>
          </a:xfrm>
        </p:spPr>
        <p:txBody>
          <a:bodyPr>
            <a:normAutofit fontScale="85000" lnSpcReduction="20000"/>
          </a:bodyPr>
          <a:lstStyle/>
          <a:p>
            <a:pPr marL="0" indent="0" algn="just">
              <a:spcBef>
                <a:spcPts val="1200"/>
              </a:spcBef>
              <a:buNone/>
            </a:pPr>
            <a:r>
              <a:rPr lang="fr-FR" sz="3500" dirty="0" smtClean="0"/>
              <a:t>Un fluide caloporteur refroidit l'absorbeur en emportant la chaleur utile qui est ensuite convertie ou transférée pour différents usages.</a:t>
            </a:r>
          </a:p>
          <a:p>
            <a:pPr marL="0" indent="0">
              <a:lnSpc>
                <a:spcPct val="120000"/>
              </a:lnSpc>
              <a:spcBef>
                <a:spcPts val="1200"/>
              </a:spcBef>
              <a:spcAft>
                <a:spcPts val="1200"/>
              </a:spcAft>
              <a:buNone/>
            </a:pPr>
            <a:r>
              <a:rPr lang="fr-FR" sz="3500" dirty="0"/>
              <a:t>Les paramètres du modèle de capteur solaire à concentration sont ainsi les suivants </a:t>
            </a:r>
            <a:r>
              <a:rPr lang="fr-FR" sz="3500" dirty="0" smtClean="0"/>
              <a:t>:</a:t>
            </a:r>
            <a:r>
              <a:rPr lang="fr-FR" sz="3500" dirty="0"/>
              <a:t/>
            </a:r>
            <a:br>
              <a:rPr lang="fr-FR" sz="3500" dirty="0"/>
            </a:br>
            <a:r>
              <a:rPr lang="fr-FR" sz="3500" dirty="0"/>
              <a:t>- l'efficacité optique du capteur τ</a:t>
            </a:r>
            <a:br>
              <a:rPr lang="fr-FR" sz="3500" dirty="0"/>
            </a:br>
            <a:r>
              <a:rPr lang="fr-FR" sz="3500" dirty="0"/>
              <a:t>- le coefficient de pertes thermiques U (W/m</a:t>
            </a:r>
            <a:r>
              <a:rPr lang="fr-FR" sz="3500" baseline="30000" dirty="0"/>
              <a:t>2</a:t>
            </a:r>
            <a:r>
              <a:rPr lang="fr-FR" sz="3500" dirty="0"/>
              <a:t>/K)</a:t>
            </a:r>
            <a:br>
              <a:rPr lang="fr-FR" sz="3500" dirty="0"/>
            </a:br>
            <a:r>
              <a:rPr lang="fr-FR" sz="3500" dirty="0"/>
              <a:t>- la puissance solaire directe incidente I (W/m</a:t>
            </a:r>
            <a:r>
              <a:rPr lang="fr-FR" sz="3500" baseline="30000" dirty="0"/>
              <a:t> </a:t>
            </a:r>
            <a:r>
              <a:rPr lang="fr-FR" sz="3500" dirty="0"/>
              <a:t>)</a:t>
            </a:r>
            <a:br>
              <a:rPr lang="fr-FR" sz="3500" dirty="0"/>
            </a:br>
            <a:r>
              <a:rPr lang="fr-FR" sz="3500" dirty="0"/>
              <a:t>- la surface du capteur </a:t>
            </a:r>
            <a:r>
              <a:rPr lang="fr-FR" sz="3500" dirty="0" err="1"/>
              <a:t>S</a:t>
            </a:r>
            <a:r>
              <a:rPr lang="fr-FR" sz="3500" baseline="-25000" dirty="0" err="1"/>
              <a:t>c</a:t>
            </a:r>
            <a:r>
              <a:rPr lang="fr-FR" sz="3500" dirty="0"/>
              <a:t> (m</a:t>
            </a:r>
            <a:r>
              <a:rPr lang="fr-FR" sz="3500" baseline="30000" dirty="0"/>
              <a:t>2</a:t>
            </a:r>
            <a:r>
              <a:rPr lang="fr-FR" sz="3500" dirty="0"/>
              <a:t>)</a:t>
            </a:r>
            <a:br>
              <a:rPr lang="fr-FR" sz="3500" dirty="0"/>
            </a:br>
            <a:r>
              <a:rPr lang="fr-FR" sz="3500" dirty="0"/>
              <a:t>- éventuellement (si U est ramené à cette valeur) la surface de l'absorbeur S</a:t>
            </a:r>
            <a:r>
              <a:rPr lang="fr-FR" sz="3500" baseline="-25000" dirty="0"/>
              <a:t>a</a:t>
            </a:r>
            <a:r>
              <a:rPr lang="fr-FR" sz="3500" dirty="0"/>
              <a:t> (m</a:t>
            </a:r>
            <a:r>
              <a:rPr lang="fr-FR" sz="3500" baseline="30000" dirty="0"/>
              <a:t>2</a:t>
            </a:r>
            <a:r>
              <a:rPr lang="fr-FR" sz="3500" dirty="0"/>
              <a:t>)</a:t>
            </a:r>
            <a:br>
              <a:rPr lang="fr-FR" sz="3500" dirty="0"/>
            </a:br>
            <a:r>
              <a:rPr lang="fr-FR" sz="3500" dirty="0"/>
              <a:t>- la température extérieure </a:t>
            </a:r>
            <a:r>
              <a:rPr lang="fr-FR" sz="3500" dirty="0" err="1"/>
              <a:t>T</a:t>
            </a:r>
            <a:r>
              <a:rPr lang="fr-FR" sz="3500" baseline="-25000" dirty="0" err="1"/>
              <a:t>ext</a:t>
            </a:r>
            <a:r>
              <a:rPr lang="fr-FR" sz="3500" dirty="0"/>
              <a:t> (°C)</a:t>
            </a:r>
          </a:p>
          <a:p>
            <a:endParaRPr lang="fr-FR" dirty="0"/>
          </a:p>
        </p:txBody>
      </p:sp>
    </p:spTree>
    <p:extLst>
      <p:ext uri="{BB962C8B-B14F-4D97-AF65-F5344CB8AC3E}">
        <p14:creationId xmlns:p14="http://schemas.microsoft.com/office/powerpoint/2010/main" val="31362400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92500"/>
          </a:bodyPr>
          <a:lstStyle/>
          <a:p>
            <a:pPr>
              <a:buNone/>
            </a:pPr>
            <a:r>
              <a:rPr lang="fr-FR" dirty="0"/>
              <a:t>Les données d'entrée du modèle sont les </a:t>
            </a:r>
            <a:r>
              <a:rPr lang="fr-FR" dirty="0" smtClean="0"/>
              <a:t>suivantes :</a:t>
            </a:r>
          </a:p>
          <a:p>
            <a:pPr>
              <a:buNone/>
            </a:pPr>
            <a:r>
              <a:rPr lang="fr-FR" smtClean="0"/>
              <a:t>Les entrées </a:t>
            </a:r>
            <a:r>
              <a:rPr lang="fr-FR" dirty="0" smtClean="0"/>
              <a:t>sont : </a:t>
            </a:r>
            <a:r>
              <a:rPr lang="fr-FR" dirty="0"/>
              <a:t/>
            </a:r>
            <a:br>
              <a:rPr lang="fr-FR" dirty="0"/>
            </a:br>
            <a:r>
              <a:rPr lang="fr-FR" dirty="0"/>
              <a:t>- la température du fluide caloporteur à l'entrée du capteur </a:t>
            </a:r>
            <a:r>
              <a:rPr lang="fr-FR" dirty="0" err="1"/>
              <a:t>T</a:t>
            </a:r>
            <a:r>
              <a:rPr lang="fr-FR" baseline="-25000" dirty="0" err="1"/>
              <a:t>amont</a:t>
            </a:r>
            <a:r>
              <a:rPr lang="fr-FR" baseline="-25000" dirty="0"/>
              <a:t> </a:t>
            </a:r>
            <a:r>
              <a:rPr lang="fr-FR" dirty="0"/>
              <a:t>(°C)</a:t>
            </a:r>
            <a:br>
              <a:rPr lang="fr-FR" dirty="0"/>
            </a:br>
            <a:r>
              <a:rPr lang="fr-FR" dirty="0"/>
              <a:t>- le débit </a:t>
            </a:r>
            <a:r>
              <a:rPr lang="fr-FR" dirty="0" smtClean="0"/>
              <a:t>du </a:t>
            </a:r>
            <a:r>
              <a:rPr lang="fr-FR" dirty="0"/>
              <a:t>fluide caloporteur (kg/s).</a:t>
            </a:r>
          </a:p>
          <a:p>
            <a:pPr>
              <a:buNone/>
            </a:pPr>
            <a:r>
              <a:rPr lang="fr-FR" dirty="0" smtClean="0"/>
              <a:t>Les </a:t>
            </a:r>
            <a:r>
              <a:rPr lang="fr-FR" dirty="0"/>
              <a:t>sorties sont :</a:t>
            </a:r>
            <a:br>
              <a:rPr lang="fr-FR" dirty="0"/>
            </a:br>
            <a:r>
              <a:rPr lang="fr-FR" dirty="0"/>
              <a:t>- la température du fluide caloporteur à la sortie du capteur </a:t>
            </a:r>
            <a:r>
              <a:rPr lang="fr-FR" dirty="0" err="1"/>
              <a:t>T</a:t>
            </a:r>
            <a:r>
              <a:rPr lang="fr-FR" baseline="-25000" dirty="0" err="1"/>
              <a:t>aval</a:t>
            </a:r>
            <a:r>
              <a:rPr lang="fr-FR" baseline="-25000" dirty="0"/>
              <a:t> </a:t>
            </a:r>
            <a:r>
              <a:rPr lang="fr-FR" dirty="0"/>
              <a:t>(°C)</a:t>
            </a:r>
            <a:br>
              <a:rPr lang="fr-FR" dirty="0"/>
            </a:br>
            <a:r>
              <a:rPr lang="fr-FR" dirty="0"/>
              <a:t>- la puissance thermique reçue par le fluide caloporteur </a:t>
            </a:r>
            <a:r>
              <a:rPr lang="fr-FR" dirty="0" err="1"/>
              <a:t>Q</a:t>
            </a:r>
            <a:r>
              <a:rPr lang="fr-FR" baseline="-25000" dirty="0" err="1"/>
              <a:t>ex</a:t>
            </a:r>
            <a:r>
              <a:rPr lang="fr-FR" dirty="0"/>
              <a:t> (W/m</a:t>
            </a:r>
            <a:r>
              <a:rPr lang="fr-FR" baseline="30000" dirty="0"/>
              <a:t>2</a:t>
            </a:r>
            <a:r>
              <a:rPr lang="fr-FR" dirty="0"/>
              <a:t>)</a:t>
            </a:r>
            <a:br>
              <a:rPr lang="fr-FR" dirty="0"/>
            </a:br>
            <a:r>
              <a:rPr lang="fr-FR" dirty="0"/>
              <a:t>- le rendement du capteur</a:t>
            </a:r>
          </a:p>
        </p:txBody>
      </p:sp>
    </p:spTree>
    <p:extLst>
      <p:ext uri="{BB962C8B-B14F-4D97-AF65-F5344CB8AC3E}">
        <p14:creationId xmlns:p14="http://schemas.microsoft.com/office/powerpoint/2010/main" val="240854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857403"/>
          </a:xfrm>
        </p:spPr>
        <p:txBody>
          <a:bodyPr>
            <a:normAutofit fontScale="92500"/>
          </a:bodyPr>
          <a:lstStyle/>
          <a:p>
            <a:pPr lvl="0" algn="just">
              <a:buFont typeface="Wingdings" pitchFamily="2" charset="2"/>
              <a:buChar char="Ø"/>
            </a:pPr>
            <a:r>
              <a:rPr lang="fr-FR" b="1" dirty="0"/>
              <a:t>la tour</a:t>
            </a:r>
            <a:r>
              <a:rPr lang="fr-FR" dirty="0"/>
              <a:t>, composée du mât, du système de commande électrique et du transformateur. Généralement de forme conique, le mât supporte la nacelle. Il mesure entre 50 et 130 m de haut et a un diamètre à son pied compris entre 4 et 7 m. Une ouverture en bas du mât permet d’accéder aux différents équipements de l’éolienne parmi lesquels le </a:t>
            </a:r>
            <a:r>
              <a:rPr lang="fr-FR" dirty="0" smtClean="0"/>
              <a:t>transformateur</a:t>
            </a:r>
            <a:r>
              <a:rPr lang="fr-FR" baseline="30000" dirty="0" smtClean="0"/>
              <a:t> </a:t>
            </a:r>
            <a:r>
              <a:rPr lang="fr-FR" dirty="0" smtClean="0"/>
              <a:t>qui </a:t>
            </a:r>
            <a:r>
              <a:rPr lang="fr-FR" dirty="0"/>
              <a:t>permet d’augmenter la tension de l’électricité produite afin de l’injecter sur le réseau ;</a:t>
            </a:r>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Document's\Mini Projet\doc adel gisement\IMG_2473.JPG"/>
          <p:cNvPicPr>
            <a:picLocks noChangeAspect="1" noChangeArrowheads="1"/>
          </p:cNvPicPr>
          <p:nvPr/>
        </p:nvPicPr>
        <p:blipFill>
          <a:blip r:embed="rId2" cstate="print"/>
          <a:srcRect/>
          <a:stretch>
            <a:fillRect/>
          </a:stretch>
        </p:blipFill>
        <p:spPr bwMode="auto">
          <a:xfrm>
            <a:off x="323528" y="620688"/>
            <a:ext cx="8496944" cy="569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320480"/>
          </a:xfrm>
        </p:spPr>
        <p:txBody>
          <a:bodyPr>
            <a:normAutofit/>
          </a:bodyPr>
          <a:lstStyle/>
          <a:p>
            <a:pPr lvl="0" algn="just">
              <a:buFont typeface="Wingdings" pitchFamily="2" charset="2"/>
              <a:buChar char="Ø"/>
            </a:pPr>
            <a:r>
              <a:rPr lang="fr-FR" b="1" dirty="0" smtClean="0"/>
              <a:t>la base</a:t>
            </a:r>
            <a:r>
              <a:rPr lang="fr-FR" dirty="0" smtClean="0"/>
              <a:t>, souvent circulaire et en béton armé dans le cas des </a:t>
            </a:r>
            <a:r>
              <a:rPr lang="fr-FR" dirty="0" smtClean="0">
                <a:hlinkClick r:id="rId2"/>
              </a:rPr>
              <a:t>éoliennes terrestres</a:t>
            </a:r>
            <a:r>
              <a:rPr lang="fr-FR" dirty="0" smtClean="0"/>
              <a:t>, qui permet de maintenir la structure globale. ﻿</a:t>
            </a:r>
          </a:p>
          <a:p>
            <a:pPr lvl="0" algn="just">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896544"/>
          </a:xfrm>
        </p:spPr>
        <p:txBody>
          <a:bodyPr>
            <a:normAutofit fontScale="77500" lnSpcReduction="20000"/>
          </a:bodyPr>
          <a:lstStyle/>
          <a:p>
            <a:pPr algn="just"/>
            <a:r>
              <a:rPr lang="fr-FR" sz="4600" b="1" u="sng" dirty="0"/>
              <a:t>Classification</a:t>
            </a:r>
            <a:r>
              <a:rPr lang="fr-FR" b="1" u="sng" dirty="0"/>
              <a:t> </a:t>
            </a:r>
            <a:r>
              <a:rPr lang="fr-FR" sz="4600" b="1" u="sng" dirty="0"/>
              <a:t>des éoliennes</a:t>
            </a:r>
            <a:r>
              <a:rPr lang="fr-FR" sz="4600" b="1" dirty="0"/>
              <a:t> :</a:t>
            </a:r>
            <a:r>
              <a:rPr lang="fr-FR" sz="4600" b="1" u="sng" dirty="0"/>
              <a:t> </a:t>
            </a:r>
            <a:endParaRPr lang="fr-FR" sz="4600" dirty="0"/>
          </a:p>
          <a:p>
            <a:pPr algn="just">
              <a:buNone/>
            </a:pPr>
            <a:r>
              <a:rPr lang="fr-FR" dirty="0"/>
              <a:t>Il existe deux grandes familles d’éoliennes : celles à axe vertical et celles à axe horizontal :</a:t>
            </a:r>
            <a:endParaRPr lang="fr-FR" sz="2800" dirty="0"/>
          </a:p>
          <a:p>
            <a:pPr lvl="1" algn="just">
              <a:buFont typeface="Wingdings" pitchFamily="2" charset="2"/>
              <a:buChar char="Ø"/>
            </a:pPr>
            <a:r>
              <a:rPr lang="fr-FR" sz="3800" b="1" u="sng" dirty="0"/>
              <a:t>Éolienne à axe horizontal</a:t>
            </a:r>
            <a:endParaRPr lang="fr-FR" sz="3800" dirty="0"/>
          </a:p>
          <a:p>
            <a:pPr algn="just">
              <a:buNone/>
            </a:pPr>
            <a:r>
              <a:rPr lang="fr-FR" dirty="0" smtClean="0"/>
              <a:t>Une </a:t>
            </a:r>
            <a:r>
              <a:rPr lang="fr-FR" dirty="0"/>
              <a:t>éolienne à axe horizontal </a:t>
            </a:r>
            <a:r>
              <a:rPr lang="fr-FR" dirty="0" smtClean="0"/>
              <a:t>est une</a:t>
            </a:r>
            <a:r>
              <a:rPr lang="fr-FR" dirty="0"/>
              <a:t> </a:t>
            </a:r>
            <a:r>
              <a:rPr lang="fr-FR" u="sng" dirty="0">
                <a:hlinkClick r:id="rId2" tooltip="Hélice"/>
              </a:rPr>
              <a:t>hélice</a:t>
            </a:r>
            <a:r>
              <a:rPr lang="fr-FR" dirty="0"/>
              <a:t> perpendiculaire au vent, montée sur un mât. La hauteur est généralement de 20 m pour les petites éoliennes, et supérieure au double de la longueur d'une </a:t>
            </a:r>
            <a:r>
              <a:rPr lang="fr-FR" u="sng" dirty="0">
                <a:hlinkClick r:id="rId3" tooltip="Pale"/>
              </a:rPr>
              <a:t>pale</a:t>
            </a:r>
            <a:r>
              <a:rPr lang="fr-FR" dirty="0"/>
              <a:t> pour les modèles de grande envergure.</a:t>
            </a:r>
          </a:p>
          <a:p>
            <a:pPr algn="just">
              <a:buNone/>
            </a:pPr>
            <a:r>
              <a:rPr lang="fr-FR" dirty="0" smtClean="0"/>
              <a:t>En </a:t>
            </a:r>
            <a:r>
              <a:rPr lang="fr-FR" dirty="0"/>
              <a:t>2017, la plus grande éolienne mesure 187 m de haut pour une puissance de 9,5 MW.</a:t>
            </a:r>
          </a:p>
          <a:p>
            <a:pPr algn="just">
              <a:buNone/>
            </a:pPr>
            <a:r>
              <a:rPr lang="fr-FR" dirty="0"/>
              <a:t>En 2019, le prototype installé à Rotterdam, d'une puissance de 12 MW, atteint 260 m de haut.</a:t>
            </a:r>
          </a:p>
          <a:p>
            <a:pPr algn="just"/>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a:stretch>
            <a:fillRect/>
          </a:stretch>
        </p:blipFill>
        <p:spPr bwMode="auto">
          <a:xfrm>
            <a:off x="2086467" y="548681"/>
            <a:ext cx="5005813"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8998</TotalTime>
  <Words>1772</Words>
  <Application>Microsoft Office PowerPoint</Application>
  <PresentationFormat>Affichage à l'écran (4:3)</PresentationFormat>
  <Paragraphs>153</Paragraphs>
  <Slides>60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60</vt:i4>
      </vt:variant>
    </vt:vector>
  </HeadingPairs>
  <TitlesOfParts>
    <vt:vector size="66" baseType="lpstr">
      <vt:lpstr>Abadi MT Condensed Extra Bold</vt:lpstr>
      <vt:lpstr>Arial</vt:lpstr>
      <vt:lpstr>Calibri</vt:lpstr>
      <vt:lpstr>Times New Roman</vt:lpstr>
      <vt:lpstr>Wingdings</vt:lpstr>
      <vt:lpstr>Thème Office</vt:lpstr>
      <vt:lpstr>Présentation PowerPoint</vt:lpstr>
      <vt:lpstr>L’éolienne</vt:lpstr>
      <vt:lpstr>TECHNOLOGIE DES SYSTEMES EOLIENS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L’ENERGIE SOLAIRE PHOTOVOLTAIQUE</vt:lpstr>
      <vt:lpstr>Présentation PowerPoint</vt:lpstr>
      <vt:lpstr>Présentation PowerPoint</vt:lpstr>
      <vt:lpstr>Présentation PowerPoint</vt:lpstr>
      <vt:lpstr>Présentation PowerPoint</vt:lpstr>
      <vt:lpstr>Présentation PowerPoint</vt:lpstr>
      <vt:lpstr>Présentation PowerPoint</vt:lpstr>
      <vt:lpstr>Capteurs Thermiques Basse Température</vt:lpstr>
      <vt:lpstr>Présentation PowerPoint</vt:lpstr>
      <vt:lpstr>Présentation PowerPoint</vt:lpstr>
      <vt:lpstr>Présentation PowerPoint</vt:lpstr>
      <vt:lpstr>Présentation PowerPoint</vt:lpstr>
      <vt:lpstr>Présentation PowerPoint</vt:lpstr>
      <vt:lpstr>Présentation PowerPoint</vt:lpstr>
      <vt:lpstr>La Technologie Du Capteur Solaire Parabolique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115</cp:revision>
  <dcterms:created xsi:type="dcterms:W3CDTF">2022-10-17T16:15:56Z</dcterms:created>
  <dcterms:modified xsi:type="dcterms:W3CDTF">2024-10-11T13:12:18Z</dcterms:modified>
</cp:coreProperties>
</file>