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59" r:id="rId4"/>
    <p:sldId id="260" r:id="rId5"/>
    <p:sldId id="262" r:id="rId6"/>
    <p:sldId id="263" r:id="rId7"/>
    <p:sldId id="261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C135C-8F4F-48B2-85E4-045D96966879}" type="datetimeFigureOut">
              <a:rPr lang="fr-FR" smtClean="0"/>
              <a:pPr/>
              <a:t>20/12/2025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88E47-A308-4A87-BC39-9CCAC4DECD9E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01681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C135C-8F4F-48B2-85E4-045D96966879}" type="datetimeFigureOut">
              <a:rPr lang="fr-FR" smtClean="0"/>
              <a:pPr/>
              <a:t>20/12/2025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88E47-A308-4A87-BC39-9CCAC4DECD9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70888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C135C-8F4F-48B2-85E4-045D96966879}" type="datetimeFigureOut">
              <a:rPr lang="fr-FR" smtClean="0"/>
              <a:pPr/>
              <a:t>20/12/2025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88E47-A308-4A87-BC39-9CCAC4DECD9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0961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C135C-8F4F-48B2-85E4-045D96966879}" type="datetimeFigureOut">
              <a:rPr lang="fr-FR" smtClean="0"/>
              <a:pPr/>
              <a:t>20/12/2025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88E47-A308-4A87-BC39-9CCAC4DECD9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5820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C135C-8F4F-48B2-85E4-045D96966879}" type="datetimeFigureOut">
              <a:rPr lang="fr-FR" smtClean="0"/>
              <a:pPr/>
              <a:t>20/12/2025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88E47-A308-4A87-BC39-9CCAC4DECD9E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7529299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C135C-8F4F-48B2-85E4-045D96966879}" type="datetimeFigureOut">
              <a:rPr lang="fr-FR" smtClean="0"/>
              <a:pPr/>
              <a:t>20/12/2025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88E47-A308-4A87-BC39-9CCAC4DECD9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28780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C135C-8F4F-48B2-85E4-045D96966879}" type="datetimeFigureOut">
              <a:rPr lang="fr-FR" smtClean="0"/>
              <a:pPr/>
              <a:t>20/12/2025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88E47-A308-4A87-BC39-9CCAC4DECD9E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3929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C135C-8F4F-48B2-85E4-045D96966879}" type="datetimeFigureOut">
              <a:rPr lang="fr-FR" smtClean="0"/>
              <a:pPr/>
              <a:t>20/12/2025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88E47-A308-4A87-BC39-9CCAC4DECD9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07590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C135C-8F4F-48B2-85E4-045D96966879}" type="datetimeFigureOut">
              <a:rPr lang="fr-FR" smtClean="0"/>
              <a:pPr/>
              <a:t>20/12/2025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88E47-A308-4A87-BC39-9CCAC4DECD9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3192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C135C-8F4F-48B2-85E4-045D96966879}" type="datetimeFigureOut">
              <a:rPr lang="fr-FR" smtClean="0"/>
              <a:pPr/>
              <a:t>20/12/2025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88E47-A308-4A87-BC39-9CCAC4DECD9E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14513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C135C-8F4F-48B2-85E4-045D96966879}" type="datetimeFigureOut">
              <a:rPr lang="fr-FR" smtClean="0"/>
              <a:pPr/>
              <a:t>20/12/2025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88E47-A308-4A87-BC39-9CCAC4DECD9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9007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24FC135C-8F4F-48B2-85E4-045D96966879}" type="datetimeFigureOut">
              <a:rPr lang="fr-FR" smtClean="0"/>
              <a:pPr/>
              <a:t>20/12/2025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EC288E47-A308-4A87-BC39-9CCAC4DECD9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0012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71500" indent="-571500">
              <a:buFont typeface="Wingdings" pitchFamily="2" charset="2"/>
              <a:buChar char="q"/>
            </a:pPr>
            <a:r>
              <a:rPr lang="fr-FR" b="1" dirty="0" err="1" smtClean="0"/>
              <a:t>Vocabulary</a:t>
            </a:r>
            <a:r>
              <a:rPr lang="fr-FR" b="1" dirty="0" smtClean="0"/>
              <a:t> </a:t>
            </a:r>
            <a:r>
              <a:rPr lang="fr-FR" b="1" dirty="0" err="1" smtClean="0"/>
              <a:t>Teaching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Vocabulary continues to be learned throughout one’s lifetime. This is because the grammar of a language is made up of a limited set of rules, but a person is unlikely to ever run out of words to learn.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r">
              <a:lnSpc>
                <a:spcPct val="150000"/>
              </a:lnSpc>
              <a:buNone/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Schmitt, 2000,p.4)</a:t>
            </a:r>
            <a:endParaRPr lang="fr-FR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4945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2050" name="Picture 2" descr="C:\Users\GAMESCASH\Desktop\Didactics\Teaching Writin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16632" y="-243408"/>
            <a:ext cx="11233248" cy="7101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09551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1026" name="Picture 2" descr="C:\Users\GAMESCASH\Desktop\Didactics\Teaching Readin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09723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2050" name="Picture 2" descr="C:\Users\GAMESCASH\Desktop\Didactics\Speaking Skills Difficultie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12576" y="0"/>
            <a:ext cx="1008112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77004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536" y="836712"/>
            <a:ext cx="8229600" cy="990600"/>
          </a:xfrm>
        </p:spPr>
        <p:txBody>
          <a:bodyPr>
            <a:noAutofit/>
          </a:bodyPr>
          <a:lstStyle/>
          <a:p>
            <a:pPr marL="342900" lvl="0" indent="-342900">
              <a:lnSpc>
                <a:spcPct val="150000"/>
              </a:lnSpc>
              <a:spcBef>
                <a:spcPct val="20000"/>
              </a:spcBef>
              <a:spcAft>
                <a:spcPts val="1000"/>
              </a:spcAft>
              <a:buFont typeface="Wingdings" pitchFamily="2" charset="2"/>
              <a:buChar char="q"/>
            </a:pPr>
            <a:r>
              <a:rPr lang="en-US" sz="3200" b="1" spc="0" dirty="0">
                <a:solidFill>
                  <a:srgbClr val="FF0000"/>
                </a:solidFill>
                <a:latin typeface="Times New Roman"/>
                <a:ea typeface="Calibri"/>
                <a:cs typeface="Arial"/>
              </a:rPr>
              <a:t>APPROACHES TO SPEAKING </a:t>
            </a:r>
            <a:r>
              <a:rPr lang="fr-FR" sz="2400" b="1" spc="0" dirty="0">
                <a:solidFill>
                  <a:srgbClr val="FF0000"/>
                </a:solidFill>
                <a:latin typeface="Calibri"/>
                <a:ea typeface="Calibri"/>
                <a:cs typeface="Arial"/>
              </a:rPr>
              <a:t/>
            </a:r>
            <a:br>
              <a:rPr lang="fr-FR" sz="2400" b="1" spc="0" dirty="0">
                <a:solidFill>
                  <a:srgbClr val="FF0000"/>
                </a:solidFill>
                <a:latin typeface="Calibri"/>
                <a:ea typeface="Calibri"/>
                <a:cs typeface="Arial"/>
              </a:rPr>
            </a:br>
            <a:endParaRPr lang="fr-FR" sz="4800" b="1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en-US" sz="3200" dirty="0" smtClean="0">
                <a:latin typeface="Times New Roman"/>
                <a:ea typeface="Calibri"/>
                <a:cs typeface="Arial"/>
              </a:rPr>
              <a:t>Speaking </a:t>
            </a:r>
            <a:r>
              <a:rPr lang="en-US" sz="3200" dirty="0">
                <a:latin typeface="Times New Roman"/>
                <a:ea typeface="Calibri"/>
                <a:cs typeface="Arial"/>
              </a:rPr>
              <a:t>lessons </a:t>
            </a:r>
            <a:endParaRPr lang="fr-FR" dirty="0">
              <a:latin typeface="Calibri"/>
              <a:ea typeface="Calibri"/>
              <a:cs typeface="Arial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en-US" sz="3200" dirty="0">
                <a:latin typeface="Times New Roman"/>
                <a:ea typeface="Calibri"/>
                <a:cs typeface="Arial"/>
              </a:rPr>
              <a:t>Topics &amp; Cues</a:t>
            </a:r>
            <a:endParaRPr lang="fr-FR" dirty="0">
              <a:latin typeface="Calibri"/>
              <a:ea typeface="Calibri"/>
              <a:cs typeface="Arial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en-US" sz="3200" dirty="0">
                <a:latin typeface="Times New Roman"/>
                <a:ea typeface="Calibri"/>
                <a:cs typeface="Arial"/>
              </a:rPr>
              <a:t>Structuring Talk</a:t>
            </a:r>
            <a:endParaRPr lang="fr-FR" dirty="0">
              <a:latin typeface="Calibri"/>
              <a:ea typeface="Calibri"/>
              <a:cs typeface="Arial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en-US" sz="3200" dirty="0">
                <a:latin typeface="Times New Roman"/>
                <a:ea typeface="Calibri"/>
                <a:cs typeface="Arial"/>
              </a:rPr>
              <a:t>Open Questions</a:t>
            </a:r>
            <a:endParaRPr lang="fr-FR" dirty="0">
              <a:latin typeface="Calibri"/>
              <a:ea typeface="Calibri"/>
              <a:cs typeface="Arial"/>
            </a:endParaRPr>
          </a:p>
          <a:p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3858269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536" y="980728"/>
            <a:ext cx="8229600" cy="990600"/>
          </a:xfrm>
        </p:spPr>
        <p:txBody>
          <a:bodyPr>
            <a:noAutofit/>
          </a:bodyPr>
          <a:lstStyle/>
          <a:p>
            <a:pPr marL="342900" lvl="0" indent="-342900">
              <a:lnSpc>
                <a:spcPct val="150000"/>
              </a:lnSpc>
              <a:spcBef>
                <a:spcPct val="20000"/>
              </a:spcBef>
              <a:spcAft>
                <a:spcPts val="1000"/>
              </a:spcAft>
              <a:buFont typeface="Wingdings" pitchFamily="2" charset="2"/>
              <a:buChar char="q"/>
            </a:pPr>
            <a:r>
              <a:rPr lang="en-US" sz="3600" b="1" spc="0" dirty="0">
                <a:solidFill>
                  <a:srgbClr val="FF0000"/>
                </a:solidFill>
                <a:latin typeface="Times New Roman"/>
                <a:ea typeface="Calibri"/>
                <a:cs typeface="Arial"/>
              </a:rPr>
              <a:t>Fluency &amp; Confidence</a:t>
            </a:r>
            <a:r>
              <a:rPr lang="fr-FR" sz="2800" b="1" spc="0" dirty="0">
                <a:solidFill>
                  <a:srgbClr val="FF0000"/>
                </a:solidFill>
                <a:latin typeface="Calibri"/>
                <a:ea typeface="Calibri"/>
                <a:cs typeface="Arial"/>
              </a:rPr>
              <a:t/>
            </a:r>
            <a:br>
              <a:rPr lang="fr-FR" sz="2800" b="1" spc="0" dirty="0">
                <a:solidFill>
                  <a:srgbClr val="FF0000"/>
                </a:solidFill>
                <a:latin typeface="Calibri"/>
                <a:ea typeface="Calibri"/>
                <a:cs typeface="Arial"/>
              </a:rPr>
            </a:br>
            <a:endParaRPr lang="fr-FR" sz="5400" b="1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en-US" sz="2800" dirty="0" smtClean="0">
                <a:latin typeface="Times New Roman"/>
                <a:ea typeface="Calibri"/>
                <a:cs typeface="Arial"/>
              </a:rPr>
              <a:t>Few </a:t>
            </a:r>
            <a:r>
              <a:rPr lang="en-US" sz="2800" dirty="0">
                <a:latin typeface="Times New Roman"/>
                <a:ea typeface="Calibri"/>
                <a:cs typeface="Arial"/>
              </a:rPr>
              <a:t>keys to follow:</a:t>
            </a:r>
            <a:endParaRPr lang="fr-FR" sz="2000" dirty="0">
              <a:latin typeface="Calibri"/>
              <a:ea typeface="Calibri"/>
              <a:cs typeface="Arial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en-US" sz="2800" dirty="0">
                <a:latin typeface="Times New Roman"/>
                <a:ea typeface="Calibri"/>
                <a:cs typeface="Arial"/>
              </a:rPr>
              <a:t>Frame the discussion well</a:t>
            </a:r>
            <a:endParaRPr lang="fr-FR" sz="2000" dirty="0">
              <a:latin typeface="Calibri"/>
              <a:ea typeface="Calibri"/>
              <a:cs typeface="Arial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en-US" sz="2800" dirty="0">
                <a:latin typeface="Times New Roman"/>
                <a:ea typeface="Calibri"/>
                <a:cs typeface="Arial"/>
              </a:rPr>
              <a:t>Preparation time</a:t>
            </a:r>
            <a:endParaRPr lang="fr-FR" sz="2000" dirty="0">
              <a:latin typeface="Calibri"/>
              <a:ea typeface="Calibri"/>
              <a:cs typeface="Arial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en-US" sz="2800" dirty="0">
                <a:latin typeface="Times New Roman"/>
                <a:ea typeface="Calibri"/>
                <a:cs typeface="Arial"/>
              </a:rPr>
              <a:t>Don’t interrupt the flow</a:t>
            </a:r>
            <a:endParaRPr lang="fr-FR" sz="2000" dirty="0">
              <a:latin typeface="Calibri"/>
              <a:ea typeface="Calibri"/>
              <a:cs typeface="Arial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en-US" sz="2800" dirty="0">
                <a:latin typeface="Times New Roman"/>
                <a:ea typeface="Calibri"/>
                <a:cs typeface="Arial"/>
              </a:rPr>
              <a:t>Break the rules</a:t>
            </a:r>
            <a:endParaRPr lang="fr-FR" sz="2000" dirty="0">
              <a:latin typeface="Calibri"/>
              <a:ea typeface="Calibri"/>
              <a:cs typeface="Arial"/>
            </a:endParaRPr>
          </a:p>
          <a:p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2747037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536" y="1052736"/>
            <a:ext cx="8229600" cy="990600"/>
          </a:xfrm>
        </p:spPr>
        <p:txBody>
          <a:bodyPr>
            <a:noAutofit/>
          </a:bodyPr>
          <a:lstStyle/>
          <a:p>
            <a:pPr marL="342900" lvl="0" indent="-342900">
              <a:lnSpc>
                <a:spcPct val="150000"/>
              </a:lnSpc>
              <a:spcBef>
                <a:spcPct val="20000"/>
              </a:spcBef>
              <a:spcAft>
                <a:spcPts val="1000"/>
              </a:spcAft>
              <a:buFont typeface="Wingdings" pitchFamily="2" charset="2"/>
              <a:buChar char="q"/>
            </a:pPr>
            <a:r>
              <a:rPr lang="en-US" sz="3600" b="1" spc="0" dirty="0">
                <a:solidFill>
                  <a:srgbClr val="FF0000"/>
                </a:solidFill>
                <a:latin typeface="Times New Roman"/>
                <a:ea typeface="Calibri"/>
                <a:cs typeface="Arial"/>
              </a:rPr>
              <a:t>Communicative Activities</a:t>
            </a:r>
            <a:r>
              <a:rPr lang="fr-FR" sz="2800" b="1" spc="0" dirty="0">
                <a:solidFill>
                  <a:srgbClr val="FF0000"/>
                </a:solidFill>
                <a:latin typeface="Calibri"/>
                <a:ea typeface="Calibri"/>
                <a:cs typeface="Arial"/>
              </a:rPr>
              <a:t/>
            </a:r>
            <a:br>
              <a:rPr lang="fr-FR" sz="2800" b="1" spc="0" dirty="0">
                <a:solidFill>
                  <a:srgbClr val="FF0000"/>
                </a:solidFill>
                <a:latin typeface="Calibri"/>
                <a:ea typeface="Calibri"/>
                <a:cs typeface="Arial"/>
              </a:rPr>
            </a:br>
            <a:endParaRPr lang="fr-FR" sz="5400" b="1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lphaLcPeriod"/>
            </a:pPr>
            <a:r>
              <a:rPr lang="en-US" sz="3600" dirty="0" smtClean="0">
                <a:latin typeface="Times New Roman"/>
                <a:ea typeface="Calibri"/>
                <a:cs typeface="Arial"/>
              </a:rPr>
              <a:t>Repeating </a:t>
            </a:r>
            <a:r>
              <a:rPr lang="en-US" sz="3600" dirty="0">
                <a:latin typeface="Times New Roman"/>
                <a:ea typeface="Calibri"/>
                <a:cs typeface="Arial"/>
              </a:rPr>
              <a:t>sentences that you </a:t>
            </a:r>
            <a:r>
              <a:rPr lang="en-US" sz="3600" dirty="0" smtClean="0">
                <a:latin typeface="Times New Roman"/>
                <a:ea typeface="Calibri"/>
                <a:cs typeface="Arial"/>
              </a:rPr>
              <a:t>say.</a:t>
            </a:r>
            <a:endParaRPr lang="fr-FR" sz="2800" dirty="0">
              <a:latin typeface="Calibri"/>
              <a:ea typeface="Calibri"/>
              <a:cs typeface="Arial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lphaLcPeriod"/>
            </a:pPr>
            <a:r>
              <a:rPr lang="en-US" sz="3600" dirty="0">
                <a:latin typeface="Times New Roman"/>
                <a:ea typeface="Calibri"/>
                <a:cs typeface="Arial"/>
              </a:rPr>
              <a:t>Reading aloud from the </a:t>
            </a:r>
            <a:r>
              <a:rPr lang="en-US" sz="3600" dirty="0" err="1" smtClean="0">
                <a:latin typeface="Times New Roman"/>
                <a:ea typeface="Calibri"/>
                <a:cs typeface="Arial"/>
              </a:rPr>
              <a:t>coursebook</a:t>
            </a:r>
            <a:r>
              <a:rPr lang="en-US" sz="3600" dirty="0" smtClean="0">
                <a:latin typeface="Times New Roman"/>
                <a:ea typeface="Calibri"/>
                <a:cs typeface="Arial"/>
              </a:rPr>
              <a:t>.</a:t>
            </a:r>
            <a:endParaRPr lang="fr-FR" sz="2800" dirty="0">
              <a:latin typeface="Calibri"/>
              <a:ea typeface="Calibri"/>
              <a:cs typeface="Arial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lphaLcPeriod"/>
            </a:pPr>
            <a:r>
              <a:rPr lang="en-US" sz="3600" dirty="0">
                <a:latin typeface="Times New Roman"/>
                <a:ea typeface="Calibri"/>
                <a:cs typeface="Arial"/>
              </a:rPr>
              <a:t>Acting out a script </a:t>
            </a:r>
            <a:r>
              <a:rPr lang="en-US" sz="3600" dirty="0" smtClean="0">
                <a:latin typeface="Times New Roman"/>
                <a:ea typeface="Calibri"/>
                <a:cs typeface="Arial"/>
              </a:rPr>
              <a:t>conversation.</a:t>
            </a:r>
            <a:endParaRPr lang="fr-FR" sz="2800" dirty="0">
              <a:latin typeface="Calibri"/>
              <a:ea typeface="Calibri"/>
              <a:cs typeface="Arial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1000"/>
              </a:spcAft>
              <a:buFont typeface="+mj-lt"/>
              <a:buAutoNum type="alphaLcPeriod"/>
            </a:pPr>
            <a:r>
              <a:rPr lang="en-US" sz="3600" dirty="0">
                <a:latin typeface="Times New Roman"/>
                <a:ea typeface="Calibri"/>
                <a:cs typeface="Arial"/>
              </a:rPr>
              <a:t>Giving </a:t>
            </a:r>
            <a:r>
              <a:rPr lang="en-US" sz="3600" dirty="0" smtClean="0">
                <a:latin typeface="Times New Roman"/>
                <a:ea typeface="Calibri"/>
                <a:cs typeface="Arial"/>
              </a:rPr>
              <a:t>instructions.</a:t>
            </a:r>
            <a:endParaRPr lang="fr-FR" sz="2800" dirty="0">
              <a:latin typeface="Calibri"/>
              <a:ea typeface="Calibri"/>
              <a:cs typeface="Arial"/>
            </a:endParaRPr>
          </a:p>
          <a:p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327806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836712"/>
            <a:ext cx="8229600" cy="990600"/>
          </a:xfrm>
        </p:spPr>
        <p:txBody>
          <a:bodyPr>
            <a:normAutofit fontScale="90000"/>
          </a:bodyPr>
          <a:lstStyle/>
          <a:p>
            <a:pPr marL="571500" indent="-571500">
              <a:buFont typeface="Wingdings" pitchFamily="2" charset="2"/>
              <a:buChar char="q"/>
            </a:pPr>
            <a:r>
              <a:rPr lang="en-US" b="1" dirty="0"/>
              <a:t>Approaches to Listening </a:t>
            </a:r>
            <a:r>
              <a:rPr lang="fr-FR" b="1" dirty="0"/>
              <a:t/>
            </a:r>
            <a:br>
              <a:rPr lang="fr-FR" b="1" dirty="0"/>
            </a:b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en-US" sz="2800" dirty="0">
                <a:latin typeface="Times New Roman"/>
                <a:ea typeface="Calibri"/>
                <a:cs typeface="Arial"/>
              </a:rPr>
              <a:t>People speak too fast to follow</a:t>
            </a:r>
            <a:endParaRPr lang="fr-FR" sz="2000" dirty="0">
              <a:latin typeface="Calibri"/>
              <a:ea typeface="Calibri"/>
              <a:cs typeface="Arial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en-US" sz="2800" dirty="0">
                <a:latin typeface="Times New Roman"/>
                <a:ea typeface="Calibri"/>
                <a:cs typeface="Arial"/>
              </a:rPr>
              <a:t>They can’t tell where words start and stop</a:t>
            </a:r>
            <a:endParaRPr lang="fr-FR" sz="2000" dirty="0">
              <a:latin typeface="Calibri"/>
              <a:ea typeface="Calibri"/>
              <a:cs typeface="Arial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en-US" sz="2800" dirty="0">
                <a:latin typeface="Times New Roman"/>
                <a:ea typeface="Calibri"/>
                <a:cs typeface="Arial"/>
              </a:rPr>
              <a:t>They can’t work out details of what is being said</a:t>
            </a:r>
            <a:endParaRPr lang="fr-FR" sz="2000" dirty="0">
              <a:latin typeface="Calibri"/>
              <a:ea typeface="Calibri"/>
              <a:cs typeface="Arial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en-US" sz="2800" dirty="0">
                <a:latin typeface="Times New Roman"/>
                <a:ea typeface="Calibri"/>
                <a:cs typeface="Arial"/>
              </a:rPr>
              <a:t>They can’t pick out those parts that are most important for them</a:t>
            </a:r>
            <a:endParaRPr lang="fr-FR" sz="2000" dirty="0">
              <a:latin typeface="Calibri"/>
              <a:ea typeface="Calibri"/>
              <a:cs typeface="Arial"/>
            </a:endParaRPr>
          </a:p>
          <a:p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1634901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990600"/>
          </a:xfrm>
        </p:spPr>
        <p:txBody>
          <a:bodyPr>
            <a:noAutofit/>
          </a:bodyPr>
          <a:lstStyle/>
          <a:p>
            <a:pPr marL="571500" indent="-571500">
              <a:buFont typeface="Wingdings" pitchFamily="2" charset="2"/>
              <a:buChar char="q"/>
            </a:pPr>
            <a:r>
              <a:rPr lang="en-US" sz="4400" b="1" dirty="0">
                <a:latin typeface="Times New Roman"/>
                <a:ea typeface="Calibri"/>
                <a:cs typeface="Arial"/>
              </a:rPr>
              <a:t>Teaching Writing</a:t>
            </a:r>
            <a:r>
              <a:rPr lang="fr-FR" sz="3600" b="1" dirty="0">
                <a:latin typeface="Calibri"/>
                <a:ea typeface="Calibri"/>
                <a:cs typeface="Arial"/>
              </a:rPr>
              <a:t/>
            </a:r>
            <a:br>
              <a:rPr lang="fr-FR" sz="3600" b="1" dirty="0">
                <a:latin typeface="Calibri"/>
                <a:ea typeface="Calibri"/>
                <a:cs typeface="Arial"/>
              </a:rPr>
            </a:br>
            <a:endParaRPr lang="fr-FR" sz="44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1304925" algn="l"/>
              </a:tabLst>
            </a:pPr>
            <a:r>
              <a:rPr lang="en-US" sz="2800" dirty="0" smtClean="0">
                <a:latin typeface="Times New Roman"/>
                <a:ea typeface="Calibri"/>
                <a:cs typeface="Arial"/>
              </a:rPr>
              <a:t>Incorporating </a:t>
            </a:r>
            <a:r>
              <a:rPr lang="en-US" sz="2800" dirty="0">
                <a:latin typeface="Times New Roman"/>
                <a:ea typeface="Calibri"/>
                <a:cs typeface="Arial"/>
              </a:rPr>
              <a:t>practices of good writers</a:t>
            </a:r>
            <a:endParaRPr lang="fr-FR" sz="2000" dirty="0">
              <a:latin typeface="Calibri"/>
              <a:ea typeface="Calibri"/>
              <a:cs typeface="Arial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1304925" algn="l"/>
              </a:tabLst>
            </a:pPr>
            <a:r>
              <a:rPr lang="en-US" sz="2800" dirty="0">
                <a:latin typeface="Times New Roman"/>
                <a:ea typeface="Calibri"/>
                <a:cs typeface="Arial"/>
              </a:rPr>
              <a:t>Balancing process and product</a:t>
            </a:r>
            <a:endParaRPr lang="fr-FR" sz="2000" dirty="0">
              <a:latin typeface="Calibri"/>
              <a:ea typeface="Calibri"/>
              <a:cs typeface="Arial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1304925" algn="l"/>
              </a:tabLst>
            </a:pPr>
            <a:r>
              <a:rPr lang="en-US" sz="2800" dirty="0">
                <a:latin typeface="Times New Roman"/>
                <a:ea typeface="Calibri"/>
                <a:cs typeface="Arial"/>
              </a:rPr>
              <a:t>Account for cultural/literary backgrounds</a:t>
            </a:r>
            <a:endParaRPr lang="fr-FR" sz="2000" dirty="0">
              <a:latin typeface="Calibri"/>
              <a:ea typeface="Calibri"/>
              <a:cs typeface="Arial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1304925" algn="l"/>
              </a:tabLst>
            </a:pPr>
            <a:r>
              <a:rPr lang="en-US" sz="2800" dirty="0">
                <a:latin typeface="Times New Roman"/>
                <a:ea typeface="Calibri"/>
                <a:cs typeface="Arial"/>
              </a:rPr>
              <a:t>Connecting reading and writing</a:t>
            </a:r>
            <a:endParaRPr lang="fr-FR" sz="2000" dirty="0">
              <a:latin typeface="Calibri"/>
              <a:ea typeface="Calibri"/>
              <a:cs typeface="Arial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1304925" algn="l"/>
              </a:tabLst>
            </a:pPr>
            <a:r>
              <a:rPr lang="en-US" sz="2800" dirty="0">
                <a:latin typeface="Times New Roman"/>
                <a:ea typeface="Calibri"/>
                <a:cs typeface="Arial"/>
              </a:rPr>
              <a:t>Providing authentic writing</a:t>
            </a:r>
            <a:endParaRPr lang="fr-FR" sz="2000" dirty="0">
              <a:latin typeface="Calibri"/>
              <a:ea typeface="Calibri"/>
              <a:cs typeface="Arial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1304925" algn="l"/>
              </a:tabLst>
            </a:pPr>
            <a:r>
              <a:rPr lang="en-US" sz="2800" dirty="0">
                <a:latin typeface="Times New Roman"/>
                <a:ea typeface="Calibri"/>
                <a:cs typeface="Arial"/>
              </a:rPr>
              <a:t>Framing: pre-writing- drafting-revising </a:t>
            </a:r>
            <a:endParaRPr lang="fr-FR" sz="2000" dirty="0">
              <a:latin typeface="Calibri"/>
              <a:ea typeface="Calibri"/>
              <a:cs typeface="Arial"/>
            </a:endParaRPr>
          </a:p>
          <a:p>
            <a:pPr marL="0" indent="0">
              <a:buNone/>
            </a:pP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2604671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1026" name="Picture 2" descr="C:\Users\GAMESCASH\Documents\DIDACTIC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649" y="332656"/>
            <a:ext cx="9144000" cy="6525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5833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536" y="836712"/>
            <a:ext cx="8229600" cy="990600"/>
          </a:xfrm>
        </p:spPr>
        <p:txBody>
          <a:bodyPr>
            <a:normAutofit fontScale="90000"/>
          </a:bodyPr>
          <a:lstStyle/>
          <a:p>
            <a:pPr marL="571500" indent="-571500" algn="ctr">
              <a:buFont typeface="Wingdings" pitchFamily="2" charset="2"/>
              <a:buChar char="q"/>
            </a:pPr>
            <a:r>
              <a:rPr lang="en-US" b="1" dirty="0">
                <a:latin typeface="Times New Roman"/>
                <a:ea typeface="Calibri"/>
                <a:cs typeface="Arial"/>
              </a:rPr>
              <a:t>Principles of Designing Speaking Techniques</a:t>
            </a:r>
            <a:r>
              <a:rPr lang="fr-FR" sz="3200" dirty="0">
                <a:latin typeface="Calibri"/>
                <a:ea typeface="Calibri"/>
                <a:cs typeface="Arial"/>
              </a:rPr>
              <a:t/>
            </a:r>
            <a:br>
              <a:rPr lang="fr-FR" sz="3200" dirty="0">
                <a:latin typeface="Calibri"/>
                <a:ea typeface="Calibri"/>
                <a:cs typeface="Arial"/>
              </a:rPr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sz="2800" dirty="0" smtClean="0">
                <a:latin typeface="Times New Roman"/>
                <a:ea typeface="Calibri"/>
                <a:cs typeface="Arial"/>
              </a:rPr>
              <a:t>Meeting </a:t>
            </a:r>
            <a:r>
              <a:rPr lang="en-US" sz="2800" dirty="0">
                <a:latin typeface="Times New Roman"/>
                <a:ea typeface="Calibri"/>
                <a:cs typeface="Arial"/>
              </a:rPr>
              <a:t>learners’ needs </a:t>
            </a:r>
            <a:endParaRPr lang="fr-FR" sz="2000" dirty="0">
              <a:latin typeface="Calibri"/>
              <a:ea typeface="Calibri"/>
              <a:cs typeface="Arial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sz="2800" dirty="0">
                <a:latin typeface="Times New Roman"/>
                <a:ea typeface="Calibri"/>
                <a:cs typeface="Arial"/>
              </a:rPr>
              <a:t>Providing motivational techniques</a:t>
            </a:r>
            <a:endParaRPr lang="fr-FR" sz="2000" dirty="0">
              <a:latin typeface="Calibri"/>
              <a:ea typeface="Calibri"/>
              <a:cs typeface="Arial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sz="2800" dirty="0">
                <a:latin typeface="Times New Roman"/>
                <a:ea typeface="Calibri"/>
                <a:cs typeface="Arial"/>
              </a:rPr>
              <a:t>Using authentic language</a:t>
            </a:r>
            <a:endParaRPr lang="fr-FR" sz="2000" dirty="0">
              <a:latin typeface="Calibri"/>
              <a:ea typeface="Calibri"/>
              <a:cs typeface="Arial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sz="2800" dirty="0">
                <a:latin typeface="Times New Roman"/>
                <a:ea typeface="Calibri"/>
                <a:cs typeface="Arial"/>
              </a:rPr>
              <a:t>Appropriate feedback and connection</a:t>
            </a:r>
            <a:endParaRPr lang="fr-FR" sz="2000" dirty="0">
              <a:latin typeface="Calibri"/>
              <a:ea typeface="Calibri"/>
              <a:cs typeface="Arial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sz="2800" dirty="0">
                <a:latin typeface="Times New Roman"/>
                <a:ea typeface="Calibri"/>
                <a:cs typeface="Arial"/>
              </a:rPr>
              <a:t>Linking between speaking and listening</a:t>
            </a:r>
            <a:endParaRPr lang="fr-FR" sz="2000" dirty="0">
              <a:latin typeface="Calibri"/>
              <a:ea typeface="Calibri"/>
              <a:cs typeface="Arial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sz="2800" dirty="0">
                <a:latin typeface="Times New Roman"/>
                <a:ea typeface="Calibri"/>
                <a:cs typeface="Arial"/>
              </a:rPr>
              <a:t>Encouraging students to take initiatives</a:t>
            </a:r>
            <a:endParaRPr lang="fr-FR" sz="2000" dirty="0">
              <a:latin typeface="Calibri"/>
              <a:ea typeface="Calibri"/>
              <a:cs typeface="Arial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n-US" sz="2800" dirty="0">
                <a:latin typeface="Times New Roman"/>
                <a:ea typeface="Calibri"/>
                <a:cs typeface="Arial"/>
              </a:rPr>
              <a:t>Encouraging speaking strategies</a:t>
            </a:r>
            <a:endParaRPr lang="fr-FR" sz="2000" dirty="0">
              <a:latin typeface="Calibri"/>
              <a:ea typeface="Calibri"/>
              <a:cs typeface="Arial"/>
            </a:endParaRPr>
          </a:p>
          <a:p>
            <a:pPr marL="0" indent="0">
              <a:buNone/>
            </a:pP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341477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1026" name="Picture 2" descr="C:\Users\GAMESCASH\Desktop\Didactics\Types of Classroom Listening Performanc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52536" y="0"/>
            <a:ext cx="9721080" cy="6957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32134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té">
  <a:themeElements>
    <a:clrScheme name="Clarté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té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6</TotalTime>
  <Words>201</Words>
  <Application>Microsoft Office PowerPoint</Application>
  <PresentationFormat>Affichage à l'écran (4:3)</PresentationFormat>
  <Paragraphs>39</Paragraphs>
  <Slides>12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Clarté</vt:lpstr>
      <vt:lpstr>Vocabulary Teaching</vt:lpstr>
      <vt:lpstr>APPROACHES TO SPEAKING  </vt:lpstr>
      <vt:lpstr>Fluency &amp; Confidence </vt:lpstr>
      <vt:lpstr>Communicative Activities </vt:lpstr>
      <vt:lpstr>Approaches to Listening  </vt:lpstr>
      <vt:lpstr>Teaching Writing </vt:lpstr>
      <vt:lpstr>Présentation PowerPoint</vt:lpstr>
      <vt:lpstr>Principles of Designing Speaking Techniques 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GAMESCASH</dc:creator>
  <cp:lastModifiedBy>GAMESCASH</cp:lastModifiedBy>
  <cp:revision>3</cp:revision>
  <dcterms:created xsi:type="dcterms:W3CDTF">2025-12-20T08:24:35Z</dcterms:created>
  <dcterms:modified xsi:type="dcterms:W3CDTF">2025-12-20T08:32:31Z</dcterms:modified>
</cp:coreProperties>
</file>