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 id="263" r:id="rId8"/>
    <p:sldId id="266" r:id="rId9"/>
    <p:sldId id="265" r:id="rId10"/>
    <p:sldId id="264" r:id="rId11"/>
    <p:sldId id="267" r:id="rId12"/>
    <p:sldId id="270" r:id="rId13"/>
    <p:sldId id="269" r:id="rId14"/>
    <p:sldId id="268"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5E5C6FF-6B80-44DD-B6CD-4275E8E1C9FD}" type="datetimeFigureOut">
              <a:rPr lang="fr-FR" smtClean="0"/>
              <a:pPr/>
              <a:t>06/11/2023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6DB15DD-C9DC-494A-AB95-147BC0680C6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5C6FF-6B80-44DD-B6CD-4275E8E1C9FD}" type="datetimeFigureOut">
              <a:rPr lang="fr-FR" smtClean="0"/>
              <a:pPr/>
              <a:t>06/11/2023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B15DD-C9DC-494A-AB95-147BC0680C6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fr.wikipedia.org/wiki/A%C3%A9rog%C3%A9n%C3%A9rateur" TargetMode="External"/><Relationship Id="rId3" Type="http://schemas.openxmlformats.org/officeDocument/2006/relationships/hyperlink" Target="https://fr.wikipedia.org/wiki/Vent" TargetMode="External"/><Relationship Id="rId7" Type="http://schemas.openxmlformats.org/officeDocument/2006/relationships/hyperlink" Target="https://fr.wikipedia.org/wiki/%C3%89lectricit%C3%A9" TargetMode="External"/><Relationship Id="rId2" Type="http://schemas.openxmlformats.org/officeDocument/2006/relationships/hyperlink" Target="https://fr.wikipedia.org/wiki/%C3%89nergie_cin%C3%A9tique" TargetMode="External"/><Relationship Id="rId1" Type="http://schemas.openxmlformats.org/officeDocument/2006/relationships/slideLayout" Target="../slideLayouts/slideLayout2.xml"/><Relationship Id="rId6" Type="http://schemas.openxmlformats.org/officeDocument/2006/relationships/hyperlink" Target="https://fr.wikipedia.org/wiki/%C3%89nergie_%C3%A9lectrique" TargetMode="External"/><Relationship Id="rId5" Type="http://schemas.openxmlformats.org/officeDocument/2006/relationships/hyperlink" Target="https://fr.wikipedia.org/wiki/%C3%89nergie_%C3%A9olienne" TargetMode="External"/><Relationship Id="rId4" Type="http://schemas.openxmlformats.org/officeDocument/2006/relationships/hyperlink" Target="https://fr.wikipedia.org/wiki/%C3%89nergie_m%C3%A9caniqu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nnaissancedesenergies.org/node/6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r.wikipedia.org/wiki/Pale" TargetMode="External"/><Relationship Id="rId2" Type="http://schemas.openxmlformats.org/officeDocument/2006/relationships/hyperlink" Target="https://fr.wikipedia.org/wiki/H%C3%A9lic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90056"/>
            <a:ext cx="8229600" cy="1143000"/>
          </a:xfr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fr-FR" sz="5400" b="1" dirty="0" smtClean="0"/>
              <a:t>L’éolienne</a:t>
            </a:r>
            <a:endParaRPr lang="fr-FR" sz="5400" b="1" dirty="0"/>
          </a:p>
        </p:txBody>
      </p:sp>
      <p:sp>
        <p:nvSpPr>
          <p:cNvPr id="3" name="Rectangle 2"/>
          <p:cNvSpPr/>
          <p:nvPr/>
        </p:nvSpPr>
        <p:spPr>
          <a:xfrm>
            <a:off x="4788024" y="5517232"/>
            <a:ext cx="4176464" cy="7200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fr-FR" b="1" dirty="0" smtClean="0">
                <a:solidFill>
                  <a:schemeClr val="tx1"/>
                </a:solidFill>
                <a:latin typeface="Times New Roman" pitchFamily="18" charset="0"/>
                <a:cs typeface="Times New Roman" pitchFamily="18" charset="0"/>
              </a:rPr>
              <a:t>Présenté par: Mr. </a:t>
            </a:r>
            <a:r>
              <a:rPr lang="fr-FR" b="1" dirty="0" err="1" smtClean="0">
                <a:solidFill>
                  <a:schemeClr val="tx1"/>
                </a:solidFill>
                <a:latin typeface="Times New Roman" pitchFamily="18" charset="0"/>
                <a:cs typeface="Times New Roman" pitchFamily="18" charset="0"/>
              </a:rPr>
              <a:t>Benayad</a:t>
            </a:r>
            <a:r>
              <a:rPr lang="fr-FR" b="1" dirty="0" smtClean="0">
                <a:solidFill>
                  <a:schemeClr val="tx1"/>
                </a:solidFill>
                <a:latin typeface="Times New Roman" pitchFamily="18" charset="0"/>
                <a:cs typeface="Times New Roman" pitchFamily="18" charset="0"/>
              </a:rPr>
              <a:t> </a:t>
            </a:r>
            <a:r>
              <a:rPr lang="fr-FR" b="1" dirty="0" err="1" smtClean="0">
                <a:solidFill>
                  <a:schemeClr val="tx1"/>
                </a:solidFill>
                <a:latin typeface="Times New Roman" pitchFamily="18" charset="0"/>
                <a:cs typeface="Times New Roman" pitchFamily="18" charset="0"/>
              </a:rPr>
              <a:t>Zouaoui</a:t>
            </a:r>
            <a:endParaRPr lang="fr-FR"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cstate="print"/>
          <a:srcRect/>
          <a:stretch>
            <a:fillRect/>
          </a:stretch>
        </p:blipFill>
        <p:spPr bwMode="auto">
          <a:xfrm>
            <a:off x="1115616" y="1268760"/>
            <a:ext cx="6984776" cy="4320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5"/>
          <p:cNvPicPr>
            <a:picLocks noChangeAspect="1" noChangeArrowheads="1"/>
          </p:cNvPicPr>
          <p:nvPr/>
        </p:nvPicPr>
        <p:blipFill>
          <a:blip r:embed="rId2" cstate="print"/>
          <a:srcRect/>
          <a:stretch>
            <a:fillRect/>
          </a:stretch>
        </p:blipFill>
        <p:spPr bwMode="auto">
          <a:xfrm>
            <a:off x="539552" y="836712"/>
            <a:ext cx="8064896" cy="5544616"/>
          </a:xfrm>
          <a:prstGeom prst="rect">
            <a:avLst/>
          </a:prstGeom>
          <a:noFill/>
          <a:ln w="9525">
            <a:noFill/>
            <a:miter lim="800000"/>
            <a:headEnd/>
            <a:tailEnd/>
          </a:ln>
        </p:spPr>
      </p:pic>
      <p:sp>
        <p:nvSpPr>
          <p:cNvPr id="10" name="Rectangle 9"/>
          <p:cNvSpPr/>
          <p:nvPr/>
        </p:nvSpPr>
        <p:spPr>
          <a:xfrm>
            <a:off x="1259632" y="332656"/>
            <a:ext cx="6742743" cy="584775"/>
          </a:xfrm>
          <a:prstGeom prst="rect">
            <a:avLst/>
          </a:prstGeom>
        </p:spPr>
        <p:txBody>
          <a:bodyPr wrap="none">
            <a:spAutoFit/>
          </a:bodyPr>
          <a:lstStyle/>
          <a:p>
            <a:r>
              <a:rPr lang="fr-FR" sz="3200" b="1" dirty="0"/>
              <a:t> </a:t>
            </a:r>
            <a:r>
              <a:rPr lang="fr-FR" sz="3200" b="1" u="sng" dirty="0"/>
              <a:t>Puissance théoriquement récupérable</a:t>
            </a:r>
            <a:endParaRPr lang="fr-FR" sz="32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cstate="print"/>
          <a:srcRect/>
          <a:stretch>
            <a:fillRect/>
          </a:stretch>
        </p:blipFill>
        <p:spPr bwMode="auto">
          <a:xfrm>
            <a:off x="669429" y="548680"/>
            <a:ext cx="7863011" cy="56166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cstate="print"/>
          <a:srcRect/>
          <a:stretch>
            <a:fillRect/>
          </a:stretch>
        </p:blipFill>
        <p:spPr bwMode="auto">
          <a:xfrm>
            <a:off x="288032" y="1484784"/>
            <a:ext cx="8604448" cy="38884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80728"/>
            <a:ext cx="8229600" cy="4857403"/>
          </a:xfrm>
        </p:spPr>
        <p:txBody>
          <a:bodyPr>
            <a:normAutofit fontScale="92500" lnSpcReduction="20000"/>
          </a:bodyPr>
          <a:lstStyle/>
          <a:p>
            <a:pPr algn="just"/>
            <a:r>
              <a:rPr lang="fr-FR" sz="3900" b="1" u="dbl" dirty="0"/>
              <a:t>Rendement</a:t>
            </a:r>
            <a:r>
              <a:rPr lang="fr-FR" sz="3900" b="1" dirty="0"/>
              <a:t> </a:t>
            </a:r>
          </a:p>
          <a:p>
            <a:pPr algn="just">
              <a:buFont typeface="Wingdings" pitchFamily="2" charset="2"/>
              <a:buChar char="Ø"/>
            </a:pPr>
            <a:r>
              <a:rPr lang="fr-FR" dirty="0" smtClean="0"/>
              <a:t>La </a:t>
            </a:r>
            <a:r>
              <a:rPr lang="fr-FR" dirty="0"/>
              <a:t>puissance utile dépend aussi des performances du rotor et du générateur et de leur perte mécanique et électrique. Le meilleur rendement est de 60 à 65 %, mais certaines éoliennes ont des rendements de 30 à 50%, ceci est dû à des pertes :</a:t>
            </a:r>
          </a:p>
          <a:p>
            <a:pPr lvl="0" algn="just">
              <a:buFont typeface="Wingdings" pitchFamily="2" charset="2"/>
              <a:buChar char="Ø"/>
            </a:pPr>
            <a:r>
              <a:rPr lang="fr-FR" dirty="0"/>
              <a:t>Les pertes mécaniques proviennent </a:t>
            </a:r>
            <a:r>
              <a:rPr lang="fr-FR" dirty="0" smtClean="0"/>
              <a:t>de la</a:t>
            </a:r>
            <a:r>
              <a:rPr lang="fr-FR" dirty="0"/>
              <a:t> conversion d'énergie du rotor vers la génératrice.</a:t>
            </a:r>
          </a:p>
          <a:p>
            <a:pPr lvl="0" algn="just">
              <a:buFont typeface="Wingdings" pitchFamily="2" charset="2"/>
              <a:buChar char="Ø"/>
            </a:pPr>
            <a:r>
              <a:rPr lang="fr-FR" dirty="0"/>
              <a:t>Les pertes électriques du générateur.</a:t>
            </a:r>
          </a:p>
          <a:p>
            <a:pPr algn="just"/>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rmAutofit/>
          </a:bodyPr>
          <a:lstStyle/>
          <a:p>
            <a:r>
              <a:rPr lang="fr-FR" sz="3600" b="1" u="dbl" dirty="0"/>
              <a:t>ETUDE D’UNE EOLIENNE</a:t>
            </a:r>
            <a:endParaRPr lang="fr-FR" sz="3600" dirty="0"/>
          </a:p>
        </p:txBody>
      </p:sp>
      <p:pic>
        <p:nvPicPr>
          <p:cNvPr id="11267" name="Picture 3"/>
          <p:cNvPicPr>
            <a:picLocks noChangeAspect="1" noChangeArrowheads="1"/>
          </p:cNvPicPr>
          <p:nvPr/>
        </p:nvPicPr>
        <p:blipFill>
          <a:blip r:embed="rId2" cstate="print"/>
          <a:srcRect/>
          <a:stretch>
            <a:fillRect/>
          </a:stretch>
        </p:blipFill>
        <p:spPr bwMode="auto">
          <a:xfrm>
            <a:off x="467544" y="1200150"/>
            <a:ext cx="8208912" cy="52531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cstate="print"/>
          <a:srcRect/>
          <a:stretch>
            <a:fillRect/>
          </a:stretch>
        </p:blipFill>
        <p:spPr bwMode="auto">
          <a:xfrm>
            <a:off x="611560" y="404664"/>
            <a:ext cx="7992888" cy="60486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683568" y="620687"/>
            <a:ext cx="8208912" cy="56886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lstStyle/>
          <a:p>
            <a:pPr algn="just"/>
            <a:r>
              <a:rPr lang="fr-FR" b="1" u="dbl" dirty="0"/>
              <a:t>Fonctionnement</a:t>
            </a:r>
            <a:endParaRPr lang="fr-FR" dirty="0"/>
          </a:p>
          <a:p>
            <a:pPr algn="just">
              <a:buNone/>
            </a:pPr>
            <a:r>
              <a:rPr lang="fr-FR" dirty="0" smtClean="0"/>
              <a:t>Quand </a:t>
            </a:r>
            <a:r>
              <a:rPr lang="fr-FR" dirty="0"/>
              <a:t>le vent se lève, l’unité centrale grâce à la girouette située à l'arrière de la nacelle, commande aux moteurs d'orientation de placer l'éolienne face au vent. </a:t>
            </a:r>
          </a:p>
          <a:p>
            <a:pPr algn="just"/>
            <a:endParaRPr lang="fr-FR" dirty="0"/>
          </a:p>
        </p:txBody>
      </p:sp>
      <p:pic>
        <p:nvPicPr>
          <p:cNvPr id="5" name="Image 4"/>
          <p:cNvPicPr/>
          <p:nvPr/>
        </p:nvPicPr>
        <p:blipFill>
          <a:blip r:embed="rId2" cstate="print"/>
          <a:srcRect/>
          <a:stretch>
            <a:fillRect/>
          </a:stretch>
        </p:blipFill>
        <p:spPr bwMode="auto">
          <a:xfrm>
            <a:off x="755576" y="3212976"/>
            <a:ext cx="3528392" cy="3096344"/>
          </a:xfrm>
          <a:prstGeom prst="rect">
            <a:avLst/>
          </a:prstGeom>
          <a:noFill/>
          <a:ln w="9525">
            <a:noFill/>
            <a:miter lim="800000"/>
            <a:headEnd/>
            <a:tailEnd/>
          </a:ln>
        </p:spPr>
      </p:pic>
      <p:pic>
        <p:nvPicPr>
          <p:cNvPr id="6" name="Image 5"/>
          <p:cNvPicPr/>
          <p:nvPr/>
        </p:nvPicPr>
        <p:blipFill>
          <a:blip r:embed="rId3" cstate="print"/>
          <a:srcRect/>
          <a:stretch>
            <a:fillRect/>
          </a:stretch>
        </p:blipFill>
        <p:spPr bwMode="auto">
          <a:xfrm>
            <a:off x="4932040" y="3212976"/>
            <a:ext cx="3528392" cy="3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328592"/>
          </a:xfrm>
        </p:spPr>
        <p:txBody>
          <a:bodyPr>
            <a:noAutofit/>
          </a:bodyPr>
          <a:lstStyle/>
          <a:p>
            <a:pPr algn="just"/>
            <a:r>
              <a:rPr lang="fr-FR" sz="2800" dirty="0"/>
              <a:t>Les trois pales sont mises en mouvement par la seule force du vent.</a:t>
            </a:r>
            <a:br>
              <a:rPr lang="fr-FR" sz="2800" dirty="0"/>
            </a:br>
            <a:r>
              <a:rPr lang="fr-FR" sz="2800" dirty="0"/>
              <a:t>Elles entraînent avec elles l'arbre principal qui est lié à l’arbre d’entrée du multiplicateur.</a:t>
            </a:r>
          </a:p>
          <a:p>
            <a:pPr algn="just"/>
            <a:r>
              <a:rPr lang="fr-FR" sz="2800" dirty="0" smtClean="0"/>
              <a:t>Dès </a:t>
            </a:r>
            <a:r>
              <a:rPr lang="fr-FR" sz="2800" dirty="0"/>
              <a:t>que la vitesse du vent sera suffisante (4 m/s soit environ 15 km/h), l'éolienne peut être couplée au générateur par l’arbre de sortie du multiplicateur et peut fournir de l’électricité au réseau. Les pales tournent alors à une fréquence de rotation de 30 tours par minute et entraînent le générateur à 1500 tours par minute. Cette fréquence de rotation restera constante tout au long de la période de production. </a:t>
            </a:r>
          </a:p>
          <a:p>
            <a:pPr algn="just"/>
            <a:endParaRPr lang="fr-F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34678"/>
            <a:ext cx="8229600" cy="922114"/>
          </a:xfrm>
        </p:spPr>
        <p:txBody>
          <a:bodyPr>
            <a:normAutofit/>
          </a:bodyPr>
          <a:lstStyle/>
          <a:p>
            <a:r>
              <a:rPr lang="fr-FR" sz="3600" b="1" u="dbl" dirty="0"/>
              <a:t>TECHNOLOGIE DES SYSTEMES EOLIENS </a:t>
            </a:r>
            <a:endParaRPr lang="fr-FR" sz="3600" dirty="0"/>
          </a:p>
        </p:txBody>
      </p:sp>
      <p:sp>
        <p:nvSpPr>
          <p:cNvPr id="3" name="Espace réservé du contenu 2"/>
          <p:cNvSpPr>
            <a:spLocks noGrp="1"/>
          </p:cNvSpPr>
          <p:nvPr>
            <p:ph idx="1"/>
          </p:nvPr>
        </p:nvSpPr>
        <p:spPr>
          <a:xfrm>
            <a:off x="457200" y="1960240"/>
            <a:ext cx="8229600" cy="3989040"/>
          </a:xfrm>
        </p:spPr>
        <p:txBody>
          <a:bodyPr/>
          <a:lstStyle/>
          <a:p>
            <a:pPr algn="just"/>
            <a:r>
              <a:rPr lang="fr-FR" dirty="0"/>
              <a:t> Une </a:t>
            </a:r>
            <a:r>
              <a:rPr lang="fr-FR" b="1" dirty="0"/>
              <a:t>éolienne</a:t>
            </a:r>
            <a:r>
              <a:rPr lang="fr-FR" dirty="0"/>
              <a:t> est un dispositif qui transforme l'</a:t>
            </a:r>
            <a:r>
              <a:rPr lang="fr-FR" u="sng" dirty="0">
                <a:hlinkClick r:id="rId2" tooltip="Énergie cinétique"/>
              </a:rPr>
              <a:t>énergie cinétique</a:t>
            </a:r>
            <a:r>
              <a:rPr lang="fr-FR" dirty="0"/>
              <a:t> du </a:t>
            </a:r>
            <a:r>
              <a:rPr lang="fr-FR" u="sng" dirty="0">
                <a:hlinkClick r:id="rId3" tooltip="Vent"/>
              </a:rPr>
              <a:t>vent</a:t>
            </a:r>
            <a:r>
              <a:rPr lang="fr-FR" dirty="0"/>
              <a:t> en </a:t>
            </a:r>
            <a:r>
              <a:rPr lang="fr-FR" u="sng" dirty="0">
                <a:hlinkClick r:id="rId4" tooltip="Énergie mécanique"/>
              </a:rPr>
              <a:t>énergie mécanique</a:t>
            </a:r>
            <a:r>
              <a:rPr lang="fr-FR" dirty="0"/>
              <a:t>, dite </a:t>
            </a:r>
            <a:r>
              <a:rPr lang="fr-FR" u="sng" dirty="0">
                <a:hlinkClick r:id="rId5" tooltip="Énergie éolienne"/>
              </a:rPr>
              <a:t>énergie éolienne</a:t>
            </a:r>
            <a:r>
              <a:rPr lang="fr-FR" dirty="0"/>
              <a:t>, laquelle est ensuite le plus souvent transformée en </a:t>
            </a:r>
            <a:r>
              <a:rPr lang="fr-FR" u="sng" dirty="0">
                <a:hlinkClick r:id="rId6" tooltip="Énergie électrique"/>
              </a:rPr>
              <a:t>énergie électrique</a:t>
            </a:r>
            <a:r>
              <a:rPr lang="fr-FR" dirty="0"/>
              <a:t>. Les éoliennes produisant de l'</a:t>
            </a:r>
            <a:r>
              <a:rPr lang="fr-FR" u="sng" dirty="0">
                <a:hlinkClick r:id="rId7" tooltip="Électricité"/>
              </a:rPr>
              <a:t>électricité</a:t>
            </a:r>
            <a:r>
              <a:rPr lang="fr-FR" dirty="0"/>
              <a:t> sont appelées </a:t>
            </a:r>
            <a:r>
              <a:rPr lang="fr-FR" u="sng" dirty="0">
                <a:hlinkClick r:id="rId8" tooltip="Aérogénérateur"/>
              </a:rPr>
              <a:t>aérogénérateurs</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332656"/>
            <a:ext cx="8301608" cy="6120680"/>
          </a:xfrm>
        </p:spPr>
        <p:txBody>
          <a:bodyPr>
            <a:noAutofit/>
          </a:bodyPr>
          <a:lstStyle/>
          <a:p>
            <a:pPr algn="just"/>
            <a:r>
              <a:rPr lang="fr-FR" sz="2800" dirty="0"/>
              <a:t>Lorsque la vitesse du vent atteint (14 m/s soit 50 km/h), l'éolienne fournit sa puissance nominale. Le générateur délivre alors un courant électrique alternatif à la tension de 690 volts à 50 Hz dont l'intensité varie en fonction de la vitesse du vent. Ainsi, lorsque la vitesse du vent croît, la portance s'exerçant sur les pales augmente et la puissance délivrée par le générateur s'accroît.</a:t>
            </a:r>
          </a:p>
          <a:p>
            <a:pPr algn="just"/>
            <a:r>
              <a:rPr lang="fr-FR" sz="2800" dirty="0" smtClean="0"/>
              <a:t>Pour </a:t>
            </a:r>
            <a:r>
              <a:rPr lang="fr-FR" sz="2800" dirty="0"/>
              <a:t>des vitesses de vent supérieures à 14 m/s (soit environ 50 km/h), la puissance est maintenue constante en réduisant progressivement la portance des pales. L’unité hydraulique régule cette portance en modifiant l'angle de calage des pales qui pivotent sur leurs axes</a:t>
            </a:r>
            <a:r>
              <a:rPr lang="fr-FR" sz="2800" dirty="0" smtClean="0"/>
              <a:t>.</a:t>
            </a:r>
            <a:endParaRPr lang="fr-F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229600" cy="3744416"/>
          </a:xfrm>
        </p:spPr>
        <p:txBody>
          <a:bodyPr>
            <a:noAutofit/>
          </a:bodyPr>
          <a:lstStyle/>
          <a:p>
            <a:pPr algn="just"/>
            <a:r>
              <a:rPr lang="fr-FR" sz="2800" dirty="0"/>
              <a:t>Lorsque la vitesse du vent dépasse 25 m/s (soit 90 km/h), les pales sont mises en drapeau (parallèles à la direction du vent) et leur portance devient quasiment nulle. </a:t>
            </a:r>
          </a:p>
          <a:p>
            <a:pPr algn="just"/>
            <a:r>
              <a:rPr lang="fr-FR" sz="2800" dirty="0"/>
              <a:t>Tant que la vitesse du vent reste supérieure à 90 km/h, le rotor de l’éolienne est « en roue libre » et le générateur est déconnecté du réseau : l’éolienne ne produit plus d’électricité</a:t>
            </a:r>
            <a:r>
              <a:rPr lang="fr-FR" sz="2800" dirty="0" smtClean="0"/>
              <a:t>.</a:t>
            </a:r>
            <a:endParaRPr lang="fr-FR"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2"/>
            <a:ext cx="8229600" cy="4421087"/>
          </a:xfrm>
        </p:spPr>
        <p:txBody>
          <a:bodyPr>
            <a:noAutofit/>
          </a:bodyPr>
          <a:lstStyle/>
          <a:p>
            <a:pPr algn="just"/>
            <a:r>
              <a:rPr lang="fr-FR" sz="2800" dirty="0"/>
              <a:t> Dès que la vitesse du vent diminue, l’éolienne se remet en production. Toutes ces opérations sont entièrement automatiques et gérées par l’unité centrale. En cas d'arrêt d’urgence, un frein à disque placé sur l’arbre rapide du multiplicateur permet de stopper l'éolienne afin d’éviter sa destruction.</a:t>
            </a:r>
          </a:p>
          <a:p>
            <a:pPr algn="just"/>
            <a:r>
              <a:rPr lang="fr-FR" sz="2800" dirty="0"/>
              <a:t>Au pied de l’éolienne, un transformateur convertit la tension de 690 volts en 20000 volts, tension du réseau national d'Électricité de France sur lequel toute l'électricité produite est déversée.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856" y="490662"/>
            <a:ext cx="8229600" cy="1143000"/>
          </a:xfrm>
        </p:spPr>
        <p:txBody>
          <a:bodyPr>
            <a:normAutofit fontScale="90000"/>
          </a:bodyPr>
          <a:lstStyle/>
          <a:p>
            <a:r>
              <a:rPr lang="fr-FR" b="1" u="dbl" dirty="0"/>
              <a:t>DIMENSIONNEMENT DES </a:t>
            </a:r>
            <a:r>
              <a:rPr lang="fr-FR" b="1" u="dbl" dirty="0" smtClean="0"/>
              <a:t>EOLIENNES</a:t>
            </a:r>
            <a:endParaRPr lang="fr-FR" dirty="0"/>
          </a:p>
        </p:txBody>
      </p:sp>
      <p:pic>
        <p:nvPicPr>
          <p:cNvPr id="17411" name="Picture 3"/>
          <p:cNvPicPr>
            <a:picLocks noGrp="1" noChangeAspect="1" noChangeArrowheads="1"/>
          </p:cNvPicPr>
          <p:nvPr>
            <p:ph idx="1"/>
          </p:nvPr>
        </p:nvPicPr>
        <p:blipFill>
          <a:blip r:embed="rId2" cstate="print"/>
          <a:srcRect/>
          <a:stretch>
            <a:fillRect/>
          </a:stretch>
        </p:blipFill>
        <p:spPr bwMode="auto">
          <a:xfrm>
            <a:off x="457200" y="1700808"/>
            <a:ext cx="8208912" cy="43204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dbl" dirty="0"/>
              <a:t>Correction </a:t>
            </a:r>
            <a:r>
              <a:rPr lang="fr-FR" b="1" u="dbl" dirty="0" smtClean="0"/>
              <a:t>:</a:t>
            </a:r>
            <a:endParaRPr lang="fr-FR" dirty="0"/>
          </a:p>
        </p:txBody>
      </p:sp>
      <p:pic>
        <p:nvPicPr>
          <p:cNvPr id="5" name="Espace réservé du contenu 4"/>
          <p:cNvPicPr>
            <a:picLocks noGrp="1"/>
          </p:cNvPicPr>
          <p:nvPr>
            <p:ph idx="1"/>
          </p:nvPr>
        </p:nvPicPr>
        <p:blipFill>
          <a:blip r:embed="rId2" cstate="print"/>
          <a:srcRect/>
          <a:stretch>
            <a:fillRect/>
          </a:stretch>
        </p:blipFill>
        <p:spPr bwMode="auto">
          <a:xfrm>
            <a:off x="467544" y="1772816"/>
            <a:ext cx="8424936" cy="1872208"/>
          </a:xfrm>
          <a:prstGeom prst="rect">
            <a:avLst/>
          </a:prstGeom>
          <a:noFill/>
          <a:ln w="9525">
            <a:noFill/>
            <a:miter lim="800000"/>
            <a:headEnd/>
            <a:tailEnd/>
          </a:ln>
        </p:spPr>
      </p:pic>
      <p:sp>
        <p:nvSpPr>
          <p:cNvPr id="18436" name="Rectangle 4"/>
          <p:cNvSpPr>
            <a:spLocks noChangeArrowheads="1"/>
          </p:cNvSpPr>
          <p:nvPr/>
        </p:nvSpPr>
        <p:spPr bwMode="auto">
          <a:xfrm>
            <a:off x="395536" y="4005064"/>
            <a:ext cx="835292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Tout d</a:t>
            </a:r>
            <a:r>
              <a:rPr kumimoji="0" lang="fr-FR" sz="2000" b="0" i="0" u="none" strike="noStrike" cap="none" normalizeH="0" baseline="0" dirty="0" smtClean="0">
                <a:ln>
                  <a:noFill/>
                </a:ln>
                <a:solidFill>
                  <a:srgbClr val="000000"/>
                </a:solidFill>
                <a:effectLst/>
                <a:latin typeface="Arial"/>
                <a:ea typeface="Calibri" pitchFamily="34" charset="0"/>
                <a:cs typeface="Arial" pitchFamily="34" charset="0"/>
              </a:rPr>
              <a:t>’</a:t>
            </a:r>
            <a:r>
              <a:rPr kumimoji="0" lang="fr-FR" sz="2000" b="0"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abord il est n</a:t>
            </a:r>
            <a:r>
              <a:rPr kumimoji="0" lang="fr-FR" sz="2000" b="0" i="0" u="none" strike="noStrike" cap="none" normalizeH="0" baseline="0" dirty="0" smtClean="0">
                <a:ln>
                  <a:noFill/>
                </a:ln>
                <a:solidFill>
                  <a:srgbClr val="000000"/>
                </a:solidFill>
                <a:effectLst/>
                <a:latin typeface="Arial"/>
                <a:ea typeface="Calibri" pitchFamily="34" charset="0"/>
                <a:cs typeface="Arial" pitchFamily="34" charset="0"/>
              </a:rPr>
              <a:t>é</a:t>
            </a:r>
            <a:r>
              <a:rPr kumimoji="0" lang="fr-FR" sz="2000" b="0"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cessaire de savoir ce qu</a:t>
            </a:r>
            <a:r>
              <a:rPr kumimoji="0" lang="fr-FR" sz="2000" b="0" i="0" u="none" strike="noStrike" cap="none" normalizeH="0" baseline="0" dirty="0" smtClean="0">
                <a:ln>
                  <a:noFill/>
                </a:ln>
                <a:solidFill>
                  <a:srgbClr val="000000"/>
                </a:solidFill>
                <a:effectLst/>
                <a:latin typeface="Arial"/>
                <a:ea typeface="Calibri" pitchFamily="34" charset="0"/>
                <a:cs typeface="Arial" pitchFamily="34" charset="0"/>
              </a:rPr>
              <a:t>’</a:t>
            </a:r>
            <a:r>
              <a:rPr kumimoji="0" lang="fr-FR" sz="2000" b="0"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est une courbe de puissance. Elle repr</a:t>
            </a:r>
            <a:r>
              <a:rPr kumimoji="0" lang="fr-FR" sz="2000" b="0" i="0" u="none" strike="noStrike" cap="none" normalizeH="0" baseline="0" dirty="0" smtClean="0">
                <a:ln>
                  <a:noFill/>
                </a:ln>
                <a:solidFill>
                  <a:srgbClr val="000000"/>
                </a:solidFill>
                <a:effectLst/>
                <a:latin typeface="Arial"/>
                <a:ea typeface="Calibri" pitchFamily="34" charset="0"/>
                <a:cs typeface="Arial" pitchFamily="34" charset="0"/>
              </a:rPr>
              <a:t>é</a:t>
            </a:r>
            <a:r>
              <a:rPr kumimoji="0" lang="fr-FR" sz="2000" b="0"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sente la variation de la puissance d</a:t>
            </a:r>
            <a:r>
              <a:rPr kumimoji="0" lang="fr-FR" sz="2000" b="0" i="0" u="none" strike="noStrike" cap="none" normalizeH="0" baseline="0" dirty="0" smtClean="0">
                <a:ln>
                  <a:noFill/>
                </a:ln>
                <a:solidFill>
                  <a:srgbClr val="000000"/>
                </a:solidFill>
                <a:effectLst/>
                <a:latin typeface="Arial"/>
                <a:ea typeface="Calibri" pitchFamily="34" charset="0"/>
                <a:cs typeface="Arial" pitchFamily="34" charset="0"/>
              </a:rPr>
              <a:t>’</a:t>
            </a:r>
            <a:r>
              <a:rPr kumimoji="0" lang="fr-FR" sz="2000" b="0"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une </a:t>
            </a:r>
            <a:r>
              <a:rPr kumimoji="0" lang="fr-FR" sz="2000" b="0" i="0" u="none" strike="noStrike" cap="none" normalizeH="0" baseline="0" dirty="0" smtClean="0">
                <a:ln>
                  <a:noFill/>
                </a:ln>
                <a:solidFill>
                  <a:srgbClr val="000000"/>
                </a:solidFill>
                <a:effectLst/>
                <a:latin typeface="Arial"/>
                <a:ea typeface="Calibri" pitchFamily="34" charset="0"/>
                <a:cs typeface="Arial" pitchFamily="34" charset="0"/>
              </a:rPr>
              <a:t>é</a:t>
            </a:r>
            <a:r>
              <a:rPr kumimoji="0" lang="fr-FR" sz="2000" b="0"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olienne en fonction de la vitesse du vent. Chaque </a:t>
            </a:r>
            <a:r>
              <a:rPr kumimoji="0" lang="fr-FR" sz="2000" b="1" i="0" u="none" strike="noStrike" cap="none" normalizeH="0" baseline="0" dirty="0" smtClean="0">
                <a:ln>
                  <a:noFill/>
                </a:ln>
                <a:solidFill>
                  <a:srgbClr val="4F82BD"/>
                </a:solidFill>
                <a:effectLst/>
                <a:latin typeface="Cambria-Bold"/>
                <a:ea typeface="Calibri" pitchFamily="34" charset="0"/>
                <a:cs typeface="Arial" pitchFamily="34" charset="0"/>
              </a:rPr>
              <a:t>é</a:t>
            </a:r>
            <a:r>
              <a:rPr kumimoji="0" lang="fr-FR" sz="2000" b="1" i="0" u="none" strike="noStrike" cap="none" normalizeH="0" baseline="0" dirty="0" smtClean="0">
                <a:ln>
                  <a:noFill/>
                </a:ln>
                <a:solidFill>
                  <a:srgbClr val="4F82BD"/>
                </a:solidFill>
                <a:effectLst/>
                <a:latin typeface="Comic Sans MS" pitchFamily="66" charset="0"/>
                <a:ea typeface="Calibri" pitchFamily="34" charset="0"/>
                <a:cs typeface="Arial" pitchFamily="34" charset="0"/>
              </a:rPr>
              <a:t>olienne a sa propre courbe de puissance. Cependant, on remarque que toutes les courbes ont la même allure.</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433467"/>
          </a:xfrm>
        </p:spPr>
        <p:txBody>
          <a:bodyPr/>
          <a:lstStyle/>
          <a:p>
            <a:r>
              <a:rPr lang="fr-FR" b="1" dirty="0"/>
              <a:t>Décrivons les différentes parties de cette courbe typique :</a:t>
            </a:r>
            <a:endParaRPr lang="fr-FR" dirty="0"/>
          </a:p>
        </p:txBody>
      </p:sp>
      <p:pic>
        <p:nvPicPr>
          <p:cNvPr id="5" name="Image 4"/>
          <p:cNvPicPr/>
          <p:nvPr/>
        </p:nvPicPr>
        <p:blipFill>
          <a:blip r:embed="rId2" cstate="print"/>
          <a:srcRect/>
          <a:stretch>
            <a:fillRect/>
          </a:stretch>
        </p:blipFill>
        <p:spPr bwMode="auto">
          <a:xfrm>
            <a:off x="827584" y="1916832"/>
            <a:ext cx="7518648" cy="3594299"/>
          </a:xfrm>
          <a:prstGeom prst="rect">
            <a:avLst/>
          </a:prstGeom>
          <a:noFill/>
          <a:ln w="9525">
            <a:noFill/>
            <a:miter lim="800000"/>
            <a:headEnd/>
            <a:tailEnd/>
          </a:ln>
        </p:spPr>
      </p:pic>
      <p:sp>
        <p:nvSpPr>
          <p:cNvPr id="20483" name="Rectangle 3"/>
          <p:cNvSpPr>
            <a:spLocks noChangeArrowheads="1"/>
          </p:cNvSpPr>
          <p:nvPr/>
        </p:nvSpPr>
        <p:spPr bwMode="auto">
          <a:xfrm>
            <a:off x="2050316" y="5761801"/>
            <a:ext cx="5043368"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Figure : Courbe de puissance th</a:t>
            </a:r>
            <a:r>
              <a:rPr kumimoji="0" lang="fr-FR" sz="2000" b="1" i="0" u="none" strike="noStrike" cap="none" normalizeH="0" baseline="0" dirty="0" smtClean="0">
                <a:ln>
                  <a:noFill/>
                </a:ln>
                <a:solidFill>
                  <a:srgbClr val="000000"/>
                </a:solidFill>
                <a:effectLst/>
                <a:latin typeface="Arial-BoldMT"/>
                <a:ea typeface="Calibri" pitchFamily="34" charset="0"/>
                <a:cs typeface="Arial" pitchFamily="34" charset="0"/>
              </a:rPr>
              <a:t>é</a:t>
            </a:r>
            <a:r>
              <a:rPr kumimoji="0" lang="fr-FR" sz="2000" b="1"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orique</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96752"/>
            <a:ext cx="8229600" cy="4569371"/>
          </a:xfrm>
        </p:spPr>
        <p:txBody>
          <a:bodyPr>
            <a:normAutofit fontScale="92500" lnSpcReduction="20000"/>
          </a:bodyPr>
          <a:lstStyle/>
          <a:p>
            <a:pPr algn="just"/>
            <a:r>
              <a:rPr lang="fr-FR" b="1" u="dbl" dirty="0"/>
              <a:t>Partie I</a:t>
            </a:r>
            <a:r>
              <a:rPr lang="fr-FR" b="1" dirty="0"/>
              <a:t> (de 0 à </a:t>
            </a:r>
            <a:r>
              <a:rPr lang="fr-FR" b="1" dirty="0" err="1"/>
              <a:t>V</a:t>
            </a:r>
            <a:r>
              <a:rPr lang="fr-FR" b="1" baseline="-25000" dirty="0" err="1"/>
              <a:t>d</a:t>
            </a:r>
            <a:r>
              <a:rPr lang="fr-FR" b="1" dirty="0"/>
              <a:t>):</a:t>
            </a:r>
            <a:endParaRPr lang="fr-FR" dirty="0"/>
          </a:p>
          <a:p>
            <a:pPr algn="just">
              <a:buNone/>
            </a:pPr>
            <a:r>
              <a:rPr lang="fr-FR" b="1" dirty="0" smtClean="0"/>
              <a:t>Le </a:t>
            </a:r>
            <a:r>
              <a:rPr lang="fr-FR" b="1" dirty="0"/>
              <a:t>vent a une vitesse trop faible. Les pâles de l</a:t>
            </a:r>
            <a:r>
              <a:rPr lang="fr-FR" dirty="0"/>
              <a:t>’éolienne peuvent tourner mais la puissance à capter est trop faible. </a:t>
            </a:r>
            <a:r>
              <a:rPr lang="fr-FR" dirty="0" err="1"/>
              <a:t>V</a:t>
            </a:r>
            <a:r>
              <a:rPr lang="fr-FR" baseline="-25000" dirty="0" err="1"/>
              <a:t>d</a:t>
            </a:r>
            <a:r>
              <a:rPr lang="fr-FR" dirty="0"/>
              <a:t>, la vitesse de démarrage, est de l’ordre de 3 </a:t>
            </a:r>
            <a:r>
              <a:rPr lang="fr-FR" b="1" dirty="0"/>
              <a:t>m/s.</a:t>
            </a:r>
            <a:endParaRPr lang="fr-FR" dirty="0"/>
          </a:p>
          <a:p>
            <a:pPr algn="just"/>
            <a:r>
              <a:rPr lang="fr-FR" b="1" u="dbl" dirty="0"/>
              <a:t>Partie II </a:t>
            </a:r>
            <a:r>
              <a:rPr lang="fr-FR" b="1" dirty="0"/>
              <a:t>(de </a:t>
            </a:r>
            <a:r>
              <a:rPr lang="fr-FR" b="1" dirty="0" err="1"/>
              <a:t>V</a:t>
            </a:r>
            <a:r>
              <a:rPr lang="fr-FR" b="1" baseline="-25000" dirty="0" err="1"/>
              <a:t>d</a:t>
            </a:r>
            <a:r>
              <a:rPr lang="fr-FR" b="1" dirty="0"/>
              <a:t> à </a:t>
            </a:r>
            <a:r>
              <a:rPr lang="fr-FR" b="1" dirty="0" err="1"/>
              <a:t>V</a:t>
            </a:r>
            <a:r>
              <a:rPr lang="fr-FR" b="1" baseline="-25000" dirty="0" err="1"/>
              <a:t>n</a:t>
            </a:r>
            <a:r>
              <a:rPr lang="fr-FR" b="1" dirty="0"/>
              <a:t>):</a:t>
            </a:r>
            <a:endParaRPr lang="fr-FR" dirty="0"/>
          </a:p>
          <a:p>
            <a:pPr algn="just">
              <a:buNone/>
            </a:pPr>
            <a:r>
              <a:rPr lang="fr-FR" b="1" dirty="0" smtClean="0"/>
              <a:t>Les </a:t>
            </a:r>
            <a:r>
              <a:rPr lang="fr-FR" b="1" dirty="0"/>
              <a:t>pâles accélèrent progressivement et par conséquent la puissance augmente. Elle atteint son maximum vers 15 m/s qui est sa vitesse nominale Vn. Cette partie correspond au fonctionnement à charge partielle.</a:t>
            </a:r>
            <a:endParaRPr lang="fr-FR" dirty="0"/>
          </a:p>
          <a:p>
            <a:pPr algn="just"/>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6264696"/>
          </a:xfrm>
        </p:spPr>
        <p:txBody>
          <a:bodyPr>
            <a:noAutofit/>
          </a:bodyPr>
          <a:lstStyle/>
          <a:p>
            <a:pPr algn="just"/>
            <a:r>
              <a:rPr lang="fr-FR" sz="2600" b="1" u="dbl" dirty="0"/>
              <a:t>Partie III</a:t>
            </a:r>
            <a:r>
              <a:rPr lang="fr-FR" sz="2600" b="1" dirty="0"/>
              <a:t> (de </a:t>
            </a:r>
            <a:r>
              <a:rPr lang="fr-FR" sz="2600" b="1" dirty="0" err="1"/>
              <a:t>V</a:t>
            </a:r>
            <a:r>
              <a:rPr lang="fr-FR" sz="2600" b="1" baseline="-25000" dirty="0" err="1"/>
              <a:t>n</a:t>
            </a:r>
            <a:r>
              <a:rPr lang="fr-FR" sz="2600" b="1" dirty="0"/>
              <a:t> à </a:t>
            </a:r>
            <a:r>
              <a:rPr lang="fr-FR" sz="2600" b="1" dirty="0" err="1"/>
              <a:t>V</a:t>
            </a:r>
            <a:r>
              <a:rPr lang="fr-FR" sz="2600" b="1" baseline="-25000" dirty="0" err="1"/>
              <a:t>m</a:t>
            </a:r>
            <a:r>
              <a:rPr lang="fr-FR" sz="2600" b="1" dirty="0"/>
              <a:t>): </a:t>
            </a:r>
            <a:endParaRPr lang="fr-FR" sz="2600" dirty="0"/>
          </a:p>
          <a:p>
            <a:pPr algn="just">
              <a:buNone/>
            </a:pPr>
            <a:r>
              <a:rPr lang="fr-FR" sz="2600" dirty="0" smtClean="0"/>
              <a:t>La </a:t>
            </a:r>
            <a:r>
              <a:rPr lang="fr-FR" sz="2600" dirty="0"/>
              <a:t>puissance reste constante dans le but de protéger l’éolienne. En </a:t>
            </a:r>
            <a:r>
              <a:rPr lang="fr-FR" sz="2600" b="1" dirty="0"/>
              <a:t>effet, la vitesse de rotation des pâles est volontairement l</a:t>
            </a:r>
            <a:r>
              <a:rPr lang="fr-FR" sz="2600" dirty="0"/>
              <a:t>imitée par ce qu’on appelle le </a:t>
            </a:r>
            <a:r>
              <a:rPr lang="fr-FR" sz="2600" b="1" dirty="0"/>
              <a:t>système pitch. Cet effet consiste à tourner les pâles de quelques degrés afin de limiter la </a:t>
            </a:r>
            <a:r>
              <a:rPr lang="fr-FR" sz="2600" dirty="0"/>
              <a:t>force qui entraine les pâles de l’éolienne. Cette partie correspond au fonctionnement à pleine </a:t>
            </a:r>
            <a:r>
              <a:rPr lang="fr-FR" sz="2600" b="1" dirty="0"/>
              <a:t>charge.</a:t>
            </a:r>
            <a:endParaRPr lang="fr-FR" sz="2600" dirty="0"/>
          </a:p>
          <a:p>
            <a:pPr algn="just"/>
            <a:r>
              <a:rPr lang="fr-FR" sz="2600" b="1" u="dbl" dirty="0"/>
              <a:t>Partie IV</a:t>
            </a:r>
            <a:r>
              <a:rPr lang="fr-FR" sz="2600" b="1" dirty="0"/>
              <a:t> (&gt; </a:t>
            </a:r>
            <a:r>
              <a:rPr lang="fr-FR" sz="2600" b="1" dirty="0" err="1"/>
              <a:t>V</a:t>
            </a:r>
            <a:r>
              <a:rPr lang="fr-FR" sz="2600" b="1" baseline="-25000" dirty="0" err="1"/>
              <a:t>m</a:t>
            </a:r>
            <a:r>
              <a:rPr lang="fr-FR" sz="2600" b="1" dirty="0"/>
              <a:t>): </a:t>
            </a:r>
            <a:endParaRPr lang="fr-FR" sz="2600" dirty="0"/>
          </a:p>
          <a:p>
            <a:pPr algn="just">
              <a:buNone/>
            </a:pPr>
            <a:r>
              <a:rPr lang="fr-FR" sz="2600" b="1" dirty="0" smtClean="0"/>
              <a:t>La </a:t>
            </a:r>
            <a:r>
              <a:rPr lang="fr-FR" sz="2600" b="1" dirty="0"/>
              <a:t>puissanc</a:t>
            </a:r>
            <a:r>
              <a:rPr lang="fr-FR" sz="2600" dirty="0"/>
              <a:t>e devient nulle suite à l’arrêt de l’éolienne. La vitesse maximale </a:t>
            </a:r>
            <a:r>
              <a:rPr lang="fr-FR" sz="2600" b="1" dirty="0" err="1"/>
              <a:t>V</a:t>
            </a:r>
            <a:r>
              <a:rPr lang="fr-FR" sz="2600" b="1" baseline="-25000" dirty="0" err="1"/>
              <a:t>m</a:t>
            </a:r>
            <a:r>
              <a:rPr lang="fr-FR" sz="2600" b="1" dirty="0"/>
              <a:t> </a:t>
            </a:r>
            <a:r>
              <a:rPr lang="fr-FR" sz="2600" dirty="0"/>
              <a:t>est de l’o</a:t>
            </a:r>
            <a:r>
              <a:rPr lang="fr-FR" sz="2600" b="1" dirty="0"/>
              <a:t>r</a:t>
            </a:r>
            <a:r>
              <a:rPr lang="fr-FR" sz="2600" dirty="0"/>
              <a:t>dre de 25 m/s. Un vent supérieur à cette vitesse peut détériorer l’éolienne.</a:t>
            </a:r>
            <a:br>
              <a:rPr lang="fr-FR" sz="2600" dirty="0"/>
            </a:br>
            <a:r>
              <a:rPr lang="fr-FR" sz="2600" b="1" dirty="0"/>
              <a:t>La courbe de pu</a:t>
            </a:r>
            <a:r>
              <a:rPr lang="fr-FR" sz="2600" dirty="0"/>
              <a:t>issance d’une éolienne est un graphe qui représente la puissance de sortie de l’éolienne en fonction des différentes vitesses de vent. </a:t>
            </a:r>
          </a:p>
          <a:p>
            <a:pPr algn="just"/>
            <a:endParaRPr lang="fr-FR" sz="2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649491"/>
          </a:xfrm>
        </p:spPr>
        <p:txBody>
          <a:bodyPr>
            <a:normAutofit/>
          </a:bodyPr>
          <a:lstStyle/>
          <a:p>
            <a:pPr algn="just"/>
            <a:r>
              <a:rPr lang="fr-FR" sz="2800" b="1" u="dbl" dirty="0"/>
              <a:t>Exemple </a:t>
            </a:r>
            <a:r>
              <a:rPr lang="fr-FR" sz="2800" dirty="0"/>
              <a:t>:</a:t>
            </a:r>
          </a:p>
          <a:p>
            <a:pPr algn="just">
              <a:buNone/>
            </a:pPr>
            <a:r>
              <a:rPr lang="fr-FR" sz="2400" dirty="0" smtClean="0"/>
              <a:t>Éolienne</a:t>
            </a:r>
            <a:r>
              <a:rPr lang="fr-FR" sz="2400" b="1" dirty="0" smtClean="0"/>
              <a:t> </a:t>
            </a:r>
            <a:r>
              <a:rPr lang="fr-FR" sz="2400" b="1" dirty="0"/>
              <a:t>de modèle </a:t>
            </a:r>
            <a:r>
              <a:rPr lang="fr-FR" sz="2400" b="1" dirty="0" err="1"/>
              <a:t>Enercon</a:t>
            </a:r>
            <a:r>
              <a:rPr lang="fr-FR" sz="2400" b="1" dirty="0"/>
              <a:t> E-66 c’est une grande éolienne adaptée aux vents forts (65m de hauteur pour le mat, 70 m de diamètre pour le rotor). Elles peuvent produire 1800 </a:t>
            </a:r>
            <a:r>
              <a:rPr lang="fr-FR" sz="2400" b="1" dirty="0" err="1"/>
              <a:t>kw</a:t>
            </a:r>
            <a:r>
              <a:rPr lang="fr-FR" sz="2400" b="1" dirty="0"/>
              <a:t>/h.</a:t>
            </a:r>
            <a:r>
              <a:rPr lang="fr-FR" sz="2400" dirty="0"/>
              <a:t> </a:t>
            </a:r>
            <a:endParaRPr lang="fr-FR" sz="2400" dirty="0" smtClean="0"/>
          </a:p>
          <a:p>
            <a:pPr algn="just">
              <a:buNone/>
            </a:pPr>
            <a:endParaRPr lang="fr-FR" sz="2400" b="1" dirty="0"/>
          </a:p>
          <a:p>
            <a:pPr algn="just">
              <a:buNone/>
            </a:pPr>
            <a:endParaRPr lang="fr-FR" sz="2400" b="1" dirty="0" smtClean="0"/>
          </a:p>
          <a:p>
            <a:pPr algn="just">
              <a:buNone/>
            </a:pPr>
            <a:endParaRPr lang="fr-FR" sz="2400" b="1" dirty="0"/>
          </a:p>
          <a:p>
            <a:pPr algn="just">
              <a:buNone/>
            </a:pPr>
            <a:endParaRPr lang="fr-FR" sz="2400" b="1" dirty="0" smtClean="0"/>
          </a:p>
          <a:p>
            <a:pPr algn="just">
              <a:buNone/>
            </a:pPr>
            <a:endParaRPr lang="fr-FR" sz="2400" b="1" dirty="0"/>
          </a:p>
          <a:p>
            <a:pPr algn="just">
              <a:buNone/>
            </a:pPr>
            <a:endParaRPr lang="fr-FR" sz="2400" b="1" dirty="0" smtClean="0"/>
          </a:p>
          <a:p>
            <a:pPr algn="just">
              <a:buNone/>
            </a:pPr>
            <a:endParaRPr lang="fr-FR" sz="2400" b="1" dirty="0"/>
          </a:p>
          <a:p>
            <a:pPr algn="just">
              <a:buNone/>
            </a:pPr>
            <a:endParaRPr lang="fr-FR" sz="2400" b="1" dirty="0" smtClean="0"/>
          </a:p>
          <a:p>
            <a:pPr algn="just">
              <a:buNone/>
            </a:pPr>
            <a:endParaRPr lang="fr-FR" sz="2400" b="1" dirty="0"/>
          </a:p>
          <a:p>
            <a:pPr algn="just">
              <a:buNone/>
            </a:pPr>
            <a:endParaRPr lang="fr-FR" sz="2400" b="1" dirty="0" smtClean="0"/>
          </a:p>
          <a:p>
            <a:pPr algn="just">
              <a:buNone/>
            </a:pPr>
            <a:endParaRPr lang="fr-FR" sz="2400" b="1" dirty="0"/>
          </a:p>
          <a:p>
            <a:pPr algn="just">
              <a:buNone/>
            </a:pPr>
            <a:endParaRPr lang="fr-FR" sz="2400" b="1" dirty="0" smtClean="0"/>
          </a:p>
          <a:p>
            <a:pPr algn="just">
              <a:buNone/>
            </a:pPr>
            <a:endParaRPr lang="fr-FR" sz="2400" dirty="0"/>
          </a:p>
          <a:p>
            <a:pPr algn="just"/>
            <a:endParaRPr lang="fr-FR" dirty="0"/>
          </a:p>
        </p:txBody>
      </p:sp>
      <p:pic>
        <p:nvPicPr>
          <p:cNvPr id="5" name="Image 4"/>
          <p:cNvPicPr/>
          <p:nvPr/>
        </p:nvPicPr>
        <p:blipFill>
          <a:blip r:embed="rId2" cstate="print"/>
          <a:srcRect/>
          <a:stretch>
            <a:fillRect/>
          </a:stretch>
        </p:blipFill>
        <p:spPr bwMode="auto">
          <a:xfrm>
            <a:off x="539552" y="2448272"/>
            <a:ext cx="8208912" cy="3501008"/>
          </a:xfrm>
          <a:prstGeom prst="rect">
            <a:avLst/>
          </a:prstGeom>
          <a:noFill/>
          <a:ln w="9525">
            <a:noFill/>
            <a:miter lim="800000"/>
            <a:headEnd/>
            <a:tailEnd/>
          </a:ln>
        </p:spPr>
      </p:pic>
      <p:sp>
        <p:nvSpPr>
          <p:cNvPr id="7" name="Rectangle 6"/>
          <p:cNvSpPr/>
          <p:nvPr/>
        </p:nvSpPr>
        <p:spPr>
          <a:xfrm>
            <a:off x="2267744" y="6011996"/>
            <a:ext cx="4572000" cy="369332"/>
          </a:xfrm>
          <a:prstGeom prst="rect">
            <a:avLst/>
          </a:prstGeom>
        </p:spPr>
        <p:txBody>
          <a:bodyPr>
            <a:spAutoFit/>
          </a:bodyPr>
          <a:lstStyle/>
          <a:p>
            <a:pPr algn="just">
              <a:buNone/>
            </a:pPr>
            <a:r>
              <a:rPr lang="fr-FR" b="1" dirty="0" smtClean="0"/>
              <a:t>Figure : Courbe de puissance de l'éolienne.</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256584"/>
          </a:xfrm>
        </p:spPr>
        <p:txBody>
          <a:bodyPr>
            <a:normAutofit lnSpcReduction="10000"/>
          </a:bodyPr>
          <a:lstStyle/>
          <a:p>
            <a:pPr algn="just"/>
            <a:r>
              <a:rPr lang="fr-FR" dirty="0"/>
              <a:t>Une éolienne retient principalement quatre sous-ensembles.</a:t>
            </a:r>
          </a:p>
          <a:p>
            <a:pPr lvl="0" algn="just">
              <a:buFont typeface="Wingdings" pitchFamily="2" charset="2"/>
              <a:buChar char="Ø"/>
            </a:pPr>
            <a:r>
              <a:rPr lang="fr-FR" b="1" dirty="0"/>
              <a:t>le rotor</a:t>
            </a:r>
            <a:r>
              <a:rPr lang="fr-FR" dirty="0"/>
              <a:t>, partie rotative de l’éolienne placée en hauteur afin de capter des vents forts et réguliers. Il est composé </a:t>
            </a:r>
            <a:r>
              <a:rPr lang="fr-FR" dirty="0" smtClean="0"/>
              <a:t>des </a:t>
            </a:r>
            <a:r>
              <a:rPr lang="fr-FR" dirty="0"/>
              <a:t>pales (en général 3) en matériau composite qui sont mises en mouvement par l’énergie cinétique du vent. Reliées par un moyeu, ces dernières peuvent en moyenne mesurer chacune 25 à 60 m de long et tourner à une vitesse de 5 à 25 tours par minute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91877"/>
            <a:ext cx="8229600" cy="4713387"/>
          </a:xfrm>
        </p:spPr>
        <p:txBody>
          <a:bodyPr/>
          <a:lstStyle/>
          <a:p>
            <a:pPr lvl="0" algn="just">
              <a:buFont typeface="Wingdings" pitchFamily="2" charset="2"/>
              <a:buChar char="Ø"/>
            </a:pPr>
            <a:r>
              <a:rPr lang="fr-FR" b="1" dirty="0"/>
              <a:t>la nacelle</a:t>
            </a:r>
            <a:r>
              <a:rPr lang="fr-FR" dirty="0"/>
              <a:t>, structure soutenue par le mât abritant les différents éléments mécaniques. On distingue les éoliennes à entraînement direct de celles équipées ﻿de train </a:t>
            </a:r>
            <a:r>
              <a:rPr lang="fr-FR" dirty="0" smtClean="0"/>
              <a:t>d’engrenages</a:t>
            </a:r>
            <a:r>
              <a:rPr lang="fr-FR" baseline="30000" dirty="0"/>
              <a:t> </a:t>
            </a:r>
            <a:r>
              <a:rPr lang="fr-FR" dirty="0"/>
              <a:t>(multiplicateur/réducteur) selon le type d’alternateur utilisé. Les alternateurs classiques requièrent une adaptation de la vitesse de rotation par rapport au mouvement initial du rotor.﻿</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80728"/>
            <a:ext cx="8229600" cy="4857403"/>
          </a:xfrm>
        </p:spPr>
        <p:txBody>
          <a:bodyPr>
            <a:normAutofit fontScale="92500"/>
          </a:bodyPr>
          <a:lstStyle/>
          <a:p>
            <a:pPr lvl="0" algn="just">
              <a:buFont typeface="Wingdings" pitchFamily="2" charset="2"/>
              <a:buChar char="Ø"/>
            </a:pPr>
            <a:r>
              <a:rPr lang="fr-FR" b="1" dirty="0"/>
              <a:t>la tour</a:t>
            </a:r>
            <a:r>
              <a:rPr lang="fr-FR" dirty="0"/>
              <a:t>, composée du mât, du système de commande électrique et du transformateur. Généralement de forme conique, le mât supporte la nacelle. Il mesure entre 50 et 130 m de haut et a un diamètre à son pied compris entre 4 et 7 m. Une ouverture en bas du mât permet d’accéder aux différents équipements de l’éolienne parmi lesquels le </a:t>
            </a:r>
            <a:r>
              <a:rPr lang="fr-FR" dirty="0" smtClean="0"/>
              <a:t>transformateur</a:t>
            </a:r>
            <a:r>
              <a:rPr lang="fr-FR" baseline="30000" dirty="0" smtClean="0"/>
              <a:t> </a:t>
            </a:r>
            <a:r>
              <a:rPr lang="fr-FR" dirty="0" smtClean="0"/>
              <a:t>qui </a:t>
            </a:r>
            <a:r>
              <a:rPr lang="fr-FR" dirty="0"/>
              <a:t>permet d’augmenter la tension de l’électricité produite afin de l’injecter sur le réseau ;</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4320480"/>
          </a:xfrm>
        </p:spPr>
        <p:txBody>
          <a:bodyPr>
            <a:normAutofit lnSpcReduction="10000"/>
          </a:bodyPr>
          <a:lstStyle/>
          <a:p>
            <a:pPr lvl="0" algn="just">
              <a:buFont typeface="Wingdings" pitchFamily="2" charset="2"/>
              <a:buChar char="Ø"/>
            </a:pPr>
            <a:r>
              <a:rPr lang="fr-FR" b="1" dirty="0" smtClean="0"/>
              <a:t>la base</a:t>
            </a:r>
            <a:r>
              <a:rPr lang="fr-FR" dirty="0" smtClean="0"/>
              <a:t>, souvent circulaire et en béton armé dans le cas des </a:t>
            </a:r>
            <a:r>
              <a:rPr lang="fr-FR" dirty="0" smtClean="0">
                <a:hlinkClick r:id="rId2"/>
              </a:rPr>
              <a:t>éoliennes terrestres</a:t>
            </a:r>
            <a:r>
              <a:rPr lang="fr-FR" dirty="0" smtClean="0"/>
              <a:t>, qui permet de maintenir la structure globale. ﻿</a:t>
            </a:r>
          </a:p>
          <a:p>
            <a:pPr lvl="0" algn="just">
              <a:buNone/>
            </a:pPr>
            <a:endParaRPr lang="fr-FR" dirty="0" smtClean="0"/>
          </a:p>
          <a:p>
            <a:pPr algn="just"/>
            <a:r>
              <a:rPr lang="fr-FR" dirty="0" smtClean="0"/>
              <a:t>On qualifie de turbine l’ensemble constitué du rotor et du train d’engrenages. Par extension, ce terme est souvent employé pour désigner l’éolienne dans sa globalité, comme en anglais (</a:t>
            </a:r>
            <a:r>
              <a:rPr lang="fr-FR" i="1" dirty="0" err="1" smtClean="0"/>
              <a:t>wind</a:t>
            </a:r>
            <a:r>
              <a:rPr lang="fr-FR" i="1" dirty="0" smtClean="0"/>
              <a:t> turbine</a:t>
            </a:r>
            <a:r>
              <a:rPr lang="fr-FR" dirty="0" smtClean="0"/>
              <a:t>).</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80728"/>
            <a:ext cx="8229600" cy="4896544"/>
          </a:xfrm>
        </p:spPr>
        <p:txBody>
          <a:bodyPr>
            <a:normAutofit fontScale="77500" lnSpcReduction="20000"/>
          </a:bodyPr>
          <a:lstStyle/>
          <a:p>
            <a:pPr algn="just"/>
            <a:r>
              <a:rPr lang="fr-FR" sz="4600" b="1" u="sng" dirty="0"/>
              <a:t>Classification</a:t>
            </a:r>
            <a:r>
              <a:rPr lang="fr-FR" b="1" u="sng" dirty="0"/>
              <a:t> </a:t>
            </a:r>
            <a:r>
              <a:rPr lang="fr-FR" sz="4600" b="1" u="sng" dirty="0"/>
              <a:t>des éoliennes</a:t>
            </a:r>
            <a:r>
              <a:rPr lang="fr-FR" sz="4600" b="1" dirty="0"/>
              <a:t> :</a:t>
            </a:r>
            <a:r>
              <a:rPr lang="fr-FR" sz="4600" b="1" u="sng" dirty="0"/>
              <a:t> </a:t>
            </a:r>
            <a:endParaRPr lang="fr-FR" sz="4600" dirty="0"/>
          </a:p>
          <a:p>
            <a:pPr algn="just">
              <a:buNone/>
            </a:pPr>
            <a:r>
              <a:rPr lang="fr-FR" dirty="0"/>
              <a:t>Il existe deux grandes familles d’éoliennes : celles à axe vertical et celles à axe horizontal :</a:t>
            </a:r>
            <a:endParaRPr lang="fr-FR" sz="2800" dirty="0"/>
          </a:p>
          <a:p>
            <a:pPr lvl="1" algn="just">
              <a:buFont typeface="Wingdings" pitchFamily="2" charset="2"/>
              <a:buChar char="Ø"/>
            </a:pPr>
            <a:r>
              <a:rPr lang="fr-FR" sz="3800" b="1" u="sng" dirty="0"/>
              <a:t>Éolienne à axe horizontal</a:t>
            </a:r>
            <a:endParaRPr lang="fr-FR" sz="3800" dirty="0"/>
          </a:p>
          <a:p>
            <a:pPr algn="just">
              <a:buNone/>
            </a:pPr>
            <a:r>
              <a:rPr lang="fr-FR" dirty="0" smtClean="0"/>
              <a:t>Une </a:t>
            </a:r>
            <a:r>
              <a:rPr lang="fr-FR" dirty="0"/>
              <a:t>éolienne à axe horizontal </a:t>
            </a:r>
            <a:r>
              <a:rPr lang="fr-FR" dirty="0" smtClean="0"/>
              <a:t>est une</a:t>
            </a:r>
            <a:r>
              <a:rPr lang="fr-FR" dirty="0"/>
              <a:t> </a:t>
            </a:r>
            <a:r>
              <a:rPr lang="fr-FR" u="sng" dirty="0">
                <a:hlinkClick r:id="rId2" tooltip="Hélice"/>
              </a:rPr>
              <a:t>hélice</a:t>
            </a:r>
            <a:r>
              <a:rPr lang="fr-FR" dirty="0"/>
              <a:t> perpendiculaire au vent, montée sur un mât. La hauteur est généralement de 20 m pour les petites éoliennes, et supérieure au double de la longueur d'une </a:t>
            </a:r>
            <a:r>
              <a:rPr lang="fr-FR" u="sng" dirty="0">
                <a:hlinkClick r:id="rId3" tooltip="Pale"/>
              </a:rPr>
              <a:t>pale</a:t>
            </a:r>
            <a:r>
              <a:rPr lang="fr-FR" dirty="0"/>
              <a:t> pour les modèles de grande envergure.</a:t>
            </a:r>
          </a:p>
          <a:p>
            <a:pPr algn="just">
              <a:buNone/>
            </a:pPr>
            <a:r>
              <a:rPr lang="fr-FR" dirty="0" smtClean="0"/>
              <a:t>En </a:t>
            </a:r>
            <a:r>
              <a:rPr lang="fr-FR" dirty="0"/>
              <a:t>2017, la plus grande éolienne mesure 187 m de haut pour une puissance de 9,5 MW.</a:t>
            </a:r>
          </a:p>
          <a:p>
            <a:pPr algn="just">
              <a:buNone/>
            </a:pPr>
            <a:r>
              <a:rPr lang="fr-FR" dirty="0"/>
              <a:t>En 2019, le prototype installé à Rotterdam, d'une puissance de 12 MW, atteint 260 m de haut.</a:t>
            </a:r>
          </a:p>
          <a:p>
            <a:pPr algn="just"/>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cstate="print"/>
          <a:srcRect/>
          <a:stretch>
            <a:fillRect/>
          </a:stretch>
        </p:blipFill>
        <p:spPr bwMode="auto">
          <a:xfrm>
            <a:off x="2086467" y="548681"/>
            <a:ext cx="5005813" cy="58326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80728"/>
            <a:ext cx="8229600" cy="4857403"/>
          </a:xfrm>
        </p:spPr>
        <p:txBody>
          <a:bodyPr>
            <a:normAutofit fontScale="92500" lnSpcReduction="10000"/>
          </a:bodyPr>
          <a:lstStyle/>
          <a:p>
            <a:pPr lvl="1" algn="just">
              <a:buFont typeface="Wingdings" pitchFamily="2" charset="2"/>
              <a:buChar char="Ø"/>
            </a:pPr>
            <a:r>
              <a:rPr lang="fr-FR" sz="3500" b="1" u="dbl" dirty="0"/>
              <a:t>Eolienne à axe vertical</a:t>
            </a:r>
            <a:r>
              <a:rPr lang="fr-FR" sz="3500" dirty="0"/>
              <a:t> </a:t>
            </a:r>
            <a:endParaRPr lang="fr-FR" sz="3500" dirty="0" smtClean="0"/>
          </a:p>
          <a:p>
            <a:pPr algn="just">
              <a:buNone/>
            </a:pPr>
            <a:r>
              <a:rPr lang="fr-FR" dirty="0" smtClean="0"/>
              <a:t>Il existe deux principaux types d’éoliennes à axe horizontal: type </a:t>
            </a:r>
            <a:r>
              <a:rPr lang="fr-FR" dirty="0" err="1" smtClean="0"/>
              <a:t>Savonius</a:t>
            </a:r>
            <a:r>
              <a:rPr lang="fr-FR" dirty="0" smtClean="0"/>
              <a:t> et type </a:t>
            </a:r>
            <a:r>
              <a:rPr lang="fr-FR" dirty="0" err="1" smtClean="0"/>
              <a:t>Darrieus</a:t>
            </a:r>
            <a:r>
              <a:rPr lang="fr-FR" dirty="0" smtClean="0"/>
              <a:t>. Leur rendement est moins bon que celui les éoliennes à axe horizontal mais elles sont d’autres avantages non négligeables : elles sont moins sensibles aux vents forts, démarrent avec un vent plus faible et n’ont pas besoin d’être orientées. Il existe également un 3ème type moins répandu d’éolienne à axe vertical : les éoliennes à voilures tournantes.</a:t>
            </a:r>
            <a:endParaRPr lang="fr-FR" sz="2800" dirty="0" smtClean="0"/>
          </a:p>
          <a:p>
            <a:pPr algn="just"/>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923</Words>
  <Application>Microsoft Office PowerPoint</Application>
  <PresentationFormat>Affichage à l'écran (4:3)</PresentationFormat>
  <Paragraphs>63</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L’éolienne</vt:lpstr>
      <vt:lpstr>TECHNOLOGIE DES SYSTEMES EOLIENS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ETUDE D’UNE EOLIENNE</vt:lpstr>
      <vt:lpstr>Diapositive 16</vt:lpstr>
      <vt:lpstr>Diapositive 17</vt:lpstr>
      <vt:lpstr>Diapositive 18</vt:lpstr>
      <vt:lpstr>Diapositive 19</vt:lpstr>
      <vt:lpstr>Diapositive 20</vt:lpstr>
      <vt:lpstr>Diapositive 21</vt:lpstr>
      <vt:lpstr>Diapositive 22</vt:lpstr>
      <vt:lpstr>DIMENSIONNEMENT DES EOLIENNES</vt:lpstr>
      <vt:lpstr>Correction :</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L’éolienne</dc:title>
  <dc:creator>lenovo</dc:creator>
  <cp:lastModifiedBy>lenovo</cp:lastModifiedBy>
  <cp:revision>33</cp:revision>
  <dcterms:created xsi:type="dcterms:W3CDTF">2022-11-07T17:54:50Z</dcterms:created>
  <dcterms:modified xsi:type="dcterms:W3CDTF">2023-11-06T11:52:42Z</dcterms:modified>
</cp:coreProperties>
</file>