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65" r:id="rId8"/>
    <p:sldId id="258" r:id="rId9"/>
    <p:sldId id="263" r:id="rId10"/>
    <p:sldId id="264"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04/11/2024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1B7B8-71A3-4031-B962-6BEB7F8785CF}" type="datetimeFigureOut">
              <a:rPr lang="fr-FR" smtClean="0"/>
              <a:pPr/>
              <a:t>04/11/2024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BEB31-A00C-41EB-BA3F-30C3B0CA3D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60040" y="2708920"/>
            <a:ext cx="7772400" cy="1470025"/>
          </a:xfrm>
          <a:solidFill>
            <a:schemeClr val="bg2">
              <a:lumMod val="75000"/>
            </a:schemeClr>
          </a:solidFill>
        </p:spPr>
        <p:txBody>
          <a:bodyPr/>
          <a:lstStyle/>
          <a:p>
            <a:r>
              <a:rPr lang="fr-FR" b="1" u="dbl" dirty="0" smtClean="0"/>
              <a:t>La Technologie du </a:t>
            </a:r>
            <a:r>
              <a:rPr lang="fr-FR" b="1" u="dbl" dirty="0" smtClean="0"/>
              <a:t>Capteur Solaire Parabolique </a:t>
            </a:r>
            <a:endParaRPr lang="fr-FR" dirty="0"/>
          </a:p>
        </p:txBody>
      </p:sp>
      <p:sp>
        <p:nvSpPr>
          <p:cNvPr id="3" name="Rectangle 2"/>
          <p:cNvSpPr/>
          <p:nvPr/>
        </p:nvSpPr>
        <p:spPr>
          <a:xfrm>
            <a:off x="4499992" y="5805264"/>
            <a:ext cx="4464496" cy="6480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2000" b="1" dirty="0" smtClean="0">
                <a:solidFill>
                  <a:schemeClr val="tx1"/>
                </a:solidFill>
                <a:latin typeface="Times New Roman" pitchFamily="18" charset="0"/>
                <a:cs typeface="Times New Roman" pitchFamily="18" charset="0"/>
              </a:rPr>
              <a:t>Présenté par: Mr. BENAYAD </a:t>
            </a:r>
            <a:r>
              <a:rPr lang="fr-FR" sz="2000" b="1" dirty="0" err="1" smtClean="0">
                <a:solidFill>
                  <a:schemeClr val="tx1"/>
                </a:solidFill>
                <a:latin typeface="Times New Roman" pitchFamily="18" charset="0"/>
                <a:cs typeface="Times New Roman" pitchFamily="18" charset="0"/>
              </a:rPr>
              <a:t>Zouaoui</a:t>
            </a:r>
            <a:endParaRPr lang="fr-FR" sz="20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336704"/>
          </a:xfrm>
        </p:spPr>
        <p:txBody>
          <a:bodyPr>
            <a:noAutofit/>
          </a:bodyPr>
          <a:lstStyle/>
          <a:p>
            <a:pPr marL="0" indent="0" algn="just">
              <a:spcBef>
                <a:spcPts val="1200"/>
              </a:spcBef>
              <a:buNone/>
            </a:pPr>
            <a:r>
              <a:rPr lang="fr-FR" sz="2600" dirty="0"/>
              <a:t>Le flux solaire reçu par le capteur est d'abord réfléchi sur les miroirs du concentrateur, puis il traverse généralement un vitrage destiné à isoler thermiquement le foyer où il est absorbé par une surface appropriée. La réflexion, la transmission à travers le vitrage, et l'absorption se traduisent par des pertes optiques, caractérisées globalement par une efficacité </a:t>
            </a:r>
            <a:r>
              <a:rPr lang="fr-FR" sz="2600" b="1" dirty="0"/>
              <a:t>τ</a:t>
            </a:r>
            <a:r>
              <a:rPr lang="fr-FR" sz="2600" dirty="0"/>
              <a:t>.   </a:t>
            </a:r>
          </a:p>
          <a:p>
            <a:pPr marL="0" indent="0" algn="just">
              <a:spcBef>
                <a:spcPts val="1200"/>
              </a:spcBef>
              <a:buNone/>
            </a:pPr>
            <a:r>
              <a:rPr lang="fr-FR" sz="2600" dirty="0"/>
              <a:t>Dans les capteurs à concentration élevée, seule la composante directe du rayonnement solaire peut être dirigée vers le foyer, la composante diffuse ne pouvant être concentrée.</a:t>
            </a:r>
          </a:p>
          <a:p>
            <a:pPr marL="0" indent="0" algn="just">
              <a:spcBef>
                <a:spcPts val="1200"/>
              </a:spcBef>
              <a:buNone/>
            </a:pPr>
            <a:r>
              <a:rPr lang="fr-FR" sz="2600" dirty="0" smtClean="0"/>
              <a:t>L'absorbeur </a:t>
            </a:r>
            <a:r>
              <a:rPr lang="fr-FR" sz="2600" dirty="0"/>
              <a:t>s'échauffe et perd de la chaleur vers l'extérieur sous forme essentiellement de rayonnement et de convection. Cette perte peut être caractérisée par un coefficient de pertes thermiques U.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616624"/>
          </a:xfrm>
        </p:spPr>
        <p:txBody>
          <a:bodyPr>
            <a:normAutofit fontScale="85000" lnSpcReduction="20000"/>
          </a:bodyPr>
          <a:lstStyle/>
          <a:p>
            <a:pPr marL="0" indent="0" algn="just">
              <a:spcBef>
                <a:spcPts val="1200"/>
              </a:spcBef>
              <a:buNone/>
            </a:pPr>
            <a:r>
              <a:rPr lang="fr-FR" sz="3500" dirty="0" smtClean="0"/>
              <a:t>Un fluide caloporteur refroidit l'absorbeur en emportant la chaleur utile qui est ensuite convertie ou transférée pour différents usages.</a:t>
            </a:r>
          </a:p>
          <a:p>
            <a:pPr marL="0" indent="0">
              <a:lnSpc>
                <a:spcPct val="120000"/>
              </a:lnSpc>
              <a:spcBef>
                <a:spcPts val="1200"/>
              </a:spcBef>
              <a:spcAft>
                <a:spcPts val="1200"/>
              </a:spcAft>
              <a:buNone/>
            </a:pPr>
            <a:r>
              <a:rPr lang="fr-FR" sz="3500" dirty="0"/>
              <a:t>Les paramètres du modèle de capteur solaire à concentration sont ainsi les suivants </a:t>
            </a:r>
            <a:r>
              <a:rPr lang="fr-FR" sz="3500" dirty="0" smtClean="0"/>
              <a:t>:</a:t>
            </a:r>
            <a:r>
              <a:rPr lang="fr-FR" sz="3500" dirty="0"/>
              <a:t/>
            </a:r>
            <a:br>
              <a:rPr lang="fr-FR" sz="3500" dirty="0"/>
            </a:br>
            <a:r>
              <a:rPr lang="fr-FR" sz="3500" dirty="0"/>
              <a:t>- l'efficacité optique du capteur τ</a:t>
            </a:r>
            <a:br>
              <a:rPr lang="fr-FR" sz="3500" dirty="0"/>
            </a:br>
            <a:r>
              <a:rPr lang="fr-FR" sz="3500" dirty="0"/>
              <a:t>- le coefficient de pertes thermiques U (W/m</a:t>
            </a:r>
            <a:r>
              <a:rPr lang="fr-FR" sz="3500" baseline="30000" dirty="0"/>
              <a:t>2</a:t>
            </a:r>
            <a:r>
              <a:rPr lang="fr-FR" sz="3500" dirty="0"/>
              <a:t>/K)</a:t>
            </a:r>
            <a:br>
              <a:rPr lang="fr-FR" sz="3500" dirty="0"/>
            </a:br>
            <a:r>
              <a:rPr lang="fr-FR" sz="3500" dirty="0"/>
              <a:t>- la puissance solaire directe incidente I (W/m</a:t>
            </a:r>
            <a:r>
              <a:rPr lang="fr-FR" sz="3500" baseline="30000" dirty="0"/>
              <a:t> </a:t>
            </a:r>
            <a:r>
              <a:rPr lang="fr-FR" sz="3500" dirty="0"/>
              <a:t>)</a:t>
            </a:r>
            <a:br>
              <a:rPr lang="fr-FR" sz="3500" dirty="0"/>
            </a:br>
            <a:r>
              <a:rPr lang="fr-FR" sz="3500" dirty="0"/>
              <a:t>- la surface du capteur </a:t>
            </a:r>
            <a:r>
              <a:rPr lang="fr-FR" sz="3500" dirty="0" err="1"/>
              <a:t>S</a:t>
            </a:r>
            <a:r>
              <a:rPr lang="fr-FR" sz="3500" baseline="-25000" dirty="0" err="1"/>
              <a:t>c</a:t>
            </a:r>
            <a:r>
              <a:rPr lang="fr-FR" sz="3500" dirty="0"/>
              <a:t> (m</a:t>
            </a:r>
            <a:r>
              <a:rPr lang="fr-FR" sz="3500" baseline="30000" dirty="0"/>
              <a:t>2</a:t>
            </a:r>
            <a:r>
              <a:rPr lang="fr-FR" sz="3500" dirty="0"/>
              <a:t>)</a:t>
            </a:r>
            <a:br>
              <a:rPr lang="fr-FR" sz="3500" dirty="0"/>
            </a:br>
            <a:r>
              <a:rPr lang="fr-FR" sz="3500" dirty="0"/>
              <a:t>- éventuellement (si U est ramené à cette valeur) la surface de l'absorbeur S</a:t>
            </a:r>
            <a:r>
              <a:rPr lang="fr-FR" sz="3500" baseline="-25000" dirty="0"/>
              <a:t>a</a:t>
            </a:r>
            <a:r>
              <a:rPr lang="fr-FR" sz="3500" dirty="0"/>
              <a:t> (m</a:t>
            </a:r>
            <a:r>
              <a:rPr lang="fr-FR" sz="3500" baseline="30000" dirty="0"/>
              <a:t>2</a:t>
            </a:r>
            <a:r>
              <a:rPr lang="fr-FR" sz="3500" dirty="0"/>
              <a:t>)</a:t>
            </a:r>
            <a:br>
              <a:rPr lang="fr-FR" sz="3500" dirty="0"/>
            </a:br>
            <a:r>
              <a:rPr lang="fr-FR" sz="3500" dirty="0"/>
              <a:t>- la température extérieure </a:t>
            </a:r>
            <a:r>
              <a:rPr lang="fr-FR" sz="3500" dirty="0" err="1"/>
              <a:t>T</a:t>
            </a:r>
            <a:r>
              <a:rPr lang="fr-FR" sz="3500" baseline="-25000" dirty="0" err="1"/>
              <a:t>ext</a:t>
            </a:r>
            <a:r>
              <a:rPr lang="fr-FR" sz="3500" dirty="0"/>
              <a:t> (°C)</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normAutofit fontScale="92500"/>
          </a:bodyPr>
          <a:lstStyle/>
          <a:p>
            <a:pPr>
              <a:buNone/>
            </a:pPr>
            <a:r>
              <a:rPr lang="fr-FR" dirty="0"/>
              <a:t>Les données d'entrée du modèle sont les </a:t>
            </a:r>
            <a:r>
              <a:rPr lang="fr-FR" dirty="0" smtClean="0"/>
              <a:t>suivantes :</a:t>
            </a:r>
          </a:p>
          <a:p>
            <a:pPr>
              <a:buNone/>
            </a:pPr>
            <a:r>
              <a:rPr lang="fr-FR" smtClean="0"/>
              <a:t>Les entrées </a:t>
            </a:r>
            <a:r>
              <a:rPr lang="fr-FR" dirty="0" smtClean="0"/>
              <a:t>sont : </a:t>
            </a:r>
            <a:r>
              <a:rPr lang="fr-FR" dirty="0"/>
              <a:t/>
            </a:r>
            <a:br>
              <a:rPr lang="fr-FR" dirty="0"/>
            </a:br>
            <a:r>
              <a:rPr lang="fr-FR" dirty="0"/>
              <a:t>- la température du fluide caloporteur à l'entrée du capteur </a:t>
            </a:r>
            <a:r>
              <a:rPr lang="fr-FR" dirty="0" err="1"/>
              <a:t>T</a:t>
            </a:r>
            <a:r>
              <a:rPr lang="fr-FR" baseline="-25000" dirty="0" err="1"/>
              <a:t>amont</a:t>
            </a:r>
            <a:r>
              <a:rPr lang="fr-FR" baseline="-25000" dirty="0"/>
              <a:t> </a:t>
            </a:r>
            <a:r>
              <a:rPr lang="fr-FR" dirty="0"/>
              <a:t>(°C)</a:t>
            </a:r>
            <a:br>
              <a:rPr lang="fr-FR" dirty="0"/>
            </a:br>
            <a:r>
              <a:rPr lang="fr-FR" dirty="0"/>
              <a:t>- le débit </a:t>
            </a:r>
            <a:r>
              <a:rPr lang="fr-FR" dirty="0" smtClean="0"/>
              <a:t>du </a:t>
            </a:r>
            <a:r>
              <a:rPr lang="fr-FR" dirty="0"/>
              <a:t>fluide caloporteur (kg/s).</a:t>
            </a:r>
          </a:p>
          <a:p>
            <a:pPr>
              <a:buNone/>
            </a:pPr>
            <a:r>
              <a:rPr lang="fr-FR" dirty="0" smtClean="0"/>
              <a:t>Les </a:t>
            </a:r>
            <a:r>
              <a:rPr lang="fr-FR" dirty="0"/>
              <a:t>sorties sont :</a:t>
            </a:r>
            <a:br>
              <a:rPr lang="fr-FR" dirty="0"/>
            </a:br>
            <a:r>
              <a:rPr lang="fr-FR" dirty="0"/>
              <a:t>- la température du fluide caloporteur à la sortie du capteur </a:t>
            </a:r>
            <a:r>
              <a:rPr lang="fr-FR" dirty="0" err="1"/>
              <a:t>T</a:t>
            </a:r>
            <a:r>
              <a:rPr lang="fr-FR" baseline="-25000" dirty="0" err="1"/>
              <a:t>aval</a:t>
            </a:r>
            <a:r>
              <a:rPr lang="fr-FR" baseline="-25000" dirty="0"/>
              <a:t> </a:t>
            </a:r>
            <a:r>
              <a:rPr lang="fr-FR" dirty="0"/>
              <a:t>(°C)</a:t>
            </a:r>
            <a:br>
              <a:rPr lang="fr-FR" dirty="0"/>
            </a:br>
            <a:r>
              <a:rPr lang="fr-FR" dirty="0"/>
              <a:t>- la puissance thermique reçue par le fluide caloporteur </a:t>
            </a:r>
            <a:r>
              <a:rPr lang="fr-FR" dirty="0" err="1"/>
              <a:t>Q</a:t>
            </a:r>
            <a:r>
              <a:rPr lang="fr-FR" baseline="-25000" dirty="0" err="1"/>
              <a:t>ex</a:t>
            </a:r>
            <a:r>
              <a:rPr lang="fr-FR" dirty="0"/>
              <a:t> (W/m</a:t>
            </a:r>
            <a:r>
              <a:rPr lang="fr-FR" baseline="30000" dirty="0"/>
              <a:t>2</a:t>
            </a:r>
            <a:r>
              <a:rPr lang="fr-FR" dirty="0"/>
              <a:t>)</a:t>
            </a:r>
            <a:br>
              <a:rPr lang="fr-FR" dirty="0"/>
            </a:br>
            <a:r>
              <a:rPr lang="fr-FR" dirty="0"/>
              <a:t>- le rendement du capteur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07293"/>
            <a:ext cx="8229600" cy="4525963"/>
          </a:xfrm>
        </p:spPr>
        <p:txBody>
          <a:bodyPr/>
          <a:lstStyle/>
          <a:p>
            <a:pPr algn="just"/>
            <a:r>
              <a:rPr lang="fr-FR" dirty="0"/>
              <a:t> Le principe du CSP est d´utiliser l´énergie gratuite et abondante du soleil comme substitut aux combustibles fossiles. En concentrant les rayons du soleil au moyen de miroir focalisant sur un récepteur dans lequel circule un fluide, il est soit possible de générer de la vapeur qui sera utilisée dans les procédés industriels, soit de générer de l´électricité au moyen d´un turbo-alternateur.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31837"/>
            <a:ext cx="8229600" cy="5577483"/>
          </a:xfrm>
        </p:spPr>
        <p:txBody>
          <a:bodyPr>
            <a:normAutofit fontScale="92500" lnSpcReduction="10000"/>
          </a:bodyPr>
          <a:lstStyle/>
          <a:p>
            <a:r>
              <a:rPr lang="fr-FR" dirty="0"/>
              <a:t>On distingue</a:t>
            </a:r>
            <a:r>
              <a:rPr lang="fr-FR" b="1" dirty="0"/>
              <a:t> quatre technologies CSP</a:t>
            </a:r>
            <a:r>
              <a:rPr lang="fr-FR" dirty="0"/>
              <a:t> à l´heure actuelle :</a:t>
            </a:r>
          </a:p>
          <a:p>
            <a:pPr marL="514350" lvl="0" indent="-514350">
              <a:buFont typeface="+mj-lt"/>
              <a:buAutoNum type="arabicPeriod"/>
            </a:pPr>
            <a:r>
              <a:rPr lang="fr-FR" sz="3500" b="1" u="dbl" dirty="0" err="1"/>
              <a:t>Parabolic</a:t>
            </a:r>
            <a:r>
              <a:rPr lang="fr-FR" sz="3500" b="1" u="dbl" dirty="0"/>
              <a:t> </a:t>
            </a:r>
            <a:r>
              <a:rPr lang="fr-FR" sz="3500" b="1" u="dbl" dirty="0" err="1"/>
              <a:t>Trough</a:t>
            </a:r>
            <a:r>
              <a:rPr lang="fr-FR" sz="3500" u="dbl" dirty="0"/>
              <a:t> (Rigoles solaires) </a:t>
            </a:r>
          </a:p>
          <a:p>
            <a:pPr marL="0" indent="0">
              <a:buNone/>
            </a:pPr>
            <a:r>
              <a:rPr lang="fr-FR" dirty="0" smtClean="0"/>
              <a:t>De </a:t>
            </a:r>
            <a:r>
              <a:rPr lang="fr-FR" dirty="0"/>
              <a:t>longues bandes de miroir incurvées de </a:t>
            </a:r>
            <a:r>
              <a:rPr lang="fr-FR" dirty="0" smtClean="0"/>
              <a:t>façon parabolique </a:t>
            </a:r>
            <a:r>
              <a:rPr lang="fr-FR" dirty="0"/>
              <a:t>qui renvoient les rayons solaires sur </a:t>
            </a:r>
            <a:r>
              <a:rPr lang="fr-FR" dirty="0" smtClean="0"/>
              <a:t>un tube </a:t>
            </a:r>
            <a:r>
              <a:rPr lang="fr-FR" dirty="0"/>
              <a:t>central mobile (récepteur) dans </a:t>
            </a:r>
            <a:r>
              <a:rPr lang="fr-FR" dirty="0" smtClean="0"/>
              <a:t>lequel circule </a:t>
            </a:r>
            <a:r>
              <a:rPr lang="fr-FR" dirty="0"/>
              <a:t>un fluide caloporteur (huile, sel </a:t>
            </a:r>
            <a:r>
              <a:rPr lang="fr-FR" dirty="0" smtClean="0"/>
              <a:t>fondu, eau/vapeur</a:t>
            </a:r>
            <a:r>
              <a:rPr lang="fr-FR" dirty="0"/>
              <a:t>). Les miroirs, mobiles selon un </a:t>
            </a:r>
            <a:r>
              <a:rPr lang="fr-FR" dirty="0" smtClean="0"/>
              <a:t>axe, suivent </a:t>
            </a:r>
            <a:r>
              <a:rPr lang="fr-FR" dirty="0"/>
              <a:t>le soleil, assurant une exposition </a:t>
            </a:r>
            <a:r>
              <a:rPr lang="fr-FR" dirty="0" smtClean="0"/>
              <a:t>directe durant </a:t>
            </a:r>
            <a:r>
              <a:rPr lang="fr-FR" dirty="0"/>
              <a:t>toute la journée. La température du </a:t>
            </a:r>
            <a:r>
              <a:rPr lang="fr-FR" dirty="0" smtClean="0"/>
              <a:t>fluide est </a:t>
            </a:r>
            <a:r>
              <a:rPr lang="fr-FR" dirty="0"/>
              <a:t>limitée à 400°C et la capacité </a:t>
            </a:r>
            <a:r>
              <a:rPr lang="fr-FR" dirty="0" smtClean="0"/>
              <a:t>commerciale installée </a:t>
            </a:r>
            <a:r>
              <a:rPr lang="fr-FR" dirty="0"/>
              <a:t>peut atteindre 400 </a:t>
            </a:r>
            <a:r>
              <a:rPr lang="fr-FR" dirty="0" smtClean="0"/>
              <a:t>MW.</a:t>
            </a:r>
            <a:endParaRPr lang="fr-FR"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cstate="print"/>
          <a:srcRect/>
          <a:stretch>
            <a:fillRect/>
          </a:stretch>
        </p:blipFill>
        <p:spPr bwMode="auto">
          <a:xfrm>
            <a:off x="611560" y="548680"/>
            <a:ext cx="4692724" cy="2471316"/>
          </a:xfrm>
          <a:prstGeom prst="rect">
            <a:avLst/>
          </a:prstGeom>
          <a:noFill/>
          <a:ln w="9525">
            <a:noFill/>
            <a:miter lim="800000"/>
            <a:headEnd/>
            <a:tailEnd/>
          </a:ln>
        </p:spPr>
      </p:pic>
      <p:pic>
        <p:nvPicPr>
          <p:cNvPr id="5" name="Image 4" descr="https://ars.els-cdn.com/content/image/3-s2.0-B9780128030226000071-f07-02-9780128030226.jpg?_"/>
          <p:cNvPicPr/>
          <p:nvPr/>
        </p:nvPicPr>
        <p:blipFill>
          <a:blip r:embed="rId3" cstate="print"/>
          <a:srcRect/>
          <a:stretch>
            <a:fillRect/>
          </a:stretch>
        </p:blipFill>
        <p:spPr bwMode="auto">
          <a:xfrm>
            <a:off x="755576" y="3356992"/>
            <a:ext cx="7272808" cy="3024336"/>
          </a:xfrm>
          <a:prstGeom prst="rect">
            <a:avLst/>
          </a:prstGeom>
          <a:noFill/>
          <a:ln w="9525">
            <a:noFill/>
            <a:miter lim="800000"/>
            <a:headEnd/>
            <a:tailEnd/>
          </a:ln>
        </p:spPr>
      </p:pic>
      <p:pic>
        <p:nvPicPr>
          <p:cNvPr id="6" name="Image 5"/>
          <p:cNvPicPr/>
          <p:nvPr/>
        </p:nvPicPr>
        <p:blipFill>
          <a:blip r:embed="rId4" cstate="print"/>
          <a:srcRect/>
          <a:stretch>
            <a:fillRect/>
          </a:stretch>
        </p:blipFill>
        <p:spPr bwMode="auto">
          <a:xfrm>
            <a:off x="5366412" y="836712"/>
            <a:ext cx="3094020" cy="187220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5"/>
            <a:ext cx="8229600" cy="2952327"/>
          </a:xfrm>
        </p:spPr>
        <p:txBody>
          <a:bodyPr/>
          <a:lstStyle/>
          <a:p>
            <a:pPr marL="514350" indent="-514350">
              <a:buFont typeface="+mj-lt"/>
              <a:buAutoNum type="arabicPeriod" startAt="2"/>
            </a:pPr>
            <a:r>
              <a:rPr lang="fr-FR" b="1" u="dbl" dirty="0"/>
              <a:t>Fresnel</a:t>
            </a:r>
            <a:r>
              <a:rPr lang="fr-FR" u="dbl" dirty="0"/>
              <a:t> </a:t>
            </a:r>
            <a:endParaRPr lang="fr-FR" u="dbl" dirty="0" smtClean="0"/>
          </a:p>
          <a:p>
            <a:pPr marL="0" indent="0" algn="just">
              <a:buNone/>
            </a:pPr>
            <a:r>
              <a:rPr lang="fr-FR" sz="2800" dirty="0" smtClean="0"/>
              <a:t>Similaire </a:t>
            </a:r>
            <a:r>
              <a:rPr lang="fr-FR" sz="2800" dirty="0"/>
              <a:t>au </a:t>
            </a:r>
            <a:r>
              <a:rPr lang="fr-FR" sz="2800" dirty="0" err="1"/>
              <a:t>Parabolic</a:t>
            </a:r>
            <a:r>
              <a:rPr lang="fr-FR" sz="2800" dirty="0"/>
              <a:t> </a:t>
            </a:r>
            <a:r>
              <a:rPr lang="fr-FR" sz="2800" dirty="0" err="1"/>
              <a:t>trough</a:t>
            </a:r>
            <a:r>
              <a:rPr lang="fr-FR" sz="2800" dirty="0"/>
              <a:t>, mais comportant des bandes de miroirs plats qui tournent individuellement pour concentrer les rayons sur un récepteur fixe qui contient le fluide caloriporteur. L´efficacité est moindre que les miroirs </a:t>
            </a:r>
            <a:r>
              <a:rPr lang="fr-FR" sz="2800" dirty="0" smtClean="0"/>
              <a:t>courbes.</a:t>
            </a:r>
            <a:endParaRPr lang="fr-FR" sz="2800" dirty="0"/>
          </a:p>
        </p:txBody>
      </p:sp>
      <p:pic>
        <p:nvPicPr>
          <p:cNvPr id="7" name="Image 6"/>
          <p:cNvPicPr/>
          <p:nvPr/>
        </p:nvPicPr>
        <p:blipFill>
          <a:blip r:embed="rId2" cstate="print"/>
          <a:srcRect/>
          <a:stretch>
            <a:fillRect/>
          </a:stretch>
        </p:blipFill>
        <p:spPr bwMode="auto">
          <a:xfrm>
            <a:off x="2411760" y="3284984"/>
            <a:ext cx="4320480" cy="3310111"/>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04056"/>
            <a:ext cx="8229600" cy="3340968"/>
          </a:xfrm>
        </p:spPr>
        <p:txBody>
          <a:bodyPr/>
          <a:lstStyle/>
          <a:p>
            <a:pPr marL="514350" indent="-514350">
              <a:buFont typeface="+mj-lt"/>
              <a:buAutoNum type="arabicPeriod" startAt="3"/>
            </a:pPr>
            <a:r>
              <a:rPr lang="fr-FR" b="1" u="dbl" dirty="0" err="1"/>
              <a:t>Tower</a:t>
            </a:r>
            <a:r>
              <a:rPr lang="fr-FR" u="dbl" dirty="0"/>
              <a:t> (Tour solaire)</a:t>
            </a:r>
            <a:r>
              <a:rPr lang="fr-FR" dirty="0"/>
              <a:t> </a:t>
            </a:r>
            <a:endParaRPr lang="fr-FR" dirty="0" smtClean="0"/>
          </a:p>
          <a:p>
            <a:pPr marL="0" indent="0" algn="just">
              <a:buNone/>
            </a:pPr>
            <a:r>
              <a:rPr lang="fr-FR" sz="2800" dirty="0" smtClean="0"/>
              <a:t>Une </a:t>
            </a:r>
            <a:r>
              <a:rPr lang="fr-FR" sz="2800" dirty="0"/>
              <a:t>tour (± 150 m) fait face à un champ d´ « héliostats », grands miroirs mobiles selon 2 axes, qui reflètent les rayons du soleil sur un récepteur unique situé en haut de la tour. Comme tous les rayons se concentrent en « un seul » point, des températures importantes sont atteintes (± 1000°C).</a:t>
            </a:r>
          </a:p>
        </p:txBody>
      </p:sp>
      <p:pic>
        <p:nvPicPr>
          <p:cNvPr id="6" name="Image 5"/>
          <p:cNvPicPr/>
          <p:nvPr/>
        </p:nvPicPr>
        <p:blipFill>
          <a:blip r:embed="rId2" cstate="print"/>
          <a:srcRect/>
          <a:stretch>
            <a:fillRect/>
          </a:stretch>
        </p:blipFill>
        <p:spPr bwMode="auto">
          <a:xfrm>
            <a:off x="2494409" y="3501008"/>
            <a:ext cx="4165823" cy="302433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Photo"/>
          <p:cNvPicPr>
            <a:picLocks noGrp="1"/>
          </p:cNvPicPr>
          <p:nvPr>
            <p:ph idx="1"/>
          </p:nvPr>
        </p:nvPicPr>
        <p:blipFill>
          <a:blip r:embed="rId2" cstate="print"/>
          <a:srcRect/>
          <a:stretch>
            <a:fillRect/>
          </a:stretch>
        </p:blipFill>
        <p:spPr bwMode="auto">
          <a:xfrm>
            <a:off x="899593" y="908720"/>
            <a:ext cx="7344815" cy="504056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3"/>
            <a:ext cx="8229600" cy="2664295"/>
          </a:xfrm>
        </p:spPr>
        <p:txBody>
          <a:bodyPr/>
          <a:lstStyle/>
          <a:p>
            <a:pPr marL="514350" indent="-514350">
              <a:buFont typeface="+mj-lt"/>
              <a:buAutoNum type="arabicPeriod" startAt="4"/>
            </a:pPr>
            <a:r>
              <a:rPr lang="fr-FR" b="1" u="dbl" dirty="0" err="1"/>
              <a:t>Dish</a:t>
            </a:r>
            <a:r>
              <a:rPr lang="fr-FR" b="1" u="dbl" dirty="0"/>
              <a:t> Stirling</a:t>
            </a:r>
            <a:r>
              <a:rPr lang="fr-FR" u="dbl" dirty="0"/>
              <a:t> </a:t>
            </a:r>
            <a:endParaRPr lang="fr-FR" u="dbl" dirty="0" smtClean="0"/>
          </a:p>
          <a:p>
            <a:pPr marL="0" indent="0" algn="just">
              <a:buNone/>
            </a:pPr>
            <a:r>
              <a:rPr lang="fr-FR" sz="3000" dirty="0" smtClean="0"/>
              <a:t>Un </a:t>
            </a:r>
            <a:r>
              <a:rPr lang="fr-FR" sz="3000" dirty="0"/>
              <a:t>réflecteur parabolique en forme d´assiette concentre les rayons sur un récepteur focal, lequel contient un fluide ou gaz chauffant permettant de générer de l´électricité dans un moteur Stirling.</a:t>
            </a:r>
          </a:p>
        </p:txBody>
      </p:sp>
      <p:pic>
        <p:nvPicPr>
          <p:cNvPr id="6" name="Image 5"/>
          <p:cNvPicPr/>
          <p:nvPr/>
        </p:nvPicPr>
        <p:blipFill>
          <a:blip r:embed="rId2" cstate="print"/>
          <a:srcRect/>
          <a:stretch>
            <a:fillRect/>
          </a:stretch>
        </p:blipFill>
        <p:spPr bwMode="auto">
          <a:xfrm>
            <a:off x="2123728" y="2956173"/>
            <a:ext cx="4824536" cy="364117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04656"/>
          </a:xfrm>
        </p:spPr>
        <p:txBody>
          <a:bodyPr>
            <a:normAutofit fontScale="92500" lnSpcReduction="20000"/>
          </a:bodyPr>
          <a:lstStyle/>
          <a:p>
            <a:r>
              <a:rPr lang="fr-FR" sz="3500" b="1" u="dbl" dirty="0"/>
              <a:t>Modèle de capteur solaire à concentration</a:t>
            </a:r>
            <a:endParaRPr lang="fr-FR" sz="3500" dirty="0"/>
          </a:p>
          <a:p>
            <a:pPr marL="0" indent="0" algn="just">
              <a:spcBef>
                <a:spcPts val="2400"/>
              </a:spcBef>
              <a:buNone/>
            </a:pPr>
            <a:r>
              <a:rPr lang="fr-FR" dirty="0" smtClean="0"/>
              <a:t>Pour </a:t>
            </a:r>
            <a:r>
              <a:rPr lang="fr-FR" dirty="0"/>
              <a:t>atteindre des températures élevées (supérieures à 120°C), il est nécessaire de concentrer les rayons solaires par des jeux appropriés d'éléments réfléchissants (miroirs) ou de lentilles. La contrainte principale, outre le coût des dispositifs plus élevé que celui des capteurs plans, est le système de poursuite destiné à suivre le soleil dans sa course.  </a:t>
            </a:r>
          </a:p>
          <a:p>
            <a:pPr marL="0" indent="0" algn="just">
              <a:spcBef>
                <a:spcPts val="2400"/>
              </a:spcBef>
              <a:buNone/>
            </a:pPr>
            <a:r>
              <a:rPr lang="fr-FR" dirty="0"/>
              <a:t>Toute une série de concentrateurs a été proposée et développée, le choix des capteurs </a:t>
            </a:r>
            <a:r>
              <a:rPr lang="fr-FR" dirty="0" err="1"/>
              <a:t>cylindro</a:t>
            </a:r>
            <a:r>
              <a:rPr lang="fr-FR" dirty="0"/>
              <a:t>-paraboliques correspondant au meilleur compromis technico-économique pour les centrales du désert de </a:t>
            </a:r>
            <a:r>
              <a:rPr lang="fr-FR" dirty="0" err="1" smtClean="0"/>
              <a:t>Mojaves</a:t>
            </a:r>
            <a:r>
              <a:rPr lang="fr-FR" dirty="0" smtClean="0"/>
              <a:t> ( en Californie).</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263</Words>
  <Application>Microsoft Office PowerPoint</Application>
  <PresentationFormat>Affichage à l'écran (4:3)</PresentationFormat>
  <Paragraphs>23</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Times New Roman</vt:lpstr>
      <vt:lpstr>Thème Office</vt:lpstr>
      <vt:lpstr>La Technologie du Capteur Solaire Parabolique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22</cp:revision>
  <dcterms:created xsi:type="dcterms:W3CDTF">2022-12-09T22:11:14Z</dcterms:created>
  <dcterms:modified xsi:type="dcterms:W3CDTF">2024-11-04T08:13:37Z</dcterms:modified>
</cp:coreProperties>
</file>